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2" r:id="rId16"/>
    <p:sldId id="27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86433C-6739-4EC6-9E77-52B96B25E459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8F266B4-4135-4E13-BCF5-A7AFFAD3512C}">
      <dgm:prSet/>
      <dgm:spPr/>
      <dgm:t>
        <a:bodyPr/>
        <a:lstStyle/>
        <a:p>
          <a:r>
            <a:rPr lang="en-US" b="0" i="0" baseline="0"/>
            <a:t>Hosting the event is operationally and financially feasible</a:t>
          </a:r>
          <a:endParaRPr lang="en-US"/>
        </a:p>
      </dgm:t>
    </dgm:pt>
    <dgm:pt modelId="{7393D535-B4F4-4620-9E2C-F5E76D561A1A}" type="parTrans" cxnId="{0F380C2C-363C-4E4A-AC84-F99934A5E4FA}">
      <dgm:prSet/>
      <dgm:spPr/>
      <dgm:t>
        <a:bodyPr/>
        <a:lstStyle/>
        <a:p>
          <a:endParaRPr lang="en-US"/>
        </a:p>
      </dgm:t>
    </dgm:pt>
    <dgm:pt modelId="{E9B4769F-4588-43A7-AB5F-B540C1216088}" type="sibTrans" cxnId="{0F380C2C-363C-4E4A-AC84-F99934A5E4FA}">
      <dgm:prSet/>
      <dgm:spPr/>
      <dgm:t>
        <a:bodyPr/>
        <a:lstStyle/>
        <a:p>
          <a:endParaRPr lang="en-US"/>
        </a:p>
      </dgm:t>
    </dgm:pt>
    <dgm:pt modelId="{875B9F08-7DA9-4E7D-A6E2-9BA067A9B887}">
      <dgm:prSet/>
      <dgm:spPr/>
      <dgm:t>
        <a:bodyPr/>
        <a:lstStyle/>
        <a:p>
          <a:r>
            <a:rPr lang="en-US" b="0" i="0" baseline="0"/>
            <a:t>Strong alignment with The Savoy’s brand and clientele</a:t>
          </a:r>
          <a:endParaRPr lang="en-US"/>
        </a:p>
      </dgm:t>
    </dgm:pt>
    <dgm:pt modelId="{48EF0A83-C5AC-43DB-93D8-3A6D1FBC334C}" type="parTrans" cxnId="{A297CE9B-A0E6-4DA5-A7CF-3D888F6E8450}">
      <dgm:prSet/>
      <dgm:spPr/>
      <dgm:t>
        <a:bodyPr/>
        <a:lstStyle/>
        <a:p>
          <a:endParaRPr lang="en-US"/>
        </a:p>
      </dgm:t>
    </dgm:pt>
    <dgm:pt modelId="{E7F2C21F-4828-43B3-8E0D-B3C9E15669B7}" type="sibTrans" cxnId="{A297CE9B-A0E6-4DA5-A7CF-3D888F6E8450}">
      <dgm:prSet/>
      <dgm:spPr/>
      <dgm:t>
        <a:bodyPr/>
        <a:lstStyle/>
        <a:p>
          <a:endParaRPr lang="en-US"/>
        </a:p>
      </dgm:t>
    </dgm:pt>
    <dgm:pt modelId="{6020BEF5-3E81-45B6-9E6E-923ECF900088}">
      <dgm:prSet/>
      <dgm:spPr/>
      <dgm:t>
        <a:bodyPr/>
        <a:lstStyle/>
        <a:p>
          <a:r>
            <a:rPr lang="en-US" b="0" i="0" baseline="0"/>
            <a:t>Significant long-term revenue &amp; strategic benefits</a:t>
          </a:r>
          <a:endParaRPr lang="en-US"/>
        </a:p>
      </dgm:t>
    </dgm:pt>
    <dgm:pt modelId="{09196FE1-064E-41B0-882A-8BCE73B144DF}" type="parTrans" cxnId="{5118A4E5-CABB-4587-85A4-F3FF2CA49A3E}">
      <dgm:prSet/>
      <dgm:spPr/>
      <dgm:t>
        <a:bodyPr/>
        <a:lstStyle/>
        <a:p>
          <a:endParaRPr lang="en-US"/>
        </a:p>
      </dgm:t>
    </dgm:pt>
    <dgm:pt modelId="{1DC5A771-6701-4A1C-9888-7EF9BFE33BD9}" type="sibTrans" cxnId="{5118A4E5-CABB-4587-85A4-F3FF2CA49A3E}">
      <dgm:prSet/>
      <dgm:spPr/>
      <dgm:t>
        <a:bodyPr/>
        <a:lstStyle/>
        <a:p>
          <a:endParaRPr lang="en-US"/>
        </a:p>
      </dgm:t>
    </dgm:pt>
    <dgm:pt modelId="{70BE25A2-F298-4E49-B8BA-62F0CC2FD64B}">
      <dgm:prSet/>
      <dgm:spPr/>
      <dgm:t>
        <a:bodyPr/>
        <a:lstStyle/>
        <a:p>
          <a:r>
            <a:rPr lang="en-US" b="0" i="0" baseline="0"/>
            <a:t>Recommendation: Approve and pursue multi-year partnership</a:t>
          </a:r>
          <a:endParaRPr lang="en-US"/>
        </a:p>
      </dgm:t>
    </dgm:pt>
    <dgm:pt modelId="{2E27F2FC-86AC-4C96-9318-FC0D7662285C}" type="parTrans" cxnId="{394332A8-0C75-4F1E-BE4B-F5BF3906976C}">
      <dgm:prSet/>
      <dgm:spPr/>
      <dgm:t>
        <a:bodyPr/>
        <a:lstStyle/>
        <a:p>
          <a:endParaRPr lang="en-US"/>
        </a:p>
      </dgm:t>
    </dgm:pt>
    <dgm:pt modelId="{E7FECC71-0563-4546-98CA-F07DA4AA63C1}" type="sibTrans" cxnId="{394332A8-0C75-4F1E-BE4B-F5BF3906976C}">
      <dgm:prSet/>
      <dgm:spPr/>
      <dgm:t>
        <a:bodyPr/>
        <a:lstStyle/>
        <a:p>
          <a:endParaRPr lang="en-US"/>
        </a:p>
      </dgm:t>
    </dgm:pt>
    <dgm:pt modelId="{644D3D92-1714-4BA8-8EFD-5575D8E029EB}" type="pres">
      <dgm:prSet presAssocID="{FF86433C-6739-4EC6-9E77-52B96B25E459}" presName="outerComposite" presStyleCnt="0">
        <dgm:presLayoutVars>
          <dgm:chMax val="5"/>
          <dgm:dir/>
          <dgm:resizeHandles val="exact"/>
        </dgm:presLayoutVars>
      </dgm:prSet>
      <dgm:spPr/>
    </dgm:pt>
    <dgm:pt modelId="{368D8184-A42B-4673-89A8-28786E4F2710}" type="pres">
      <dgm:prSet presAssocID="{FF86433C-6739-4EC6-9E77-52B96B25E459}" presName="dummyMaxCanvas" presStyleCnt="0">
        <dgm:presLayoutVars/>
      </dgm:prSet>
      <dgm:spPr/>
    </dgm:pt>
    <dgm:pt modelId="{3A4A0C63-B0E3-4543-A3E1-00CCDAAF04DF}" type="pres">
      <dgm:prSet presAssocID="{FF86433C-6739-4EC6-9E77-52B96B25E459}" presName="FourNodes_1" presStyleLbl="node1" presStyleIdx="0" presStyleCnt="4">
        <dgm:presLayoutVars>
          <dgm:bulletEnabled val="1"/>
        </dgm:presLayoutVars>
      </dgm:prSet>
      <dgm:spPr/>
    </dgm:pt>
    <dgm:pt modelId="{7BE30007-3789-4909-8E86-338A49487A05}" type="pres">
      <dgm:prSet presAssocID="{FF86433C-6739-4EC6-9E77-52B96B25E459}" presName="FourNodes_2" presStyleLbl="node1" presStyleIdx="1" presStyleCnt="4">
        <dgm:presLayoutVars>
          <dgm:bulletEnabled val="1"/>
        </dgm:presLayoutVars>
      </dgm:prSet>
      <dgm:spPr/>
    </dgm:pt>
    <dgm:pt modelId="{645CC645-F74A-44EB-AF30-5C141AE171E1}" type="pres">
      <dgm:prSet presAssocID="{FF86433C-6739-4EC6-9E77-52B96B25E459}" presName="FourNodes_3" presStyleLbl="node1" presStyleIdx="2" presStyleCnt="4">
        <dgm:presLayoutVars>
          <dgm:bulletEnabled val="1"/>
        </dgm:presLayoutVars>
      </dgm:prSet>
      <dgm:spPr/>
    </dgm:pt>
    <dgm:pt modelId="{889426FB-C4DC-4901-A1FA-A99633F590F0}" type="pres">
      <dgm:prSet presAssocID="{FF86433C-6739-4EC6-9E77-52B96B25E459}" presName="FourNodes_4" presStyleLbl="node1" presStyleIdx="3" presStyleCnt="4">
        <dgm:presLayoutVars>
          <dgm:bulletEnabled val="1"/>
        </dgm:presLayoutVars>
      </dgm:prSet>
      <dgm:spPr/>
    </dgm:pt>
    <dgm:pt modelId="{203CBCCE-EAED-4620-8EA5-42B838E28E45}" type="pres">
      <dgm:prSet presAssocID="{FF86433C-6739-4EC6-9E77-52B96B25E459}" presName="FourConn_1-2" presStyleLbl="fgAccFollowNode1" presStyleIdx="0" presStyleCnt="3">
        <dgm:presLayoutVars>
          <dgm:bulletEnabled val="1"/>
        </dgm:presLayoutVars>
      </dgm:prSet>
      <dgm:spPr/>
    </dgm:pt>
    <dgm:pt modelId="{EB70B46D-6C2F-4675-86C2-F6F5324DC00C}" type="pres">
      <dgm:prSet presAssocID="{FF86433C-6739-4EC6-9E77-52B96B25E459}" presName="FourConn_2-3" presStyleLbl="fgAccFollowNode1" presStyleIdx="1" presStyleCnt="3">
        <dgm:presLayoutVars>
          <dgm:bulletEnabled val="1"/>
        </dgm:presLayoutVars>
      </dgm:prSet>
      <dgm:spPr/>
    </dgm:pt>
    <dgm:pt modelId="{986569F7-AF52-4F13-8AAA-44EA0B3E0FA7}" type="pres">
      <dgm:prSet presAssocID="{FF86433C-6739-4EC6-9E77-52B96B25E459}" presName="FourConn_3-4" presStyleLbl="fgAccFollowNode1" presStyleIdx="2" presStyleCnt="3">
        <dgm:presLayoutVars>
          <dgm:bulletEnabled val="1"/>
        </dgm:presLayoutVars>
      </dgm:prSet>
      <dgm:spPr/>
    </dgm:pt>
    <dgm:pt modelId="{21520159-D90A-4142-8FA5-F431711CF984}" type="pres">
      <dgm:prSet presAssocID="{FF86433C-6739-4EC6-9E77-52B96B25E459}" presName="FourNodes_1_text" presStyleLbl="node1" presStyleIdx="3" presStyleCnt="4">
        <dgm:presLayoutVars>
          <dgm:bulletEnabled val="1"/>
        </dgm:presLayoutVars>
      </dgm:prSet>
      <dgm:spPr/>
    </dgm:pt>
    <dgm:pt modelId="{7C070A0D-8730-40FC-AFC4-DA6D860D6813}" type="pres">
      <dgm:prSet presAssocID="{FF86433C-6739-4EC6-9E77-52B96B25E459}" presName="FourNodes_2_text" presStyleLbl="node1" presStyleIdx="3" presStyleCnt="4">
        <dgm:presLayoutVars>
          <dgm:bulletEnabled val="1"/>
        </dgm:presLayoutVars>
      </dgm:prSet>
      <dgm:spPr/>
    </dgm:pt>
    <dgm:pt modelId="{A657063C-B328-43F2-8459-BFC9832B2B97}" type="pres">
      <dgm:prSet presAssocID="{FF86433C-6739-4EC6-9E77-52B96B25E459}" presName="FourNodes_3_text" presStyleLbl="node1" presStyleIdx="3" presStyleCnt="4">
        <dgm:presLayoutVars>
          <dgm:bulletEnabled val="1"/>
        </dgm:presLayoutVars>
      </dgm:prSet>
      <dgm:spPr/>
    </dgm:pt>
    <dgm:pt modelId="{77CE6ED4-A9CE-4BBE-81E9-223FE36B39BB}" type="pres">
      <dgm:prSet presAssocID="{FF86433C-6739-4EC6-9E77-52B96B25E459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4F1950B-C737-4ABF-A3F9-E3AF3A7714F1}" type="presOf" srcId="{1DC5A771-6701-4A1C-9888-7EF9BFE33BD9}" destId="{986569F7-AF52-4F13-8AAA-44EA0B3E0FA7}" srcOrd="0" destOrd="0" presId="urn:microsoft.com/office/officeart/2005/8/layout/vProcess5"/>
    <dgm:cxn modelId="{D16EDE0B-6AFC-4989-A74A-18D2985C9BDF}" type="presOf" srcId="{6020BEF5-3E81-45B6-9E6E-923ECF900088}" destId="{645CC645-F74A-44EB-AF30-5C141AE171E1}" srcOrd="0" destOrd="0" presId="urn:microsoft.com/office/officeart/2005/8/layout/vProcess5"/>
    <dgm:cxn modelId="{FC8D7D10-BF56-4BA0-8421-DF71F1AAA44F}" type="presOf" srcId="{70BE25A2-F298-4E49-B8BA-62F0CC2FD64B}" destId="{77CE6ED4-A9CE-4BBE-81E9-223FE36B39BB}" srcOrd="1" destOrd="0" presId="urn:microsoft.com/office/officeart/2005/8/layout/vProcess5"/>
    <dgm:cxn modelId="{0F380C2C-363C-4E4A-AC84-F99934A5E4FA}" srcId="{FF86433C-6739-4EC6-9E77-52B96B25E459}" destId="{58F266B4-4135-4E13-BCF5-A7AFFAD3512C}" srcOrd="0" destOrd="0" parTransId="{7393D535-B4F4-4620-9E2C-F5E76D561A1A}" sibTransId="{E9B4769F-4588-43A7-AB5F-B540C1216088}"/>
    <dgm:cxn modelId="{403F4351-9EBD-4257-9E14-E3C1B8DCBBA5}" type="presOf" srcId="{58F266B4-4135-4E13-BCF5-A7AFFAD3512C}" destId="{21520159-D90A-4142-8FA5-F431711CF984}" srcOrd="1" destOrd="0" presId="urn:microsoft.com/office/officeart/2005/8/layout/vProcess5"/>
    <dgm:cxn modelId="{EC2D2C73-24AC-4FCC-874A-528293286684}" type="presOf" srcId="{E7F2C21F-4828-43B3-8E0D-B3C9E15669B7}" destId="{EB70B46D-6C2F-4675-86C2-F6F5324DC00C}" srcOrd="0" destOrd="0" presId="urn:microsoft.com/office/officeart/2005/8/layout/vProcess5"/>
    <dgm:cxn modelId="{D6CD1A74-4DCB-4BA2-957C-9873B6E9666E}" type="presOf" srcId="{FF86433C-6739-4EC6-9E77-52B96B25E459}" destId="{644D3D92-1714-4BA8-8EFD-5575D8E029EB}" srcOrd="0" destOrd="0" presId="urn:microsoft.com/office/officeart/2005/8/layout/vProcess5"/>
    <dgm:cxn modelId="{C7EA4B83-32EF-4188-A66F-6B9D5ED90E53}" type="presOf" srcId="{70BE25A2-F298-4E49-B8BA-62F0CC2FD64B}" destId="{889426FB-C4DC-4901-A1FA-A99633F590F0}" srcOrd="0" destOrd="0" presId="urn:microsoft.com/office/officeart/2005/8/layout/vProcess5"/>
    <dgm:cxn modelId="{2BBDCE94-EC2D-4603-9268-8801C6D19953}" type="presOf" srcId="{875B9F08-7DA9-4E7D-A6E2-9BA067A9B887}" destId="{7BE30007-3789-4909-8E86-338A49487A05}" srcOrd="0" destOrd="0" presId="urn:microsoft.com/office/officeart/2005/8/layout/vProcess5"/>
    <dgm:cxn modelId="{A297CE9B-A0E6-4DA5-A7CF-3D888F6E8450}" srcId="{FF86433C-6739-4EC6-9E77-52B96B25E459}" destId="{875B9F08-7DA9-4E7D-A6E2-9BA067A9B887}" srcOrd="1" destOrd="0" parTransId="{48EF0A83-C5AC-43DB-93D8-3A6D1FBC334C}" sibTransId="{E7F2C21F-4828-43B3-8E0D-B3C9E15669B7}"/>
    <dgm:cxn modelId="{394332A8-0C75-4F1E-BE4B-F5BF3906976C}" srcId="{FF86433C-6739-4EC6-9E77-52B96B25E459}" destId="{70BE25A2-F298-4E49-B8BA-62F0CC2FD64B}" srcOrd="3" destOrd="0" parTransId="{2E27F2FC-86AC-4C96-9318-FC0D7662285C}" sibTransId="{E7FECC71-0563-4546-98CA-F07DA4AA63C1}"/>
    <dgm:cxn modelId="{F2013DAA-D069-47F3-AAC1-0D944E2F1BF2}" type="presOf" srcId="{875B9F08-7DA9-4E7D-A6E2-9BA067A9B887}" destId="{7C070A0D-8730-40FC-AFC4-DA6D860D6813}" srcOrd="1" destOrd="0" presId="urn:microsoft.com/office/officeart/2005/8/layout/vProcess5"/>
    <dgm:cxn modelId="{4FCCDFBD-FBA8-4A26-98B6-2A4EB74A261D}" type="presOf" srcId="{6020BEF5-3E81-45B6-9E6E-923ECF900088}" destId="{A657063C-B328-43F2-8459-BFC9832B2B97}" srcOrd="1" destOrd="0" presId="urn:microsoft.com/office/officeart/2005/8/layout/vProcess5"/>
    <dgm:cxn modelId="{F8FB91C1-28A5-4987-91E4-FEDFE07956D0}" type="presOf" srcId="{E9B4769F-4588-43A7-AB5F-B540C1216088}" destId="{203CBCCE-EAED-4620-8EA5-42B838E28E45}" srcOrd="0" destOrd="0" presId="urn:microsoft.com/office/officeart/2005/8/layout/vProcess5"/>
    <dgm:cxn modelId="{5118A4E5-CABB-4587-85A4-F3FF2CA49A3E}" srcId="{FF86433C-6739-4EC6-9E77-52B96B25E459}" destId="{6020BEF5-3E81-45B6-9E6E-923ECF900088}" srcOrd="2" destOrd="0" parTransId="{09196FE1-064E-41B0-882A-8BCE73B144DF}" sibTransId="{1DC5A771-6701-4A1C-9888-7EF9BFE33BD9}"/>
    <dgm:cxn modelId="{6AD90AF7-E423-4322-901D-5022B14FD14A}" type="presOf" srcId="{58F266B4-4135-4E13-BCF5-A7AFFAD3512C}" destId="{3A4A0C63-B0E3-4543-A3E1-00CCDAAF04DF}" srcOrd="0" destOrd="0" presId="urn:microsoft.com/office/officeart/2005/8/layout/vProcess5"/>
    <dgm:cxn modelId="{84D9816B-3DA9-4726-B201-0AD1D27DD6E6}" type="presParOf" srcId="{644D3D92-1714-4BA8-8EFD-5575D8E029EB}" destId="{368D8184-A42B-4673-89A8-28786E4F2710}" srcOrd="0" destOrd="0" presId="urn:microsoft.com/office/officeart/2005/8/layout/vProcess5"/>
    <dgm:cxn modelId="{C66AC673-C745-47F4-B58C-CE4B504CF596}" type="presParOf" srcId="{644D3D92-1714-4BA8-8EFD-5575D8E029EB}" destId="{3A4A0C63-B0E3-4543-A3E1-00CCDAAF04DF}" srcOrd="1" destOrd="0" presId="urn:microsoft.com/office/officeart/2005/8/layout/vProcess5"/>
    <dgm:cxn modelId="{E940B90B-8BC1-42F9-AFFB-B8BAD39BA548}" type="presParOf" srcId="{644D3D92-1714-4BA8-8EFD-5575D8E029EB}" destId="{7BE30007-3789-4909-8E86-338A49487A05}" srcOrd="2" destOrd="0" presId="urn:microsoft.com/office/officeart/2005/8/layout/vProcess5"/>
    <dgm:cxn modelId="{0D35B71C-E4B7-49CA-81D8-6118223B0345}" type="presParOf" srcId="{644D3D92-1714-4BA8-8EFD-5575D8E029EB}" destId="{645CC645-F74A-44EB-AF30-5C141AE171E1}" srcOrd="3" destOrd="0" presId="urn:microsoft.com/office/officeart/2005/8/layout/vProcess5"/>
    <dgm:cxn modelId="{6FC75E8D-99E7-4E89-9A3F-750A2F8306D5}" type="presParOf" srcId="{644D3D92-1714-4BA8-8EFD-5575D8E029EB}" destId="{889426FB-C4DC-4901-A1FA-A99633F590F0}" srcOrd="4" destOrd="0" presId="urn:microsoft.com/office/officeart/2005/8/layout/vProcess5"/>
    <dgm:cxn modelId="{3EC1CAE9-A25E-438D-942A-95EFBA9A03A5}" type="presParOf" srcId="{644D3D92-1714-4BA8-8EFD-5575D8E029EB}" destId="{203CBCCE-EAED-4620-8EA5-42B838E28E45}" srcOrd="5" destOrd="0" presId="urn:microsoft.com/office/officeart/2005/8/layout/vProcess5"/>
    <dgm:cxn modelId="{E59C6FA3-7A41-4847-8B7D-99806F8B588F}" type="presParOf" srcId="{644D3D92-1714-4BA8-8EFD-5575D8E029EB}" destId="{EB70B46D-6C2F-4675-86C2-F6F5324DC00C}" srcOrd="6" destOrd="0" presId="urn:microsoft.com/office/officeart/2005/8/layout/vProcess5"/>
    <dgm:cxn modelId="{C81DCDAC-B9EA-4B80-B6AB-7CFA0A1E9E96}" type="presParOf" srcId="{644D3D92-1714-4BA8-8EFD-5575D8E029EB}" destId="{986569F7-AF52-4F13-8AAA-44EA0B3E0FA7}" srcOrd="7" destOrd="0" presId="urn:microsoft.com/office/officeart/2005/8/layout/vProcess5"/>
    <dgm:cxn modelId="{E3D98C1D-5802-4A8C-8E5D-BBC5F99511F7}" type="presParOf" srcId="{644D3D92-1714-4BA8-8EFD-5575D8E029EB}" destId="{21520159-D90A-4142-8FA5-F431711CF984}" srcOrd="8" destOrd="0" presId="urn:microsoft.com/office/officeart/2005/8/layout/vProcess5"/>
    <dgm:cxn modelId="{7B9FA6F1-5DF3-43E1-BA2C-8D66B3DE052E}" type="presParOf" srcId="{644D3D92-1714-4BA8-8EFD-5575D8E029EB}" destId="{7C070A0D-8730-40FC-AFC4-DA6D860D6813}" srcOrd="9" destOrd="0" presId="urn:microsoft.com/office/officeart/2005/8/layout/vProcess5"/>
    <dgm:cxn modelId="{0D5C6D76-AFED-4F2C-9090-8BFE9A41EABC}" type="presParOf" srcId="{644D3D92-1714-4BA8-8EFD-5575D8E029EB}" destId="{A657063C-B328-43F2-8459-BFC9832B2B97}" srcOrd="10" destOrd="0" presId="urn:microsoft.com/office/officeart/2005/8/layout/vProcess5"/>
    <dgm:cxn modelId="{2A2C460D-8EEB-47F0-89CE-44EEA22E4308}" type="presParOf" srcId="{644D3D92-1714-4BA8-8EFD-5575D8E029EB}" destId="{77CE6ED4-A9CE-4BBE-81E9-223FE36B39BB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4A0C63-B0E3-4543-A3E1-00CCDAAF04DF}">
      <dsp:nvSpPr>
        <dsp:cNvPr id="0" name=""/>
        <dsp:cNvSpPr/>
      </dsp:nvSpPr>
      <dsp:spPr>
        <a:xfrm>
          <a:off x="0" y="0"/>
          <a:ext cx="8412480" cy="9572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Hosting the event is operationally and financially feasible</a:t>
          </a:r>
          <a:endParaRPr lang="en-US" sz="2500" kern="1200"/>
        </a:p>
      </dsp:txBody>
      <dsp:txXfrm>
        <a:off x="28038" y="28038"/>
        <a:ext cx="7298593" cy="901218"/>
      </dsp:txXfrm>
    </dsp:sp>
    <dsp:sp modelId="{7BE30007-3789-4909-8E86-338A49487A05}">
      <dsp:nvSpPr>
        <dsp:cNvPr id="0" name=""/>
        <dsp:cNvSpPr/>
      </dsp:nvSpPr>
      <dsp:spPr>
        <a:xfrm>
          <a:off x="704545" y="1131347"/>
          <a:ext cx="8412480" cy="9572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Strong alignment with The Savoy’s brand and clientele</a:t>
          </a:r>
          <a:endParaRPr lang="en-US" sz="2500" kern="1200"/>
        </a:p>
      </dsp:txBody>
      <dsp:txXfrm>
        <a:off x="732583" y="1159385"/>
        <a:ext cx="7029617" cy="901218"/>
      </dsp:txXfrm>
    </dsp:sp>
    <dsp:sp modelId="{645CC645-F74A-44EB-AF30-5C141AE171E1}">
      <dsp:nvSpPr>
        <dsp:cNvPr id="0" name=""/>
        <dsp:cNvSpPr/>
      </dsp:nvSpPr>
      <dsp:spPr>
        <a:xfrm>
          <a:off x="1398574" y="2262695"/>
          <a:ext cx="8412480" cy="95729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Significant long-term revenue &amp; strategic benefits</a:t>
          </a:r>
          <a:endParaRPr lang="en-US" sz="2500" kern="1200"/>
        </a:p>
      </dsp:txBody>
      <dsp:txXfrm>
        <a:off x="1426612" y="2290733"/>
        <a:ext cx="7040133" cy="901218"/>
      </dsp:txXfrm>
    </dsp:sp>
    <dsp:sp modelId="{889426FB-C4DC-4901-A1FA-A99633F590F0}">
      <dsp:nvSpPr>
        <dsp:cNvPr id="0" name=""/>
        <dsp:cNvSpPr/>
      </dsp:nvSpPr>
      <dsp:spPr>
        <a:xfrm>
          <a:off x="2103119" y="3394043"/>
          <a:ext cx="8412480" cy="95729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Recommendation: Approve and pursue multi-year partnership</a:t>
          </a:r>
          <a:endParaRPr lang="en-US" sz="2500" kern="1200"/>
        </a:p>
      </dsp:txBody>
      <dsp:txXfrm>
        <a:off x="2131157" y="3422081"/>
        <a:ext cx="7029617" cy="901218"/>
      </dsp:txXfrm>
    </dsp:sp>
    <dsp:sp modelId="{203CBCCE-EAED-4620-8EA5-42B838E28E45}">
      <dsp:nvSpPr>
        <dsp:cNvPr id="0" name=""/>
        <dsp:cNvSpPr/>
      </dsp:nvSpPr>
      <dsp:spPr>
        <a:xfrm>
          <a:off x="7790238" y="733200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930242" y="733200"/>
        <a:ext cx="342233" cy="468236"/>
      </dsp:txXfrm>
    </dsp:sp>
    <dsp:sp modelId="{EB70B46D-6C2F-4675-86C2-F6F5324DC00C}">
      <dsp:nvSpPr>
        <dsp:cNvPr id="0" name=""/>
        <dsp:cNvSpPr/>
      </dsp:nvSpPr>
      <dsp:spPr>
        <a:xfrm>
          <a:off x="8494783" y="1864548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634787" y="1864548"/>
        <a:ext cx="342233" cy="468236"/>
      </dsp:txXfrm>
    </dsp:sp>
    <dsp:sp modelId="{986569F7-AF52-4F13-8AAA-44EA0B3E0FA7}">
      <dsp:nvSpPr>
        <dsp:cNvPr id="0" name=""/>
        <dsp:cNvSpPr/>
      </dsp:nvSpPr>
      <dsp:spPr>
        <a:xfrm>
          <a:off x="9188813" y="2995896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328817" y="2995896"/>
        <a:ext cx="342233" cy="468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1CB3B-5B42-C56E-1477-0EB66DF505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7BEE41-86AA-FEB6-5230-537A2090FF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B02BB9-D61E-FFCD-1BCC-0895AB1D0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44FB0-1A57-4560-8DCE-85B363BCE655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8A91F7-59AB-4903-25F6-4D363D51B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DA40ED-D656-EF13-4298-A10C514CF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AD0ED-DFFF-4377-92E5-A0D5AD1C1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289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B4652-6B33-0DBB-8AAB-7CBE8CF549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13135-5D7F-2864-6084-E74F871786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7E93F-904A-5DF8-6940-64237CA66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44FB0-1A57-4560-8DCE-85B363BCE655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D63239-DFFC-9E48-D507-DCF570F347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B05DE-C061-BBB1-4122-AB62BD649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AD0ED-DFFF-4377-92E5-A0D5AD1C1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422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0B17D-9B92-844F-C513-A9BFB181A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5A40E1-B6F1-8DC4-E888-D12B13621B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C36160-941E-73F8-65C2-6C8B07E4F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44FB0-1A57-4560-8DCE-85B363BCE655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E5BE1E-FA4B-56A9-3C04-E68B933A4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433C0A-F9B5-2AAD-D596-0351218A5D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AD0ED-DFFF-4377-92E5-A0D5AD1C1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004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66082-D723-471C-193D-21584D92E0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E77E1-034E-472A-DEC9-646ED152B3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9F95C8-F9AC-EBCD-D06F-05DCEB22D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09738-0CC5-AD47-02EF-42815A30B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44FB0-1A57-4560-8DCE-85B363BCE655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56146E-196E-B6B4-78C2-7DC651E0D9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ED8A80-ADFD-9E5C-A5ED-3F1675C8E3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AD0ED-DFFF-4377-92E5-A0D5AD1C1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099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57635-C186-E184-2743-6B3F1F898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399148-FD3E-1D32-3588-EECE544087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B25CDD-3E13-4F92-3910-B2639DBC4B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FDB23B-F3C0-506D-F443-A389A4AF32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C9FAD82-A5D6-ED26-7ECC-2BF79D42F4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234856-EEC9-E74A-B400-1161E6239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44FB0-1A57-4560-8DCE-85B363BCE655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258595-963A-6639-C9F9-A81340BE61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FDAAEA-BCC6-D2B4-C076-691B9C12D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AD0ED-DFFF-4377-92E5-A0D5AD1C1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4602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82AB5-B73E-0F91-097E-DDD67EAC3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4376E11-CFC9-5D40-3680-D9F6982D0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44FB0-1A57-4560-8DCE-85B363BCE655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5F5865-BA30-7349-5DAD-E1B64FE31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854F56-1380-C518-AC5C-BCBCA71EF6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AD0ED-DFFF-4377-92E5-A0D5AD1C1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638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538863-1806-1DE7-3AAB-DA267E603D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44FB0-1A57-4560-8DCE-85B363BCE655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F821B5-8C75-449A-FE8E-4A5D000D93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95E2EC-544C-E468-78E8-51A0CB31D1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AD0ED-DFFF-4377-92E5-A0D5AD1C1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82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8EDD1-F2B9-8518-CCA9-923F1ADD7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8A971B-8D24-8519-425C-7B2165A40A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156296-F1D4-EA68-4DD3-32C4AF71D1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F4A9BF-BA6A-FF3B-335A-F5B341663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44FB0-1A57-4560-8DCE-85B363BCE655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E43B57-A209-168C-6CEC-15D97ED8F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18D14C-BEFF-6D48-6183-ED55D77C8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AD0ED-DFFF-4377-92E5-A0D5AD1C1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882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475DE-2745-C661-8888-7A87C0A299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13BCA-8F8A-893A-40B0-BA4E0D68D2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681C3C-BE51-2AD8-ACE8-D1D2175079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EA0F78-7D75-05E2-3F6B-04BAFEB7E6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44FB0-1A57-4560-8DCE-85B363BCE655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75259F-357C-3633-DD39-28EEA28DB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03B7CD-21A8-AB8B-225D-A3C4FA11AF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AD0ED-DFFF-4377-92E5-A0D5AD1C1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939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B4B2C-9CEE-C55F-C169-8BBB43E4B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E5080B-DD35-2C1D-B612-39CC2433CA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0F215D-4B60-5F05-1CFA-1EDBDB6594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44FB0-1A57-4560-8DCE-85B363BCE655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D883BC-415F-598A-4B0B-F7EB1222D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24063-BDB5-E5A0-156A-FF7C9A5068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AD0ED-DFFF-4377-92E5-A0D5AD1C1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248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522B3F-CB1F-11B4-100F-742D7AC30A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E0E9C2-C2F7-48CA-4A14-D46F52EFD3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2089C-D41D-656C-F87F-6626CC47B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44FB0-1A57-4560-8DCE-85B363BCE655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A149A0-87AE-8ADF-C793-1B362EC04F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4A9CF9-0AD1-C352-12D4-91662F1FA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AD0ED-DFFF-4377-92E5-A0D5AD1C1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904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266821-E1FD-C929-78D7-78161B7DE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55C5AB-C633-59B9-9D46-F06B17FC7F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9EE4D-8AE6-87D3-59E6-0AF5DD363E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944FB0-1A57-4560-8DCE-85B363BCE655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21792-2813-05AB-F624-1859BF58B9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DC8E7E-4028-8ABA-E18B-663B96060E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E8AD0ED-DFFF-4377-92E5-A0D5AD1C1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936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savoylondon.com/information/history-heritage/?utm_source=chatgpt.com" TargetMode="External"/><Relationship Id="rId3" Type="http://schemas.openxmlformats.org/officeDocument/2006/relationships/hyperlink" Target="https://www.cvent.com/venues/london/luxury-hotel/the-savoy-a-fairmont-managed-hotel/venue-8f7a8c25-4600-4ce9-b5a1-2dad8c92e6d7?utm_source=chatgpt.com" TargetMode="External"/><Relationship Id="rId7" Type="http://schemas.openxmlformats.org/officeDocument/2006/relationships/hyperlink" Target="https://www.thesavoylondon.com/event-spaces/lancaster-ballroom/?utm_source=chatgpt.com" TargetMode="External"/><Relationship Id="rId2" Type="http://schemas.openxmlformats.org/officeDocument/2006/relationships/hyperlink" Target="https://all.accor.com/hotel/A597/index.en.shtml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savoylondon.com/meetings-events/?utm_source=chatgpt.com" TargetMode="External"/><Relationship Id="rId5" Type="http://schemas.openxmlformats.org/officeDocument/2006/relationships/hyperlink" Target="https://www.londonandpartners.com/" TargetMode="External"/><Relationship Id="rId4" Type="http://schemas.openxmlformats.org/officeDocument/2006/relationships/hyperlink" Target="https://www.historichotels.org/hotels-resorts/the-savoy-london/accommodations.php?utm_source=chatgpt.com" TargetMode="External"/><Relationship Id="rId9" Type="http://schemas.openxmlformats.org/officeDocument/2006/relationships/hyperlink" Target="https://www.visitbritain.org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savoylondon.com/wp-content/uploads/sites/86/2018/07/lancaster-corporate-new.jpg" TargetMode="External"/><Relationship Id="rId7" Type="http://schemas.openxmlformats.org/officeDocument/2006/relationships/hyperlink" Target="https://secure.s.forbestravelguide.com/img/properties/the-savoy/extra-large/the-savoy-exterior-river.jpg" TargetMode="External"/><Relationship Id="rId2" Type="http://schemas.openxmlformats.org/officeDocument/2006/relationships/hyperlink" Target="https://dq5r178u4t83b.cloudfront.net/wp-content/uploads/sites/86/2023/08/11133519/reception-desk-guest-information-page-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elegraph.co.uk/travel/destinations/europe/united-kingdom/england/london/central/west-end/covent-garden/hotels/the-savoy-hotel/" TargetMode="External"/><Relationship Id="rId5" Type="http://schemas.openxmlformats.org/officeDocument/2006/relationships/hyperlink" Target="https://www.pw.live/commerce/exams/market-demand" TargetMode="External"/><Relationship Id="rId4" Type="http://schemas.openxmlformats.org/officeDocument/2006/relationships/hyperlink" Target="https://img.playbuzz.com/image/upload/ar_1.5,c_pad,f_jpg,b_auto/cdn/4f36fcf3-3056-40db-834d-d21859cd5ef3/b8ee7bca-b251-4833-bbd7-960dfabc9f9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933AB7-B9DC-4982-ABF7-015A736EF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6EC2E9E7-1AE3-4A2E-BB79-3803F4FEF3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>
            <a:off x="3351276" y="-2665477"/>
            <a:ext cx="5486400" cy="12188952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15A9236-23A0-9FAB-1784-33215F3ACF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7974" y="914399"/>
            <a:ext cx="5079101" cy="5133975"/>
          </a:xfrm>
        </p:spPr>
        <p:txBody>
          <a:bodyPr anchor="ctr">
            <a:normAutofit/>
          </a:bodyPr>
          <a:lstStyle/>
          <a:p>
            <a:pPr algn="l"/>
            <a:endParaRPr lang="en-GB"/>
          </a:p>
          <a:p>
            <a:pPr algn="l"/>
            <a:r>
              <a:rPr lang="en-US"/>
              <a:t> </a:t>
            </a:r>
            <a:r>
              <a:rPr lang="en-US" b="1"/>
              <a:t>BA (Hons) Hospitality &amp; Hotel Management </a:t>
            </a:r>
            <a:endParaRPr lang="en-US"/>
          </a:p>
          <a:p>
            <a:pPr algn="l"/>
            <a:r>
              <a:rPr lang="en-US" b="1"/>
              <a:t>International Meetings Management for the Hotel Industry </a:t>
            </a:r>
            <a:endParaRPr lang="en-US"/>
          </a:p>
          <a:p>
            <a:pPr algn="l"/>
            <a:r>
              <a:rPr lang="en-GB" b="1"/>
              <a:t>BMIH6010 </a:t>
            </a:r>
            <a:endParaRPr lang="en-GB"/>
          </a:p>
          <a:p>
            <a:pPr algn="l"/>
            <a:r>
              <a:rPr lang="en-GB" b="1"/>
              <a:t>Level 6 </a:t>
            </a:r>
            <a:endParaRPr lang="en-GB"/>
          </a:p>
          <a:p>
            <a:pPr algn="l"/>
            <a:r>
              <a:rPr lang="en-GB" b="1"/>
              <a:t>Module Lead: Lisa Bassler </a:t>
            </a:r>
          </a:p>
          <a:p>
            <a:pPr algn="l"/>
            <a:r>
              <a:rPr lang="en-GB" b="1"/>
              <a:t>Student : Razvan Mihai Frumusanu</a:t>
            </a:r>
          </a:p>
          <a:p>
            <a:pPr algn="l"/>
            <a:r>
              <a:rPr lang="en-GB" b="1"/>
              <a:t>Student number: 2212506</a:t>
            </a:r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89B404-9B5A-45AF-9DCA-410DAF007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764" y="2679192"/>
            <a:ext cx="118872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5A51CD7-AFDD-48E6-996D-41F15D934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73128" y="6172201"/>
            <a:ext cx="118872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0926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0A81AE-2DF5-3E46-279D-4608D9E0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GB" dirty="0"/>
              <a:t>AI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4714D-DCB8-27A0-313B-97D61578A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dirty="0"/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318559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5BE72-9048-16B4-E965-DEC70C4461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53400" y="1128094"/>
            <a:ext cx="3434180" cy="14152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200"/>
              <a:t>Feasibility Pitch: Annual International Business Conference at The Savoy, London</a:t>
            </a:r>
          </a:p>
        </p:txBody>
      </p:sp>
      <p:pic>
        <p:nvPicPr>
          <p:cNvPr id="6" name="Picture 5" descr="A building with lights on it&#10;&#10;AI-generated content may be incorrect.">
            <a:extLst>
              <a:ext uri="{FF2B5EF4-FFF2-40B4-BE49-F238E27FC236}">
                <a16:creationId xmlns:a16="http://schemas.microsoft.com/office/drawing/2014/main" id="{17808856-5A7C-673F-ECBF-F4D197B84B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44" r="19821"/>
          <a:stretch>
            <a:fillRect/>
          </a:stretch>
        </p:blipFill>
        <p:spPr>
          <a:xfrm>
            <a:off x="-9886" y="10"/>
            <a:ext cx="7572605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74E9B0BA-57DF-FD6A-A5AE-08772EEF3C9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8153400" y="2543364"/>
            <a:ext cx="3434180" cy="35990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algn="l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</a:rPr>
              <a:t>Presented by: Razvan Frumusanu (manager), The Savoy</a:t>
            </a:r>
          </a:p>
          <a:p>
            <a:pPr marL="0" marR="0" lvl="0" indent="-228600" algn="l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</a:rPr>
              <a:t>Proposed Event: 2-Day Business Conference</a:t>
            </a:r>
          </a:p>
          <a:p>
            <a:pPr marL="0" marR="0" lvl="0" indent="-228600" algn="l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</a:rPr>
              <a:t>Delegates: 25 international attendees</a:t>
            </a:r>
          </a:p>
          <a:p>
            <a:pPr marL="0" marR="0" lvl="0" indent="-228600" algn="l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</a:rPr>
              <a:t>Objective: Secure annual partnership</a:t>
            </a:r>
          </a:p>
        </p:txBody>
      </p:sp>
    </p:spTree>
    <p:extLst>
      <p:ext uri="{BB962C8B-B14F-4D97-AF65-F5344CB8AC3E}">
        <p14:creationId xmlns:p14="http://schemas.microsoft.com/office/powerpoint/2010/main" val="18084620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5204D-722A-A409-63DF-174CFECEA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3400" y="1128094"/>
            <a:ext cx="3434180" cy="1415270"/>
          </a:xfrm>
        </p:spPr>
        <p:txBody>
          <a:bodyPr anchor="t">
            <a:normAutofit/>
          </a:bodyPr>
          <a:lstStyle/>
          <a:p>
            <a:r>
              <a:rPr lang="en-GB" sz="3200"/>
              <a:t>About The Savoy</a:t>
            </a:r>
          </a:p>
        </p:txBody>
      </p:sp>
      <p:pic>
        <p:nvPicPr>
          <p:cNvPr id="6" name="Picture 5" descr="A building with a statue of a person and a statue of a person&#10;&#10;AI-generated content may be incorrect.">
            <a:extLst>
              <a:ext uri="{FF2B5EF4-FFF2-40B4-BE49-F238E27FC236}">
                <a16:creationId xmlns:a16="http://schemas.microsoft.com/office/drawing/2014/main" id="{5EA7B006-8D8C-7932-F07E-FC7C17B9EB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85"/>
          <a:stretch>
            <a:fillRect/>
          </a:stretch>
        </p:blipFill>
        <p:spPr>
          <a:xfrm>
            <a:off x="-9886" y="10"/>
            <a:ext cx="7572605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0A9C3DA5-9D1A-8071-3E0C-E016C610649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153400" y="2543364"/>
            <a:ext cx="3434180" cy="35990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Iconic 5-star luxury hotel with global prestige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Prime central London location on The Strand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267 luxury rooms and suites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Renowned service, heritage, and guest experience</a:t>
            </a:r>
          </a:p>
        </p:txBody>
      </p:sp>
    </p:spTree>
    <p:extLst>
      <p:ext uri="{BB962C8B-B14F-4D97-AF65-F5344CB8AC3E}">
        <p14:creationId xmlns:p14="http://schemas.microsoft.com/office/powerpoint/2010/main" val="2107565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3C7BD-C4FB-3589-038C-A9AA0F60D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3400" y="1128094"/>
            <a:ext cx="3434180" cy="1415270"/>
          </a:xfrm>
        </p:spPr>
        <p:txBody>
          <a:bodyPr anchor="t">
            <a:normAutofit/>
          </a:bodyPr>
          <a:lstStyle/>
          <a:p>
            <a:r>
              <a:rPr lang="en-GB" sz="3200"/>
              <a:t>Event Overview</a:t>
            </a:r>
          </a:p>
        </p:txBody>
      </p:sp>
      <p:pic>
        <p:nvPicPr>
          <p:cNvPr id="6" name="Picture 5" descr="A room with tables and chairs&#10;&#10;AI-generated content may be incorrect.">
            <a:extLst>
              <a:ext uri="{FF2B5EF4-FFF2-40B4-BE49-F238E27FC236}">
                <a16:creationId xmlns:a16="http://schemas.microsoft.com/office/drawing/2014/main" id="{D4779174-745F-9333-6CCB-907C10B8B6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91" r="21188" b="-1"/>
          <a:stretch>
            <a:fillRect/>
          </a:stretch>
        </p:blipFill>
        <p:spPr>
          <a:xfrm>
            <a:off x="-9886" y="10"/>
            <a:ext cx="7572605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2FC00862-4020-CB6F-1663-9C05C090503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153400" y="2543364"/>
            <a:ext cx="3434180" cy="35990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Theme: “Global Sustainable Digital Transformation”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Target Delegates: Senior executives &amp; international consultants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Schedule: Day 1 (10am–5pm), Day 2 (10am–2pm)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Requirements: Meeting room, catering, 2-night accommodation</a:t>
            </a:r>
          </a:p>
        </p:txBody>
      </p:sp>
    </p:spTree>
    <p:extLst>
      <p:ext uri="{BB962C8B-B14F-4D97-AF65-F5344CB8AC3E}">
        <p14:creationId xmlns:p14="http://schemas.microsoft.com/office/powerpoint/2010/main" val="40241417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CC2DE-E39E-F884-38EA-3A2D3EE3D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3400" y="1128094"/>
            <a:ext cx="3434180" cy="1415270"/>
          </a:xfrm>
        </p:spPr>
        <p:txBody>
          <a:bodyPr anchor="t">
            <a:normAutofit/>
          </a:bodyPr>
          <a:lstStyle/>
          <a:p>
            <a:r>
              <a:rPr lang="en-GB" sz="3200"/>
              <a:t>Market Demand Analysis</a:t>
            </a:r>
          </a:p>
        </p:txBody>
      </p:sp>
      <p:pic>
        <p:nvPicPr>
          <p:cNvPr id="7" name="Picture 6" descr="A person holding a yellow arrow up to a person holding a yellow arrow up&#10;&#10;AI-generated content may be incorrect.">
            <a:extLst>
              <a:ext uri="{FF2B5EF4-FFF2-40B4-BE49-F238E27FC236}">
                <a16:creationId xmlns:a16="http://schemas.microsoft.com/office/drawing/2014/main" id="{F6E8430F-3567-F339-D253-9A0E2DC3B6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51" r="17337"/>
          <a:stretch>
            <a:fillRect/>
          </a:stretch>
        </p:blipFill>
        <p:spPr>
          <a:xfrm>
            <a:off x="-9886" y="10"/>
            <a:ext cx="7572605" cy="685799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2">
            <a:extLst>
              <a:ext uri="{FF2B5EF4-FFF2-40B4-BE49-F238E27FC236}">
                <a16:creationId xmlns:a16="http://schemas.microsoft.com/office/drawing/2014/main" id="{C75C2E88-9059-160F-BB29-8ED30D899EC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153400" y="2543364"/>
            <a:ext cx="3434180" cy="35990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London remains a top global business tourism destination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Steady growth in international conferences (pre- and post-pandemic studies)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High demand for premium, small-scale executive retreats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Strong alignment between event profile and The Savoy’s clientele</a:t>
            </a:r>
          </a:p>
        </p:txBody>
      </p:sp>
    </p:spTree>
    <p:extLst>
      <p:ext uri="{BB962C8B-B14F-4D97-AF65-F5344CB8AC3E}">
        <p14:creationId xmlns:p14="http://schemas.microsoft.com/office/powerpoint/2010/main" val="1398677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67779-CB66-2ECA-EF11-998C0EC38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3400" y="1128094"/>
            <a:ext cx="3434180" cy="1415270"/>
          </a:xfrm>
        </p:spPr>
        <p:txBody>
          <a:bodyPr anchor="t">
            <a:normAutofit/>
          </a:bodyPr>
          <a:lstStyle/>
          <a:p>
            <a:r>
              <a:rPr lang="en-GB" sz="3200"/>
              <a:t>Competitive Landscape</a:t>
            </a:r>
          </a:p>
        </p:txBody>
      </p:sp>
      <p:pic>
        <p:nvPicPr>
          <p:cNvPr id="6" name="Picture 5" descr="A group of men running on a track&#10;&#10;AI-generated content may be incorrect.">
            <a:extLst>
              <a:ext uri="{FF2B5EF4-FFF2-40B4-BE49-F238E27FC236}">
                <a16:creationId xmlns:a16="http://schemas.microsoft.com/office/drawing/2014/main" id="{156F317F-924D-B941-84FB-A58F39E57A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11" r="10482" b="-1"/>
          <a:stretch>
            <a:fillRect/>
          </a:stretch>
        </p:blipFill>
        <p:spPr>
          <a:xfrm>
            <a:off x="-9886" y="10"/>
            <a:ext cx="7572605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996E9A21-A95D-8865-9985-21735F970FC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153400" y="2543364"/>
            <a:ext cx="3434180" cy="35990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Competitors: Claridge’s, The Ritz London, The Langham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All offer luxury but fewer have Savoy’s event versatility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Unique selling point: Extensive meeting space + iconic brand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Strong location advantage near Covent Garden and the Thames</a:t>
            </a:r>
          </a:p>
        </p:txBody>
      </p:sp>
    </p:spTree>
    <p:extLst>
      <p:ext uri="{BB962C8B-B14F-4D97-AF65-F5344CB8AC3E}">
        <p14:creationId xmlns:p14="http://schemas.microsoft.com/office/powerpoint/2010/main" val="42353612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FA6BB-C403-496A-F1BB-D8D2E8F47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3400" y="1128094"/>
            <a:ext cx="3434180" cy="1415270"/>
          </a:xfrm>
        </p:spPr>
        <p:txBody>
          <a:bodyPr anchor="t">
            <a:normAutofit/>
          </a:bodyPr>
          <a:lstStyle/>
          <a:p>
            <a:r>
              <a:rPr lang="en-GB" sz="3200"/>
              <a:t>Venue Suitability</a:t>
            </a:r>
          </a:p>
        </p:txBody>
      </p:sp>
      <p:pic>
        <p:nvPicPr>
          <p:cNvPr id="6" name="Picture 5" descr="A room with white tables and chairs&#10;&#10;AI-generated content may be incorrect.">
            <a:extLst>
              <a:ext uri="{FF2B5EF4-FFF2-40B4-BE49-F238E27FC236}">
                <a16:creationId xmlns:a16="http://schemas.microsoft.com/office/drawing/2014/main" id="{75798D20-E286-8DB1-51D5-696DBC6315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36" r="17553"/>
          <a:stretch>
            <a:fillRect/>
          </a:stretch>
        </p:blipFill>
        <p:spPr>
          <a:xfrm>
            <a:off x="-9886" y="10"/>
            <a:ext cx="7572605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9D7E60C7-0ABB-AA07-60E3-D174714676C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153400" y="2543364"/>
            <a:ext cx="3434180" cy="35990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Lancaster Ballroom for plenary sessions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Iolanthe Room or Pinafore Room for breakout meetings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Full in-house AV and technical support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On-site catering with bespoke menus</a:t>
            </a:r>
          </a:p>
        </p:txBody>
      </p:sp>
    </p:spTree>
    <p:extLst>
      <p:ext uri="{BB962C8B-B14F-4D97-AF65-F5344CB8AC3E}">
        <p14:creationId xmlns:p14="http://schemas.microsoft.com/office/powerpoint/2010/main" val="12871947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9716C-8744-76FE-77A5-3772CA1C3D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Accommodation &amp; Guest Experience</a:t>
            </a:r>
          </a:p>
        </p:txBody>
      </p:sp>
      <p:pic>
        <p:nvPicPr>
          <p:cNvPr id="6" name="Picture 5" descr="Green floor and architecture">
            <a:extLst>
              <a:ext uri="{FF2B5EF4-FFF2-40B4-BE49-F238E27FC236}">
                <a16:creationId xmlns:a16="http://schemas.microsoft.com/office/drawing/2014/main" id="{BF2FDC9C-C21B-1B68-2007-9BD7F22710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26" r="24140" b="-1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Rectangle 1">
            <a:extLst>
              <a:ext uri="{FF2B5EF4-FFF2-40B4-BE49-F238E27FC236}">
                <a16:creationId xmlns:a16="http://schemas.microsoft.com/office/drawing/2014/main" id="{374EDAF8-5D19-7140-BEB7-A0C9B4108A5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823878" y="2533476"/>
            <a:ext cx="4491820" cy="344783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15 rooms required for 25 delegates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Luxury rooms and suites enhance perceived event value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Spa, fitness centre, and pool access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Concierge support for evening dining plans</a:t>
            </a:r>
          </a:p>
        </p:txBody>
      </p:sp>
    </p:spTree>
    <p:extLst>
      <p:ext uri="{BB962C8B-B14F-4D97-AF65-F5344CB8AC3E}">
        <p14:creationId xmlns:p14="http://schemas.microsoft.com/office/powerpoint/2010/main" val="26402299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199B9-D0A6-8149-C6E0-F99D70356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Financial Feasibility</a:t>
            </a:r>
          </a:p>
        </p:txBody>
      </p:sp>
      <p:pic>
        <p:nvPicPr>
          <p:cNvPr id="6" name="Picture 5" descr="Cup and saucer on table">
            <a:extLst>
              <a:ext uri="{FF2B5EF4-FFF2-40B4-BE49-F238E27FC236}">
                <a16:creationId xmlns:a16="http://schemas.microsoft.com/office/drawing/2014/main" id="{F7BB5C23-EF32-A2B7-7A44-562E6FB308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726" r="12940" b="-1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Rectangle 1">
            <a:extLst>
              <a:ext uri="{FF2B5EF4-FFF2-40B4-BE49-F238E27FC236}">
                <a16:creationId xmlns:a16="http://schemas.microsoft.com/office/drawing/2014/main" id="{ECF326BE-76D6-E2FD-68BF-76FB3996597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823878" y="2533476"/>
            <a:ext cx="4491820" cy="344783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Room revenue: Approx. £21,000 (based on £700 average rate)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F&amp;B revenue: Approx. £2,500 for lunches &amp; refreshments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Additional upsell potential (bars, dinners, spa)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Strong profit margin with low event size risk</a:t>
            </a:r>
          </a:p>
        </p:txBody>
      </p:sp>
    </p:spTree>
    <p:extLst>
      <p:ext uri="{BB962C8B-B14F-4D97-AF65-F5344CB8AC3E}">
        <p14:creationId xmlns:p14="http://schemas.microsoft.com/office/powerpoint/2010/main" val="39210108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AAB91-5255-F8AB-4E0D-7F425A819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Operational Considerations</a:t>
            </a:r>
          </a:p>
        </p:txBody>
      </p:sp>
      <p:pic>
        <p:nvPicPr>
          <p:cNvPr id="6" name="Picture 5" descr="A group of people standing in a hotel reception&#10;&#10;AI-generated content may be incorrect.">
            <a:extLst>
              <a:ext uri="{FF2B5EF4-FFF2-40B4-BE49-F238E27FC236}">
                <a16:creationId xmlns:a16="http://schemas.microsoft.com/office/drawing/2014/main" id="{FD36926F-2D00-7EC1-AC8C-49AEEA30B1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79" r="22721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Rectangle 1">
            <a:extLst>
              <a:ext uri="{FF2B5EF4-FFF2-40B4-BE49-F238E27FC236}">
                <a16:creationId xmlns:a16="http://schemas.microsoft.com/office/drawing/2014/main" id="{BD0DAAAA-6F4E-7723-5794-9C81B87C623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823878" y="2533476"/>
            <a:ext cx="4491820" cy="344783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Early check-in support for international arrivals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Luggage storage and express registration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Dedicated event manager throughout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AV testing and run-through prior to Day 1</a:t>
            </a:r>
          </a:p>
        </p:txBody>
      </p:sp>
    </p:spTree>
    <p:extLst>
      <p:ext uri="{BB962C8B-B14F-4D97-AF65-F5344CB8AC3E}">
        <p14:creationId xmlns:p14="http://schemas.microsoft.com/office/powerpoint/2010/main" val="26648572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123A1-691E-8992-B4CD-76A45BE91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Risk &amp; Sustainability</a:t>
            </a:r>
          </a:p>
        </p:txBody>
      </p:sp>
      <p:pic>
        <p:nvPicPr>
          <p:cNvPr id="6" name="Picture 5" descr="Construction work tools">
            <a:extLst>
              <a:ext uri="{FF2B5EF4-FFF2-40B4-BE49-F238E27FC236}">
                <a16:creationId xmlns:a16="http://schemas.microsoft.com/office/drawing/2014/main" id="{A2FBE682-D031-4335-2401-9F8FA16C3C7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14" r="17052" b="-1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Rectangle 1">
            <a:extLst>
              <a:ext uri="{FF2B5EF4-FFF2-40B4-BE49-F238E27FC236}">
                <a16:creationId xmlns:a16="http://schemas.microsoft.com/office/drawing/2014/main" id="{B6232221-6268-C26F-6494-8484FC222CE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823878" y="2533476"/>
            <a:ext cx="4491820" cy="344783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Health &amp; safety: fire, food safety, and crowd flow protocols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Financial protection: deposits &amp; cancellation policies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Sustainability: waste reduction &amp; responsible sourcing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Alignment with Accor’s Planet21 sustainability commitments</a:t>
            </a:r>
          </a:p>
        </p:txBody>
      </p:sp>
    </p:spTree>
    <p:extLst>
      <p:ext uri="{BB962C8B-B14F-4D97-AF65-F5344CB8AC3E}">
        <p14:creationId xmlns:p14="http://schemas.microsoft.com/office/powerpoint/2010/main" val="7762937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11FF3D-0EAE-CB2A-DDE2-29A458FB9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Long-Term Partnership Strategy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BE5BA38-ED98-BAF4-3E8E-63FECA24734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1604" y="1676400"/>
            <a:ext cx="5638796" cy="3505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Discounted rates for multi-year agreements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Annual co-branding and marketing collaboration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Post-event evaluations and continuous improvement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Investment in hybrid conferencing capabilities</a:t>
            </a:r>
          </a:p>
        </p:txBody>
      </p:sp>
    </p:spTree>
    <p:extLst>
      <p:ext uri="{BB962C8B-B14F-4D97-AF65-F5344CB8AC3E}">
        <p14:creationId xmlns:p14="http://schemas.microsoft.com/office/powerpoint/2010/main" val="21137671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A8FCED6-26C0-4A0E-CC86-7A52814E4C0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4205" b="152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6C92F4-363B-2512-A855-D51FA8FE7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Conclusion &amp; Recommendation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3D2B8B38-D46E-EBC5-2173-A7968D02F4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959040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011926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0A7D72-E0FF-3F2A-F506-5DF021D47D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6C97BC-1824-5BF1-D6B7-0ED38EA143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600" b="1">
                <a:solidFill>
                  <a:schemeClr val="tx1">
                    <a:alpha val="55000"/>
                  </a:schemeClr>
                </a:solidFill>
              </a:rPr>
              <a:t>Accor Hotels (2024)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 </a:t>
            </a:r>
            <a:r>
              <a:rPr lang="en-US" sz="600" i="1">
                <a:solidFill>
                  <a:schemeClr val="tx1">
                    <a:alpha val="55000"/>
                  </a:schemeClr>
                </a:solidFill>
              </a:rPr>
              <a:t>The Savoy – Hotel Information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. Available at: 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  <a:hlinkClick r:id="rId2"/>
              </a:rPr>
              <a:t>https://all.accor.com/hotel/A597/index.en.shtml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 (Accessed: 27 November 2024).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600" b="1">
                <a:solidFill>
                  <a:schemeClr val="tx1">
                    <a:alpha val="55000"/>
                  </a:schemeClr>
                </a:solidFill>
              </a:rPr>
              <a:t>Bowdin, G. et al. (2019)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 </a:t>
            </a:r>
            <a:r>
              <a:rPr lang="en-US" sz="600" i="1">
                <a:solidFill>
                  <a:schemeClr val="tx1">
                    <a:alpha val="55000"/>
                  </a:schemeClr>
                </a:solidFill>
              </a:rPr>
              <a:t>Events Management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. 6th ed. London: Routledge.</a:t>
            </a:r>
            <a:br>
              <a:rPr lang="en-US" sz="600">
                <a:solidFill>
                  <a:schemeClr val="tx1">
                    <a:alpha val="55000"/>
                  </a:schemeClr>
                </a:solidFill>
              </a:rPr>
            </a:b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(</a:t>
            </a:r>
            <a:r>
              <a:rPr lang="en-US" sz="600" b="1">
                <a:solidFill>
                  <a:schemeClr val="tx1">
                    <a:alpha val="55000"/>
                  </a:schemeClr>
                </a:solidFill>
              </a:rPr>
              <a:t>Industry-leading academic text on event lifecycle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600" b="1">
                <a:solidFill>
                  <a:schemeClr val="tx1">
                    <a:alpha val="55000"/>
                  </a:schemeClr>
                </a:solidFill>
              </a:rPr>
              <a:t>Cvent (2024)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 </a:t>
            </a:r>
            <a:r>
              <a:rPr lang="en-US" sz="600" i="1">
                <a:solidFill>
                  <a:schemeClr val="tx1">
                    <a:alpha val="55000"/>
                  </a:schemeClr>
                </a:solidFill>
              </a:rPr>
              <a:t>The Savoy, A Fairmont Managed Hotel – Meetings &amp; Events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. Available at: 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  <a:hlinkClick r:id="rId3"/>
              </a:rPr>
              <a:t>https://www.cvent.com/venues/london/luxury-hotel/the-savoy-a-fairmont-managed-hotel/venue-8f7a8c25-4600-4ce9-b5a1-2dad8c92e6d7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 (Accessed: 27 November 2024).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600" b="1">
                <a:solidFill>
                  <a:schemeClr val="tx1">
                    <a:alpha val="55000"/>
                  </a:schemeClr>
                </a:solidFill>
              </a:rPr>
              <a:t>Fairmont Hotels (2024)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 </a:t>
            </a:r>
            <a:r>
              <a:rPr lang="en-US" sz="600" i="1">
                <a:solidFill>
                  <a:schemeClr val="tx1">
                    <a:alpha val="55000"/>
                  </a:schemeClr>
                </a:solidFill>
              </a:rPr>
              <a:t>Meetings &amp; Events at The Savoy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. Available at: https://www.fairmont.com/london/savoy/meetings/ (Accessed: 27 November 2024).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600" b="1">
                <a:solidFill>
                  <a:schemeClr val="tx1">
                    <a:alpha val="55000"/>
                  </a:schemeClr>
                </a:solidFill>
              </a:rPr>
              <a:t>Fairmont Hotels (2024)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 </a:t>
            </a:r>
            <a:r>
              <a:rPr lang="en-US" sz="600" i="1">
                <a:solidFill>
                  <a:schemeClr val="tx1">
                    <a:alpha val="55000"/>
                  </a:schemeClr>
                </a:solidFill>
              </a:rPr>
              <a:t>Rooms &amp; Suites – The Savoy London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. Available at: https://www.fairmont.com/london/savoy/accommodations/ (Accessed: 27 November 2024).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600" b="1">
                <a:solidFill>
                  <a:schemeClr val="tx1">
                    <a:alpha val="55000"/>
                  </a:schemeClr>
                </a:solidFill>
              </a:rPr>
              <a:t>Getz, D. (2012)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 </a:t>
            </a:r>
            <a:r>
              <a:rPr lang="en-US" sz="600" i="1">
                <a:solidFill>
                  <a:schemeClr val="tx1">
                    <a:alpha val="55000"/>
                  </a:schemeClr>
                </a:solidFill>
              </a:rPr>
              <a:t>Event Studies: Theory, Research and Policy for Planned Events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. 2nd ed. London: Routledge.</a:t>
            </a:r>
            <a:br>
              <a:rPr lang="en-US" sz="600">
                <a:solidFill>
                  <a:schemeClr val="tx1">
                    <a:alpha val="55000"/>
                  </a:schemeClr>
                </a:solidFill>
              </a:rPr>
            </a:b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(</a:t>
            </a:r>
            <a:r>
              <a:rPr lang="en-US" sz="600" b="1">
                <a:solidFill>
                  <a:schemeClr val="tx1">
                    <a:alpha val="55000"/>
                  </a:schemeClr>
                </a:solidFill>
              </a:rPr>
              <a:t>Event Cycle, event feasibility theory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)</a:t>
            </a:r>
            <a:endParaRPr lang="en-US" sz="600" b="1">
              <a:solidFill>
                <a:schemeClr val="tx1">
                  <a:alpha val="55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600" b="1">
                <a:solidFill>
                  <a:schemeClr val="tx1">
                    <a:alpha val="55000"/>
                  </a:schemeClr>
                </a:solidFill>
              </a:rPr>
              <a:t>Historic Hotels of America (2024)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 </a:t>
            </a:r>
            <a:r>
              <a:rPr lang="en-US" sz="600" i="1">
                <a:solidFill>
                  <a:schemeClr val="tx1">
                    <a:alpha val="55000"/>
                  </a:schemeClr>
                </a:solidFill>
              </a:rPr>
              <a:t>The Savoy London – Accommodations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. Available at: 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  <a:hlinkClick r:id="rId4"/>
              </a:rPr>
              <a:t>https://www.historichotels.org/hotels-resorts/the-savoy-london/accommodations.php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 (Accessed: 27 November 2024).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600" b="1">
                <a:solidFill>
                  <a:schemeClr val="tx1">
                    <a:alpha val="55000"/>
                  </a:schemeClr>
                </a:solidFill>
              </a:rPr>
              <a:t>London &amp; Partners (2023)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 </a:t>
            </a:r>
            <a:r>
              <a:rPr lang="en-US" sz="600" i="1">
                <a:solidFill>
                  <a:schemeClr val="tx1">
                    <a:alpha val="55000"/>
                  </a:schemeClr>
                </a:solidFill>
              </a:rPr>
              <a:t>London Meetings Industry Report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. Available at: 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  <a:hlinkClick r:id="rId5"/>
              </a:rPr>
              <a:t>https://www.londonandpartners.com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 (Access date: 27 November 2024).</a:t>
            </a:r>
            <a:br>
              <a:rPr lang="en-US" sz="600">
                <a:solidFill>
                  <a:schemeClr val="tx1">
                    <a:alpha val="55000"/>
                  </a:schemeClr>
                </a:solidFill>
              </a:rPr>
            </a:b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(</a:t>
            </a:r>
            <a:r>
              <a:rPr lang="en-US" sz="600" i="1">
                <a:solidFill>
                  <a:schemeClr val="tx1">
                    <a:alpha val="55000"/>
                  </a:schemeClr>
                </a:solidFill>
              </a:rPr>
              <a:t>Industry data source for conference demand in London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600" b="1">
                <a:solidFill>
                  <a:schemeClr val="tx1">
                    <a:alpha val="55000"/>
                  </a:schemeClr>
                </a:solidFill>
              </a:rPr>
              <a:t>Savoy London (2024)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 </a:t>
            </a:r>
            <a:r>
              <a:rPr lang="en-US" sz="600" i="1">
                <a:solidFill>
                  <a:schemeClr val="tx1">
                    <a:alpha val="55000"/>
                  </a:schemeClr>
                </a:solidFill>
              </a:rPr>
              <a:t>Meetings &amp; Events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. Available at: 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  <a:hlinkClick r:id="rId6"/>
              </a:rPr>
              <a:t>https://www.thesavoylondon.com/meetings-events/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 (Accessed: 27 November 2024).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600" b="1">
                <a:solidFill>
                  <a:schemeClr val="tx1">
                    <a:alpha val="55000"/>
                  </a:schemeClr>
                </a:solidFill>
              </a:rPr>
              <a:t>Savoy London (2024)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 </a:t>
            </a:r>
            <a:r>
              <a:rPr lang="en-US" sz="600" i="1">
                <a:solidFill>
                  <a:schemeClr val="tx1">
                    <a:alpha val="55000"/>
                  </a:schemeClr>
                </a:solidFill>
              </a:rPr>
              <a:t>Event Spaces – Lancaster Ballroom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. Available at: 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  <a:hlinkClick r:id="rId7"/>
              </a:rPr>
              <a:t>https://www.thesavoylondon.com/event-spaces/lancaster-ballroom/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 (Accessed: 27 November 2024).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600" b="1">
                <a:solidFill>
                  <a:schemeClr val="tx1">
                    <a:alpha val="55000"/>
                  </a:schemeClr>
                </a:solidFill>
              </a:rPr>
              <a:t>Savoy London (2024)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 </a:t>
            </a:r>
            <a:r>
              <a:rPr lang="en-US" sz="600" i="1">
                <a:solidFill>
                  <a:schemeClr val="tx1">
                    <a:alpha val="55000"/>
                  </a:schemeClr>
                </a:solidFill>
              </a:rPr>
              <a:t>Our History &amp; Heritage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. Available at: 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  <a:hlinkClick r:id="rId8"/>
              </a:rPr>
              <a:t>https://www.thesavoylondon.com/information/history-heritage/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 (Accessed: 27 November 2024).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600" b="1">
                <a:solidFill>
                  <a:schemeClr val="tx1">
                    <a:alpha val="55000"/>
                  </a:schemeClr>
                </a:solidFill>
              </a:rPr>
              <a:t>Venues Directory (2024)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 </a:t>
            </a:r>
            <a:r>
              <a:rPr lang="en-US" sz="600" i="1">
                <a:solidFill>
                  <a:schemeClr val="tx1">
                    <a:alpha val="55000"/>
                  </a:schemeClr>
                </a:solidFill>
              </a:rPr>
              <a:t>The Savoy London – Meeting Rooms &amp; Capacities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. Available at: https://www.venuedirectory.com/venue/2922/the-savoy-london/ (Accessed: 27 November 2024).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600" b="1">
                <a:solidFill>
                  <a:schemeClr val="tx1">
                    <a:alpha val="55000"/>
                  </a:schemeClr>
                </a:solidFill>
              </a:rPr>
              <a:t>VisitBritain (2023)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 </a:t>
            </a:r>
            <a:r>
              <a:rPr lang="en-US" sz="600" i="1">
                <a:solidFill>
                  <a:schemeClr val="tx1">
                    <a:alpha val="55000"/>
                  </a:schemeClr>
                </a:solidFill>
              </a:rPr>
              <a:t>Business Events Research: UK Conference Market Report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. Available at: 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  <a:hlinkClick r:id="rId9"/>
              </a:rPr>
              <a:t>https://www.visitbritain.org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 (Accessed: 27 November 2024).</a:t>
            </a:r>
            <a:br>
              <a:rPr lang="en-US" sz="600">
                <a:solidFill>
                  <a:schemeClr val="tx1">
                    <a:alpha val="55000"/>
                  </a:schemeClr>
                </a:solidFill>
              </a:rPr>
            </a:b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(</a:t>
            </a:r>
            <a:r>
              <a:rPr lang="en-US" sz="600" i="1">
                <a:solidFill>
                  <a:schemeClr val="tx1">
                    <a:alpha val="55000"/>
                  </a:schemeClr>
                </a:solidFill>
              </a:rPr>
              <a:t>Supports London’s conference tourism demand</a:t>
            </a:r>
            <a:r>
              <a:rPr lang="en-US" sz="600">
                <a:solidFill>
                  <a:schemeClr val="tx1">
                    <a:alpha val="55000"/>
                  </a:schemeClr>
                </a:solidFill>
              </a:rPr>
              <a:t>)</a:t>
            </a:r>
          </a:p>
          <a:p>
            <a:pPr marL="514350" indent="-514350">
              <a:buFont typeface="+mj-lt"/>
              <a:buAutoNum type="arabicPeriod"/>
            </a:pPr>
            <a:endParaRPr lang="en-GB" sz="60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37930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3F165D-58C7-6B7B-AB04-90FF92C46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Pictures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00D17-7FB5-0865-17D5-2FAA8C2018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>
            <a:normAutofit/>
          </a:bodyPr>
          <a:lstStyle/>
          <a:p>
            <a:r>
              <a:rPr lang="en-GB" sz="1300">
                <a:solidFill>
                  <a:schemeClr val="tx1">
                    <a:alpha val="55000"/>
                  </a:schemeClr>
                </a:solidFill>
                <a:hlinkClick r:id="rId2"/>
              </a:rPr>
              <a:t>https://dq5r178u4t83b.cloudfront.net/wp-content/uploads/sites/86/2023/08/11133519/reception-desk-guest-information-page-2.jpg</a:t>
            </a:r>
            <a:endParaRPr lang="en-GB" sz="1300">
              <a:solidFill>
                <a:schemeClr val="tx1">
                  <a:alpha val="55000"/>
                </a:schemeClr>
              </a:solidFill>
            </a:endParaRPr>
          </a:p>
          <a:p>
            <a:r>
              <a:rPr lang="en-GB" sz="1300">
                <a:solidFill>
                  <a:schemeClr val="tx1">
                    <a:alpha val="55000"/>
                  </a:schemeClr>
                </a:solidFill>
                <a:hlinkClick r:id="rId3"/>
              </a:rPr>
              <a:t>https://www.thesavoylondon.com/wp-content/uploads/sites/86/2018/07/lancaster-corporate-new.jpg</a:t>
            </a:r>
            <a:endParaRPr lang="en-GB" sz="1300">
              <a:solidFill>
                <a:schemeClr val="tx1">
                  <a:alpha val="55000"/>
                </a:schemeClr>
              </a:solidFill>
            </a:endParaRPr>
          </a:p>
          <a:p>
            <a:r>
              <a:rPr lang="en-GB" sz="1300">
                <a:solidFill>
                  <a:schemeClr val="tx1">
                    <a:alpha val="55000"/>
                  </a:schemeClr>
                </a:solidFill>
                <a:hlinkClick r:id="rId4"/>
              </a:rPr>
              <a:t>https://img.playbuzz.com/image/upload/ar_1.5,c_pad,f_jpg,b_auto/cdn/4f36fcf3-3056-40db-834d-d21859cd5ef3/b8ee7bca-b251-4833-bbd7-960dfabc9f96.jpg</a:t>
            </a:r>
            <a:endParaRPr lang="en-GB" sz="1300">
              <a:solidFill>
                <a:schemeClr val="tx1">
                  <a:alpha val="55000"/>
                </a:schemeClr>
              </a:solidFill>
            </a:endParaRPr>
          </a:p>
          <a:p>
            <a:r>
              <a:rPr lang="en-GB" sz="1300">
                <a:solidFill>
                  <a:schemeClr val="tx1">
                    <a:alpha val="55000"/>
                  </a:schemeClr>
                </a:solidFill>
                <a:hlinkClick r:id="rId5"/>
              </a:rPr>
              <a:t>https://www.pw.live/commerce/exams/market-demand</a:t>
            </a:r>
            <a:endParaRPr lang="en-GB" sz="1300">
              <a:solidFill>
                <a:schemeClr val="tx1">
                  <a:alpha val="55000"/>
                </a:schemeClr>
              </a:solidFill>
            </a:endParaRPr>
          </a:p>
          <a:p>
            <a:r>
              <a:rPr lang="en-GB" sz="1300">
                <a:solidFill>
                  <a:schemeClr val="tx1">
                    <a:alpha val="55000"/>
                  </a:schemeClr>
                </a:solidFill>
                <a:hlinkClick r:id="rId6"/>
              </a:rPr>
              <a:t>https://www.telegraph.co.uk/travel/destinations/europe/united-kingdom/england/london/central/west-end/covent-garden/hotels/the-savoy-hotel/</a:t>
            </a:r>
            <a:endParaRPr lang="en-GB" sz="1300">
              <a:solidFill>
                <a:schemeClr val="tx1">
                  <a:alpha val="55000"/>
                </a:schemeClr>
              </a:solidFill>
            </a:endParaRPr>
          </a:p>
          <a:p>
            <a:r>
              <a:rPr lang="en-GB" sz="1300">
                <a:solidFill>
                  <a:schemeClr val="tx1">
                    <a:alpha val="55000"/>
                  </a:schemeClr>
                </a:solidFill>
                <a:hlinkClick r:id="rId7"/>
              </a:rPr>
              <a:t>https://secure.s.forbestravelguide.com/img/properties/the-savoy/extra-large/the-savoy-exterior-river.jpg</a:t>
            </a:r>
            <a:r>
              <a:rPr lang="en-GB" sz="1300">
                <a:solidFill>
                  <a:schemeClr val="tx1">
                    <a:alpha val="55000"/>
                  </a:schemeClr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198977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1117</Words>
  <Application>Microsoft Office PowerPoint</Application>
  <PresentationFormat>Widescreen</PresentationFormat>
  <Paragraphs>91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Office Theme</vt:lpstr>
      <vt:lpstr>PowerPoint Presentation</vt:lpstr>
      <vt:lpstr>AI Guidance</vt:lpstr>
      <vt:lpstr>Feasibility Pitch: Annual International Business Conference at The Savoy, London</vt:lpstr>
      <vt:lpstr>About The Savoy</vt:lpstr>
      <vt:lpstr>Event Overview</vt:lpstr>
      <vt:lpstr>Market Demand Analysis</vt:lpstr>
      <vt:lpstr>Competitive Landscape</vt:lpstr>
      <vt:lpstr>Venue Suitability</vt:lpstr>
      <vt:lpstr>Accommodation &amp; Guest Experience</vt:lpstr>
      <vt:lpstr>Financial Feasibility</vt:lpstr>
      <vt:lpstr>Operational Considerations</vt:lpstr>
      <vt:lpstr>Risk &amp; Sustainability</vt:lpstr>
      <vt:lpstr>Long-Term Partnership Strategy</vt:lpstr>
      <vt:lpstr>Conclusion &amp; Recommendation</vt:lpstr>
      <vt:lpstr>References</vt:lpstr>
      <vt:lpstr>Pictures links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Razvan Frumusanu</dc:creator>
  <cp:lastModifiedBy>Razvan Frumusanu</cp:lastModifiedBy>
  <cp:revision>3</cp:revision>
  <dcterms:created xsi:type="dcterms:W3CDTF">2025-11-28T22:14:21Z</dcterms:created>
  <dcterms:modified xsi:type="dcterms:W3CDTF">2025-11-28T23:11:32Z</dcterms:modified>
</cp:coreProperties>
</file>