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1"/>
  </p:notesMasterIdLst>
  <p:sldIdLst>
    <p:sldId id="256" r:id="rId2"/>
    <p:sldId id="276" r:id="rId3"/>
    <p:sldId id="281" r:id="rId4"/>
    <p:sldId id="257" r:id="rId5"/>
    <p:sldId id="258" r:id="rId6"/>
    <p:sldId id="260" r:id="rId7"/>
    <p:sldId id="261" r:id="rId8"/>
    <p:sldId id="278" r:id="rId9"/>
    <p:sldId id="277" r:id="rId10"/>
    <p:sldId id="262" r:id="rId11"/>
    <p:sldId id="280" r:id="rId12"/>
    <p:sldId id="274" r:id="rId13"/>
    <p:sldId id="265" r:id="rId14"/>
    <p:sldId id="273" r:id="rId15"/>
    <p:sldId id="264" r:id="rId16"/>
    <p:sldId id="271" r:id="rId17"/>
    <p:sldId id="266" r:id="rId18"/>
    <p:sldId id="267" r:id="rId19"/>
    <p:sldId id="272" r:id="rId20"/>
    <p:sldId id="268" r:id="rId21"/>
    <p:sldId id="269" r:id="rId22"/>
    <p:sldId id="270" r:id="rId23"/>
    <p:sldId id="298" r:id="rId24"/>
    <p:sldId id="282" r:id="rId25"/>
    <p:sldId id="283" r:id="rId26"/>
    <p:sldId id="284" r:id="rId27"/>
    <p:sldId id="285" r:id="rId28"/>
    <p:sldId id="286" r:id="rId29"/>
    <p:sldId id="287" r:id="rId30"/>
    <p:sldId id="288" r:id="rId31"/>
    <p:sldId id="289" r:id="rId32"/>
    <p:sldId id="290" r:id="rId33"/>
    <p:sldId id="279" r:id="rId34"/>
    <p:sldId id="291" r:id="rId35"/>
    <p:sldId id="297" r:id="rId36"/>
    <p:sldId id="292" r:id="rId37"/>
    <p:sldId id="299" r:id="rId38"/>
    <p:sldId id="293" r:id="rId39"/>
    <p:sldId id="275"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2995" autoAdjust="0"/>
  </p:normalViewPr>
  <p:slideViewPr>
    <p:cSldViewPr snapToGrid="0">
      <p:cViewPr varScale="1">
        <p:scale>
          <a:sx n="37" d="100"/>
          <a:sy n="37" d="100"/>
        </p:scale>
        <p:origin x="2400"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CFC21D-1278-4434-9304-400CE2C0E2DC}" type="datetimeFigureOut">
              <a:rPr lang="en-GB" smtClean="0"/>
              <a:t>19/03/2021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9F178-D71F-4CC7-BACB-66640F8FFBFE}" type="slidenum">
              <a:rPr lang="en-GB" smtClean="0"/>
              <a:t>‹#›</a:t>
            </a:fld>
            <a:endParaRPr lang="en-GB"/>
          </a:p>
        </p:txBody>
      </p:sp>
    </p:spTree>
    <p:extLst>
      <p:ext uri="{BB962C8B-B14F-4D97-AF65-F5344CB8AC3E}">
        <p14:creationId xmlns:p14="http://schemas.microsoft.com/office/powerpoint/2010/main" val="465902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4</a:t>
            </a:fld>
            <a:endParaRPr lang="en-GB"/>
          </a:p>
        </p:txBody>
      </p:sp>
    </p:spTree>
    <p:extLst>
      <p:ext uri="{BB962C8B-B14F-4D97-AF65-F5344CB8AC3E}">
        <p14:creationId xmlns:p14="http://schemas.microsoft.com/office/powerpoint/2010/main" val="4148090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5</a:t>
            </a:fld>
            <a:endParaRPr lang="en-GB"/>
          </a:p>
        </p:txBody>
      </p:sp>
    </p:spTree>
    <p:extLst>
      <p:ext uri="{BB962C8B-B14F-4D97-AF65-F5344CB8AC3E}">
        <p14:creationId xmlns:p14="http://schemas.microsoft.com/office/powerpoint/2010/main" val="4225606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6</a:t>
            </a:fld>
            <a:endParaRPr lang="en-GB"/>
          </a:p>
        </p:txBody>
      </p:sp>
    </p:spTree>
    <p:extLst>
      <p:ext uri="{BB962C8B-B14F-4D97-AF65-F5344CB8AC3E}">
        <p14:creationId xmlns:p14="http://schemas.microsoft.com/office/powerpoint/2010/main" val="2953869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7</a:t>
            </a:fld>
            <a:endParaRPr lang="en-GB"/>
          </a:p>
        </p:txBody>
      </p:sp>
    </p:spTree>
    <p:extLst>
      <p:ext uri="{BB962C8B-B14F-4D97-AF65-F5344CB8AC3E}">
        <p14:creationId xmlns:p14="http://schemas.microsoft.com/office/powerpoint/2010/main" val="3751630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8</a:t>
            </a:fld>
            <a:endParaRPr lang="en-GB"/>
          </a:p>
        </p:txBody>
      </p:sp>
    </p:spTree>
    <p:extLst>
      <p:ext uri="{BB962C8B-B14F-4D97-AF65-F5344CB8AC3E}">
        <p14:creationId xmlns:p14="http://schemas.microsoft.com/office/powerpoint/2010/main" val="2720483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9</a:t>
            </a:fld>
            <a:endParaRPr lang="en-GB"/>
          </a:p>
        </p:txBody>
      </p:sp>
    </p:spTree>
    <p:extLst>
      <p:ext uri="{BB962C8B-B14F-4D97-AF65-F5344CB8AC3E}">
        <p14:creationId xmlns:p14="http://schemas.microsoft.com/office/powerpoint/2010/main" val="2390618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10</a:t>
            </a:fld>
            <a:endParaRPr lang="en-GB"/>
          </a:p>
        </p:txBody>
      </p:sp>
    </p:spTree>
    <p:extLst>
      <p:ext uri="{BB962C8B-B14F-4D97-AF65-F5344CB8AC3E}">
        <p14:creationId xmlns:p14="http://schemas.microsoft.com/office/powerpoint/2010/main" val="3923562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
        <p:nvSpPr>
          <p:cNvPr id="4" name="Slide Number Placeholder 3"/>
          <p:cNvSpPr>
            <a:spLocks noGrp="1"/>
          </p:cNvSpPr>
          <p:nvPr>
            <p:ph type="sldNum" sz="quarter" idx="5"/>
          </p:nvPr>
        </p:nvSpPr>
        <p:spPr/>
        <p:txBody>
          <a:bodyPr/>
          <a:lstStyle/>
          <a:p>
            <a:fld id="{8C79F178-D71F-4CC7-BACB-66640F8FFBFE}" type="slidenum">
              <a:rPr lang="en-GB" smtClean="0"/>
              <a:t>12</a:t>
            </a:fld>
            <a:endParaRPr lang="en-GB"/>
          </a:p>
        </p:txBody>
      </p:sp>
    </p:spTree>
    <p:extLst>
      <p:ext uri="{BB962C8B-B14F-4D97-AF65-F5344CB8AC3E}">
        <p14:creationId xmlns:p14="http://schemas.microsoft.com/office/powerpoint/2010/main" val="1284881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13</a:t>
            </a:fld>
            <a:endParaRPr lang="en-GB"/>
          </a:p>
        </p:txBody>
      </p:sp>
    </p:spTree>
    <p:extLst>
      <p:ext uri="{BB962C8B-B14F-4D97-AF65-F5344CB8AC3E}">
        <p14:creationId xmlns:p14="http://schemas.microsoft.com/office/powerpoint/2010/main" val="270751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14</a:t>
            </a:fld>
            <a:endParaRPr lang="en-GB"/>
          </a:p>
        </p:txBody>
      </p:sp>
    </p:spTree>
    <p:extLst>
      <p:ext uri="{BB962C8B-B14F-4D97-AF65-F5344CB8AC3E}">
        <p14:creationId xmlns:p14="http://schemas.microsoft.com/office/powerpoint/2010/main" val="379827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Helvetica"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15</a:t>
            </a:fld>
            <a:endParaRPr lang="en-GB"/>
          </a:p>
        </p:txBody>
      </p:sp>
    </p:spTree>
    <p:extLst>
      <p:ext uri="{BB962C8B-B14F-4D97-AF65-F5344CB8AC3E}">
        <p14:creationId xmlns:p14="http://schemas.microsoft.com/office/powerpoint/2010/main" val="1189866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17</a:t>
            </a:fld>
            <a:endParaRPr lang="en-GB"/>
          </a:p>
        </p:txBody>
      </p:sp>
    </p:spTree>
    <p:extLst>
      <p:ext uri="{BB962C8B-B14F-4D97-AF65-F5344CB8AC3E}">
        <p14:creationId xmlns:p14="http://schemas.microsoft.com/office/powerpoint/2010/main" val="3320904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8C79F178-D71F-4CC7-BACB-66640F8FFBFE}" type="slidenum">
              <a:rPr lang="en-GB" smtClean="0"/>
              <a:t>18</a:t>
            </a:fld>
            <a:endParaRPr lang="en-GB"/>
          </a:p>
        </p:txBody>
      </p:sp>
    </p:spTree>
    <p:extLst>
      <p:ext uri="{BB962C8B-B14F-4D97-AF65-F5344CB8AC3E}">
        <p14:creationId xmlns:p14="http://schemas.microsoft.com/office/powerpoint/2010/main" val="22674649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19</a:t>
            </a:fld>
            <a:endParaRPr lang="en-GB"/>
          </a:p>
        </p:txBody>
      </p:sp>
    </p:spTree>
    <p:extLst>
      <p:ext uri="{BB962C8B-B14F-4D97-AF65-F5344CB8AC3E}">
        <p14:creationId xmlns:p14="http://schemas.microsoft.com/office/powerpoint/2010/main" val="34512298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231F20"/>
              </a:solidFill>
              <a:effectLst/>
              <a:latin typeface="Proxima Nova"/>
            </a:endParaRPr>
          </a:p>
        </p:txBody>
      </p:sp>
      <p:sp>
        <p:nvSpPr>
          <p:cNvPr id="4" name="Slide Number Placeholder 3"/>
          <p:cNvSpPr>
            <a:spLocks noGrp="1"/>
          </p:cNvSpPr>
          <p:nvPr>
            <p:ph type="sldNum" sz="quarter" idx="5"/>
          </p:nvPr>
        </p:nvSpPr>
        <p:spPr/>
        <p:txBody>
          <a:bodyPr/>
          <a:lstStyle/>
          <a:p>
            <a:fld id="{8C79F178-D71F-4CC7-BACB-66640F8FFBFE}" type="slidenum">
              <a:rPr lang="en-GB" smtClean="0"/>
              <a:t>20</a:t>
            </a:fld>
            <a:endParaRPr lang="en-GB"/>
          </a:p>
        </p:txBody>
      </p:sp>
    </p:spTree>
    <p:extLst>
      <p:ext uri="{BB962C8B-B14F-4D97-AF65-F5344CB8AC3E}">
        <p14:creationId xmlns:p14="http://schemas.microsoft.com/office/powerpoint/2010/main" val="16707354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21</a:t>
            </a:fld>
            <a:endParaRPr lang="en-GB"/>
          </a:p>
        </p:txBody>
      </p:sp>
    </p:spTree>
    <p:extLst>
      <p:ext uri="{BB962C8B-B14F-4D97-AF65-F5344CB8AC3E}">
        <p14:creationId xmlns:p14="http://schemas.microsoft.com/office/powerpoint/2010/main" val="6235744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22</a:t>
            </a:fld>
            <a:endParaRPr lang="en-GB"/>
          </a:p>
        </p:txBody>
      </p:sp>
    </p:spTree>
    <p:extLst>
      <p:ext uri="{BB962C8B-B14F-4D97-AF65-F5344CB8AC3E}">
        <p14:creationId xmlns:p14="http://schemas.microsoft.com/office/powerpoint/2010/main" val="4274822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24</a:t>
            </a:fld>
            <a:endParaRPr lang="en-GB"/>
          </a:p>
        </p:txBody>
      </p:sp>
    </p:spTree>
    <p:extLst>
      <p:ext uri="{BB962C8B-B14F-4D97-AF65-F5344CB8AC3E}">
        <p14:creationId xmlns:p14="http://schemas.microsoft.com/office/powerpoint/2010/main" val="38660344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25</a:t>
            </a:fld>
            <a:endParaRPr lang="en-GB"/>
          </a:p>
        </p:txBody>
      </p:sp>
    </p:spTree>
    <p:extLst>
      <p:ext uri="{BB962C8B-B14F-4D97-AF65-F5344CB8AC3E}">
        <p14:creationId xmlns:p14="http://schemas.microsoft.com/office/powerpoint/2010/main" val="41486042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26</a:t>
            </a:fld>
            <a:endParaRPr lang="en-GB"/>
          </a:p>
        </p:txBody>
      </p:sp>
    </p:spTree>
    <p:extLst>
      <p:ext uri="{BB962C8B-B14F-4D97-AF65-F5344CB8AC3E}">
        <p14:creationId xmlns:p14="http://schemas.microsoft.com/office/powerpoint/2010/main" val="37152191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28</a:t>
            </a:fld>
            <a:endParaRPr lang="en-GB"/>
          </a:p>
        </p:txBody>
      </p:sp>
    </p:spTree>
    <p:extLst>
      <p:ext uri="{BB962C8B-B14F-4D97-AF65-F5344CB8AC3E}">
        <p14:creationId xmlns:p14="http://schemas.microsoft.com/office/powerpoint/2010/main" val="32158721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29</a:t>
            </a:fld>
            <a:endParaRPr lang="en-GB"/>
          </a:p>
        </p:txBody>
      </p:sp>
    </p:spTree>
    <p:extLst>
      <p:ext uri="{BB962C8B-B14F-4D97-AF65-F5344CB8AC3E}">
        <p14:creationId xmlns:p14="http://schemas.microsoft.com/office/powerpoint/2010/main" val="10291726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30</a:t>
            </a:fld>
            <a:endParaRPr lang="en-GB"/>
          </a:p>
        </p:txBody>
      </p:sp>
    </p:spTree>
    <p:extLst>
      <p:ext uri="{BB962C8B-B14F-4D97-AF65-F5344CB8AC3E}">
        <p14:creationId xmlns:p14="http://schemas.microsoft.com/office/powerpoint/2010/main" val="23369479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31</a:t>
            </a:fld>
            <a:endParaRPr lang="en-GB"/>
          </a:p>
        </p:txBody>
      </p:sp>
    </p:spTree>
    <p:extLst>
      <p:ext uri="{BB962C8B-B14F-4D97-AF65-F5344CB8AC3E}">
        <p14:creationId xmlns:p14="http://schemas.microsoft.com/office/powerpoint/2010/main" val="6142332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sz="1200" dirty="0"/>
          </a:p>
        </p:txBody>
      </p:sp>
      <p:sp>
        <p:nvSpPr>
          <p:cNvPr id="4" name="Slide Number Placeholder 3"/>
          <p:cNvSpPr>
            <a:spLocks noGrp="1"/>
          </p:cNvSpPr>
          <p:nvPr>
            <p:ph type="sldNum" sz="quarter" idx="5"/>
          </p:nvPr>
        </p:nvSpPr>
        <p:spPr/>
        <p:txBody>
          <a:bodyPr/>
          <a:lstStyle/>
          <a:p>
            <a:fld id="{8C79F178-D71F-4CC7-BACB-66640F8FFBFE}" type="slidenum">
              <a:rPr lang="en-GB" smtClean="0"/>
              <a:t>33</a:t>
            </a:fld>
            <a:endParaRPr lang="en-GB"/>
          </a:p>
        </p:txBody>
      </p:sp>
    </p:spTree>
    <p:extLst>
      <p:ext uri="{BB962C8B-B14F-4D97-AF65-F5344CB8AC3E}">
        <p14:creationId xmlns:p14="http://schemas.microsoft.com/office/powerpoint/2010/main" val="35045036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34</a:t>
            </a:fld>
            <a:endParaRPr lang="en-GB"/>
          </a:p>
        </p:txBody>
      </p:sp>
    </p:spTree>
    <p:extLst>
      <p:ext uri="{BB962C8B-B14F-4D97-AF65-F5344CB8AC3E}">
        <p14:creationId xmlns:p14="http://schemas.microsoft.com/office/powerpoint/2010/main" val="35400117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35</a:t>
            </a:fld>
            <a:endParaRPr lang="en-GB"/>
          </a:p>
        </p:txBody>
      </p:sp>
    </p:spTree>
    <p:extLst>
      <p:ext uri="{BB962C8B-B14F-4D97-AF65-F5344CB8AC3E}">
        <p14:creationId xmlns:p14="http://schemas.microsoft.com/office/powerpoint/2010/main" val="1653819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88E8F62-9DE9-46CE-B06C-28E40ACCC7A4}"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4368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E8F62-9DE9-46CE-B06C-28E40ACCC7A4}"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3451486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8E8F62-9DE9-46CE-B06C-28E40ACCC7A4}"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3550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8E8F62-9DE9-46CE-B06C-28E40ACCC7A4}"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4216975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8E8F62-9DE9-46CE-B06C-28E40ACCC7A4}" type="datetimeFigureOut">
              <a:rPr lang="en-GB" smtClean="0"/>
              <a:t>19/03/2021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2601956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8E8F62-9DE9-46CE-B06C-28E40ACCC7A4}" type="datetimeFigureOut">
              <a:rPr lang="en-GB" smtClean="0"/>
              <a:t>19/03/2021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1576727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8E8F62-9DE9-46CE-B06C-28E40ACCC7A4}" type="datetimeFigureOut">
              <a:rPr lang="en-GB" smtClean="0"/>
              <a:t>19/03/2021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22237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8E8F62-9DE9-46CE-B06C-28E40ACCC7A4}"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217784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8E8F62-9DE9-46CE-B06C-28E40ACCC7A4}"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C3F4D-6291-4C88-9EA2-924CC5C15F0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0040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E8F62-9DE9-46CE-B06C-28E40ACCC7A4}"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2632346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E8F62-9DE9-46CE-B06C-28E40ACCC7A4}"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144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88E8F62-9DE9-46CE-B06C-28E40ACCC7A4}" type="datetimeFigureOut">
              <a:rPr lang="en-GB" smtClean="0"/>
              <a:t>19/03/2021</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8DC3F4D-6291-4C88-9EA2-924CC5C15F09}"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27065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gov.wales/sites/default/files/publications/2018-02/physical-literacy-an-all-wales-approach-to-increasing-levels-of-physical-activity-for-children-and-young-people-schools-and-physical-activity-ask-and-finish-group.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sportengland-production-files.s3.eu-west-2.amazonaws.com/s3fs-public/physical-literacy-framework.pdf"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childdevelopment.com.au/resources/child-development-charts/gross-motor-developmental-checklist/" TargetMode="External"/><Relationship Id="rId2" Type="http://schemas.openxmlformats.org/officeDocument/2006/relationships/hyperlink" Target="https://embryology.med.unsw.edu.au/embryology/index.php/Postnatal_-_Growth_Charts" TargetMode="External"/><Relationship Id="rId1" Type="http://schemas.openxmlformats.org/officeDocument/2006/relationships/slideLayout" Target="../slideLayouts/slideLayout2.xml"/><Relationship Id="rId5" Type="http://schemas.openxmlformats.org/officeDocument/2006/relationships/hyperlink" Target="https://www.understood.org/en/learning-thinking-differences/child-learning-disabilities/movement-coordination-issues/all-about-fine-motor-skills" TargetMode="External"/><Relationship Id="rId4" Type="http://schemas.openxmlformats.org/officeDocument/2006/relationships/hyperlink" Target="https://www.rch.org.au/childgrowth/Practical_activities/Poor_growth_-_Head_circumference-for-age_boy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94962-B662-4590-AB66-873BBA5ACB72}"/>
              </a:ext>
            </a:extLst>
          </p:cNvPr>
          <p:cNvSpPr>
            <a:spLocks noGrp="1"/>
          </p:cNvSpPr>
          <p:nvPr>
            <p:ph type="ctrTitle"/>
          </p:nvPr>
        </p:nvSpPr>
        <p:spPr/>
        <p:txBody>
          <a:bodyPr/>
          <a:lstStyle/>
          <a:p>
            <a:pPr algn="ctr"/>
            <a:r>
              <a:rPr lang="en-GB" dirty="0"/>
              <a:t>Individual Development</a:t>
            </a:r>
          </a:p>
        </p:txBody>
      </p:sp>
      <p:sp>
        <p:nvSpPr>
          <p:cNvPr id="3" name="Subtitle 2">
            <a:extLst>
              <a:ext uri="{FF2B5EF4-FFF2-40B4-BE49-F238E27FC236}">
                <a16:creationId xmlns:a16="http://schemas.microsoft.com/office/drawing/2014/main" id="{E58EDFA9-F3C2-43DB-88E3-CE32E7DA8660}"/>
              </a:ext>
            </a:extLst>
          </p:cNvPr>
          <p:cNvSpPr>
            <a:spLocks noGrp="1"/>
          </p:cNvSpPr>
          <p:nvPr>
            <p:ph type="subTitle" idx="1"/>
          </p:nvPr>
        </p:nvSpPr>
        <p:spPr/>
        <p:txBody>
          <a:bodyPr>
            <a:normAutofit/>
          </a:bodyPr>
          <a:lstStyle/>
          <a:p>
            <a:r>
              <a:rPr lang="en-GB" sz="2800" dirty="0"/>
              <a:t>Physical Development &amp; Physical Literacy </a:t>
            </a:r>
          </a:p>
        </p:txBody>
      </p:sp>
    </p:spTree>
    <p:extLst>
      <p:ext uri="{BB962C8B-B14F-4D97-AF65-F5344CB8AC3E}">
        <p14:creationId xmlns:p14="http://schemas.microsoft.com/office/powerpoint/2010/main" val="1041097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9F9D-E281-4B61-9DA6-774B65EB3EF6}"/>
              </a:ext>
            </a:extLst>
          </p:cNvPr>
          <p:cNvSpPr>
            <a:spLocks noGrp="1"/>
          </p:cNvSpPr>
          <p:nvPr>
            <p:ph type="title"/>
          </p:nvPr>
        </p:nvSpPr>
        <p:spPr/>
        <p:txBody>
          <a:bodyPr/>
          <a:lstStyle/>
          <a:p>
            <a:r>
              <a:rPr lang="en-GB" dirty="0"/>
              <a:t>Objectives </a:t>
            </a:r>
          </a:p>
        </p:txBody>
      </p:sp>
      <p:sp>
        <p:nvSpPr>
          <p:cNvPr id="3" name="Content Placeholder 2">
            <a:extLst>
              <a:ext uri="{FF2B5EF4-FFF2-40B4-BE49-F238E27FC236}">
                <a16:creationId xmlns:a16="http://schemas.microsoft.com/office/drawing/2014/main" id="{769916D5-9B6C-4441-A527-AE00189FADCB}"/>
              </a:ext>
            </a:extLst>
          </p:cNvPr>
          <p:cNvSpPr>
            <a:spLocks noGrp="1"/>
          </p:cNvSpPr>
          <p:nvPr>
            <p:ph idx="1"/>
          </p:nvPr>
        </p:nvSpPr>
        <p:spPr>
          <a:xfrm>
            <a:off x="1024128" y="2084832"/>
            <a:ext cx="9720073" cy="4023360"/>
          </a:xfrm>
        </p:spPr>
        <p:txBody>
          <a:bodyPr/>
          <a:lstStyle/>
          <a:p>
            <a:pPr>
              <a:lnSpc>
                <a:spcPct val="150000"/>
              </a:lnSpc>
            </a:pPr>
            <a:r>
              <a:rPr lang="en-GB" sz="2800" b="1" i="1" dirty="0"/>
              <a:t>Students will be able to:</a:t>
            </a:r>
          </a:p>
          <a:p>
            <a:pPr lvl="0">
              <a:lnSpc>
                <a:spcPct val="150000"/>
              </a:lnSpc>
              <a:buFont typeface="Arial" panose="020B0604020202020204" pitchFamily="34" charset="0"/>
              <a:buChar char="•"/>
            </a:pPr>
            <a:r>
              <a:rPr lang="en-GB" sz="2800" dirty="0"/>
              <a:t> To consider the importance of physical development and the influence it has on other aspects of development.</a:t>
            </a:r>
          </a:p>
          <a:p>
            <a:pPr lvl="0">
              <a:lnSpc>
                <a:spcPct val="150000"/>
              </a:lnSpc>
              <a:buFont typeface="Arial" panose="020B0604020202020204" pitchFamily="34" charset="0"/>
              <a:buChar char="•"/>
            </a:pPr>
            <a:r>
              <a:rPr lang="en-GB" sz="2800" dirty="0"/>
              <a:t> To gain an understanding of how physical skills are learnt. </a:t>
            </a:r>
          </a:p>
          <a:p>
            <a:pPr lvl="0">
              <a:lnSpc>
                <a:spcPct val="150000"/>
              </a:lnSpc>
              <a:buFont typeface="Arial" panose="020B0604020202020204" pitchFamily="34" charset="0"/>
              <a:buChar char="•"/>
            </a:pPr>
            <a:r>
              <a:rPr lang="en-GB" sz="2800" dirty="0"/>
              <a:t> To understand the importance of physical literacy.</a:t>
            </a:r>
          </a:p>
          <a:p>
            <a:endParaRPr lang="en-GB" i="1" dirty="0"/>
          </a:p>
        </p:txBody>
      </p:sp>
    </p:spTree>
    <p:extLst>
      <p:ext uri="{BB962C8B-B14F-4D97-AF65-F5344CB8AC3E}">
        <p14:creationId xmlns:p14="http://schemas.microsoft.com/office/powerpoint/2010/main" val="3458785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09CF4-D843-41A5-A8B9-29EEEBAFDAD1}"/>
              </a:ext>
            </a:extLst>
          </p:cNvPr>
          <p:cNvSpPr>
            <a:spLocks noGrp="1"/>
          </p:cNvSpPr>
          <p:nvPr>
            <p:ph type="title"/>
          </p:nvPr>
        </p:nvSpPr>
        <p:spPr>
          <a:xfrm>
            <a:off x="1235964" y="2679192"/>
            <a:ext cx="9720072" cy="1499616"/>
          </a:xfrm>
        </p:spPr>
        <p:txBody>
          <a:bodyPr/>
          <a:lstStyle/>
          <a:p>
            <a:r>
              <a:rPr lang="en-GB" dirty="0"/>
              <a:t>What does the term ‘growth’ mean to you?</a:t>
            </a:r>
          </a:p>
        </p:txBody>
      </p:sp>
    </p:spTree>
    <p:extLst>
      <p:ext uri="{BB962C8B-B14F-4D97-AF65-F5344CB8AC3E}">
        <p14:creationId xmlns:p14="http://schemas.microsoft.com/office/powerpoint/2010/main" val="96659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DE5D7-35F0-4B77-896C-AB9740276000}"/>
              </a:ext>
            </a:extLst>
          </p:cNvPr>
          <p:cNvSpPr>
            <a:spLocks noGrp="1"/>
          </p:cNvSpPr>
          <p:nvPr>
            <p:ph type="title"/>
          </p:nvPr>
        </p:nvSpPr>
        <p:spPr/>
        <p:txBody>
          <a:bodyPr/>
          <a:lstStyle/>
          <a:p>
            <a:r>
              <a:rPr lang="en-GB" dirty="0"/>
              <a:t>What is growth?</a:t>
            </a:r>
          </a:p>
        </p:txBody>
      </p:sp>
      <p:sp>
        <p:nvSpPr>
          <p:cNvPr id="3" name="Content Placeholder 2">
            <a:extLst>
              <a:ext uri="{FF2B5EF4-FFF2-40B4-BE49-F238E27FC236}">
                <a16:creationId xmlns:a16="http://schemas.microsoft.com/office/drawing/2014/main" id="{2D81ABA8-05F6-4648-BEE6-B34336D1BA6D}"/>
              </a:ext>
            </a:extLst>
          </p:cNvPr>
          <p:cNvSpPr>
            <a:spLocks noGrp="1"/>
          </p:cNvSpPr>
          <p:nvPr>
            <p:ph idx="1"/>
          </p:nvPr>
        </p:nvSpPr>
        <p:spPr>
          <a:xfrm>
            <a:off x="1235963" y="2857500"/>
            <a:ext cx="9720073" cy="1143000"/>
          </a:xfrm>
        </p:spPr>
        <p:txBody>
          <a:bodyPr>
            <a:normAutofit/>
          </a:bodyPr>
          <a:lstStyle/>
          <a:p>
            <a:pPr algn="ctr"/>
            <a:r>
              <a:rPr lang="en-GB" sz="2800" dirty="0"/>
              <a:t>The term ‘growth’ is a stage in the process of growing. </a:t>
            </a:r>
          </a:p>
          <a:p>
            <a:pPr algn="ctr"/>
            <a:r>
              <a:rPr lang="en-GB" sz="2800" dirty="0"/>
              <a:t>It is the progressive development or evolving of size. </a:t>
            </a:r>
          </a:p>
        </p:txBody>
      </p:sp>
      <p:sp>
        <p:nvSpPr>
          <p:cNvPr id="4" name="TextBox 3">
            <a:extLst>
              <a:ext uri="{FF2B5EF4-FFF2-40B4-BE49-F238E27FC236}">
                <a16:creationId xmlns:a16="http://schemas.microsoft.com/office/drawing/2014/main" id="{4760C54A-D62E-4686-BF68-025C212350ED}"/>
              </a:ext>
            </a:extLst>
          </p:cNvPr>
          <p:cNvSpPr txBox="1"/>
          <p:nvPr/>
        </p:nvSpPr>
        <p:spPr>
          <a:xfrm>
            <a:off x="9742414" y="6510528"/>
            <a:ext cx="2449586" cy="369332"/>
          </a:xfrm>
          <a:prstGeom prst="rect">
            <a:avLst/>
          </a:prstGeom>
          <a:noFill/>
        </p:spPr>
        <p:txBody>
          <a:bodyPr wrap="square" rtlCol="0">
            <a:spAutoFit/>
          </a:bodyPr>
          <a:lstStyle/>
          <a:p>
            <a:r>
              <a:rPr lang="en-GB" dirty="0"/>
              <a:t>(Miriam-Webster, 2020)</a:t>
            </a:r>
          </a:p>
        </p:txBody>
      </p:sp>
    </p:spTree>
    <p:extLst>
      <p:ext uri="{BB962C8B-B14F-4D97-AF65-F5344CB8AC3E}">
        <p14:creationId xmlns:p14="http://schemas.microsoft.com/office/powerpoint/2010/main" val="69863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B8396-755C-4589-8A84-E56D189AF7C6}"/>
              </a:ext>
            </a:extLst>
          </p:cNvPr>
          <p:cNvSpPr>
            <a:spLocks noGrp="1"/>
          </p:cNvSpPr>
          <p:nvPr>
            <p:ph type="title"/>
          </p:nvPr>
        </p:nvSpPr>
        <p:spPr/>
        <p:txBody>
          <a:bodyPr/>
          <a:lstStyle/>
          <a:p>
            <a:r>
              <a:rPr lang="en-GB" dirty="0"/>
              <a:t>Physical development</a:t>
            </a:r>
          </a:p>
        </p:txBody>
      </p:sp>
      <p:sp>
        <p:nvSpPr>
          <p:cNvPr id="3" name="Content Placeholder 2">
            <a:extLst>
              <a:ext uri="{FF2B5EF4-FFF2-40B4-BE49-F238E27FC236}">
                <a16:creationId xmlns:a16="http://schemas.microsoft.com/office/drawing/2014/main" id="{6378BBC7-9F32-488F-A571-8E653312A1F3}"/>
              </a:ext>
            </a:extLst>
          </p:cNvPr>
          <p:cNvSpPr>
            <a:spLocks noGrp="1"/>
          </p:cNvSpPr>
          <p:nvPr>
            <p:ph idx="1"/>
          </p:nvPr>
        </p:nvSpPr>
        <p:spPr>
          <a:xfrm>
            <a:off x="1024128" y="1982912"/>
            <a:ext cx="10534300" cy="4643920"/>
          </a:xfrm>
        </p:spPr>
        <p:txBody>
          <a:bodyPr>
            <a:normAutofit/>
          </a:bodyPr>
          <a:lstStyle/>
          <a:p>
            <a:r>
              <a:rPr lang="en-GB" sz="2400" dirty="0"/>
              <a:t>Physical development is one of the seven areas of the early years foundation stage.</a:t>
            </a:r>
          </a:p>
          <a:p>
            <a:r>
              <a:rPr lang="en-GB" sz="2400" dirty="0"/>
              <a:t>It is used to develop a person’s movement. </a:t>
            </a:r>
          </a:p>
          <a:p>
            <a:r>
              <a:rPr lang="en-GB" sz="2400" dirty="0"/>
              <a:t>There are various ways in which an infant can develop their physical development whilst they are growing up. These include: </a:t>
            </a:r>
          </a:p>
          <a:p>
            <a:pPr>
              <a:buFont typeface="Arial" panose="020B0604020202020204" pitchFamily="34" charset="0"/>
              <a:buChar char="•"/>
            </a:pPr>
            <a:r>
              <a:rPr lang="en-GB" sz="2400" dirty="0"/>
              <a:t> The handling of objects</a:t>
            </a:r>
          </a:p>
          <a:p>
            <a:pPr>
              <a:buFont typeface="Arial" panose="020B0604020202020204" pitchFamily="34" charset="0"/>
              <a:buChar char="•"/>
            </a:pPr>
            <a:r>
              <a:rPr lang="en-GB" sz="2400" dirty="0"/>
              <a:t> Practicing their co-ordination skills, starting with small movements</a:t>
            </a:r>
          </a:p>
          <a:p>
            <a:pPr>
              <a:buFont typeface="Arial" panose="020B0604020202020204" pitchFamily="34" charset="0"/>
              <a:buChar char="•"/>
            </a:pPr>
            <a:r>
              <a:rPr lang="en-GB" sz="2400" dirty="0"/>
              <a:t> Improving their spatial awareness</a:t>
            </a:r>
          </a:p>
          <a:p>
            <a:pPr>
              <a:buFont typeface="Arial" panose="020B0604020202020204" pitchFamily="34" charset="0"/>
              <a:buChar char="•"/>
            </a:pPr>
            <a:r>
              <a:rPr lang="en-GB" sz="2400" dirty="0"/>
              <a:t> Learning to show their feelings through actions </a:t>
            </a:r>
          </a:p>
          <a:p>
            <a:pPr>
              <a:buFont typeface="Arial" panose="020B0604020202020204" pitchFamily="34" charset="0"/>
              <a:buChar char="•"/>
            </a:pPr>
            <a:r>
              <a:rPr lang="en-GB" sz="2400" dirty="0"/>
              <a:t> Effectively use tools and equipment </a:t>
            </a:r>
          </a:p>
        </p:txBody>
      </p:sp>
    </p:spTree>
    <p:extLst>
      <p:ext uri="{BB962C8B-B14F-4D97-AF65-F5344CB8AC3E}">
        <p14:creationId xmlns:p14="http://schemas.microsoft.com/office/powerpoint/2010/main" val="2469357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EA8DF5-D6BF-46A7-906D-8097066AF129}"/>
              </a:ext>
            </a:extLst>
          </p:cNvPr>
          <p:cNvSpPr>
            <a:spLocks noGrp="1"/>
          </p:cNvSpPr>
          <p:nvPr>
            <p:ph idx="1"/>
          </p:nvPr>
        </p:nvSpPr>
        <p:spPr>
          <a:xfrm>
            <a:off x="996594" y="955497"/>
            <a:ext cx="10198812" cy="3256907"/>
          </a:xfrm>
        </p:spPr>
        <p:txBody>
          <a:bodyPr>
            <a:normAutofit/>
          </a:bodyPr>
          <a:lstStyle/>
          <a:p>
            <a:pPr marL="0" indent="0">
              <a:buNone/>
            </a:pPr>
            <a:r>
              <a:rPr lang="en-GB" sz="3600" dirty="0"/>
              <a:t>Within physical development, there are two types of skills: </a:t>
            </a:r>
          </a:p>
        </p:txBody>
      </p:sp>
      <p:sp>
        <p:nvSpPr>
          <p:cNvPr id="6" name="Rectangle 5">
            <a:extLst>
              <a:ext uri="{FF2B5EF4-FFF2-40B4-BE49-F238E27FC236}">
                <a16:creationId xmlns:a16="http://schemas.microsoft.com/office/drawing/2014/main" id="{01ED0BE7-2717-46FD-ADD9-074EA91DC787}"/>
              </a:ext>
            </a:extLst>
          </p:cNvPr>
          <p:cNvSpPr/>
          <p:nvPr/>
        </p:nvSpPr>
        <p:spPr>
          <a:xfrm>
            <a:off x="1216301" y="2875002"/>
            <a:ext cx="7152920" cy="1107996"/>
          </a:xfrm>
          <a:prstGeom prst="rect">
            <a:avLst/>
          </a:prstGeom>
          <a:noFill/>
        </p:spPr>
        <p:txBody>
          <a:bodyPr wrap="none" lIns="91440" tIns="45720" rIns="91440" bIns="45720">
            <a:spAutoFit/>
          </a:bodyPr>
          <a:lstStyle/>
          <a:p>
            <a:pPr algn="ctr"/>
            <a:r>
              <a:rPr lang="en-GB" sz="6600" b="1" i="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Fine motor skills </a:t>
            </a:r>
          </a:p>
        </p:txBody>
      </p:sp>
      <p:sp>
        <p:nvSpPr>
          <p:cNvPr id="7" name="Rectangle 6">
            <a:extLst>
              <a:ext uri="{FF2B5EF4-FFF2-40B4-BE49-F238E27FC236}">
                <a16:creationId xmlns:a16="http://schemas.microsoft.com/office/drawing/2014/main" id="{6444F1B9-6C1E-42CA-9334-3D250DD0179D}"/>
              </a:ext>
            </a:extLst>
          </p:cNvPr>
          <p:cNvSpPr/>
          <p:nvPr/>
        </p:nvSpPr>
        <p:spPr>
          <a:xfrm>
            <a:off x="4333211" y="4212404"/>
            <a:ext cx="5965351" cy="1107996"/>
          </a:xfrm>
          <a:prstGeom prst="rect">
            <a:avLst/>
          </a:prstGeom>
          <a:noFill/>
        </p:spPr>
        <p:txBody>
          <a:bodyPr wrap="none" lIns="91440" tIns="45720" rIns="91440" bIns="45720">
            <a:spAutoFit/>
          </a:bodyPr>
          <a:lstStyle/>
          <a:p>
            <a:pPr algn="ctr"/>
            <a:r>
              <a:rPr lang="en-GB" sz="6600" b="1" i="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Gross motor skills </a:t>
            </a:r>
          </a:p>
        </p:txBody>
      </p:sp>
    </p:spTree>
    <p:extLst>
      <p:ext uri="{BB962C8B-B14F-4D97-AF65-F5344CB8AC3E}">
        <p14:creationId xmlns:p14="http://schemas.microsoft.com/office/powerpoint/2010/main" val="26804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8133C2-230F-45FB-B07A-C6600652CD22}"/>
              </a:ext>
            </a:extLst>
          </p:cNvPr>
          <p:cNvSpPr>
            <a:spLocks noGrp="1"/>
          </p:cNvSpPr>
          <p:nvPr>
            <p:ph idx="1"/>
          </p:nvPr>
        </p:nvSpPr>
        <p:spPr>
          <a:xfrm>
            <a:off x="1058238" y="832207"/>
            <a:ext cx="10561834" cy="5804899"/>
          </a:xfrm>
        </p:spPr>
        <p:txBody>
          <a:bodyPr>
            <a:normAutofit/>
          </a:bodyPr>
          <a:lstStyle/>
          <a:p>
            <a:pPr fontAlgn="base"/>
            <a:r>
              <a:rPr lang="en-GB" sz="2800" dirty="0"/>
              <a:t>Fine motor skills is the use of the smaller muscles of the hands. Children will develop their find motor skills through things like: </a:t>
            </a:r>
          </a:p>
          <a:p>
            <a:pPr marL="742950" lvl="1" indent="-285750" fontAlgn="base">
              <a:buFont typeface="Arial" panose="020B0604020202020204" pitchFamily="34" charset="0"/>
              <a:buChar char="•"/>
            </a:pPr>
            <a:r>
              <a:rPr lang="en-GB" sz="2800" dirty="0"/>
              <a:t>Pencil skills</a:t>
            </a:r>
          </a:p>
          <a:p>
            <a:pPr marL="742950" lvl="1" indent="-285750" fontAlgn="base">
              <a:buFont typeface="Arial" panose="020B0604020202020204" pitchFamily="34" charset="0"/>
              <a:buChar char="•"/>
            </a:pPr>
            <a:r>
              <a:rPr lang="en-GB" sz="2800" dirty="0"/>
              <a:t>Scissors </a:t>
            </a:r>
          </a:p>
          <a:p>
            <a:pPr marL="742950" lvl="1" indent="-285750" fontAlgn="base">
              <a:buFont typeface="Arial" panose="020B0604020202020204" pitchFamily="34" charset="0"/>
              <a:buChar char="•"/>
            </a:pPr>
            <a:r>
              <a:rPr lang="en-GB" sz="2800" dirty="0"/>
              <a:t>Lego</a:t>
            </a:r>
          </a:p>
          <a:p>
            <a:pPr marL="742950" lvl="1" indent="-285750" fontAlgn="base">
              <a:buFont typeface="Arial" panose="020B0604020202020204" pitchFamily="34" charset="0"/>
              <a:buChar char="•"/>
            </a:pPr>
            <a:r>
              <a:rPr lang="en-GB" sz="2800" dirty="0"/>
              <a:t>Puzzle</a:t>
            </a:r>
          </a:p>
          <a:p>
            <a:pPr marL="742950" lvl="1" indent="-285750" fontAlgn="base">
              <a:buFont typeface="Arial" panose="020B0604020202020204" pitchFamily="34" charset="0"/>
              <a:buChar char="•"/>
            </a:pPr>
            <a:r>
              <a:rPr lang="en-GB" sz="2800" dirty="0"/>
              <a:t>Train tracks</a:t>
            </a:r>
          </a:p>
          <a:p>
            <a:pPr marL="742950" lvl="1" indent="-285750" fontAlgn="base">
              <a:buFont typeface="Arial" panose="020B0604020202020204" pitchFamily="34" charset="0"/>
              <a:buChar char="•"/>
            </a:pPr>
            <a:r>
              <a:rPr lang="en-GB" sz="2800" dirty="0"/>
              <a:t>Doll dressing</a:t>
            </a:r>
          </a:p>
          <a:p>
            <a:pPr marL="742950" lvl="1" indent="-285750" fontAlgn="base">
              <a:buFont typeface="Arial" panose="020B0604020202020204" pitchFamily="34" charset="0"/>
              <a:buChar char="•"/>
            </a:pPr>
            <a:r>
              <a:rPr lang="en-GB" sz="2800" dirty="0"/>
              <a:t>Getting dressed</a:t>
            </a:r>
          </a:p>
          <a:p>
            <a:pPr marL="742950" lvl="1" indent="-285750" fontAlgn="base">
              <a:buFont typeface="Arial" panose="020B0604020202020204" pitchFamily="34" charset="0"/>
              <a:buChar char="•"/>
            </a:pPr>
            <a:r>
              <a:rPr lang="en-GB" sz="2800" dirty="0"/>
              <a:t> Tying shoelaces</a:t>
            </a:r>
          </a:p>
          <a:p>
            <a:pPr marL="742950" lvl="1" indent="-285750" fontAlgn="base">
              <a:buFont typeface="Arial" panose="020B0604020202020204" pitchFamily="34" charset="0"/>
              <a:buChar char="•"/>
            </a:pPr>
            <a:r>
              <a:rPr lang="en-GB" sz="2800" dirty="0"/>
              <a:t>Cleaning their teeth</a:t>
            </a:r>
          </a:p>
          <a:p>
            <a:pPr marL="742950" lvl="1" indent="-285750" fontAlgn="base">
              <a:buFont typeface="Arial" panose="020B0604020202020204" pitchFamily="34" charset="0"/>
              <a:buChar char="•"/>
            </a:pPr>
            <a:r>
              <a:rPr lang="en-GB" sz="2800" dirty="0"/>
              <a:t>Brushing their hair</a:t>
            </a:r>
            <a:endParaRPr lang="en-GB" sz="3200" i="1" dirty="0"/>
          </a:p>
          <a:p>
            <a:endParaRPr lang="en-GB" sz="2800" dirty="0"/>
          </a:p>
        </p:txBody>
      </p:sp>
      <p:sp>
        <p:nvSpPr>
          <p:cNvPr id="4" name="TextBox 3">
            <a:extLst>
              <a:ext uri="{FF2B5EF4-FFF2-40B4-BE49-F238E27FC236}">
                <a16:creationId xmlns:a16="http://schemas.microsoft.com/office/drawing/2014/main" id="{3017D303-AE7A-41C0-9766-529B2C5D7C05}"/>
              </a:ext>
            </a:extLst>
          </p:cNvPr>
          <p:cNvSpPr txBox="1"/>
          <p:nvPr/>
        </p:nvSpPr>
        <p:spPr>
          <a:xfrm>
            <a:off x="10120045" y="6488668"/>
            <a:ext cx="2215793" cy="369332"/>
          </a:xfrm>
          <a:prstGeom prst="rect">
            <a:avLst/>
          </a:prstGeom>
          <a:noFill/>
        </p:spPr>
        <p:txBody>
          <a:bodyPr wrap="square" rtlCol="0">
            <a:spAutoFit/>
          </a:bodyPr>
          <a:lstStyle/>
          <a:p>
            <a:r>
              <a:rPr lang="en-GB" dirty="0"/>
              <a:t>(Understood, 2020)</a:t>
            </a:r>
          </a:p>
        </p:txBody>
      </p:sp>
    </p:spTree>
    <p:extLst>
      <p:ext uri="{BB962C8B-B14F-4D97-AF65-F5344CB8AC3E}">
        <p14:creationId xmlns:p14="http://schemas.microsoft.com/office/powerpoint/2010/main" val="895408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EBA2F-B034-4DAC-91A6-134D29BA54F3}"/>
              </a:ext>
            </a:extLst>
          </p:cNvPr>
          <p:cNvSpPr>
            <a:spLocks noGrp="1"/>
          </p:cNvSpPr>
          <p:nvPr>
            <p:ph type="title"/>
          </p:nvPr>
        </p:nvSpPr>
        <p:spPr>
          <a:xfrm>
            <a:off x="859742" y="955086"/>
            <a:ext cx="6065040" cy="575764"/>
          </a:xfrm>
        </p:spPr>
        <p:txBody>
          <a:bodyPr>
            <a:noAutofit/>
          </a:bodyPr>
          <a:lstStyle/>
          <a:p>
            <a:r>
              <a:rPr lang="en-GB" sz="4000" dirty="0"/>
              <a:t>Fine motor skill milestones</a:t>
            </a:r>
          </a:p>
        </p:txBody>
      </p:sp>
      <p:sp>
        <p:nvSpPr>
          <p:cNvPr id="3" name="Content Placeholder 2">
            <a:extLst>
              <a:ext uri="{FF2B5EF4-FFF2-40B4-BE49-F238E27FC236}">
                <a16:creationId xmlns:a16="http://schemas.microsoft.com/office/drawing/2014/main" id="{F153A58E-C2B1-4234-B2A4-535CC7593E5D}"/>
              </a:ext>
            </a:extLst>
          </p:cNvPr>
          <p:cNvSpPr>
            <a:spLocks noGrp="1"/>
          </p:cNvSpPr>
          <p:nvPr>
            <p:ph idx="1"/>
          </p:nvPr>
        </p:nvSpPr>
        <p:spPr>
          <a:xfrm>
            <a:off x="859742" y="1890446"/>
            <a:ext cx="10832249" cy="5126804"/>
          </a:xfrm>
        </p:spPr>
        <p:txBody>
          <a:bodyPr>
            <a:normAutofit fontScale="92500"/>
          </a:bodyPr>
          <a:lstStyle/>
          <a:p>
            <a:r>
              <a:rPr lang="en-GB" sz="2400" b="1" i="1" dirty="0"/>
              <a:t>0-6 months </a:t>
            </a:r>
            <a:r>
              <a:rPr lang="en-GB" sz="2400" dirty="0"/>
              <a:t>– From birth, babies will have a grasp reflex.</a:t>
            </a:r>
          </a:p>
          <a:p>
            <a:r>
              <a:rPr lang="en-GB" sz="2400" dirty="0"/>
              <a:t>At </a:t>
            </a:r>
            <a:r>
              <a:rPr lang="en-GB" sz="2400" b="1" dirty="0"/>
              <a:t>3 months </a:t>
            </a:r>
            <a:r>
              <a:rPr lang="en-GB" sz="2400" dirty="0"/>
              <a:t>babies will have a one and two handed grasp as well as a voluntary grasp.</a:t>
            </a:r>
          </a:p>
          <a:p>
            <a:r>
              <a:rPr lang="en-GB" sz="2400" b="1" i="1" dirty="0"/>
              <a:t>6-12 months </a:t>
            </a:r>
            <a:r>
              <a:rPr lang="en-GB" sz="2400" dirty="0"/>
              <a:t>– Babies at this age want to use their senses in order to discover the world, by reaching and grasping objects and putting everything in their mouth. Infants will also have the ability to transfer an object to each hand and drop and pick up objects. </a:t>
            </a:r>
          </a:p>
          <a:p>
            <a:r>
              <a:rPr lang="en-GB" sz="2400" b="1" i="1" dirty="0"/>
              <a:t>1-2 years </a:t>
            </a:r>
            <a:r>
              <a:rPr lang="en-GB" sz="2400" i="1" dirty="0"/>
              <a:t>– </a:t>
            </a:r>
            <a:r>
              <a:rPr lang="en-GB" sz="2400" dirty="0"/>
              <a:t>At this age, infants have the ability to scribble using a pen/pencil/crayon (using their whole arm as movement). They can also turn knobs and hold cups, bottles and food.  </a:t>
            </a:r>
            <a:endParaRPr lang="en-GB" sz="2400" i="1" dirty="0"/>
          </a:p>
          <a:p>
            <a:r>
              <a:rPr lang="en-GB" sz="2400" b="1" i="1" dirty="0"/>
              <a:t>2-3 years </a:t>
            </a:r>
            <a:r>
              <a:rPr lang="en-GB" sz="2400" dirty="0"/>
              <a:t>– Children at this age can paint using their wrist movement, can make shapes and roll playdough. They can eat and drink by themselves.</a:t>
            </a:r>
          </a:p>
          <a:p>
            <a:r>
              <a:rPr lang="en-GB" sz="2400" dirty="0"/>
              <a:t>Children also show a preference to one hand more than the other at this age. </a:t>
            </a:r>
          </a:p>
          <a:p>
            <a:r>
              <a:rPr lang="en-GB" sz="2400" dirty="0"/>
              <a:t>  </a:t>
            </a:r>
          </a:p>
        </p:txBody>
      </p:sp>
    </p:spTree>
    <p:extLst>
      <p:ext uri="{BB962C8B-B14F-4D97-AF65-F5344CB8AC3E}">
        <p14:creationId xmlns:p14="http://schemas.microsoft.com/office/powerpoint/2010/main" val="1682030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F8E303-73BF-491A-A07C-E4B77B14AED1}"/>
              </a:ext>
            </a:extLst>
          </p:cNvPr>
          <p:cNvSpPr>
            <a:spLocks noGrp="1"/>
          </p:cNvSpPr>
          <p:nvPr>
            <p:ph idx="1"/>
          </p:nvPr>
        </p:nvSpPr>
        <p:spPr>
          <a:xfrm>
            <a:off x="934948" y="811658"/>
            <a:ext cx="10870059" cy="5866544"/>
          </a:xfrm>
        </p:spPr>
        <p:txBody>
          <a:bodyPr>
            <a:normAutofit/>
          </a:bodyPr>
          <a:lstStyle/>
          <a:p>
            <a:r>
              <a:rPr lang="en-GB" b="1" dirty="0"/>
              <a:t>3-4 years </a:t>
            </a:r>
            <a:r>
              <a:rPr lang="en-GB" dirty="0"/>
              <a:t>– Children at this age can build towers using more than five blocks. They can also draw and copy shapes. Using playdough and clay, children can imitate shapes and animals such as snakes.  </a:t>
            </a:r>
          </a:p>
          <a:p>
            <a:r>
              <a:rPr lang="en-GB" b="1" dirty="0"/>
              <a:t>4-5 years </a:t>
            </a:r>
            <a:r>
              <a:rPr lang="en-GB" dirty="0"/>
              <a:t>– Children will have a good cutting skill at this age, normally cutting on a line. Children can also write their name and write numbers and letters at this age. </a:t>
            </a:r>
          </a:p>
          <a:p>
            <a:pPr marL="0" indent="0">
              <a:buNone/>
            </a:pPr>
            <a:r>
              <a:rPr lang="en-GB" dirty="0"/>
              <a:t>By this age, a child’s fine motor skills are very good. </a:t>
            </a:r>
          </a:p>
          <a:p>
            <a:r>
              <a:rPr lang="en-GB" b="1" dirty="0"/>
              <a:t>5-6 years </a:t>
            </a:r>
            <a:r>
              <a:rPr lang="en-GB" dirty="0"/>
              <a:t>– At this age, children’s drawings, colouring, and cutting will be very well-established and children can normally draw basic pictures independently. Children also learn how to correctly hold a pencil at this age, using three fingers, other than holding the pen with a fist grasp. </a:t>
            </a:r>
          </a:p>
          <a:p>
            <a:r>
              <a:rPr lang="en-GB" b="1" dirty="0"/>
              <a:t>6-7 years </a:t>
            </a:r>
            <a:r>
              <a:rPr lang="en-GB" dirty="0"/>
              <a:t>– Due to the knowledge of how to correctly hold a pen/pencil, a child’s drawing at this age is very controlled and they have a good formation of letters and numbers.</a:t>
            </a:r>
          </a:p>
          <a:p>
            <a:r>
              <a:rPr lang="en-GB" b="1" dirty="0"/>
              <a:t>7-8 years </a:t>
            </a:r>
            <a:r>
              <a:rPr lang="en-GB" dirty="0"/>
              <a:t>– Children’s handwriting improves much more and can attain that handwriting for longer periods of time. </a:t>
            </a:r>
          </a:p>
          <a:p>
            <a:endParaRPr lang="en-GB" dirty="0"/>
          </a:p>
        </p:txBody>
      </p:sp>
    </p:spTree>
    <p:extLst>
      <p:ext uri="{BB962C8B-B14F-4D97-AF65-F5344CB8AC3E}">
        <p14:creationId xmlns:p14="http://schemas.microsoft.com/office/powerpoint/2010/main" val="3668353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2C7EDE-1A86-45C0-898A-18BDDF531613}"/>
              </a:ext>
            </a:extLst>
          </p:cNvPr>
          <p:cNvSpPr>
            <a:spLocks noGrp="1"/>
          </p:cNvSpPr>
          <p:nvPr>
            <p:ph idx="1"/>
          </p:nvPr>
        </p:nvSpPr>
        <p:spPr>
          <a:xfrm>
            <a:off x="996594" y="832207"/>
            <a:ext cx="10859784" cy="5876818"/>
          </a:xfrm>
        </p:spPr>
        <p:txBody>
          <a:bodyPr>
            <a:normAutofit/>
          </a:bodyPr>
          <a:lstStyle/>
          <a:p>
            <a:r>
              <a:rPr lang="en-GB" sz="2400" dirty="0"/>
              <a:t>Gross motor skills is the movement of the larger muscles within the body. This includes the torso, head, arms and legs.  </a:t>
            </a:r>
          </a:p>
          <a:p>
            <a:r>
              <a:rPr lang="en-GB" sz="2400" b="1" i="1" dirty="0"/>
              <a:t>Movements such as: </a:t>
            </a:r>
          </a:p>
          <a:p>
            <a:pPr>
              <a:buFont typeface="Arial" panose="020B0604020202020204" pitchFamily="34" charset="0"/>
              <a:buChar char="•"/>
            </a:pPr>
            <a:r>
              <a:rPr lang="en-GB" sz="2400" dirty="0"/>
              <a:t> Walking</a:t>
            </a:r>
          </a:p>
          <a:p>
            <a:pPr>
              <a:buFont typeface="Arial" panose="020B0604020202020204" pitchFamily="34" charset="0"/>
              <a:buChar char="•"/>
            </a:pPr>
            <a:r>
              <a:rPr lang="en-GB" sz="2400" dirty="0"/>
              <a:t> Running</a:t>
            </a:r>
          </a:p>
          <a:p>
            <a:pPr>
              <a:buFont typeface="Arial" panose="020B0604020202020204" pitchFamily="34" charset="0"/>
              <a:buChar char="•"/>
            </a:pPr>
            <a:r>
              <a:rPr lang="en-GB" sz="2400" dirty="0"/>
              <a:t> Jumping</a:t>
            </a:r>
          </a:p>
          <a:p>
            <a:pPr>
              <a:buFont typeface="Arial" panose="020B0604020202020204" pitchFamily="34" charset="0"/>
              <a:buChar char="•"/>
            </a:pPr>
            <a:r>
              <a:rPr lang="en-GB" sz="2400" dirty="0"/>
              <a:t> Climbing</a:t>
            </a:r>
          </a:p>
          <a:p>
            <a:pPr>
              <a:buFont typeface="Arial" panose="020B0604020202020204" pitchFamily="34" charset="0"/>
              <a:buChar char="•"/>
            </a:pPr>
            <a:r>
              <a:rPr lang="en-GB" sz="2400" dirty="0"/>
              <a:t> Riding a bike</a:t>
            </a:r>
          </a:p>
          <a:p>
            <a:pPr>
              <a:buFont typeface="Arial" panose="020B0604020202020204" pitchFamily="34" charset="0"/>
              <a:buChar char="•"/>
            </a:pPr>
            <a:r>
              <a:rPr lang="en-GB" sz="2400" dirty="0"/>
              <a:t> Participating in sports. </a:t>
            </a:r>
          </a:p>
          <a:p>
            <a:pPr marL="0" indent="0">
              <a:buNone/>
            </a:pPr>
            <a:r>
              <a:rPr lang="en-GB" sz="2400" dirty="0"/>
              <a:t>Most people can use their gross motor skills easily but these skills are very complex. </a:t>
            </a:r>
          </a:p>
          <a:p>
            <a:pPr marL="0" indent="0">
              <a:buNone/>
            </a:pPr>
            <a:r>
              <a:rPr lang="en-GB" sz="2400" dirty="0"/>
              <a:t>These skills require a good use of co-ordination and balance. </a:t>
            </a:r>
          </a:p>
        </p:txBody>
      </p:sp>
    </p:spTree>
    <p:extLst>
      <p:ext uri="{BB962C8B-B14F-4D97-AF65-F5344CB8AC3E}">
        <p14:creationId xmlns:p14="http://schemas.microsoft.com/office/powerpoint/2010/main" val="3738090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67D3B1-F60C-45E4-A8DE-29AA15571BD9}"/>
              </a:ext>
            </a:extLst>
          </p:cNvPr>
          <p:cNvSpPr>
            <a:spLocks noGrp="1"/>
          </p:cNvSpPr>
          <p:nvPr>
            <p:ph idx="1"/>
          </p:nvPr>
        </p:nvSpPr>
        <p:spPr>
          <a:xfrm>
            <a:off x="924674" y="791109"/>
            <a:ext cx="11003623" cy="5907641"/>
          </a:xfrm>
        </p:spPr>
        <p:txBody>
          <a:bodyPr>
            <a:normAutofit lnSpcReduction="10000"/>
          </a:bodyPr>
          <a:lstStyle/>
          <a:p>
            <a:r>
              <a:rPr lang="en-GB" sz="2400" dirty="0"/>
              <a:t>Gross motor skills are related to other abilities. These include:</a:t>
            </a:r>
          </a:p>
          <a:p>
            <a:pPr>
              <a:buFont typeface="Arial" panose="020B0604020202020204" pitchFamily="34" charset="0"/>
              <a:buChar char="•"/>
            </a:pPr>
            <a:r>
              <a:rPr lang="en-GB" sz="2400" dirty="0"/>
              <a:t> Balance</a:t>
            </a:r>
          </a:p>
          <a:p>
            <a:pPr>
              <a:buFont typeface="Arial" panose="020B0604020202020204" pitchFamily="34" charset="0"/>
              <a:buChar char="•"/>
            </a:pPr>
            <a:r>
              <a:rPr lang="en-GB" sz="2400" dirty="0"/>
              <a:t> Coordination</a:t>
            </a:r>
          </a:p>
          <a:p>
            <a:pPr>
              <a:buFont typeface="Arial" panose="020B0604020202020204" pitchFamily="34" charset="0"/>
              <a:buChar char="•"/>
            </a:pPr>
            <a:r>
              <a:rPr lang="en-GB" sz="2400" dirty="0"/>
              <a:t> Body awareness </a:t>
            </a:r>
          </a:p>
          <a:p>
            <a:pPr>
              <a:buFont typeface="Arial" panose="020B0604020202020204" pitchFamily="34" charset="0"/>
              <a:buChar char="•"/>
            </a:pPr>
            <a:r>
              <a:rPr lang="en-GB" sz="2400" dirty="0"/>
              <a:t> Physical strength</a:t>
            </a:r>
          </a:p>
          <a:p>
            <a:pPr>
              <a:buFont typeface="Arial" panose="020B0604020202020204" pitchFamily="34" charset="0"/>
              <a:buChar char="•"/>
            </a:pPr>
            <a:r>
              <a:rPr lang="en-GB" sz="2400" dirty="0"/>
              <a:t> Reaction time</a:t>
            </a:r>
          </a:p>
          <a:p>
            <a:pPr marL="0" indent="0">
              <a:buNone/>
            </a:pPr>
            <a:endParaRPr lang="en-GB" sz="2400" dirty="0"/>
          </a:p>
          <a:p>
            <a:pPr>
              <a:lnSpc>
                <a:spcPct val="150000"/>
              </a:lnSpc>
            </a:pPr>
            <a:r>
              <a:rPr lang="en-GB" sz="2400" dirty="0"/>
              <a:t>All of these abilities help kids participate successfully in activities at school, at home and in the community. Imagine what gym class, recess or playdates are like for a child with weak gross motor skills.</a:t>
            </a:r>
          </a:p>
          <a:p>
            <a:pPr>
              <a:lnSpc>
                <a:spcPct val="150000"/>
              </a:lnSpc>
            </a:pPr>
            <a:r>
              <a:rPr lang="en-GB" sz="2400" i="1" dirty="0"/>
              <a:t>These challenges can impact a child’s self-esteem and social life.</a:t>
            </a:r>
          </a:p>
          <a:p>
            <a:endParaRPr lang="en-GB" dirty="0"/>
          </a:p>
        </p:txBody>
      </p:sp>
    </p:spTree>
    <p:extLst>
      <p:ext uri="{BB962C8B-B14F-4D97-AF65-F5344CB8AC3E}">
        <p14:creationId xmlns:p14="http://schemas.microsoft.com/office/powerpoint/2010/main" val="3574158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A415F-80A5-4CFA-B93D-C89CB080300B}"/>
              </a:ext>
            </a:extLst>
          </p:cNvPr>
          <p:cNvSpPr>
            <a:spLocks noGrp="1"/>
          </p:cNvSpPr>
          <p:nvPr>
            <p:ph type="title"/>
          </p:nvPr>
        </p:nvSpPr>
        <p:spPr>
          <a:xfrm>
            <a:off x="839192" y="760287"/>
            <a:ext cx="5941751" cy="1089061"/>
          </a:xfrm>
        </p:spPr>
        <p:txBody>
          <a:bodyPr>
            <a:normAutofit/>
          </a:bodyPr>
          <a:lstStyle/>
          <a:p>
            <a:r>
              <a:rPr lang="en-GB" sz="4400" dirty="0"/>
              <a:t>Gross motor skill milestones</a:t>
            </a:r>
          </a:p>
        </p:txBody>
      </p:sp>
      <p:sp>
        <p:nvSpPr>
          <p:cNvPr id="4" name="Rectangle 3">
            <a:extLst>
              <a:ext uri="{FF2B5EF4-FFF2-40B4-BE49-F238E27FC236}">
                <a16:creationId xmlns:a16="http://schemas.microsoft.com/office/drawing/2014/main" id="{F2482C08-AEF0-433B-A471-A8871D1E4444}"/>
              </a:ext>
            </a:extLst>
          </p:cNvPr>
          <p:cNvSpPr/>
          <p:nvPr/>
        </p:nvSpPr>
        <p:spPr>
          <a:xfrm>
            <a:off x="1153086" y="1849348"/>
            <a:ext cx="3249608"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0-6 months </a:t>
            </a:r>
          </a:p>
        </p:txBody>
      </p:sp>
      <p:sp>
        <p:nvSpPr>
          <p:cNvPr id="5" name="Rectangle 4">
            <a:extLst>
              <a:ext uri="{FF2B5EF4-FFF2-40B4-BE49-F238E27FC236}">
                <a16:creationId xmlns:a16="http://schemas.microsoft.com/office/drawing/2014/main" id="{1A45E2BC-C965-42E0-A186-C4E453222D5B}"/>
              </a:ext>
            </a:extLst>
          </p:cNvPr>
          <p:cNvSpPr/>
          <p:nvPr/>
        </p:nvSpPr>
        <p:spPr>
          <a:xfrm>
            <a:off x="1153086" y="2730071"/>
            <a:ext cx="3413114"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6-12 months</a:t>
            </a:r>
          </a:p>
        </p:txBody>
      </p:sp>
      <p:sp>
        <p:nvSpPr>
          <p:cNvPr id="6" name="Rectangle 5">
            <a:extLst>
              <a:ext uri="{FF2B5EF4-FFF2-40B4-BE49-F238E27FC236}">
                <a16:creationId xmlns:a16="http://schemas.microsoft.com/office/drawing/2014/main" id="{C0DD5ED6-B410-4FF1-838E-80879459C786}"/>
              </a:ext>
            </a:extLst>
          </p:cNvPr>
          <p:cNvSpPr/>
          <p:nvPr/>
        </p:nvSpPr>
        <p:spPr>
          <a:xfrm>
            <a:off x="1153086" y="4385993"/>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1-2 years</a:t>
            </a:r>
          </a:p>
        </p:txBody>
      </p:sp>
      <p:sp>
        <p:nvSpPr>
          <p:cNvPr id="7" name="Rectangle 6">
            <a:extLst>
              <a:ext uri="{FF2B5EF4-FFF2-40B4-BE49-F238E27FC236}">
                <a16:creationId xmlns:a16="http://schemas.microsoft.com/office/drawing/2014/main" id="{04BD7881-409A-4CDC-86A8-1135D1C7106B}"/>
              </a:ext>
            </a:extLst>
          </p:cNvPr>
          <p:cNvSpPr/>
          <p:nvPr/>
        </p:nvSpPr>
        <p:spPr>
          <a:xfrm>
            <a:off x="6930017" y="1849347"/>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2-3 years</a:t>
            </a:r>
          </a:p>
        </p:txBody>
      </p:sp>
      <p:sp>
        <p:nvSpPr>
          <p:cNvPr id="8" name="Rectangle 7">
            <a:extLst>
              <a:ext uri="{FF2B5EF4-FFF2-40B4-BE49-F238E27FC236}">
                <a16:creationId xmlns:a16="http://schemas.microsoft.com/office/drawing/2014/main" id="{88A2B0E3-99D1-4F63-B79B-728F0A8C04D0}"/>
              </a:ext>
            </a:extLst>
          </p:cNvPr>
          <p:cNvSpPr/>
          <p:nvPr/>
        </p:nvSpPr>
        <p:spPr>
          <a:xfrm>
            <a:off x="6930017" y="2730071"/>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3-4 years</a:t>
            </a:r>
          </a:p>
        </p:txBody>
      </p:sp>
      <p:sp>
        <p:nvSpPr>
          <p:cNvPr id="9" name="Rectangle 8">
            <a:extLst>
              <a:ext uri="{FF2B5EF4-FFF2-40B4-BE49-F238E27FC236}">
                <a16:creationId xmlns:a16="http://schemas.microsoft.com/office/drawing/2014/main" id="{833322EC-8A95-45E4-9372-7EA43D61AC58}"/>
              </a:ext>
            </a:extLst>
          </p:cNvPr>
          <p:cNvSpPr/>
          <p:nvPr/>
        </p:nvSpPr>
        <p:spPr>
          <a:xfrm>
            <a:off x="6930017" y="3561068"/>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4-5 years</a:t>
            </a:r>
          </a:p>
        </p:txBody>
      </p:sp>
      <p:sp>
        <p:nvSpPr>
          <p:cNvPr id="10" name="Rectangle 9">
            <a:extLst>
              <a:ext uri="{FF2B5EF4-FFF2-40B4-BE49-F238E27FC236}">
                <a16:creationId xmlns:a16="http://schemas.microsoft.com/office/drawing/2014/main" id="{2EB6DF68-65C7-477E-859A-04BC8E31E2AB}"/>
              </a:ext>
            </a:extLst>
          </p:cNvPr>
          <p:cNvSpPr/>
          <p:nvPr/>
        </p:nvSpPr>
        <p:spPr>
          <a:xfrm>
            <a:off x="6930016" y="4385992"/>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5-6 years</a:t>
            </a:r>
          </a:p>
        </p:txBody>
      </p:sp>
      <p:sp>
        <p:nvSpPr>
          <p:cNvPr id="13" name="TextBox 12">
            <a:extLst>
              <a:ext uri="{FF2B5EF4-FFF2-40B4-BE49-F238E27FC236}">
                <a16:creationId xmlns:a16="http://schemas.microsoft.com/office/drawing/2014/main" id="{ADBFFDDB-D791-4381-8BEC-C84C8A037257}"/>
              </a:ext>
            </a:extLst>
          </p:cNvPr>
          <p:cNvSpPr txBox="1"/>
          <p:nvPr/>
        </p:nvSpPr>
        <p:spPr>
          <a:xfrm>
            <a:off x="10479641" y="6488957"/>
            <a:ext cx="1986943" cy="369332"/>
          </a:xfrm>
          <a:prstGeom prst="rect">
            <a:avLst/>
          </a:prstGeom>
          <a:noFill/>
        </p:spPr>
        <p:txBody>
          <a:bodyPr wrap="square" rtlCol="0">
            <a:spAutoFit/>
          </a:bodyPr>
          <a:lstStyle/>
          <a:p>
            <a:r>
              <a:rPr lang="en-GB" dirty="0"/>
              <a:t>(</a:t>
            </a:r>
            <a:r>
              <a:rPr lang="en-GB" dirty="0" err="1"/>
              <a:t>Kidsense</a:t>
            </a:r>
            <a:r>
              <a:rPr lang="en-GB" dirty="0"/>
              <a:t>, 2019)</a:t>
            </a:r>
          </a:p>
        </p:txBody>
      </p:sp>
      <p:sp>
        <p:nvSpPr>
          <p:cNvPr id="3" name="Rectangle 2">
            <a:extLst>
              <a:ext uri="{FF2B5EF4-FFF2-40B4-BE49-F238E27FC236}">
                <a16:creationId xmlns:a16="http://schemas.microsoft.com/office/drawing/2014/main" id="{DD121965-0240-4879-A586-08C5AB0C6E65}"/>
              </a:ext>
            </a:extLst>
          </p:cNvPr>
          <p:cNvSpPr/>
          <p:nvPr/>
        </p:nvSpPr>
        <p:spPr>
          <a:xfrm>
            <a:off x="969732" y="3610794"/>
            <a:ext cx="4158511" cy="830997"/>
          </a:xfrm>
          <a:prstGeom prst="rect">
            <a:avLst/>
          </a:prstGeom>
          <a:noFill/>
        </p:spPr>
        <p:txBody>
          <a:bodyPr wrap="none" lIns="91440" tIns="45720" rIns="91440" bIns="45720">
            <a:spAutoFit/>
          </a:bodyPr>
          <a:lstStyle/>
          <a:p>
            <a:pPr algn="ctr"/>
            <a:r>
              <a:rPr lang="en-US" sz="4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12-18 months</a:t>
            </a:r>
          </a:p>
        </p:txBody>
      </p:sp>
    </p:spTree>
    <p:extLst>
      <p:ext uri="{BB962C8B-B14F-4D97-AF65-F5344CB8AC3E}">
        <p14:creationId xmlns:p14="http://schemas.microsoft.com/office/powerpoint/2010/main" val="3844512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DCF62-FF45-4161-AA11-8489F0D76094}"/>
              </a:ext>
            </a:extLst>
          </p:cNvPr>
          <p:cNvSpPr>
            <a:spLocks noGrp="1"/>
          </p:cNvSpPr>
          <p:nvPr>
            <p:ph type="title"/>
          </p:nvPr>
        </p:nvSpPr>
        <p:spPr/>
        <p:txBody>
          <a:bodyPr/>
          <a:lstStyle/>
          <a:p>
            <a:r>
              <a:rPr lang="en-GB" dirty="0"/>
              <a:t>Centile charts</a:t>
            </a:r>
          </a:p>
        </p:txBody>
      </p:sp>
      <p:sp>
        <p:nvSpPr>
          <p:cNvPr id="3" name="Content Placeholder 2">
            <a:extLst>
              <a:ext uri="{FF2B5EF4-FFF2-40B4-BE49-F238E27FC236}">
                <a16:creationId xmlns:a16="http://schemas.microsoft.com/office/drawing/2014/main" id="{D0750F7D-D4EB-4633-B868-AE998B23FE70}"/>
              </a:ext>
            </a:extLst>
          </p:cNvPr>
          <p:cNvSpPr>
            <a:spLocks noGrp="1"/>
          </p:cNvSpPr>
          <p:nvPr>
            <p:ph idx="1"/>
          </p:nvPr>
        </p:nvSpPr>
        <p:spPr>
          <a:xfrm>
            <a:off x="1024128" y="1890445"/>
            <a:ext cx="10575396" cy="4541177"/>
          </a:xfrm>
        </p:spPr>
        <p:txBody>
          <a:bodyPr>
            <a:normAutofit/>
          </a:bodyPr>
          <a:lstStyle/>
          <a:p>
            <a:r>
              <a:rPr lang="en-GB" sz="2400" dirty="0"/>
              <a:t>Centile charts show the growth of a child and to keep track of a child’s growth from birth until they are four years old. </a:t>
            </a:r>
          </a:p>
          <a:p>
            <a:r>
              <a:rPr lang="en-GB" sz="2400" dirty="0"/>
              <a:t>They do not give a showing of whether the growth of a child is normal or abnormal.</a:t>
            </a:r>
          </a:p>
          <a:p>
            <a:r>
              <a:rPr lang="en-GB" sz="2400" dirty="0"/>
              <a:t>They do show a comparison of the child’s measurements to other children their age. </a:t>
            </a:r>
          </a:p>
          <a:p>
            <a:r>
              <a:rPr lang="en-GB" sz="2400" dirty="0"/>
              <a:t>Centile charts are useful for keeping track a child/infants:</a:t>
            </a:r>
          </a:p>
          <a:p>
            <a:pPr>
              <a:buFont typeface="Arial" panose="020B0604020202020204" pitchFamily="34" charset="0"/>
              <a:buChar char="•"/>
            </a:pPr>
            <a:r>
              <a:rPr lang="en-GB" sz="2400" dirty="0"/>
              <a:t> Height</a:t>
            </a:r>
          </a:p>
          <a:p>
            <a:pPr>
              <a:buFont typeface="Arial" panose="020B0604020202020204" pitchFamily="34" charset="0"/>
              <a:buChar char="•"/>
            </a:pPr>
            <a:r>
              <a:rPr lang="en-GB" sz="2400" dirty="0"/>
              <a:t> Weight</a:t>
            </a:r>
          </a:p>
          <a:p>
            <a:pPr>
              <a:buFont typeface="Arial" panose="020B0604020202020204" pitchFamily="34" charset="0"/>
              <a:buChar char="•"/>
            </a:pPr>
            <a:r>
              <a:rPr lang="en-GB" sz="2400" dirty="0"/>
              <a:t> Head circumference </a:t>
            </a:r>
          </a:p>
          <a:p>
            <a:pPr marL="0" indent="0">
              <a:buNone/>
            </a:pPr>
            <a:r>
              <a:rPr lang="en-GB" sz="2400" dirty="0"/>
              <a:t>They can also track a babies growth within the womb. </a:t>
            </a:r>
          </a:p>
        </p:txBody>
      </p:sp>
    </p:spTree>
    <p:extLst>
      <p:ext uri="{BB962C8B-B14F-4D97-AF65-F5344CB8AC3E}">
        <p14:creationId xmlns:p14="http://schemas.microsoft.com/office/powerpoint/2010/main" val="3681347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360045-C554-4605-A6E1-F37C4C698B64}"/>
              </a:ext>
            </a:extLst>
          </p:cNvPr>
          <p:cNvSpPr>
            <a:spLocks noGrp="1"/>
          </p:cNvSpPr>
          <p:nvPr>
            <p:ph idx="1"/>
          </p:nvPr>
        </p:nvSpPr>
        <p:spPr>
          <a:xfrm>
            <a:off x="914400" y="821932"/>
            <a:ext cx="9829801" cy="5487427"/>
          </a:xfrm>
        </p:spPr>
        <p:txBody>
          <a:bodyPr>
            <a:normAutofit/>
          </a:bodyPr>
          <a:lstStyle/>
          <a:p>
            <a:pPr>
              <a:lnSpc>
                <a:spcPct val="150000"/>
              </a:lnSpc>
            </a:pPr>
            <a:r>
              <a:rPr lang="en-GB" sz="2400" dirty="0"/>
              <a:t>Centile charts are usually used to examine a child’s growth for the first four years of a child’s life. </a:t>
            </a:r>
          </a:p>
          <a:p>
            <a:pPr>
              <a:lnSpc>
                <a:spcPct val="150000"/>
              </a:lnSpc>
            </a:pPr>
            <a:r>
              <a:rPr lang="en-GB" sz="2400" dirty="0"/>
              <a:t>This results in the centile charts usually being presented in the form of graphs. </a:t>
            </a:r>
          </a:p>
          <a:p>
            <a:pPr>
              <a:lnSpc>
                <a:spcPct val="150000"/>
              </a:lnSpc>
            </a:pPr>
            <a:r>
              <a:rPr lang="en-GB" sz="2400" dirty="0"/>
              <a:t>Usually, when looking at a centile chart the child’s age will be displayed on the ‘X’ axis of the chart, with the information they are examining being on the ‘Y’ axis. </a:t>
            </a:r>
          </a:p>
          <a:p>
            <a:pPr>
              <a:lnSpc>
                <a:spcPct val="150000"/>
              </a:lnSpc>
            </a:pPr>
            <a:r>
              <a:rPr lang="en-GB" sz="2400" dirty="0"/>
              <a:t>The graph is usually a line graph that exhibits an array of centiles. </a:t>
            </a:r>
          </a:p>
          <a:p>
            <a:pPr>
              <a:lnSpc>
                <a:spcPct val="150000"/>
              </a:lnSpc>
            </a:pPr>
            <a:r>
              <a:rPr lang="en-GB" sz="2400" dirty="0"/>
              <a:t>There are usually a different graph for boys and girls. </a:t>
            </a:r>
          </a:p>
        </p:txBody>
      </p:sp>
    </p:spTree>
    <p:extLst>
      <p:ext uri="{BB962C8B-B14F-4D97-AF65-F5344CB8AC3E}">
        <p14:creationId xmlns:p14="http://schemas.microsoft.com/office/powerpoint/2010/main" val="207706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0EF50-7FD9-4C30-9CC2-ED0FD4670357}"/>
              </a:ext>
            </a:extLst>
          </p:cNvPr>
          <p:cNvSpPr>
            <a:spLocks noGrp="1"/>
          </p:cNvSpPr>
          <p:nvPr>
            <p:ph type="title"/>
          </p:nvPr>
        </p:nvSpPr>
        <p:spPr/>
        <p:txBody>
          <a:bodyPr/>
          <a:lstStyle/>
          <a:p>
            <a:endParaRPr lang="en-GB"/>
          </a:p>
        </p:txBody>
      </p:sp>
      <p:pic>
        <p:nvPicPr>
          <p:cNvPr id="1026" name="Picture 2" descr="Image result for what is a centile chart">
            <a:extLst>
              <a:ext uri="{FF2B5EF4-FFF2-40B4-BE49-F238E27FC236}">
                <a16:creationId xmlns:a16="http://schemas.microsoft.com/office/drawing/2014/main" id="{22355B53-B7F5-47D3-8C51-3DBF53D2ABC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D39299E-D1BA-4E91-8DEE-68C983AA65CE}"/>
              </a:ext>
            </a:extLst>
          </p:cNvPr>
          <p:cNvSpPr txBox="1"/>
          <p:nvPr/>
        </p:nvSpPr>
        <p:spPr>
          <a:xfrm>
            <a:off x="8548099" y="6616556"/>
            <a:ext cx="2178122" cy="307777"/>
          </a:xfrm>
          <a:prstGeom prst="rect">
            <a:avLst/>
          </a:prstGeom>
          <a:noFill/>
        </p:spPr>
        <p:txBody>
          <a:bodyPr wrap="square" rtlCol="0">
            <a:spAutoFit/>
          </a:bodyPr>
          <a:lstStyle/>
          <a:p>
            <a:r>
              <a:rPr lang="en-GB" sz="1400" dirty="0"/>
              <a:t>(Hill, 2020)</a:t>
            </a:r>
          </a:p>
        </p:txBody>
      </p:sp>
    </p:spTree>
    <p:extLst>
      <p:ext uri="{BB962C8B-B14F-4D97-AF65-F5344CB8AC3E}">
        <p14:creationId xmlns:p14="http://schemas.microsoft.com/office/powerpoint/2010/main" val="3755210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6AB6-C34F-45E7-85C3-8A26494FEAC5}"/>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1DAFB169-1E88-43FC-95BA-1A2DD5A0DAA3}"/>
              </a:ext>
            </a:extLst>
          </p:cNvPr>
          <p:cNvSpPr>
            <a:spLocks noGrp="1"/>
          </p:cNvSpPr>
          <p:nvPr>
            <p:ph idx="1"/>
          </p:nvPr>
        </p:nvSpPr>
        <p:spPr/>
        <p:txBody>
          <a:bodyPr/>
          <a:lstStyle/>
          <a:p>
            <a:endParaRPr lang="en-GB"/>
          </a:p>
        </p:txBody>
      </p:sp>
      <p:pic>
        <p:nvPicPr>
          <p:cNvPr id="2054" name="Picture 6" descr="chart background image">
            <a:extLst>
              <a:ext uri="{FF2B5EF4-FFF2-40B4-BE49-F238E27FC236}">
                <a16:creationId xmlns:a16="http://schemas.microsoft.com/office/drawing/2014/main" id="{871E9833-7F33-4DC9-BE0F-FD40AC28D0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4387"/>
            <a:ext cx="12192001" cy="669361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6EA6F18-1347-45CD-805F-093409F116BB}"/>
              </a:ext>
            </a:extLst>
          </p:cNvPr>
          <p:cNvSpPr txBox="1"/>
          <p:nvPr/>
        </p:nvSpPr>
        <p:spPr>
          <a:xfrm>
            <a:off x="0" y="6565634"/>
            <a:ext cx="4767209" cy="307777"/>
          </a:xfrm>
          <a:prstGeom prst="rect">
            <a:avLst/>
          </a:prstGeom>
          <a:noFill/>
        </p:spPr>
        <p:txBody>
          <a:bodyPr wrap="square" rtlCol="0">
            <a:spAutoFit/>
          </a:bodyPr>
          <a:lstStyle/>
          <a:p>
            <a:r>
              <a:rPr lang="en-GB" sz="1400" dirty="0"/>
              <a:t>(The Royal Children’s Hospital Melbourne, 2020)</a:t>
            </a:r>
          </a:p>
        </p:txBody>
      </p:sp>
    </p:spTree>
    <p:extLst>
      <p:ext uri="{BB962C8B-B14F-4D97-AF65-F5344CB8AC3E}">
        <p14:creationId xmlns:p14="http://schemas.microsoft.com/office/powerpoint/2010/main" val="3641789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81E36-7885-44F3-8F1F-1C3CA3417F80}"/>
              </a:ext>
            </a:extLst>
          </p:cNvPr>
          <p:cNvSpPr>
            <a:spLocks noGrp="1"/>
          </p:cNvSpPr>
          <p:nvPr>
            <p:ph type="title"/>
          </p:nvPr>
        </p:nvSpPr>
        <p:spPr/>
        <p:txBody>
          <a:bodyPr/>
          <a:lstStyle/>
          <a:p>
            <a:r>
              <a:rPr lang="en-GB" dirty="0"/>
              <a:t>Piaget’s Stages</a:t>
            </a:r>
          </a:p>
        </p:txBody>
      </p:sp>
      <p:sp>
        <p:nvSpPr>
          <p:cNvPr id="3" name="Content Placeholder 2">
            <a:extLst>
              <a:ext uri="{FF2B5EF4-FFF2-40B4-BE49-F238E27FC236}">
                <a16:creationId xmlns:a16="http://schemas.microsoft.com/office/drawing/2014/main" id="{C3C6EFD2-C939-491C-A0BD-5F88C51B9788}"/>
              </a:ext>
            </a:extLst>
          </p:cNvPr>
          <p:cNvSpPr>
            <a:spLocks noGrp="1"/>
          </p:cNvSpPr>
          <p:nvPr>
            <p:ph idx="1"/>
          </p:nvPr>
        </p:nvSpPr>
        <p:spPr/>
        <p:txBody>
          <a:bodyPr>
            <a:normAutofit/>
          </a:bodyPr>
          <a:lstStyle/>
          <a:p>
            <a:pPr algn="ctr">
              <a:lnSpc>
                <a:spcPct val="150000"/>
              </a:lnSpc>
            </a:pPr>
            <a:r>
              <a:rPr lang="en-GB" altLang="en-US" sz="2800" dirty="0"/>
              <a:t>Sensory motor stage (0-2 years)</a:t>
            </a:r>
          </a:p>
          <a:p>
            <a:pPr algn="ctr">
              <a:lnSpc>
                <a:spcPct val="150000"/>
              </a:lnSpc>
            </a:pPr>
            <a:r>
              <a:rPr lang="en-GB" altLang="en-US" sz="2800" dirty="0"/>
              <a:t>Pre-operational stage (2-7 years) </a:t>
            </a:r>
          </a:p>
          <a:p>
            <a:pPr algn="ctr">
              <a:lnSpc>
                <a:spcPct val="150000"/>
              </a:lnSpc>
            </a:pPr>
            <a:r>
              <a:rPr lang="en-GB" altLang="en-US" sz="2800" dirty="0"/>
              <a:t>Concrete operational stage (7-11 years) </a:t>
            </a:r>
          </a:p>
          <a:p>
            <a:pPr algn="ctr">
              <a:lnSpc>
                <a:spcPct val="150000"/>
              </a:lnSpc>
            </a:pPr>
            <a:r>
              <a:rPr lang="en-GB" altLang="en-US" sz="2800" dirty="0"/>
              <a:t>Formal operational stage (11-12+) </a:t>
            </a:r>
          </a:p>
          <a:p>
            <a:endParaRPr lang="en-GB" dirty="0"/>
          </a:p>
        </p:txBody>
      </p:sp>
    </p:spTree>
    <p:extLst>
      <p:ext uri="{BB962C8B-B14F-4D97-AF65-F5344CB8AC3E}">
        <p14:creationId xmlns:p14="http://schemas.microsoft.com/office/powerpoint/2010/main" val="4248503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793F0-7E87-4AAF-B8E8-A9C649E6FA54}"/>
              </a:ext>
            </a:extLst>
          </p:cNvPr>
          <p:cNvSpPr>
            <a:spLocks noGrp="1"/>
          </p:cNvSpPr>
          <p:nvPr>
            <p:ph type="title"/>
          </p:nvPr>
        </p:nvSpPr>
        <p:spPr/>
        <p:txBody>
          <a:bodyPr/>
          <a:lstStyle/>
          <a:p>
            <a:r>
              <a:rPr lang="en-GB" dirty="0"/>
              <a:t>Sensorimotor stage</a:t>
            </a:r>
          </a:p>
        </p:txBody>
      </p:sp>
      <p:sp>
        <p:nvSpPr>
          <p:cNvPr id="3" name="Content Placeholder 2">
            <a:extLst>
              <a:ext uri="{FF2B5EF4-FFF2-40B4-BE49-F238E27FC236}">
                <a16:creationId xmlns:a16="http://schemas.microsoft.com/office/drawing/2014/main" id="{389E7595-375A-479A-B04F-9AEBAFB2B1C5}"/>
              </a:ext>
            </a:extLst>
          </p:cNvPr>
          <p:cNvSpPr>
            <a:spLocks noGrp="1"/>
          </p:cNvSpPr>
          <p:nvPr>
            <p:ph idx="1"/>
          </p:nvPr>
        </p:nvSpPr>
        <p:spPr>
          <a:xfrm>
            <a:off x="1024128" y="2172984"/>
            <a:ext cx="9720073" cy="4023360"/>
          </a:xfrm>
        </p:spPr>
        <p:txBody>
          <a:bodyPr>
            <a:normAutofit lnSpcReduction="10000"/>
          </a:bodyPr>
          <a:lstStyle/>
          <a:p>
            <a:pPr marL="0" indent="0">
              <a:lnSpc>
                <a:spcPct val="150000"/>
              </a:lnSpc>
              <a:buNone/>
            </a:pPr>
            <a:r>
              <a:rPr lang="en-GB" sz="2800" dirty="0"/>
              <a:t>At this stage, a child will explore and learn about the environment in which they live through the use of interaction. </a:t>
            </a:r>
          </a:p>
          <a:p>
            <a:pPr marL="0" indent="0">
              <a:lnSpc>
                <a:spcPct val="150000"/>
              </a:lnSpc>
              <a:buNone/>
            </a:pPr>
            <a:r>
              <a:rPr lang="en-GB" sz="2800" dirty="0"/>
              <a:t>Piaget believed that infants rely on their senses; their taste, smell, sight and hearing. </a:t>
            </a:r>
          </a:p>
          <a:p>
            <a:pPr marL="0" indent="0">
              <a:lnSpc>
                <a:spcPct val="150000"/>
              </a:lnSpc>
              <a:buNone/>
            </a:pPr>
            <a:r>
              <a:rPr lang="en-GB" sz="2800" dirty="0"/>
              <a:t>He also believed that these senses are present at birth and their abilities to interact with objects are abilities that they learn. </a:t>
            </a:r>
          </a:p>
        </p:txBody>
      </p:sp>
    </p:spTree>
    <p:extLst>
      <p:ext uri="{BB962C8B-B14F-4D97-AF65-F5344CB8AC3E}">
        <p14:creationId xmlns:p14="http://schemas.microsoft.com/office/powerpoint/2010/main" val="4715192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014FC0-827C-4E1F-875E-78B4E89FB9A0}"/>
              </a:ext>
            </a:extLst>
          </p:cNvPr>
          <p:cNvSpPr>
            <a:spLocks noGrp="1"/>
          </p:cNvSpPr>
          <p:nvPr>
            <p:ph idx="1"/>
          </p:nvPr>
        </p:nvSpPr>
        <p:spPr>
          <a:xfrm>
            <a:off x="811658" y="562510"/>
            <a:ext cx="10849511" cy="6295490"/>
          </a:xfrm>
        </p:spPr>
        <p:txBody>
          <a:bodyPr>
            <a:normAutofit/>
          </a:bodyPr>
          <a:lstStyle/>
          <a:p>
            <a:pPr>
              <a:lnSpc>
                <a:spcPct val="150000"/>
              </a:lnSpc>
            </a:pPr>
            <a:r>
              <a:rPr lang="en-GB" sz="2400" dirty="0"/>
              <a:t>As babies are born with certain attributes in which they rely on during the first two years on their lives, many of these traits in which a baby possesses will disappear by the time they turn 2 years old. </a:t>
            </a:r>
          </a:p>
          <a:p>
            <a:pPr>
              <a:lnSpc>
                <a:spcPct val="150000"/>
              </a:lnSpc>
            </a:pPr>
            <a:r>
              <a:rPr lang="en-GB" sz="2400" dirty="0"/>
              <a:t>Some of the actions an infant will exhibit are: </a:t>
            </a:r>
          </a:p>
          <a:p>
            <a:pPr algn="ctr">
              <a:lnSpc>
                <a:spcPct val="150000"/>
              </a:lnSpc>
              <a:buFont typeface="Arial" panose="020B0604020202020204" pitchFamily="34" charset="0"/>
              <a:buChar char="•"/>
            </a:pPr>
            <a:r>
              <a:rPr lang="en-GB" sz="2400" dirty="0"/>
              <a:t> Sucking reflex</a:t>
            </a:r>
          </a:p>
          <a:p>
            <a:pPr algn="ctr">
              <a:lnSpc>
                <a:spcPct val="150000"/>
              </a:lnSpc>
              <a:buFont typeface="Arial" panose="020B0604020202020204" pitchFamily="34" charset="0"/>
              <a:buChar char="•"/>
            </a:pPr>
            <a:r>
              <a:rPr lang="en-GB" sz="2400" dirty="0"/>
              <a:t> Rooting reflex. </a:t>
            </a:r>
          </a:p>
          <a:p>
            <a:pPr algn="ctr">
              <a:lnSpc>
                <a:spcPct val="150000"/>
              </a:lnSpc>
              <a:buFont typeface="Arial" panose="020B0604020202020204" pitchFamily="34" charset="0"/>
              <a:buChar char="•"/>
            </a:pPr>
            <a:r>
              <a:rPr lang="en-GB" sz="2400" dirty="0"/>
              <a:t> Startle reflex</a:t>
            </a:r>
          </a:p>
          <a:p>
            <a:pPr algn="ctr">
              <a:lnSpc>
                <a:spcPct val="150000"/>
              </a:lnSpc>
              <a:buFont typeface="Arial" panose="020B0604020202020204" pitchFamily="34" charset="0"/>
              <a:buChar char="•"/>
            </a:pPr>
            <a:r>
              <a:rPr lang="en-GB" sz="2400" dirty="0"/>
              <a:t> Galant reflex</a:t>
            </a:r>
          </a:p>
          <a:p>
            <a:pPr algn="ctr">
              <a:lnSpc>
                <a:spcPct val="150000"/>
              </a:lnSpc>
              <a:buFont typeface="Arial" panose="020B0604020202020204" pitchFamily="34" charset="0"/>
              <a:buChar char="•"/>
            </a:pPr>
            <a:r>
              <a:rPr lang="en-GB" sz="2400" dirty="0"/>
              <a:t> Gag reflex</a:t>
            </a:r>
          </a:p>
          <a:p>
            <a:pPr>
              <a:lnSpc>
                <a:spcPct val="150000"/>
              </a:lnSpc>
              <a:buFont typeface="Arial" panose="020B0604020202020204" pitchFamily="34" charset="0"/>
              <a:buChar char="•"/>
            </a:pPr>
            <a:endParaRPr lang="en-GB" sz="2400" dirty="0"/>
          </a:p>
        </p:txBody>
      </p:sp>
    </p:spTree>
    <p:extLst>
      <p:ext uri="{BB962C8B-B14F-4D97-AF65-F5344CB8AC3E}">
        <p14:creationId xmlns:p14="http://schemas.microsoft.com/office/powerpoint/2010/main" val="28102755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8E039-287F-44C6-9630-25402B366923}"/>
              </a:ext>
            </a:extLst>
          </p:cNvPr>
          <p:cNvSpPr>
            <a:spLocks noGrp="1"/>
          </p:cNvSpPr>
          <p:nvPr>
            <p:ph type="title"/>
          </p:nvPr>
        </p:nvSpPr>
        <p:spPr/>
        <p:txBody>
          <a:bodyPr/>
          <a:lstStyle/>
          <a:p>
            <a:r>
              <a:rPr lang="en-GB" dirty="0"/>
              <a:t>Pre-occupational stage</a:t>
            </a:r>
          </a:p>
        </p:txBody>
      </p:sp>
      <p:sp>
        <p:nvSpPr>
          <p:cNvPr id="3" name="Content Placeholder 2">
            <a:extLst>
              <a:ext uri="{FF2B5EF4-FFF2-40B4-BE49-F238E27FC236}">
                <a16:creationId xmlns:a16="http://schemas.microsoft.com/office/drawing/2014/main" id="{82020EC3-D173-4209-BBF4-8ECA5E360A1C}"/>
              </a:ext>
            </a:extLst>
          </p:cNvPr>
          <p:cNvSpPr>
            <a:spLocks noGrp="1"/>
          </p:cNvSpPr>
          <p:nvPr>
            <p:ph idx="1"/>
          </p:nvPr>
        </p:nvSpPr>
        <p:spPr>
          <a:xfrm>
            <a:off x="1024128" y="2155929"/>
            <a:ext cx="9720073" cy="4316173"/>
          </a:xfrm>
        </p:spPr>
        <p:txBody>
          <a:bodyPr>
            <a:normAutofit/>
          </a:bodyPr>
          <a:lstStyle/>
          <a:p>
            <a:r>
              <a:rPr lang="en-GB" sz="2400" dirty="0"/>
              <a:t>This stage begins at around 2 years old and ends when a child reaches 7.</a:t>
            </a:r>
          </a:p>
          <a:p>
            <a:r>
              <a:rPr lang="en-GB" sz="2400" dirty="0"/>
              <a:t>A child cannot use logical thinking at this age and will build their knowledge via experiences.</a:t>
            </a:r>
          </a:p>
          <a:p>
            <a:r>
              <a:rPr lang="en-GB" sz="2400" dirty="0"/>
              <a:t>Children’s thoughts are usually </a:t>
            </a:r>
            <a:r>
              <a:rPr lang="en-GB" sz="2400" b="1" i="1" dirty="0"/>
              <a:t>egocentric</a:t>
            </a:r>
            <a:r>
              <a:rPr lang="en-GB" sz="2400" dirty="0"/>
              <a:t> during this stage, meaning that it is all about themselves. </a:t>
            </a:r>
          </a:p>
          <a:p>
            <a:r>
              <a:rPr lang="en-GB" sz="2400" dirty="0"/>
              <a:t>Children at this age, do not tend to understand a situation from another person’s point of view and the child will only hear, see and feel what they want. </a:t>
            </a:r>
          </a:p>
          <a:p>
            <a:r>
              <a:rPr lang="en-GB" sz="2400" dirty="0"/>
              <a:t>These children also believe that everyone feels the same as them, not understanding when this is not the case. </a:t>
            </a:r>
          </a:p>
        </p:txBody>
      </p:sp>
    </p:spTree>
    <p:extLst>
      <p:ext uri="{BB962C8B-B14F-4D97-AF65-F5344CB8AC3E}">
        <p14:creationId xmlns:p14="http://schemas.microsoft.com/office/powerpoint/2010/main" val="4091684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A1945-5D0A-4609-A8B4-D28D1B9DB257}"/>
              </a:ext>
            </a:extLst>
          </p:cNvPr>
          <p:cNvSpPr>
            <a:spLocks noGrp="1"/>
          </p:cNvSpPr>
          <p:nvPr>
            <p:ph type="title"/>
          </p:nvPr>
        </p:nvSpPr>
        <p:spPr/>
        <p:txBody>
          <a:bodyPr/>
          <a:lstStyle/>
          <a:p>
            <a:r>
              <a:rPr lang="en-GB" dirty="0"/>
              <a:t>Concrete operational stage</a:t>
            </a:r>
          </a:p>
        </p:txBody>
      </p:sp>
      <p:sp>
        <p:nvSpPr>
          <p:cNvPr id="3" name="Content Placeholder 2">
            <a:extLst>
              <a:ext uri="{FF2B5EF4-FFF2-40B4-BE49-F238E27FC236}">
                <a16:creationId xmlns:a16="http://schemas.microsoft.com/office/drawing/2014/main" id="{A2780F0C-89E8-4A91-8BD8-E1AABAAB8451}"/>
              </a:ext>
            </a:extLst>
          </p:cNvPr>
          <p:cNvSpPr>
            <a:spLocks noGrp="1"/>
          </p:cNvSpPr>
          <p:nvPr>
            <p:ph idx="1"/>
          </p:nvPr>
        </p:nvSpPr>
        <p:spPr>
          <a:xfrm>
            <a:off x="1024128" y="1838251"/>
            <a:ext cx="10411009" cy="4665289"/>
          </a:xfrm>
        </p:spPr>
        <p:txBody>
          <a:bodyPr>
            <a:normAutofit/>
          </a:bodyPr>
          <a:lstStyle/>
          <a:p>
            <a:r>
              <a:rPr lang="en-GB" sz="2400" dirty="0"/>
              <a:t>This stage begins when a child reaches around 7 years old and ends at around 11 years old. </a:t>
            </a:r>
          </a:p>
          <a:p>
            <a:r>
              <a:rPr lang="en-GB" sz="2400" dirty="0"/>
              <a:t>This stage is primarily the development of logical thought within a child, meaning their thought processes become much more logical and ‘adult like.’ </a:t>
            </a:r>
          </a:p>
          <a:p>
            <a:r>
              <a:rPr lang="en-GB" sz="2400" dirty="0"/>
              <a:t>Children at this age tend to be able to recognise ‘inductive logic’. </a:t>
            </a:r>
          </a:p>
          <a:p>
            <a:r>
              <a:rPr lang="en-GB" sz="2400" dirty="0"/>
              <a:t>Inductive logic is the understanding of a certain situation being the result of something. </a:t>
            </a:r>
          </a:p>
          <a:p>
            <a:r>
              <a:rPr lang="en-GB" sz="2400" dirty="0"/>
              <a:t>Children can also have deductive logic. </a:t>
            </a:r>
          </a:p>
          <a:p>
            <a:r>
              <a:rPr lang="en-GB" sz="2400" dirty="0"/>
              <a:t>Deductive logic is process of creating a conclusion based on things that are generally assumed to be true. </a:t>
            </a:r>
          </a:p>
        </p:txBody>
      </p:sp>
    </p:spTree>
    <p:extLst>
      <p:ext uri="{BB962C8B-B14F-4D97-AF65-F5344CB8AC3E}">
        <p14:creationId xmlns:p14="http://schemas.microsoft.com/office/powerpoint/2010/main" val="3057668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D26A-B46C-4FB4-9D0F-771F93686C0B}"/>
              </a:ext>
            </a:extLst>
          </p:cNvPr>
          <p:cNvSpPr>
            <a:spLocks noGrp="1"/>
          </p:cNvSpPr>
          <p:nvPr>
            <p:ph type="title"/>
          </p:nvPr>
        </p:nvSpPr>
        <p:spPr/>
        <p:txBody>
          <a:bodyPr/>
          <a:lstStyle/>
          <a:p>
            <a:r>
              <a:rPr lang="en-GB" dirty="0"/>
              <a:t>Formal operational stage</a:t>
            </a:r>
          </a:p>
        </p:txBody>
      </p:sp>
      <p:sp>
        <p:nvSpPr>
          <p:cNvPr id="3" name="Content Placeholder 2">
            <a:extLst>
              <a:ext uri="{FF2B5EF4-FFF2-40B4-BE49-F238E27FC236}">
                <a16:creationId xmlns:a16="http://schemas.microsoft.com/office/drawing/2014/main" id="{FD15A392-D593-4A52-97E8-6CCC5E9772EF}"/>
              </a:ext>
            </a:extLst>
          </p:cNvPr>
          <p:cNvSpPr>
            <a:spLocks noGrp="1"/>
          </p:cNvSpPr>
          <p:nvPr>
            <p:ph idx="1"/>
          </p:nvPr>
        </p:nvSpPr>
        <p:spPr>
          <a:xfrm>
            <a:off x="1024128" y="1746607"/>
            <a:ext cx="10708960" cy="4982965"/>
          </a:xfrm>
        </p:spPr>
        <p:txBody>
          <a:bodyPr>
            <a:normAutofit lnSpcReduction="10000"/>
          </a:bodyPr>
          <a:lstStyle/>
          <a:p>
            <a:pPr>
              <a:lnSpc>
                <a:spcPct val="150000"/>
              </a:lnSpc>
            </a:pPr>
            <a:r>
              <a:rPr lang="en-GB" sz="2400" dirty="0"/>
              <a:t>This stage of development begins at around 12 years old and stays with an individual during adulthood. </a:t>
            </a:r>
          </a:p>
          <a:p>
            <a:pPr>
              <a:lnSpc>
                <a:spcPct val="150000"/>
              </a:lnSpc>
            </a:pPr>
            <a:r>
              <a:rPr lang="en-GB" sz="2400" dirty="0"/>
              <a:t>During this stage, individuals think much more logically than before. </a:t>
            </a:r>
          </a:p>
          <a:p>
            <a:pPr>
              <a:lnSpc>
                <a:spcPct val="150000"/>
              </a:lnSpc>
            </a:pPr>
            <a:r>
              <a:rPr lang="en-GB" sz="2400" dirty="0"/>
              <a:t>Feelings and emotions also come into consideration during this stage, meaning that children begin to become much more rational and empathetic. </a:t>
            </a:r>
          </a:p>
          <a:p>
            <a:pPr>
              <a:lnSpc>
                <a:spcPct val="150000"/>
              </a:lnSpc>
            </a:pPr>
            <a:r>
              <a:rPr lang="en-GB" sz="2400" dirty="0"/>
              <a:t>Children will begin to enhance their skills, such as; problem-solving, abstract thought, as well as inductive and deductive thought. </a:t>
            </a:r>
          </a:p>
          <a:p>
            <a:pPr>
              <a:lnSpc>
                <a:spcPct val="150000"/>
              </a:lnSpc>
            </a:pPr>
            <a:r>
              <a:rPr lang="en-GB" sz="2400" dirty="0"/>
              <a:t>Children at this age will think much more creatively when solving problems. </a:t>
            </a:r>
          </a:p>
        </p:txBody>
      </p:sp>
    </p:spTree>
    <p:extLst>
      <p:ext uri="{BB962C8B-B14F-4D97-AF65-F5344CB8AC3E}">
        <p14:creationId xmlns:p14="http://schemas.microsoft.com/office/powerpoint/2010/main" val="28895205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90FD7-9432-40E8-A532-CD9C9587982B}"/>
              </a:ext>
            </a:extLst>
          </p:cNvPr>
          <p:cNvSpPr>
            <a:spLocks noGrp="1"/>
          </p:cNvSpPr>
          <p:nvPr>
            <p:ph type="title"/>
          </p:nvPr>
        </p:nvSpPr>
        <p:spPr>
          <a:xfrm>
            <a:off x="3032525" y="2679192"/>
            <a:ext cx="6126949" cy="1499616"/>
          </a:xfrm>
        </p:spPr>
        <p:txBody>
          <a:bodyPr>
            <a:normAutofit/>
          </a:bodyPr>
          <a:lstStyle/>
          <a:p>
            <a:r>
              <a:rPr lang="en-GB" sz="7200" dirty="0"/>
              <a:t>Physical literacy</a:t>
            </a:r>
          </a:p>
        </p:txBody>
      </p:sp>
    </p:spTree>
    <p:extLst>
      <p:ext uri="{BB962C8B-B14F-4D97-AF65-F5344CB8AC3E}">
        <p14:creationId xmlns:p14="http://schemas.microsoft.com/office/powerpoint/2010/main" val="27805004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98389-70DA-4FA2-A107-767FC8F03E8E}"/>
              </a:ext>
            </a:extLst>
          </p:cNvPr>
          <p:cNvSpPr>
            <a:spLocks noGrp="1"/>
          </p:cNvSpPr>
          <p:nvPr>
            <p:ph type="title"/>
          </p:nvPr>
        </p:nvSpPr>
        <p:spPr/>
        <p:txBody>
          <a:bodyPr/>
          <a:lstStyle/>
          <a:p>
            <a:r>
              <a:rPr lang="en-GB" dirty="0"/>
              <a:t>Physical literacy</a:t>
            </a:r>
          </a:p>
        </p:txBody>
      </p:sp>
      <p:sp>
        <p:nvSpPr>
          <p:cNvPr id="3" name="Content Placeholder 2">
            <a:extLst>
              <a:ext uri="{FF2B5EF4-FFF2-40B4-BE49-F238E27FC236}">
                <a16:creationId xmlns:a16="http://schemas.microsoft.com/office/drawing/2014/main" id="{285179A3-3CE1-4F9B-A5F0-E49E347EED7E}"/>
              </a:ext>
            </a:extLst>
          </p:cNvPr>
          <p:cNvSpPr>
            <a:spLocks noGrp="1"/>
          </p:cNvSpPr>
          <p:nvPr>
            <p:ph idx="1"/>
          </p:nvPr>
        </p:nvSpPr>
        <p:spPr/>
        <p:txBody>
          <a:bodyPr/>
          <a:lstStyle/>
          <a:p>
            <a:pPr>
              <a:lnSpc>
                <a:spcPct val="150000"/>
              </a:lnSpc>
            </a:pPr>
            <a:r>
              <a:rPr lang="en-GB" sz="2400" dirty="0"/>
              <a:t>Physical Literacy is the term used in discussion when talking about the movement skills in which a child will attain. </a:t>
            </a:r>
          </a:p>
          <a:p>
            <a:pPr>
              <a:lnSpc>
                <a:spcPct val="150000"/>
              </a:lnSpc>
            </a:pPr>
            <a:r>
              <a:rPr lang="en-GB" sz="2400" dirty="0"/>
              <a:t>Physical Literacy can be described the foundation in which will promote physical activity in children. </a:t>
            </a:r>
          </a:p>
          <a:p>
            <a:pPr>
              <a:lnSpc>
                <a:spcPct val="150000"/>
              </a:lnSpc>
            </a:pPr>
            <a:r>
              <a:rPr lang="en-GB" sz="2400" dirty="0"/>
              <a:t>Physical literacy also includes the ability to ‘read’ what’s going on in particular situations and reacting appropriately.</a:t>
            </a:r>
          </a:p>
          <a:p>
            <a:endParaRPr lang="en-GB" dirty="0"/>
          </a:p>
        </p:txBody>
      </p:sp>
    </p:spTree>
    <p:extLst>
      <p:ext uri="{BB962C8B-B14F-4D97-AF65-F5344CB8AC3E}">
        <p14:creationId xmlns:p14="http://schemas.microsoft.com/office/powerpoint/2010/main" val="1539602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FE10E-1832-4FCA-80D8-1D027C8F06BA}"/>
              </a:ext>
            </a:extLst>
          </p:cNvPr>
          <p:cNvSpPr>
            <a:spLocks noGrp="1"/>
          </p:cNvSpPr>
          <p:nvPr>
            <p:ph idx="1"/>
          </p:nvPr>
        </p:nvSpPr>
        <p:spPr>
          <a:xfrm>
            <a:off x="968828" y="1023257"/>
            <a:ext cx="9764487" cy="5144589"/>
          </a:xfrm>
        </p:spPr>
        <p:txBody>
          <a:bodyPr>
            <a:normAutofit/>
          </a:bodyPr>
          <a:lstStyle/>
          <a:p>
            <a:pPr>
              <a:lnSpc>
                <a:spcPct val="150000"/>
              </a:lnSpc>
            </a:pPr>
            <a:r>
              <a:rPr lang="en-GB" sz="2400" dirty="0"/>
              <a:t>Through the use of physical literacy, a child will acquire skills which they may have throughout their lives. Such as:</a:t>
            </a:r>
          </a:p>
          <a:p>
            <a:pPr>
              <a:buFont typeface="Arial" panose="020B0604020202020204" pitchFamily="34" charset="0"/>
              <a:buChar char="•"/>
            </a:pPr>
            <a:r>
              <a:rPr lang="en-GB" sz="2400" dirty="0"/>
              <a:t> Motivation</a:t>
            </a:r>
          </a:p>
          <a:p>
            <a:pPr>
              <a:buFont typeface="Arial" panose="020B0604020202020204" pitchFamily="34" charset="0"/>
              <a:buChar char="•"/>
            </a:pPr>
            <a:r>
              <a:rPr lang="en-GB" sz="2400" dirty="0"/>
              <a:t> Confidence</a:t>
            </a:r>
          </a:p>
          <a:p>
            <a:pPr>
              <a:buFont typeface="Arial" panose="020B0604020202020204" pitchFamily="34" charset="0"/>
              <a:buChar char="•"/>
            </a:pPr>
            <a:r>
              <a:rPr lang="en-GB" sz="2400" dirty="0"/>
              <a:t> Physical competence</a:t>
            </a:r>
          </a:p>
          <a:p>
            <a:pPr>
              <a:buFont typeface="Arial" panose="020B0604020202020204" pitchFamily="34" charset="0"/>
              <a:buChar char="•"/>
            </a:pPr>
            <a:r>
              <a:rPr lang="en-GB" sz="2400" dirty="0"/>
              <a:t> Knowledge </a:t>
            </a:r>
          </a:p>
          <a:p>
            <a:pPr>
              <a:buFont typeface="Arial" panose="020B0604020202020204" pitchFamily="34" charset="0"/>
              <a:buChar char="•"/>
            </a:pPr>
            <a:r>
              <a:rPr lang="en-GB" sz="2400" dirty="0"/>
              <a:t> Gives children an understanding of the basic human movements </a:t>
            </a:r>
          </a:p>
          <a:p>
            <a:pPr>
              <a:buFont typeface="Arial" panose="020B0604020202020204" pitchFamily="34" charset="0"/>
              <a:buChar char="•"/>
            </a:pPr>
            <a:r>
              <a:rPr lang="en-GB" sz="2400" dirty="0"/>
              <a:t> An understanding of the fundamental movements for sports skills</a:t>
            </a:r>
          </a:p>
          <a:p>
            <a:endParaRPr lang="en-GB" dirty="0"/>
          </a:p>
        </p:txBody>
      </p:sp>
    </p:spTree>
    <p:extLst>
      <p:ext uri="{BB962C8B-B14F-4D97-AF65-F5344CB8AC3E}">
        <p14:creationId xmlns:p14="http://schemas.microsoft.com/office/powerpoint/2010/main" val="2890684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DEBB34-508B-487F-AE92-2BB65C4750A9}"/>
              </a:ext>
            </a:extLst>
          </p:cNvPr>
          <p:cNvSpPr>
            <a:spLocks noGrp="1"/>
          </p:cNvSpPr>
          <p:nvPr>
            <p:ph idx="1"/>
          </p:nvPr>
        </p:nvSpPr>
        <p:spPr>
          <a:xfrm>
            <a:off x="984738" y="696351"/>
            <a:ext cx="9759463" cy="5465298"/>
          </a:xfrm>
        </p:spPr>
        <p:txBody>
          <a:bodyPr>
            <a:normAutofit/>
          </a:bodyPr>
          <a:lstStyle/>
          <a:p>
            <a:pPr>
              <a:lnSpc>
                <a:spcPct val="150000"/>
              </a:lnSpc>
            </a:pPr>
            <a:r>
              <a:rPr lang="en-GB" sz="2600" dirty="0"/>
              <a:t>If a child does not fully develop physical literacy, it can put the child at a disadvantage when engaging in physical activities or sports. </a:t>
            </a:r>
          </a:p>
          <a:p>
            <a:pPr>
              <a:lnSpc>
                <a:spcPct val="150000"/>
              </a:lnSpc>
            </a:pPr>
            <a:r>
              <a:rPr lang="en-GB" sz="2600" dirty="0"/>
              <a:t>A child may feel uncomfortable or unconfident when participating in sports if they do not feel they have a good understanding of their physical literacy skills.</a:t>
            </a:r>
          </a:p>
          <a:p>
            <a:pPr>
              <a:lnSpc>
                <a:spcPct val="150000"/>
              </a:lnSpc>
            </a:pPr>
            <a:r>
              <a:rPr lang="en-GB" sz="2600" dirty="0"/>
              <a:t>Through exercise with friends, family and teachers or sports coaches, children can develop their physical literacy skills. </a:t>
            </a:r>
          </a:p>
          <a:p>
            <a:pPr>
              <a:lnSpc>
                <a:spcPct val="150000"/>
              </a:lnSpc>
            </a:pPr>
            <a:r>
              <a:rPr lang="en-GB" sz="2600" dirty="0"/>
              <a:t>Thus, making them feel much more confident. </a:t>
            </a:r>
          </a:p>
          <a:p>
            <a:endParaRPr lang="en-GB" dirty="0"/>
          </a:p>
        </p:txBody>
      </p:sp>
    </p:spTree>
    <p:extLst>
      <p:ext uri="{BB962C8B-B14F-4D97-AF65-F5344CB8AC3E}">
        <p14:creationId xmlns:p14="http://schemas.microsoft.com/office/powerpoint/2010/main" val="5085662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725A-F948-46FA-92E1-31783AA13B86}"/>
              </a:ext>
            </a:extLst>
          </p:cNvPr>
          <p:cNvSpPr>
            <a:spLocks noGrp="1"/>
          </p:cNvSpPr>
          <p:nvPr>
            <p:ph idx="1"/>
          </p:nvPr>
        </p:nvSpPr>
        <p:spPr>
          <a:xfrm>
            <a:off x="1024128" y="957943"/>
            <a:ext cx="9720073" cy="5351417"/>
          </a:xfrm>
        </p:spPr>
        <p:txBody>
          <a:bodyPr/>
          <a:lstStyle/>
          <a:p>
            <a:r>
              <a:rPr lang="en-GB" sz="2400" dirty="0"/>
              <a:t>Like physical develop milestones, a child will also go through physical literacy milestones. </a:t>
            </a:r>
          </a:p>
          <a:p>
            <a:r>
              <a:rPr lang="en-GB" sz="2400" dirty="0"/>
              <a:t>These milestones are the stages in which a child should be reaching at a particular age. </a:t>
            </a:r>
          </a:p>
          <a:p>
            <a:r>
              <a:rPr lang="en-GB" sz="2400" dirty="0"/>
              <a:t>These milestones lay the foundations for developing more physical literacy in later childhood. </a:t>
            </a:r>
          </a:p>
          <a:p>
            <a:r>
              <a:rPr lang="en-GB" sz="2400" dirty="0"/>
              <a:t>These milestones are: </a:t>
            </a:r>
          </a:p>
          <a:p>
            <a:pPr algn="ctr">
              <a:buFont typeface="Arial" panose="020B0604020202020204" pitchFamily="34" charset="0"/>
              <a:buChar char="•"/>
            </a:pPr>
            <a:r>
              <a:rPr lang="en-GB" sz="2400" dirty="0"/>
              <a:t> 0-2 years</a:t>
            </a:r>
          </a:p>
          <a:p>
            <a:pPr algn="ctr">
              <a:buFont typeface="Arial" panose="020B0604020202020204" pitchFamily="34" charset="0"/>
              <a:buChar char="•"/>
            </a:pPr>
            <a:r>
              <a:rPr lang="en-GB" sz="2400" dirty="0"/>
              <a:t> 2-4 years</a:t>
            </a:r>
          </a:p>
          <a:p>
            <a:pPr algn="ctr">
              <a:buFont typeface="Arial" panose="020B0604020202020204" pitchFamily="34" charset="0"/>
              <a:buChar char="•"/>
            </a:pPr>
            <a:r>
              <a:rPr lang="en-GB" sz="2400" dirty="0"/>
              <a:t> 4-6 years</a:t>
            </a:r>
          </a:p>
          <a:p>
            <a:pPr algn="ctr">
              <a:buFont typeface="Arial" panose="020B0604020202020204" pitchFamily="34" charset="0"/>
              <a:buChar char="•"/>
            </a:pPr>
            <a:r>
              <a:rPr lang="en-GB" sz="2400" dirty="0"/>
              <a:t> 6-9 years</a:t>
            </a:r>
          </a:p>
          <a:p>
            <a:endParaRPr lang="en-GB" dirty="0"/>
          </a:p>
        </p:txBody>
      </p:sp>
    </p:spTree>
    <p:extLst>
      <p:ext uri="{BB962C8B-B14F-4D97-AF65-F5344CB8AC3E}">
        <p14:creationId xmlns:p14="http://schemas.microsoft.com/office/powerpoint/2010/main" val="8069039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18FE6-E378-468B-B8DC-9C641B602D41}"/>
              </a:ext>
            </a:extLst>
          </p:cNvPr>
          <p:cNvSpPr>
            <a:spLocks noGrp="1"/>
          </p:cNvSpPr>
          <p:nvPr>
            <p:ph type="title"/>
          </p:nvPr>
        </p:nvSpPr>
        <p:spPr/>
        <p:txBody>
          <a:bodyPr/>
          <a:lstStyle/>
          <a:p>
            <a:r>
              <a:rPr lang="en-GB" sz="5400" dirty="0"/>
              <a:t>0-2 years</a:t>
            </a:r>
            <a:endParaRPr lang="en-GB" dirty="0"/>
          </a:p>
        </p:txBody>
      </p:sp>
      <p:sp>
        <p:nvSpPr>
          <p:cNvPr id="3" name="Content Placeholder 2">
            <a:extLst>
              <a:ext uri="{FF2B5EF4-FFF2-40B4-BE49-F238E27FC236}">
                <a16:creationId xmlns:a16="http://schemas.microsoft.com/office/drawing/2014/main" id="{33B1EBEB-882B-400C-ABFF-EFC755FB0C5E}"/>
              </a:ext>
            </a:extLst>
          </p:cNvPr>
          <p:cNvSpPr>
            <a:spLocks noGrp="1"/>
          </p:cNvSpPr>
          <p:nvPr>
            <p:ph idx="1"/>
          </p:nvPr>
        </p:nvSpPr>
        <p:spPr/>
        <p:txBody>
          <a:bodyPr/>
          <a:lstStyle/>
          <a:p>
            <a:pPr>
              <a:buFont typeface="Arial" panose="020B0604020202020204" pitchFamily="34" charset="0"/>
              <a:buChar char="•"/>
            </a:pPr>
            <a:r>
              <a:rPr lang="en-GB" sz="2000" dirty="0"/>
              <a:t>Grasping – a child will use their grasp reflex from birth. </a:t>
            </a:r>
          </a:p>
          <a:p>
            <a:pPr>
              <a:buFont typeface="Arial" panose="020B0604020202020204" pitchFamily="34" charset="0"/>
              <a:buChar char="•"/>
            </a:pPr>
            <a:r>
              <a:rPr lang="en-GB" sz="2000" dirty="0"/>
              <a:t> Roll over – an infant should be able to roll over onto their stomach at around four to six months of age. This requires a strong core strength and continued practice. </a:t>
            </a:r>
          </a:p>
          <a:p>
            <a:pPr>
              <a:buFont typeface="Arial" panose="020B0604020202020204" pitchFamily="34" charset="0"/>
              <a:buChar char="•"/>
            </a:pPr>
            <a:r>
              <a:rPr lang="en-GB" sz="2000" dirty="0"/>
              <a:t> Sitting – Infants tend to be able to sit unattended at around six months old. </a:t>
            </a:r>
          </a:p>
          <a:p>
            <a:pPr>
              <a:buFont typeface="Arial" panose="020B0604020202020204" pitchFamily="34" charset="0"/>
              <a:buChar char="•"/>
            </a:pPr>
            <a:r>
              <a:rPr lang="en-GB" sz="2000" dirty="0"/>
              <a:t> Crawling – Infants begin to crawl at around seven to ten months old. Firstly, beginning with an army crawl and then through practice and built up strength, they will go into a full crawl. </a:t>
            </a:r>
          </a:p>
          <a:p>
            <a:pPr>
              <a:buFont typeface="Arial" panose="020B0604020202020204" pitchFamily="34" charset="0"/>
              <a:buChar char="•"/>
            </a:pPr>
            <a:r>
              <a:rPr lang="en-GB" sz="2000" dirty="0"/>
              <a:t> Cruising – This is when a child holds onto objects in order to walk along. This is done by the infants new strength within their legs. </a:t>
            </a:r>
          </a:p>
          <a:p>
            <a:pPr>
              <a:buFont typeface="Arial" panose="020B0604020202020204" pitchFamily="34" charset="0"/>
              <a:buChar char="•"/>
            </a:pPr>
            <a:r>
              <a:rPr lang="en-GB" sz="2000" dirty="0"/>
              <a:t> Walking – Most infants begin walking at around 12 months old. At around 13 months, children may toddle independently. </a:t>
            </a:r>
          </a:p>
          <a:p>
            <a:endParaRPr lang="en-GB" dirty="0"/>
          </a:p>
        </p:txBody>
      </p:sp>
    </p:spTree>
    <p:extLst>
      <p:ext uri="{BB962C8B-B14F-4D97-AF65-F5344CB8AC3E}">
        <p14:creationId xmlns:p14="http://schemas.microsoft.com/office/powerpoint/2010/main" val="8650177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AFDE7-64F5-4C92-A00C-E4B2297E8508}"/>
              </a:ext>
            </a:extLst>
          </p:cNvPr>
          <p:cNvSpPr>
            <a:spLocks noGrp="1"/>
          </p:cNvSpPr>
          <p:nvPr>
            <p:ph type="title"/>
          </p:nvPr>
        </p:nvSpPr>
        <p:spPr/>
        <p:txBody>
          <a:bodyPr/>
          <a:lstStyle/>
          <a:p>
            <a:r>
              <a:rPr lang="en-GB" sz="5400" dirty="0"/>
              <a:t>2-4 years </a:t>
            </a:r>
            <a:endParaRPr lang="en-GB" dirty="0"/>
          </a:p>
        </p:txBody>
      </p:sp>
      <p:sp>
        <p:nvSpPr>
          <p:cNvPr id="3" name="Content Placeholder 2">
            <a:extLst>
              <a:ext uri="{FF2B5EF4-FFF2-40B4-BE49-F238E27FC236}">
                <a16:creationId xmlns:a16="http://schemas.microsoft.com/office/drawing/2014/main" id="{B28CFD4D-B8C9-4957-B879-B59EC1F07837}"/>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Running – By the age of 2, most children will be able to run and jog. Some may be unbalanced on their feet. </a:t>
            </a:r>
          </a:p>
          <a:p>
            <a:pPr>
              <a:buFont typeface="Arial" panose="020B0604020202020204" pitchFamily="34" charset="0"/>
              <a:buChar char="•"/>
            </a:pPr>
            <a:r>
              <a:rPr lang="en-GB" dirty="0"/>
              <a:t> Throwing – Children at this age tend to throw objects using a straight arm and will not be able to rotate their bodies much. However, this will improve through them becoming more steady on their feet. </a:t>
            </a:r>
          </a:p>
          <a:p>
            <a:pPr>
              <a:buFont typeface="Arial" panose="020B0604020202020204" pitchFamily="34" charset="0"/>
              <a:buChar char="•"/>
            </a:pPr>
            <a:r>
              <a:rPr lang="en-GB" dirty="0"/>
              <a:t> Catching – This skill will be learnt through practice and can happy from aged two onwards. </a:t>
            </a:r>
          </a:p>
          <a:p>
            <a:pPr>
              <a:buFont typeface="Arial" panose="020B0604020202020204" pitchFamily="34" charset="0"/>
              <a:buChar char="•"/>
            </a:pPr>
            <a:r>
              <a:rPr lang="en-GB" dirty="0"/>
              <a:t> Kicking – At the age of two, an infant should be able to kick a ball. This ball will usually be on the ground with the toddler taking small steps in order to do so. </a:t>
            </a:r>
          </a:p>
          <a:p>
            <a:pPr>
              <a:buFont typeface="Arial" panose="020B0604020202020204" pitchFamily="34" charset="0"/>
              <a:buChar char="•"/>
            </a:pPr>
            <a:r>
              <a:rPr lang="en-GB" dirty="0"/>
              <a:t> Swimming – By the age of four, a child should be introduced to the water and have started developing their swimming skills. </a:t>
            </a:r>
          </a:p>
          <a:p>
            <a:pPr>
              <a:buFont typeface="Arial" panose="020B0604020202020204" pitchFamily="34" charset="0"/>
              <a:buChar char="•"/>
            </a:pPr>
            <a:r>
              <a:rPr lang="en-GB" dirty="0"/>
              <a:t> Skating – Through early introduction, a child may become familiar with skating around the age of four. </a:t>
            </a:r>
          </a:p>
          <a:p>
            <a:endParaRPr lang="en-GB" dirty="0"/>
          </a:p>
        </p:txBody>
      </p:sp>
    </p:spTree>
    <p:extLst>
      <p:ext uri="{BB962C8B-B14F-4D97-AF65-F5344CB8AC3E}">
        <p14:creationId xmlns:p14="http://schemas.microsoft.com/office/powerpoint/2010/main" val="1201441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8942-8AB1-4469-B483-280C05F70B4D}"/>
              </a:ext>
            </a:extLst>
          </p:cNvPr>
          <p:cNvSpPr>
            <a:spLocks noGrp="1"/>
          </p:cNvSpPr>
          <p:nvPr>
            <p:ph type="title"/>
          </p:nvPr>
        </p:nvSpPr>
        <p:spPr/>
        <p:txBody>
          <a:bodyPr/>
          <a:lstStyle/>
          <a:p>
            <a:r>
              <a:rPr lang="en-GB" sz="5400" dirty="0"/>
              <a:t>4-6 years </a:t>
            </a:r>
            <a:endParaRPr lang="en-GB" dirty="0"/>
          </a:p>
        </p:txBody>
      </p:sp>
      <p:sp>
        <p:nvSpPr>
          <p:cNvPr id="3" name="Content Placeholder 2">
            <a:extLst>
              <a:ext uri="{FF2B5EF4-FFF2-40B4-BE49-F238E27FC236}">
                <a16:creationId xmlns:a16="http://schemas.microsoft.com/office/drawing/2014/main" id="{BF0FCE93-E3FB-4EC0-82E1-DD7C4F385846}"/>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 Running – by the age of four, a child should be able to run with confidence. This is due to their balance, strength and co-ordination improving. </a:t>
            </a:r>
          </a:p>
          <a:p>
            <a:pPr>
              <a:buFont typeface="Arial" panose="020B0604020202020204" pitchFamily="34" charset="0"/>
              <a:buChar char="•"/>
            </a:pPr>
            <a:r>
              <a:rPr lang="en-GB" dirty="0"/>
              <a:t> Throwing and catching – A child should be able to successfully throw and catch a ball by the age of six years old. Using the correct arm and body movements when doing so. </a:t>
            </a:r>
          </a:p>
          <a:p>
            <a:pPr>
              <a:buFont typeface="Arial" panose="020B0604020202020204" pitchFamily="34" charset="0"/>
              <a:buChar char="•"/>
            </a:pPr>
            <a:r>
              <a:rPr lang="en-GB" dirty="0"/>
              <a:t> Falling and tumbling – A child at the age of six should successfully know how to stop themselves from enduring serious harm when falling and tumbling, by tucking their heads in. </a:t>
            </a:r>
          </a:p>
          <a:p>
            <a:pPr>
              <a:buFont typeface="Arial" panose="020B0604020202020204" pitchFamily="34" charset="0"/>
              <a:buChar char="•"/>
            </a:pPr>
            <a:r>
              <a:rPr lang="en-GB" dirty="0"/>
              <a:t> Jumping – Jumping or hopping should be easy for a child at the age of six. This helps with the child’s balance, co-ordination and rhythm. </a:t>
            </a:r>
          </a:p>
          <a:p>
            <a:pPr>
              <a:buFont typeface="Arial" panose="020B0604020202020204" pitchFamily="34" charset="0"/>
              <a:buChar char="•"/>
            </a:pPr>
            <a:r>
              <a:rPr lang="en-GB" dirty="0"/>
              <a:t> Skipping – This also helps with a child’s rhythm, co-ordination and balance and should be easy for a child at the age of six. </a:t>
            </a:r>
          </a:p>
          <a:p>
            <a:pPr>
              <a:buFont typeface="Arial" panose="020B0604020202020204" pitchFamily="34" charset="0"/>
              <a:buChar char="•"/>
            </a:pPr>
            <a:r>
              <a:rPr lang="en-GB" dirty="0"/>
              <a:t> Cycling – A child of six can normally ride a bike, this is through practice, determination and strength. </a:t>
            </a:r>
          </a:p>
          <a:p>
            <a:endParaRPr lang="en-GB" dirty="0"/>
          </a:p>
        </p:txBody>
      </p:sp>
    </p:spTree>
    <p:extLst>
      <p:ext uri="{BB962C8B-B14F-4D97-AF65-F5344CB8AC3E}">
        <p14:creationId xmlns:p14="http://schemas.microsoft.com/office/powerpoint/2010/main" val="2302098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66E9B-3BE8-49AD-A2A9-5C015867FD9F}"/>
              </a:ext>
            </a:extLst>
          </p:cNvPr>
          <p:cNvSpPr>
            <a:spLocks noGrp="1"/>
          </p:cNvSpPr>
          <p:nvPr>
            <p:ph type="title"/>
          </p:nvPr>
        </p:nvSpPr>
        <p:spPr/>
        <p:txBody>
          <a:bodyPr/>
          <a:lstStyle/>
          <a:p>
            <a:r>
              <a:rPr lang="en-GB" sz="5400" dirty="0"/>
              <a:t>6-9 years </a:t>
            </a:r>
            <a:endParaRPr lang="en-GB" dirty="0"/>
          </a:p>
        </p:txBody>
      </p:sp>
      <p:sp>
        <p:nvSpPr>
          <p:cNvPr id="3" name="Content Placeholder 2">
            <a:extLst>
              <a:ext uri="{FF2B5EF4-FFF2-40B4-BE49-F238E27FC236}">
                <a16:creationId xmlns:a16="http://schemas.microsoft.com/office/drawing/2014/main" id="{CDC25065-6A17-421F-A329-9E1BA5658620}"/>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 Striking sports – children at this age should be able to successfully participate in striking sports. For example, cricket or tennis. </a:t>
            </a:r>
          </a:p>
          <a:p>
            <a:pPr>
              <a:buFont typeface="Arial" panose="020B0604020202020204" pitchFamily="34" charset="0"/>
              <a:buChar char="•"/>
            </a:pPr>
            <a:r>
              <a:rPr lang="en-GB" dirty="0"/>
              <a:t> Dribbling sports – children at this age tend to be able to take part in dribbling sports such as football or basketball. This is due to their improvement in their balance and co-ordination. </a:t>
            </a:r>
          </a:p>
          <a:p>
            <a:pPr>
              <a:buFont typeface="Arial" panose="020B0604020202020204" pitchFamily="34" charset="0"/>
              <a:buChar char="•"/>
            </a:pPr>
            <a:r>
              <a:rPr lang="en-GB" dirty="0"/>
              <a:t> Gymnastics – Gymnastics is one of the best activities for children as it teaches agility, balance, co-ordination, strength and flexibility. Children who participate in gymnastics normally have very strong limbs and torso. </a:t>
            </a:r>
          </a:p>
          <a:p>
            <a:pPr>
              <a:buFont typeface="Arial" panose="020B0604020202020204" pitchFamily="34" charset="0"/>
              <a:buChar char="•"/>
            </a:pPr>
            <a:r>
              <a:rPr lang="en-GB" dirty="0"/>
              <a:t> Skiing – Due to their age, a child should be able to successfully balance whilst skiing. </a:t>
            </a:r>
          </a:p>
          <a:p>
            <a:pPr>
              <a:buFont typeface="Arial" panose="020B0604020202020204" pitchFamily="34" charset="0"/>
              <a:buChar char="•"/>
            </a:pPr>
            <a:r>
              <a:rPr lang="en-GB" dirty="0"/>
              <a:t> Swimming - A child’s body strengthens as they grow and with practice a child should be able to successfully swim at this age. </a:t>
            </a:r>
          </a:p>
          <a:p>
            <a:pPr>
              <a:buFont typeface="Arial" panose="020B0604020202020204" pitchFamily="34" charset="0"/>
              <a:buChar char="•"/>
            </a:pPr>
            <a:r>
              <a:rPr lang="en-GB" dirty="0"/>
              <a:t> Skating – children at this age should have a good use of co-ordination skills, balance, fitness and agility. </a:t>
            </a:r>
          </a:p>
          <a:p>
            <a:endParaRPr lang="en-GB" dirty="0"/>
          </a:p>
        </p:txBody>
      </p:sp>
    </p:spTree>
    <p:extLst>
      <p:ext uri="{BB962C8B-B14F-4D97-AF65-F5344CB8AC3E}">
        <p14:creationId xmlns:p14="http://schemas.microsoft.com/office/powerpoint/2010/main" val="1103087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5A5C3F-A366-4227-8C72-032CDB775D38}"/>
              </a:ext>
            </a:extLst>
          </p:cNvPr>
          <p:cNvSpPr>
            <a:spLocks noGrp="1"/>
          </p:cNvSpPr>
          <p:nvPr>
            <p:ph idx="1"/>
          </p:nvPr>
        </p:nvSpPr>
        <p:spPr>
          <a:xfrm>
            <a:off x="1024128" y="1813034"/>
            <a:ext cx="10153624" cy="4496326"/>
          </a:xfrm>
        </p:spPr>
        <p:txBody>
          <a:bodyPr/>
          <a:lstStyle/>
          <a:p>
            <a:pPr>
              <a:lnSpc>
                <a:spcPct val="150000"/>
              </a:lnSpc>
            </a:pPr>
            <a:r>
              <a:rPr lang="en-GB" sz="2800" dirty="0"/>
              <a:t>Not all children will meet these milestones at the same time. </a:t>
            </a:r>
          </a:p>
          <a:p>
            <a:pPr>
              <a:lnSpc>
                <a:spcPct val="150000"/>
              </a:lnSpc>
            </a:pPr>
            <a:r>
              <a:rPr lang="en-GB" sz="2800" dirty="0"/>
              <a:t>This could be due to the environment in which they live.</a:t>
            </a:r>
          </a:p>
          <a:p>
            <a:pPr>
              <a:lnSpc>
                <a:spcPct val="150000"/>
              </a:lnSpc>
            </a:pPr>
            <a:r>
              <a:rPr lang="en-GB" sz="2800" dirty="0"/>
              <a:t>It could also be due to the child having an additional learning need or disability that may restrict them from participating in certain physical activities. </a:t>
            </a:r>
          </a:p>
          <a:p>
            <a:endParaRPr lang="en-GB" dirty="0"/>
          </a:p>
        </p:txBody>
      </p:sp>
    </p:spTree>
    <p:extLst>
      <p:ext uri="{BB962C8B-B14F-4D97-AF65-F5344CB8AC3E}">
        <p14:creationId xmlns:p14="http://schemas.microsoft.com/office/powerpoint/2010/main" val="22662225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DA8C1-FBEF-4764-A715-57998E616EE8}"/>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42D3A4C3-3BF7-4106-B167-5C99FA9CBF5E}"/>
              </a:ext>
            </a:extLst>
          </p:cNvPr>
          <p:cNvSpPr>
            <a:spLocks noGrp="1"/>
          </p:cNvSpPr>
          <p:nvPr>
            <p:ph idx="1"/>
          </p:nvPr>
        </p:nvSpPr>
        <p:spPr>
          <a:xfrm>
            <a:off x="1235963" y="2249424"/>
            <a:ext cx="9720073" cy="4023360"/>
          </a:xfrm>
        </p:spPr>
        <p:txBody>
          <a:bodyPr>
            <a:normAutofit/>
          </a:bodyPr>
          <a:lstStyle/>
          <a:p>
            <a:pPr>
              <a:lnSpc>
                <a:spcPct val="150000"/>
              </a:lnSpc>
            </a:pPr>
            <a:r>
              <a:rPr lang="en-GB" sz="4000" dirty="0"/>
              <a:t>In groups discuss:</a:t>
            </a:r>
          </a:p>
          <a:p>
            <a:pPr algn="ctr">
              <a:lnSpc>
                <a:spcPct val="150000"/>
              </a:lnSpc>
              <a:buFont typeface="Arial" panose="020B0604020202020204" pitchFamily="34" charset="0"/>
              <a:buChar char="•"/>
            </a:pPr>
            <a:r>
              <a:rPr lang="en-GB" sz="4000" dirty="0"/>
              <a:t> What factors do you think influence physical development and physical literacy? </a:t>
            </a:r>
          </a:p>
        </p:txBody>
      </p:sp>
    </p:spTree>
    <p:extLst>
      <p:ext uri="{BB962C8B-B14F-4D97-AF65-F5344CB8AC3E}">
        <p14:creationId xmlns:p14="http://schemas.microsoft.com/office/powerpoint/2010/main" val="18398573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2F05E2-902D-40D9-BE0C-BB1E0A5914CA}"/>
              </a:ext>
            </a:extLst>
          </p:cNvPr>
          <p:cNvSpPr>
            <a:spLocks noGrp="1"/>
          </p:cNvSpPr>
          <p:nvPr>
            <p:ph idx="1"/>
          </p:nvPr>
        </p:nvSpPr>
        <p:spPr>
          <a:xfrm>
            <a:off x="961292" y="867508"/>
            <a:ext cx="9782909" cy="5441852"/>
          </a:xfrm>
        </p:spPr>
        <p:txBody>
          <a:bodyPr>
            <a:normAutofit/>
          </a:bodyPr>
          <a:lstStyle/>
          <a:p>
            <a:pPr>
              <a:lnSpc>
                <a:spcPct val="150000"/>
              </a:lnSpc>
            </a:pPr>
            <a:r>
              <a:rPr lang="en-GB" sz="2000" dirty="0"/>
              <a:t>Within England and Wales, physical literacy has become a very important part in children’s learning. </a:t>
            </a:r>
          </a:p>
          <a:p>
            <a:pPr>
              <a:lnSpc>
                <a:spcPct val="150000"/>
              </a:lnSpc>
            </a:pPr>
            <a:r>
              <a:rPr lang="en-GB" sz="2000" dirty="0"/>
              <a:t>This is due to both countries wanting their citizens to be happy, healthy and active. </a:t>
            </a:r>
          </a:p>
          <a:p>
            <a:pPr>
              <a:lnSpc>
                <a:spcPct val="150000"/>
              </a:lnSpc>
            </a:pPr>
            <a:r>
              <a:rPr lang="en-GB" sz="2000" dirty="0"/>
              <a:t> Both England and Wales have now created physical literacy frameworks for all schools to follow. </a:t>
            </a:r>
          </a:p>
          <a:p>
            <a:r>
              <a:rPr lang="en-GB" dirty="0">
                <a:hlinkClick r:id="rId3"/>
              </a:rPr>
              <a:t>https://gov.wales/sites/default/files/publications/2018-02/physical-literacy-an-all-wales-approach-to-increasing-levels-of-physical-activity-for-children-and-young-people-schools-and-physical-activity-ask-and-finish-group.pdf</a:t>
            </a:r>
            <a:r>
              <a:rPr lang="en-GB" dirty="0"/>
              <a:t> – Wales</a:t>
            </a:r>
          </a:p>
          <a:p>
            <a:endParaRPr lang="en-GB" dirty="0"/>
          </a:p>
          <a:p>
            <a:r>
              <a:rPr lang="en-GB" dirty="0">
                <a:hlinkClick r:id="rId4"/>
              </a:rPr>
              <a:t>https://sportengland-production-files.s3.eu-west-2.amazonaws.com/s3fs-public/physical-literacy-framework.pdf</a:t>
            </a:r>
            <a:r>
              <a:rPr lang="en-GB" dirty="0"/>
              <a:t> - England</a:t>
            </a:r>
          </a:p>
          <a:p>
            <a:endParaRPr lang="en-GB" dirty="0"/>
          </a:p>
        </p:txBody>
      </p:sp>
    </p:spTree>
    <p:extLst>
      <p:ext uri="{BB962C8B-B14F-4D97-AF65-F5344CB8AC3E}">
        <p14:creationId xmlns:p14="http://schemas.microsoft.com/office/powerpoint/2010/main" val="1841141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D477-1F69-4315-8777-5EAB886C05E1}"/>
              </a:ext>
            </a:extLst>
          </p:cNvPr>
          <p:cNvSpPr>
            <a:spLocks noGrp="1"/>
          </p:cNvSpPr>
          <p:nvPr>
            <p:ph type="title"/>
          </p:nvPr>
        </p:nvSpPr>
        <p:spPr/>
        <p:txBody>
          <a:bodyPr/>
          <a:lstStyle/>
          <a:p>
            <a:r>
              <a:rPr lang="en-GB" dirty="0"/>
              <a:t>Physical literacy – England </a:t>
            </a:r>
          </a:p>
        </p:txBody>
      </p:sp>
      <p:sp>
        <p:nvSpPr>
          <p:cNvPr id="3" name="Content Placeholder 2">
            <a:extLst>
              <a:ext uri="{FF2B5EF4-FFF2-40B4-BE49-F238E27FC236}">
                <a16:creationId xmlns:a16="http://schemas.microsoft.com/office/drawing/2014/main" id="{31032C03-5E3A-490D-8A8A-F338F222C6D1}"/>
              </a:ext>
            </a:extLst>
          </p:cNvPr>
          <p:cNvSpPr>
            <a:spLocks noGrp="1"/>
          </p:cNvSpPr>
          <p:nvPr>
            <p:ph idx="1"/>
          </p:nvPr>
        </p:nvSpPr>
        <p:spPr/>
        <p:txBody>
          <a:bodyPr/>
          <a:lstStyle/>
          <a:p>
            <a:r>
              <a:rPr lang="en-GB" sz="2400" dirty="0"/>
              <a:t>The Primary School Physical Literacy Framework was created by England’s Youth Sport Trust, in order to develop their school pupils physical literacy. </a:t>
            </a:r>
          </a:p>
          <a:p>
            <a:r>
              <a:rPr lang="en-GB" sz="2400" dirty="0"/>
              <a:t>Within this framework, there are also many different organisations which work closely in order to help support physical literacy in students. </a:t>
            </a:r>
          </a:p>
          <a:p>
            <a:r>
              <a:rPr lang="en-GB" sz="2400" dirty="0"/>
              <a:t>The framework is separated into three categories:</a:t>
            </a:r>
          </a:p>
          <a:p>
            <a:pPr>
              <a:buFont typeface="Arial" panose="020B0604020202020204" pitchFamily="34" charset="0"/>
              <a:buChar char="•"/>
            </a:pPr>
            <a:r>
              <a:rPr lang="en-GB" sz="2400" dirty="0"/>
              <a:t> Physical Education Curriculum</a:t>
            </a:r>
          </a:p>
          <a:p>
            <a:pPr>
              <a:buFont typeface="Arial" panose="020B0604020202020204" pitchFamily="34" charset="0"/>
              <a:buChar char="•"/>
            </a:pPr>
            <a:r>
              <a:rPr lang="en-GB" sz="2400" dirty="0"/>
              <a:t> Extra-Curriculum School Sport </a:t>
            </a:r>
          </a:p>
          <a:p>
            <a:pPr>
              <a:buFont typeface="Arial" panose="020B0604020202020204" pitchFamily="34" charset="0"/>
              <a:buChar char="•"/>
            </a:pPr>
            <a:r>
              <a:rPr lang="en-GB" sz="2400" dirty="0"/>
              <a:t> Competitive School Sport</a:t>
            </a:r>
          </a:p>
          <a:p>
            <a:endParaRPr lang="en-GB" dirty="0"/>
          </a:p>
        </p:txBody>
      </p:sp>
    </p:spTree>
    <p:extLst>
      <p:ext uri="{BB962C8B-B14F-4D97-AF65-F5344CB8AC3E}">
        <p14:creationId xmlns:p14="http://schemas.microsoft.com/office/powerpoint/2010/main" val="1611413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09B8B-3A0C-4CDC-A650-27AB26AC7EA6}"/>
              </a:ext>
            </a:extLst>
          </p:cNvPr>
          <p:cNvSpPr>
            <a:spLocks noGrp="1"/>
          </p:cNvSpPr>
          <p:nvPr>
            <p:ph type="title"/>
          </p:nvPr>
        </p:nvSpPr>
        <p:spPr>
          <a:xfrm>
            <a:off x="1024128" y="303862"/>
            <a:ext cx="9720072" cy="1499616"/>
          </a:xfrm>
        </p:spPr>
        <p:txBody>
          <a:bodyPr/>
          <a:lstStyle/>
          <a:p>
            <a:r>
              <a:rPr lang="en-GB" dirty="0"/>
              <a:t>Physical literacy – wales </a:t>
            </a:r>
          </a:p>
        </p:txBody>
      </p:sp>
      <p:pic>
        <p:nvPicPr>
          <p:cNvPr id="4" name="Content Placeholder 3">
            <a:extLst>
              <a:ext uri="{FF2B5EF4-FFF2-40B4-BE49-F238E27FC236}">
                <a16:creationId xmlns:a16="http://schemas.microsoft.com/office/drawing/2014/main" id="{67D2EE7E-EBA9-4911-86CD-D1D0148D0DAA}"/>
              </a:ext>
            </a:extLst>
          </p:cNvPr>
          <p:cNvPicPr>
            <a:picLocks noGrp="1" noChangeAspect="1"/>
          </p:cNvPicPr>
          <p:nvPr>
            <p:ph idx="1"/>
          </p:nvPr>
        </p:nvPicPr>
        <p:blipFill>
          <a:blip r:embed="rId2"/>
          <a:stretch>
            <a:fillRect/>
          </a:stretch>
        </p:blipFill>
        <p:spPr>
          <a:xfrm>
            <a:off x="3610708" y="1378957"/>
            <a:ext cx="5851766" cy="5479043"/>
          </a:xfrm>
          <a:prstGeom prst="rect">
            <a:avLst/>
          </a:prstGeom>
        </p:spPr>
      </p:pic>
    </p:spTree>
    <p:extLst>
      <p:ext uri="{BB962C8B-B14F-4D97-AF65-F5344CB8AC3E}">
        <p14:creationId xmlns:p14="http://schemas.microsoft.com/office/powerpoint/2010/main" val="19840780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3FA93-CA54-4A4C-AFCC-7B78518E7AA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AF860F9F-2043-4DAE-BDCE-A7F65E4BC04E}"/>
              </a:ext>
            </a:extLst>
          </p:cNvPr>
          <p:cNvSpPr>
            <a:spLocks noGrp="1"/>
          </p:cNvSpPr>
          <p:nvPr>
            <p:ph idx="1"/>
          </p:nvPr>
        </p:nvSpPr>
        <p:spPr>
          <a:xfrm>
            <a:off x="1235964" y="2314508"/>
            <a:ext cx="9720073" cy="3129400"/>
          </a:xfrm>
        </p:spPr>
        <p:txBody>
          <a:bodyPr>
            <a:normAutofit/>
          </a:bodyPr>
          <a:lstStyle/>
          <a:p>
            <a:pPr marL="0" indent="0" algn="ctr">
              <a:lnSpc>
                <a:spcPct val="150000"/>
              </a:lnSpc>
              <a:buNone/>
            </a:pPr>
            <a:r>
              <a:rPr lang="en-GB" sz="3600" dirty="0"/>
              <a:t>Examine the two physical literacy frameworks of both England and Wales and identify how these frameworks contrast and/or compare to each other. </a:t>
            </a:r>
          </a:p>
        </p:txBody>
      </p:sp>
    </p:spTree>
    <p:extLst>
      <p:ext uri="{BB962C8B-B14F-4D97-AF65-F5344CB8AC3E}">
        <p14:creationId xmlns:p14="http://schemas.microsoft.com/office/powerpoint/2010/main" val="9483930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083-2BD9-4DFC-8DF2-221989A6DBE5}"/>
              </a:ext>
            </a:extLst>
          </p:cNvPr>
          <p:cNvSpPr>
            <a:spLocks noGrp="1"/>
          </p:cNvSpPr>
          <p:nvPr>
            <p:ph type="title"/>
          </p:nvPr>
        </p:nvSpPr>
        <p:spPr>
          <a:xfrm>
            <a:off x="3717907" y="2679192"/>
            <a:ext cx="4756186" cy="1499616"/>
          </a:xfrm>
        </p:spPr>
        <p:txBody>
          <a:bodyPr>
            <a:normAutofit/>
          </a:bodyPr>
          <a:lstStyle/>
          <a:p>
            <a:r>
              <a:rPr lang="en-GB" sz="6600" dirty="0"/>
              <a:t>Any questions?</a:t>
            </a:r>
            <a:endParaRPr lang="en-GB" sz="6000" dirty="0"/>
          </a:p>
        </p:txBody>
      </p:sp>
    </p:spTree>
    <p:extLst>
      <p:ext uri="{BB962C8B-B14F-4D97-AF65-F5344CB8AC3E}">
        <p14:creationId xmlns:p14="http://schemas.microsoft.com/office/powerpoint/2010/main" val="38272077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E89B8-F24A-4783-BC03-245DAA42AD28}"/>
              </a:ext>
            </a:extLst>
          </p:cNvPr>
          <p:cNvSpPr>
            <a:spLocks noGrp="1"/>
          </p:cNvSpPr>
          <p:nvPr>
            <p:ph type="title"/>
          </p:nvPr>
        </p:nvSpPr>
        <p:spPr>
          <a:xfrm>
            <a:off x="3894018" y="643461"/>
            <a:ext cx="7006998" cy="1245732"/>
          </a:xfrm>
        </p:spPr>
        <p:txBody>
          <a:bodyPr anchor="t">
            <a:normAutofit/>
          </a:bodyPr>
          <a:lstStyle/>
          <a:p>
            <a:r>
              <a:rPr lang="en-GB" dirty="0">
                <a:solidFill>
                  <a:schemeClr val="bg1"/>
                </a:solidFill>
              </a:rPr>
              <a:t>references</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D4148F9-38E2-4113-8AE3-D358E5F16D8D}"/>
              </a:ext>
            </a:extLst>
          </p:cNvPr>
          <p:cNvSpPr>
            <a:spLocks noGrp="1"/>
          </p:cNvSpPr>
          <p:nvPr>
            <p:ph idx="1"/>
          </p:nvPr>
        </p:nvSpPr>
        <p:spPr>
          <a:xfrm>
            <a:off x="3894020" y="2712378"/>
            <a:ext cx="7654513" cy="2619910"/>
          </a:xfrm>
        </p:spPr>
        <p:txBody>
          <a:bodyPr anchor="b">
            <a:normAutofit fontScale="70000" lnSpcReduction="20000"/>
          </a:bodyPr>
          <a:lstStyle/>
          <a:p>
            <a:pPr marL="0" indent="0">
              <a:buNone/>
            </a:pPr>
            <a:r>
              <a:rPr lang="en-GB" sz="2000" dirty="0">
                <a:solidFill>
                  <a:srgbClr val="FFFFFF"/>
                </a:solidFill>
              </a:rPr>
              <a:t>Hill, M (2020) </a:t>
            </a:r>
            <a:r>
              <a:rPr lang="en-GB" sz="2000" i="1" dirty="0">
                <a:solidFill>
                  <a:srgbClr val="FFFFFF"/>
                </a:solidFill>
              </a:rPr>
              <a:t>Post Natal Growth Charts. </a:t>
            </a:r>
            <a:r>
              <a:rPr lang="en-GB" sz="2000" dirty="0">
                <a:solidFill>
                  <a:srgbClr val="FFFFFF"/>
                </a:solidFill>
              </a:rPr>
              <a:t>Available at: </a:t>
            </a:r>
            <a:r>
              <a:rPr lang="en-GB" sz="2000" dirty="0">
                <a:solidFill>
                  <a:srgbClr val="FFFFFF"/>
                </a:solidFill>
                <a:hlinkClick r:id="rId2"/>
              </a:rPr>
              <a:t>https://embryology.med.unsw.edu.au/embryology/index.php/Postnatal_-_Growth_Charts</a:t>
            </a:r>
            <a:r>
              <a:rPr lang="en-GB" sz="2000" dirty="0">
                <a:solidFill>
                  <a:srgbClr val="FFFFFF"/>
                </a:solidFill>
              </a:rPr>
              <a:t> (Accessed: 15/03/2020)</a:t>
            </a:r>
          </a:p>
          <a:p>
            <a:pPr marL="0" indent="0">
              <a:buNone/>
            </a:pPr>
            <a:r>
              <a:rPr lang="en-GB" sz="2000" dirty="0" err="1">
                <a:solidFill>
                  <a:srgbClr val="FFFFFF"/>
                </a:solidFill>
              </a:rPr>
              <a:t>Kidsense</a:t>
            </a:r>
            <a:r>
              <a:rPr lang="en-GB" sz="2000" dirty="0">
                <a:solidFill>
                  <a:srgbClr val="FFFFFF"/>
                </a:solidFill>
              </a:rPr>
              <a:t> (2019) </a:t>
            </a:r>
            <a:r>
              <a:rPr lang="en-GB" sz="2000" i="1" dirty="0">
                <a:solidFill>
                  <a:srgbClr val="FFFFFF"/>
                </a:solidFill>
              </a:rPr>
              <a:t>Gross Motor Development Checklist. </a:t>
            </a:r>
            <a:r>
              <a:rPr lang="en-GB" sz="2000" dirty="0">
                <a:solidFill>
                  <a:srgbClr val="FFFFFF"/>
                </a:solidFill>
              </a:rPr>
              <a:t>Available at: </a:t>
            </a:r>
            <a:r>
              <a:rPr lang="en-GB" sz="2000" dirty="0">
                <a:solidFill>
                  <a:srgbClr val="FFFFFF"/>
                </a:solidFill>
                <a:hlinkClick r:id="rId3"/>
              </a:rPr>
              <a:t>https://childdevelopment.com.au/resources/child-development-charts/gross-motor-developmental-checklist/</a:t>
            </a:r>
            <a:r>
              <a:rPr lang="en-GB" sz="2000" dirty="0">
                <a:solidFill>
                  <a:srgbClr val="FFFFFF"/>
                </a:solidFill>
              </a:rPr>
              <a:t> (</a:t>
            </a:r>
            <a:r>
              <a:rPr lang="en-GB" sz="2000" dirty="0" err="1">
                <a:solidFill>
                  <a:srgbClr val="FFFFFF"/>
                </a:solidFill>
              </a:rPr>
              <a:t>Acessed</a:t>
            </a:r>
            <a:r>
              <a:rPr lang="en-GB" sz="2000" dirty="0">
                <a:solidFill>
                  <a:srgbClr val="FFFFFF"/>
                </a:solidFill>
              </a:rPr>
              <a:t>: 16/03/2020)</a:t>
            </a:r>
          </a:p>
          <a:p>
            <a:pPr marL="0" indent="0">
              <a:buNone/>
            </a:pPr>
            <a:r>
              <a:rPr lang="en-GB" sz="2000" dirty="0">
                <a:solidFill>
                  <a:srgbClr val="FFFFFF"/>
                </a:solidFill>
              </a:rPr>
              <a:t>The Royal Children’s Hospital Melbourne (2020) </a:t>
            </a:r>
            <a:r>
              <a:rPr lang="en-GB" sz="2000" i="1" dirty="0">
                <a:solidFill>
                  <a:srgbClr val="FFFFFF"/>
                </a:solidFill>
              </a:rPr>
              <a:t>Poor Growth- Head Circumference for Age Boys. </a:t>
            </a:r>
            <a:r>
              <a:rPr lang="en-GB" sz="2000" dirty="0">
                <a:solidFill>
                  <a:srgbClr val="FFFFFF"/>
                </a:solidFill>
              </a:rPr>
              <a:t> Available at: </a:t>
            </a:r>
            <a:r>
              <a:rPr lang="en-GB" sz="2000" dirty="0">
                <a:solidFill>
                  <a:srgbClr val="FFFFFF"/>
                </a:solidFill>
                <a:hlinkClick r:id="rId4"/>
              </a:rPr>
              <a:t>https://www.rch.org.au/childgrowth/Practical_activities/Poor_growth_-_Head_circumference-for-age_boys/</a:t>
            </a:r>
            <a:r>
              <a:rPr lang="en-GB" sz="2000" dirty="0">
                <a:solidFill>
                  <a:srgbClr val="FFFFFF"/>
                </a:solidFill>
              </a:rPr>
              <a:t> (Accessed: 15/03/2020)</a:t>
            </a:r>
          </a:p>
          <a:p>
            <a:pPr marL="0" indent="0">
              <a:buNone/>
            </a:pPr>
            <a:r>
              <a:rPr lang="en-GB" sz="2000" dirty="0">
                <a:solidFill>
                  <a:srgbClr val="FFFFFF"/>
                </a:solidFill>
              </a:rPr>
              <a:t>Understood (2020) </a:t>
            </a:r>
            <a:r>
              <a:rPr lang="en-GB" sz="1800" i="1" dirty="0"/>
              <a:t>Fine Motor Skills: What You Need to Know. </a:t>
            </a:r>
            <a:r>
              <a:rPr lang="en-GB" sz="1800" dirty="0"/>
              <a:t>Available at: </a:t>
            </a:r>
            <a:r>
              <a:rPr lang="en-GB" sz="1800" dirty="0">
                <a:hlinkClick r:id="rId5"/>
              </a:rPr>
              <a:t>https://www.understood.org/en/learning-thinking-differences/child-learning-disabilities/movement-coordination-issues/all-about-fine-motor-skills</a:t>
            </a:r>
            <a:r>
              <a:rPr lang="en-GB" sz="1800" dirty="0"/>
              <a:t> (Accessed: 16/03/2020)</a:t>
            </a:r>
            <a:endParaRPr lang="en-GB" sz="1800" i="1" dirty="0"/>
          </a:p>
          <a:p>
            <a:pPr marL="0" indent="0">
              <a:buNone/>
            </a:pPr>
            <a:endParaRPr lang="en-GB" sz="2000" dirty="0">
              <a:solidFill>
                <a:srgbClr val="FFFFFF"/>
              </a:solidFill>
            </a:endParaRPr>
          </a:p>
          <a:p>
            <a:pPr marL="0" indent="0">
              <a:buNone/>
            </a:pPr>
            <a:endParaRPr lang="en-GB" sz="2000" dirty="0">
              <a:solidFill>
                <a:srgbClr val="FFFFFF"/>
              </a:solidFill>
            </a:endParaRPr>
          </a:p>
          <a:p>
            <a:pPr marL="0" indent="0">
              <a:buNone/>
            </a:pPr>
            <a:endParaRPr lang="en-GB" sz="2000" dirty="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175470"/>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3634</TotalTime>
  <Words>2840</Words>
  <Application>Microsoft Office PowerPoint</Application>
  <PresentationFormat>Widescreen</PresentationFormat>
  <Paragraphs>239</Paragraphs>
  <Slides>39</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Helvetica</vt:lpstr>
      <vt:lpstr>Proxima Nova</vt:lpstr>
      <vt:lpstr>Tw Cen MT</vt:lpstr>
      <vt:lpstr>Tw Cen MT Condensed</vt:lpstr>
      <vt:lpstr>Wingdings 3</vt:lpstr>
      <vt:lpstr>Integral</vt:lpstr>
      <vt:lpstr>Individual Development</vt:lpstr>
      <vt:lpstr>Objectives </vt:lpstr>
      <vt:lpstr>What does the term ‘growth’ mean to you?</vt:lpstr>
      <vt:lpstr>What is growth?</vt:lpstr>
      <vt:lpstr>Physical development</vt:lpstr>
      <vt:lpstr>PowerPoint Presentation</vt:lpstr>
      <vt:lpstr>PowerPoint Presentation</vt:lpstr>
      <vt:lpstr>Fine motor skill milestones</vt:lpstr>
      <vt:lpstr>PowerPoint Presentation</vt:lpstr>
      <vt:lpstr>PowerPoint Presentation</vt:lpstr>
      <vt:lpstr>PowerPoint Presentation</vt:lpstr>
      <vt:lpstr>Gross motor skill milestones</vt:lpstr>
      <vt:lpstr>Centile charts</vt:lpstr>
      <vt:lpstr>PowerPoint Presentation</vt:lpstr>
      <vt:lpstr>PowerPoint Presentation</vt:lpstr>
      <vt:lpstr>PowerPoint Presentation</vt:lpstr>
      <vt:lpstr>Piaget’s Stages</vt:lpstr>
      <vt:lpstr>Sensorimotor stage</vt:lpstr>
      <vt:lpstr>PowerPoint Presentation</vt:lpstr>
      <vt:lpstr>Pre-occupational stage</vt:lpstr>
      <vt:lpstr>Concrete operational stage</vt:lpstr>
      <vt:lpstr>Formal operational stage</vt:lpstr>
      <vt:lpstr>Physical literacy</vt:lpstr>
      <vt:lpstr>Physical literacy</vt:lpstr>
      <vt:lpstr>PowerPoint Presentation</vt:lpstr>
      <vt:lpstr>PowerPoint Presentation</vt:lpstr>
      <vt:lpstr>PowerPoint Presentation</vt:lpstr>
      <vt:lpstr>0-2 years</vt:lpstr>
      <vt:lpstr>2-4 years </vt:lpstr>
      <vt:lpstr>4-6 years </vt:lpstr>
      <vt:lpstr>6-9 years </vt:lpstr>
      <vt:lpstr>PowerPoint Presentation</vt:lpstr>
      <vt:lpstr>Discussion </vt:lpstr>
      <vt:lpstr>PowerPoint Presentation</vt:lpstr>
      <vt:lpstr>Physical literacy – England </vt:lpstr>
      <vt:lpstr>Physical literacy – wales </vt:lpstr>
      <vt:lpstr>task</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Development</dc:title>
  <dc:creator>Ross Abraham</dc:creator>
  <cp:lastModifiedBy>Ross Abraham (Student)</cp:lastModifiedBy>
  <cp:revision>114</cp:revision>
  <dcterms:created xsi:type="dcterms:W3CDTF">2020-03-16T19:23:27Z</dcterms:created>
  <dcterms:modified xsi:type="dcterms:W3CDTF">2021-03-19T12:32:38Z</dcterms:modified>
</cp:coreProperties>
</file>