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5" r:id="rId4"/>
    <p:sldId id="259" r:id="rId5"/>
    <p:sldId id="257" r:id="rId6"/>
    <p:sldId id="262" r:id="rId7"/>
    <p:sldId id="266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_Postman_Always_Rings_Twice-164299663-large.jp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1392" y="0"/>
            <a:ext cx="5472608" cy="68550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1886" y="0"/>
            <a:ext cx="54893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Genre Case Study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2400" i="1" dirty="0" smtClean="0"/>
              <a:t>Blood </a:t>
            </a:r>
            <a:r>
              <a:rPr lang="en-GB" sz="2400" i="1" dirty="0"/>
              <a:t>Simple </a:t>
            </a:r>
            <a:r>
              <a:rPr lang="en-GB" sz="2400" dirty="0"/>
              <a:t>(Coens, 1984)</a:t>
            </a:r>
            <a:br>
              <a:rPr lang="en-GB" sz="2400" dirty="0"/>
            </a:br>
            <a:r>
              <a:rPr lang="en-GB" sz="2400" i="1" dirty="0"/>
              <a:t>The Man Who Wasn’t There </a:t>
            </a:r>
            <a:r>
              <a:rPr lang="en-GB" sz="2400" dirty="0"/>
              <a:t>(Coens, 2001)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85720" y="142852"/>
            <a:ext cx="85725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FF00"/>
                </a:solidFill>
              </a:rPr>
              <a:t>1 - Classical Hollywood: pre-1960s</a:t>
            </a:r>
          </a:p>
          <a:p>
            <a:r>
              <a:rPr lang="en-GB" sz="3200" dirty="0" smtClean="0">
                <a:solidFill>
                  <a:srgbClr val="FFFF00"/>
                </a:solidFill>
              </a:rPr>
              <a:t>2 - Post-Classical Hollywood: 1960s-present</a:t>
            </a:r>
          </a:p>
          <a:p>
            <a:endParaRPr lang="en-GB" sz="2400" dirty="0" smtClean="0">
              <a:solidFill>
                <a:srgbClr val="FFFF00"/>
              </a:solidFill>
            </a:endParaRPr>
          </a:p>
          <a:p>
            <a:r>
              <a:rPr lang="en-GB" sz="2400" dirty="0" smtClean="0"/>
              <a:t>2a – ‘New Hollywood’: Polanski, Altman, etc</a:t>
            </a:r>
          </a:p>
          <a:p>
            <a:r>
              <a:rPr lang="en-GB" sz="2400" dirty="0" smtClean="0"/>
              <a:t>2b – ‘Postmodern Hollywood’: Coens, Tarantino, etc</a:t>
            </a:r>
          </a:p>
          <a:p>
            <a:endParaRPr lang="en-GB" sz="36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1071538" y="6215082"/>
            <a:ext cx="14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Garnett, 1946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851920" y="6237312"/>
            <a:ext cx="1333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Coens, 1984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60232" y="6237312"/>
            <a:ext cx="1333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Coens, 2001</a:t>
            </a:r>
            <a:endParaRPr lang="en-GB" dirty="0"/>
          </a:p>
        </p:txBody>
      </p:sp>
      <p:pic>
        <p:nvPicPr>
          <p:cNvPr id="2" name="Picture 1" descr="The_Postman_Always_Rings_Twice-164299663-lar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996952"/>
            <a:ext cx="2529401" cy="3168352"/>
          </a:xfrm>
          <a:prstGeom prst="rect">
            <a:avLst/>
          </a:prstGeom>
        </p:spPr>
      </p:pic>
      <p:pic>
        <p:nvPicPr>
          <p:cNvPr id="3" name="Picture 2" descr="blood-simple-md-web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2961173"/>
            <a:ext cx="2160240" cy="3233609"/>
          </a:xfrm>
          <a:prstGeom prst="rect">
            <a:avLst/>
          </a:prstGeom>
        </p:spPr>
      </p:pic>
      <p:pic>
        <p:nvPicPr>
          <p:cNvPr id="11" name="Picture 10" descr="The-Man-Who-Wasnt-There-2001-movie-poster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2924944"/>
            <a:ext cx="2207769" cy="33116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85720" y="357166"/>
            <a:ext cx="857256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FF00"/>
                </a:solidFill>
              </a:rPr>
              <a:t>The Coens, Neo-Noir, and Intertextuality</a:t>
            </a:r>
          </a:p>
          <a:p>
            <a:endParaRPr lang="en-GB" sz="3600" dirty="0" smtClean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The neo-noir text </a:t>
            </a:r>
            <a:r>
              <a:rPr lang="en-GB" sz="2000" dirty="0" smtClean="0"/>
              <a:t>references </a:t>
            </a:r>
            <a:r>
              <a:rPr lang="en-GB" sz="2000" dirty="0"/>
              <a:t>classical noir, often </a:t>
            </a:r>
            <a:r>
              <a:rPr lang="en-GB" sz="2000" dirty="0" smtClean="0"/>
              <a:t>by ‘writing </a:t>
            </a:r>
            <a:r>
              <a:rPr lang="en-GB" sz="2000" dirty="0"/>
              <a:t>back’ </a:t>
            </a:r>
            <a:r>
              <a:rPr lang="en-GB" sz="2000" dirty="0" smtClean="0"/>
              <a:t>and critiquing the original genre cycle (</a:t>
            </a:r>
            <a:r>
              <a:rPr lang="en-GB" sz="2000" dirty="0"/>
              <a:t>meta-textuality)</a:t>
            </a:r>
          </a:p>
          <a:p>
            <a:endParaRPr lang="en-GB" sz="2000" dirty="0" smtClean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By </a:t>
            </a:r>
            <a:r>
              <a:rPr lang="en-GB" sz="2000" dirty="0" smtClean="0"/>
              <a:t>simply interpreting the text in light of classical genre conventions, </a:t>
            </a:r>
            <a:r>
              <a:rPr lang="en-GB" sz="2000" dirty="0"/>
              <a:t>we may </a:t>
            </a:r>
            <a:r>
              <a:rPr lang="en-GB" sz="2000" b="1" i="1" dirty="0">
                <a:solidFill>
                  <a:srgbClr val="FFFF00"/>
                </a:solidFill>
              </a:rPr>
              <a:t>misread</a:t>
            </a:r>
            <a:r>
              <a:rPr lang="en-GB" sz="2000" dirty="0"/>
              <a:t> elements of the narrative. </a:t>
            </a:r>
            <a:endParaRPr lang="en-GB" sz="2000" dirty="0" smtClean="0"/>
          </a:p>
          <a:p>
            <a:pPr marL="342900" indent="-342900">
              <a:buFont typeface="Arial"/>
              <a:buChar char="•"/>
            </a:pP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 smtClean="0"/>
              <a:t>By </a:t>
            </a:r>
            <a:r>
              <a:rPr lang="en-GB" sz="2000" dirty="0"/>
              <a:t>identifying and interpreting the intertextual references, </a:t>
            </a:r>
            <a:r>
              <a:rPr lang="en-GB" sz="2000" dirty="0" smtClean="0"/>
              <a:t>we can </a:t>
            </a:r>
            <a:r>
              <a:rPr lang="en-GB" sz="2000" b="1" i="1" dirty="0">
                <a:solidFill>
                  <a:srgbClr val="FFFF00"/>
                </a:solidFill>
              </a:rPr>
              <a:t>enrich</a:t>
            </a:r>
            <a:r>
              <a:rPr lang="en-GB" sz="2000" dirty="0"/>
              <a:t> our viewing experience</a:t>
            </a:r>
            <a:r>
              <a:rPr lang="en-GB" sz="2000" dirty="0" smtClean="0"/>
              <a:t>.</a:t>
            </a:r>
          </a:p>
          <a:p>
            <a:pPr marL="342900" indent="-342900">
              <a:buFont typeface="Arial"/>
              <a:buChar char="•"/>
            </a:pPr>
            <a:endParaRPr lang="en-GB" sz="2000" dirty="0" smtClean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The Coen Brothers reference their own films. This expands the ‘story world’ so that it becomes effectively a </a:t>
            </a:r>
            <a:r>
              <a:rPr lang="en-GB" sz="2000" b="1" i="1" dirty="0">
                <a:solidFill>
                  <a:srgbClr val="FFFF00"/>
                </a:solidFill>
              </a:rPr>
              <a:t>‘story universe’</a:t>
            </a:r>
            <a:r>
              <a:rPr lang="en-GB" sz="2000" dirty="0"/>
              <a:t>. Identifying and interpreting references to the Coens’ oeuvre further enriches the viewing experience</a:t>
            </a:r>
          </a:p>
          <a:p>
            <a:endParaRPr lang="en-GB" sz="2000" dirty="0" smtClean="0"/>
          </a:p>
          <a:p>
            <a:pPr marL="342900" indent="-342900">
              <a:buFont typeface="Arial"/>
              <a:buChar char="•"/>
            </a:pPr>
            <a:r>
              <a:rPr lang="en-GB" sz="2000" dirty="0" smtClean="0"/>
              <a:t>By incorporating what we know </a:t>
            </a:r>
            <a:r>
              <a:rPr lang="en-GB" sz="2000" dirty="0"/>
              <a:t>about the story </a:t>
            </a:r>
            <a:r>
              <a:rPr lang="en-GB" sz="2000" dirty="0" smtClean="0"/>
              <a:t>worlds </a:t>
            </a:r>
            <a:r>
              <a:rPr lang="en-GB" sz="2000" dirty="0"/>
              <a:t>of the </a:t>
            </a:r>
            <a:r>
              <a:rPr lang="en-GB" sz="2000" dirty="0" smtClean="0"/>
              <a:t>Coens into what we understand of noir and neo-noir we are better able to interpret texts such as </a:t>
            </a:r>
            <a:r>
              <a:rPr lang="en-GB" sz="2000" i="1" dirty="0" smtClean="0">
                <a:solidFill>
                  <a:srgbClr val="FFFF00"/>
                </a:solidFill>
              </a:rPr>
              <a:t>Blood Simple </a:t>
            </a:r>
            <a:r>
              <a:rPr lang="en-GB" sz="2000" dirty="0" smtClean="0"/>
              <a:t>and </a:t>
            </a:r>
            <a:r>
              <a:rPr lang="en-GB" sz="2000" i="1" dirty="0" smtClean="0">
                <a:solidFill>
                  <a:srgbClr val="FFFF00"/>
                </a:solidFill>
              </a:rPr>
              <a:t>The Man Who Wasn’t There</a:t>
            </a:r>
          </a:p>
          <a:p>
            <a:pPr marL="342900" indent="-342900">
              <a:buFont typeface="Arial"/>
              <a:buChar char="•"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35" y="1196752"/>
            <a:ext cx="40005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Neo-noir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Low-budget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shooting style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r>
              <a:rPr lang="en-GB" sz="2400" dirty="0" smtClean="0"/>
              <a:t>Social/Cultural contexts: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Film Noir/Horror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1980s Hollywood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Reaganism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dirty="0" smtClean="0"/>
              <a:t>Postmodernism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2713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FF00"/>
                </a:solidFill>
              </a:rPr>
              <a:t>Blood Simple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78" y="620688"/>
            <a:ext cx="1333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Coens, 1984</a:t>
            </a:r>
            <a:endParaRPr lang="en-GB" dirty="0"/>
          </a:p>
        </p:txBody>
      </p:sp>
      <p:pic>
        <p:nvPicPr>
          <p:cNvPr id="2" name="Picture 1" descr="blood-simple-md-web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62455" y="0"/>
            <a:ext cx="458154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Man-Who-Wasnt-There-2001-movie-poster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7384"/>
            <a:ext cx="457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1052736"/>
            <a:ext cx="40005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Neo-noir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dirty="0" smtClean="0"/>
              <a:t>‘hard-boiled’ fiction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cinematography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dirty="0" smtClean="0"/>
              <a:t>creative team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i="1" dirty="0" smtClean="0"/>
              <a:t>Blood Simple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r>
              <a:rPr lang="en-GB" sz="2400" dirty="0" smtClean="0"/>
              <a:t>Social/Cultural contexts: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Coen Brothers’ oeuvre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Influence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Postmodernism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0"/>
            <a:ext cx="4952936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FFFF00"/>
                </a:solidFill>
              </a:rPr>
              <a:t>The Man Who Wasn’t There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0" y="548680"/>
            <a:ext cx="1333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Coens, 2001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mwwt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917" r="8195"/>
          <a:stretch/>
        </p:blipFill>
        <p:spPr>
          <a:xfrm>
            <a:off x="2278412" y="603358"/>
            <a:ext cx="6870693" cy="57779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0"/>
            <a:ext cx="79208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Coens and Masculinity</a:t>
            </a:r>
          </a:p>
          <a:p>
            <a:endParaRPr lang="en-GB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Font typeface="Arial" pitchFamily="34" charset="0"/>
              <a:buChar char="•"/>
            </a:pPr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ineptitude</a:t>
            </a: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impotence</a:t>
            </a: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duplicity</a:t>
            </a:r>
            <a:endParaRPr lang="en-GB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fragility</a:t>
            </a: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instability</a:t>
            </a: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hysteria</a:t>
            </a:r>
          </a:p>
          <a:p>
            <a:pPr lvl="1">
              <a:buFont typeface="Arial" pitchFamily="34" charset="0"/>
              <a:buChar char="•"/>
            </a:pPr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violence</a:t>
            </a:r>
            <a:endParaRPr lang="en-GB" sz="4000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sz="3600" i="1" dirty="0" smtClean="0"/>
              <a:t>Intertextuality</a:t>
            </a:r>
            <a:endParaRPr lang="en-GB" sz="3600" i="1" dirty="0"/>
          </a:p>
        </p:txBody>
      </p:sp>
      <p:pic>
        <p:nvPicPr>
          <p:cNvPr id="4" name="Picture 3" descr="phantom lady 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7" y="3500438"/>
            <a:ext cx="3716347" cy="2714644"/>
          </a:xfrm>
          <a:prstGeom prst="rect">
            <a:avLst/>
          </a:prstGeom>
        </p:spPr>
      </p:pic>
      <p:pic>
        <p:nvPicPr>
          <p:cNvPr id="6" name="Picture 5" descr="the_postman_always_rings_twice_6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628" y="1071546"/>
            <a:ext cx="3766403" cy="2241010"/>
          </a:xfrm>
          <a:prstGeom prst="rect">
            <a:avLst/>
          </a:prstGeom>
        </p:spPr>
      </p:pic>
      <p:pic>
        <p:nvPicPr>
          <p:cNvPr id="8" name="Picture 7" descr="vlcsnap-2018-09-14-20h05m00s3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813" y="3786190"/>
            <a:ext cx="4445031" cy="2500330"/>
          </a:xfrm>
          <a:prstGeom prst="rect">
            <a:avLst/>
          </a:prstGeom>
        </p:spPr>
      </p:pic>
      <p:pic>
        <p:nvPicPr>
          <p:cNvPr id="9" name="Picture 8" descr="vlcsnap-2018-09-14-22h35m35s23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57" y="1071546"/>
            <a:ext cx="4318031" cy="242889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270</Words>
  <Application>Microsoft Macintosh PowerPoint</Application>
  <PresentationFormat>On-screen Show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Intertextuality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40</cp:revision>
  <dcterms:created xsi:type="dcterms:W3CDTF">2016-10-05T07:20:19Z</dcterms:created>
  <dcterms:modified xsi:type="dcterms:W3CDTF">2018-10-11T17:39:01Z</dcterms:modified>
</cp:coreProperties>
</file>