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Override1.xml" ContentType="application/vnd.openxmlformats-officedocument.themeOverr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80" r:id="rId1"/>
  </p:sldMasterIdLst>
  <p:sldIdLst>
    <p:sldId id="256" r:id="rId2"/>
    <p:sldId id="258" r:id="rId3"/>
    <p:sldId id="259" r:id="rId4"/>
    <p:sldId id="260" r:id="rId5"/>
    <p:sldId id="261" r:id="rId6"/>
    <p:sldId id="262" r:id="rId7"/>
    <p:sldId id="263" r:id="rId8"/>
    <p:sldId id="264" r:id="rId9"/>
    <p:sldId id="265" r:id="rId10"/>
    <p:sldId id="266" r:id="rId11"/>
    <p:sldId id="267" r:id="rId12"/>
    <p:sldId id="268" r:id="rId13"/>
    <p:sldId id="269" r:id="rId14"/>
    <p:sldId id="271" r:id="rId15"/>
    <p:sldId id="272" r:id="rId16"/>
  </p:sldIdLst>
  <p:sldSz cx="9144000" cy="6858000" type="screen4x3"/>
  <p:notesSz cx="6858000" cy="9144000"/>
  <p:defaultTextStyle>
    <a:defPPr>
      <a:defRPr lang="en-US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0" d="100"/>
          <a:sy n="70" d="100"/>
        </p:scale>
        <p:origin x="1386" y="7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themeOverride" Target="../theme/themeOverride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7"/>
          <p:cNvSpPr/>
          <p:nvPr/>
        </p:nvSpPr>
        <p:spPr>
          <a:xfrm flipH="1">
            <a:off x="2667000" y="0"/>
            <a:ext cx="6477000" cy="6858000"/>
          </a:xfrm>
          <a:prstGeom prst="rect">
            <a:avLst/>
          </a:prstGeom>
          <a:blipFill>
            <a:blip r:embed="rId2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00000" r="50000"/>
                </a:path>
                <a:tileRect/>
              </a:gradFill>
            </a:fillOverlay>
            <a:innerShdw blurRad="63500" dist="44450" dir="10800000">
              <a:srgbClr val="000000">
                <a:alpha val="5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5" name="Straight Connector 8"/>
          <p:cNvSpPr>
            <a:spLocks noChangeShapeType="1"/>
          </p:cNvSpPr>
          <p:nvPr/>
        </p:nvSpPr>
        <p:spPr bwMode="auto">
          <a:xfrm rot="16200000">
            <a:off x="-762000" y="3429000"/>
            <a:ext cx="6858000" cy="0"/>
          </a:xfrm>
          <a:prstGeom prst="line">
            <a:avLst/>
          </a:prstGeom>
          <a:noFill/>
          <a:ln w="11430" cap="flat" cmpd="sng" algn="ctr">
            <a:solidFill>
              <a:schemeClr val="bg1">
                <a:shade val="9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/>
          <a:lstStyle>
            <a:extLst/>
          </a:lstStyle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12" name="Title 11"/>
          <p:cNvSpPr>
            <a:spLocks noGrp="1"/>
          </p:cNvSpPr>
          <p:nvPr>
            <p:ph type="ctrTitle"/>
          </p:nvPr>
        </p:nvSpPr>
        <p:spPr>
          <a:xfrm>
            <a:off x="3366868" y="533400"/>
            <a:ext cx="5105400" cy="2868168"/>
          </a:xfrm>
        </p:spPr>
        <p:txBody>
          <a:bodyPr>
            <a:noAutofit/>
          </a:bodyPr>
          <a:lstStyle>
            <a:lvl1pPr algn="r">
              <a:defRPr sz="4200" b="1"/>
            </a:lvl1pPr>
            <a:extLst/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25" name="Subtitle 24"/>
          <p:cNvSpPr>
            <a:spLocks noGrp="1"/>
          </p:cNvSpPr>
          <p:nvPr>
            <p:ph type="subTitle" idx="1"/>
          </p:nvPr>
        </p:nvSpPr>
        <p:spPr>
          <a:xfrm>
            <a:off x="3354442" y="3539864"/>
            <a:ext cx="5114778" cy="1101248"/>
          </a:xfrm>
        </p:spPr>
        <p:txBody>
          <a:bodyPr lIns="45720" tIns="0" rIns="45720" bIns="0"/>
          <a:lstStyle>
            <a:lvl1pPr marL="0" indent="0" algn="r">
              <a:buNone/>
              <a:defRPr sz="2200">
                <a:solidFill>
                  <a:srgbClr val="FFFFFF"/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6" name="Date Placeholder 30"/>
          <p:cNvSpPr>
            <a:spLocks noGrp="1"/>
          </p:cNvSpPr>
          <p:nvPr>
            <p:ph type="dt" sz="half" idx="10"/>
          </p:nvPr>
        </p:nvSpPr>
        <p:spPr>
          <a:xfrm>
            <a:off x="5870575" y="6557963"/>
            <a:ext cx="2003425" cy="227012"/>
          </a:xfrm>
        </p:spPr>
        <p:txBody>
          <a:bodyPr/>
          <a:lstStyle>
            <a:lvl1pPr>
              <a:defRPr lang="en-US">
                <a:solidFill>
                  <a:srgbClr val="FFFFFF"/>
                </a:solidFill>
              </a:defRPr>
            </a:lvl1pPr>
            <a:extLst/>
          </a:lstStyle>
          <a:p>
            <a:pPr>
              <a:defRPr/>
            </a:pPr>
            <a:fld id="{00B477A9-E641-4130-AA59-9BACA16907D4}" type="datetimeFigureOut">
              <a:rPr lang="en-US"/>
              <a:pPr>
                <a:defRPr/>
              </a:pPr>
              <a:t>11/9/2015</a:t>
            </a:fld>
            <a:endParaRPr lang="en-GB"/>
          </a:p>
        </p:txBody>
      </p:sp>
      <p:sp>
        <p:nvSpPr>
          <p:cNvPr id="7" name="Footer Placeholder 17"/>
          <p:cNvSpPr>
            <a:spLocks noGrp="1"/>
          </p:cNvSpPr>
          <p:nvPr>
            <p:ph type="ftr" sz="quarter" idx="11"/>
          </p:nvPr>
        </p:nvSpPr>
        <p:spPr>
          <a:xfrm>
            <a:off x="2819400" y="6557963"/>
            <a:ext cx="2927350" cy="228600"/>
          </a:xfrm>
        </p:spPr>
        <p:txBody>
          <a:bodyPr/>
          <a:lstStyle>
            <a:lvl1pPr>
              <a:defRPr lang="en-US">
                <a:solidFill>
                  <a:srgbClr val="FFFFFF"/>
                </a:solidFill>
              </a:defRPr>
            </a:lvl1pPr>
            <a:extLst/>
          </a:lstStyle>
          <a:p>
            <a:pPr>
              <a:defRPr/>
            </a:pPr>
            <a:endParaRPr lang="en-GB"/>
          </a:p>
        </p:txBody>
      </p:sp>
      <p:sp>
        <p:nvSpPr>
          <p:cNvPr id="8" name="Slide Number Placeholder 28"/>
          <p:cNvSpPr>
            <a:spLocks noGrp="1"/>
          </p:cNvSpPr>
          <p:nvPr>
            <p:ph type="sldNum" sz="quarter" idx="12"/>
          </p:nvPr>
        </p:nvSpPr>
        <p:spPr>
          <a:xfrm>
            <a:off x="7880350" y="6556375"/>
            <a:ext cx="588963" cy="228600"/>
          </a:xfrm>
        </p:spPr>
        <p:txBody>
          <a:bodyPr/>
          <a:lstStyle>
            <a:lvl1pPr>
              <a:defRPr lang="en-US">
                <a:solidFill>
                  <a:srgbClr val="FFFFFF"/>
                </a:solidFill>
              </a:defRPr>
            </a:lvl1pPr>
            <a:extLst/>
          </a:lstStyle>
          <a:p>
            <a:pPr>
              <a:defRPr/>
            </a:pPr>
            <a:fld id="{B152FB24-9AB3-4233-ABAE-0B02019BC4EC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2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4D648BE-A84C-43D8-A98B-6E8B723592FE}" type="datetimeFigureOut">
              <a:rPr lang="en-US"/>
              <a:pPr>
                <a:defRPr/>
              </a:pPr>
              <a:t>11/9/2015</a:t>
            </a:fld>
            <a:endParaRPr lang="en-GB"/>
          </a:p>
        </p:txBody>
      </p:sp>
      <p:sp>
        <p:nvSpPr>
          <p:cNvPr id="5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5687AC6-5CFB-4DD7-92A7-0CEED7E45A48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66800" y="2821837"/>
            <a:ext cx="6255488" cy="1362075"/>
          </a:xfrm>
        </p:spPr>
        <p:txBody>
          <a:bodyPr anchor="t"/>
          <a:lstStyle>
            <a:lvl1pPr algn="r">
              <a:buNone/>
              <a:defRPr sz="4200" b="1" cap="all"/>
            </a:lvl1pPr>
            <a:extLst/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66800" y="1905000"/>
            <a:ext cx="6255488" cy="743507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1"/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4724400" y="6556375"/>
            <a:ext cx="2001838" cy="227013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pPr>
              <a:defRPr/>
            </a:pPr>
            <a:fld id="{87C81FEE-6146-45DE-AE00-27FF1AE75AF4}" type="datetimeFigureOut">
              <a:rPr lang="en-US"/>
              <a:pPr>
                <a:defRPr/>
              </a:pPr>
              <a:t>11/9/2015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735138" y="6556375"/>
            <a:ext cx="2895600" cy="2286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6734175" y="6554788"/>
            <a:ext cx="587375" cy="228600"/>
          </a:xfrm>
        </p:spPr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B26954F7-448E-44B4-B5C8-24E25A994616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extLst/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352044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178808" y="1600200"/>
            <a:ext cx="352044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2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30E1882-61B2-4059-B613-7D7821FDD5B9}" type="datetimeFigureOut">
              <a:rPr lang="en-US"/>
              <a:pPr>
                <a:defRPr/>
              </a:pPr>
              <a:t>11/9/2015</a:t>
            </a:fld>
            <a:endParaRPr lang="en-GB"/>
          </a:p>
        </p:txBody>
      </p:sp>
      <p:sp>
        <p:nvSpPr>
          <p:cNvPr id="6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Slide Number Placeholder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35DD564-745C-4487-B10C-2FD1C90C1693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lvl1pPr>
              <a:defRPr/>
            </a:lvl1pPr>
            <a:extLst/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5867400"/>
            <a:ext cx="352044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178808" y="5867400"/>
            <a:ext cx="352044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1711840"/>
            <a:ext cx="352044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178808" y="1711840"/>
            <a:ext cx="352044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2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2DF5C27-44B9-4DA2-AE0F-ACEA6F3E75D1}" type="datetimeFigureOut">
              <a:rPr lang="en-US"/>
              <a:pPr>
                <a:defRPr/>
              </a:pPr>
              <a:t>11/9/2015</a:t>
            </a:fld>
            <a:endParaRPr lang="en-GB"/>
          </a:p>
        </p:txBody>
      </p:sp>
      <p:sp>
        <p:nvSpPr>
          <p:cNvPr id="8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9" name="Slide Number Placeholder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379F8DB-B4E7-4495-BDE6-4C0B94BB0FC7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extLst/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4B83764-F275-40DF-8719-8204DA402633}" type="datetimeFigureOut">
              <a:rPr lang="en-US"/>
              <a:pPr>
                <a:defRPr/>
              </a:pPr>
              <a:t>11/9/2015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5" name="Slide Number Placeholder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EE96593-1CA3-4F83-9242-48E43372C101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2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F2189F3-A825-4759-8D63-D022C362DB0E}" type="datetimeFigureOut">
              <a:rPr lang="en-US"/>
              <a:pPr>
                <a:defRPr/>
              </a:pPr>
              <a:t>11/9/2015</a:t>
            </a:fld>
            <a:endParaRPr lang="en-GB"/>
          </a:p>
        </p:txBody>
      </p:sp>
      <p:sp>
        <p:nvSpPr>
          <p:cNvPr id="3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4" name="Slide Number Placeholder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EFC2989-9E0F-4446-B388-6619F5532302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28600"/>
            <a:ext cx="5897880" cy="1173480"/>
          </a:xfrm>
        </p:spPr>
        <p:txBody>
          <a:bodyPr wrap="square"/>
          <a:lstStyle>
            <a:lvl1pPr algn="l">
              <a:buNone/>
              <a:defRPr lang="en-US" sz="2400" baseline="0" smtClean="0"/>
            </a:lvl1pPr>
            <a:extLst/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457200" y="1497416"/>
            <a:ext cx="5897880" cy="602512"/>
          </a:xfrm>
        </p:spPr>
        <p:txBody>
          <a:bodyPr rot="0" spcFirstLastPara="0" vertOverflow="overflow" horzOverflow="overflow" lIns="45720" tIns="0" rIns="0" bIns="0" spcCol="0" rtlCol="0" fromWordArt="0" forceAA="0">
            <a:normAutofit/>
          </a:bodyPr>
          <a:lstStyle>
            <a:lvl1pPr marL="0" indent="0">
              <a:spcBef>
                <a:spcPts val="0"/>
              </a:spcBef>
              <a:spcAft>
                <a:spcPts val="0"/>
              </a:spcAft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7239000" cy="4371752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2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B2754E6-64E7-4803-A7D9-2B07C5697054}" type="datetimeFigureOut">
              <a:rPr lang="en-US"/>
              <a:pPr>
                <a:defRPr/>
              </a:pPr>
              <a:t>11/9/2015</a:t>
            </a:fld>
            <a:endParaRPr lang="en-GB"/>
          </a:p>
        </p:txBody>
      </p:sp>
      <p:sp>
        <p:nvSpPr>
          <p:cNvPr id="6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Slide Number Placeholder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B52E657-82F8-423A-B044-DE9433CDD157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7"/>
          <p:cNvSpPr/>
          <p:nvPr/>
        </p:nvSpPr>
        <p:spPr>
          <a:xfrm rot="21240000">
            <a:off x="598488" y="1004888"/>
            <a:ext cx="4319587" cy="4311650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5000" dist="12700" dir="5400000" algn="t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6" name="Rectangle 8"/>
          <p:cNvSpPr/>
          <p:nvPr/>
        </p:nvSpPr>
        <p:spPr>
          <a:xfrm rot="21420000">
            <a:off x="596900" y="998538"/>
            <a:ext cx="4319588" cy="4313237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8000" dist="12700" dir="5400000" algn="tl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89098" y="1143000"/>
            <a:ext cx="3429000" cy="2057400"/>
          </a:xfrm>
        </p:spPr>
        <p:txBody>
          <a:bodyPr/>
          <a:lstStyle>
            <a:lvl1pPr algn="l">
              <a:buNone/>
              <a:defRPr sz="3000" b="1" baseline="0">
                <a:ln w="500">
                  <a:solidFill>
                    <a:schemeClr val="tx2">
                      <a:shade val="10000"/>
                      <a:satMod val="135000"/>
                    </a:schemeClr>
                  </a:solidFill>
                </a:ln>
                <a:gradFill>
                  <a:gsLst>
                    <a:gs pos="0">
                      <a:schemeClr val="accent4">
                        <a:tint val="13000"/>
                      </a:schemeClr>
                    </a:gs>
                    <a:gs pos="10000">
                      <a:schemeClr val="accent4">
                        <a:tint val="20000"/>
                      </a:schemeClr>
                    </a:gs>
                    <a:gs pos="49000">
                      <a:schemeClr val="accent4">
                        <a:tint val="70000"/>
                      </a:schemeClr>
                    </a:gs>
                    <a:gs pos="50000">
                      <a:schemeClr val="accent4">
                        <a:tint val="97000"/>
                      </a:schemeClr>
                    </a:gs>
                    <a:gs pos="100000">
                      <a:schemeClr val="accent4">
                        <a:tint val="20000"/>
                      </a:schemeClr>
                    </a:gs>
                  </a:gsLst>
                  <a:lin ang="5400000" scaled="1"/>
                </a:gradFill>
                <a:effectLst/>
              </a:defRPr>
            </a:lvl1pPr>
            <a:extLst/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389098" y="3283634"/>
            <a:ext cx="3429000" cy="1920240"/>
          </a:xfrm>
        </p:spPr>
        <p:txBody>
          <a:bodyPr rot="0" spcFirstLastPara="0" vertOverflow="overflow" horzOverflow="overflow" lIns="82296" tIns="0" rIns="0" bIns="0" spcCol="0" rtlCol="0" fromWordArt="0" forceAA="0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FontTx/>
              <a:buNone/>
              <a:defRPr sz="1400" baseline="0">
                <a:solidFill>
                  <a:schemeClr val="tx1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10" name="Picture Placeholder 9"/>
          <p:cNvSpPr>
            <a:spLocks noGrp="1"/>
          </p:cNvSpPr>
          <p:nvPr>
            <p:ph type="pic" idx="1"/>
          </p:nvPr>
        </p:nvSpPr>
        <p:spPr>
          <a:xfrm>
            <a:off x="663682" y="1041002"/>
            <a:ext cx="4206240" cy="4206240"/>
          </a:xfrm>
          <a:solidFill>
            <a:schemeClr val="bg2">
              <a:shade val="50000"/>
            </a:schemeClr>
          </a:solidFill>
          <a:ln w="107950">
            <a:solidFill>
              <a:srgbClr val="FFFFFF"/>
            </a:solidFill>
            <a:miter lim="800000"/>
          </a:ln>
          <a:effectLst>
            <a:outerShdw blurRad="44450" dist="3810" dir="5400000" algn="tl" rotWithShape="0">
              <a:srgbClr val="000000">
                <a:alpha val="60000"/>
              </a:srgbClr>
            </a:outerShdw>
          </a:effectLst>
          <a:scene3d>
            <a:camera prst="orthographicFront"/>
            <a:lightRig rig="threePt" dir="t"/>
          </a:scene3d>
          <a:sp3d contourW="3810">
            <a:contourClr>
              <a:srgbClr val="969696"/>
            </a:contourClr>
          </a:sp3d>
        </p:spPr>
        <p:txBody>
          <a:bodyPr>
            <a:normAutofit/>
          </a:bodyPr>
          <a:lstStyle>
            <a:lvl1pPr marL="0" indent="0">
              <a:buNone/>
              <a:defRPr sz="3200"/>
            </a:lvl1pPr>
            <a:extLst/>
          </a:lstStyle>
          <a:p>
            <a:pPr lvl="0"/>
            <a:r>
              <a:rPr lang="en-US" noProof="0" smtClean="0"/>
              <a:t>Click icon to add picture</a:t>
            </a:r>
            <a:endParaRPr lang="en-US" noProof="0" dirty="0"/>
          </a:p>
        </p:txBody>
      </p:sp>
      <p:sp>
        <p:nvSpPr>
          <p:cNvPr id="7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EC3969EC-C072-4D38-8407-D6190DA3292E}" type="datetimeFigureOut">
              <a:rPr lang="en-US"/>
              <a:pPr>
                <a:defRPr/>
              </a:pPr>
              <a:t>11/9/2015</a:t>
            </a:fld>
            <a:endParaRPr lang="en-GB"/>
          </a:p>
        </p:txBody>
      </p:sp>
      <p:sp>
        <p:nvSpPr>
          <p:cNvPr id="8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en-GB"/>
          </a:p>
        </p:txBody>
      </p:sp>
      <p:sp>
        <p:nvSpPr>
          <p:cNvPr id="9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53F565A2-6C9C-4AC5-8E19-81A098984FDB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2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DB172ED-2284-4403-BEC7-16B61D70EE00}" type="datetimeFigureOut">
              <a:rPr lang="en-US"/>
              <a:pPr>
                <a:defRPr/>
              </a:pPr>
              <a:t>11/9/2015</a:t>
            </a:fld>
            <a:endParaRPr lang="en-GB"/>
          </a:p>
        </p:txBody>
      </p:sp>
      <p:sp>
        <p:nvSpPr>
          <p:cNvPr id="5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E09999D-7078-4C31-B59C-853163783011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53200" y="274955"/>
            <a:ext cx="1524000" cy="5851525"/>
          </a:xfrm>
        </p:spPr>
        <p:txBody>
          <a:bodyPr vert="eaVert" anchor="t"/>
          <a:lstStyle>
            <a:extLst/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42"/>
            <a:ext cx="6019800" cy="5851525"/>
          </a:xfrm>
        </p:spPr>
        <p:txBody>
          <a:bodyPr vert="eaVert"/>
          <a:lstStyle>
            <a:extLst/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4243388" y="6557963"/>
            <a:ext cx="2001837" cy="227012"/>
          </a:xfrm>
        </p:spPr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5FF86A66-DE06-4719-A2B0-8A9AD4C3CEFE}" type="datetimeFigureOut">
              <a:rPr lang="en-US"/>
              <a:pPr>
                <a:defRPr/>
              </a:pPr>
              <a:t>11/9/2015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57200" y="6556375"/>
            <a:ext cx="3657600" cy="228600"/>
          </a:xfrm>
        </p:spPr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6254750" y="6553200"/>
            <a:ext cx="587375" cy="2286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pPr>
              <a:defRPr/>
            </a:pPr>
            <a:fld id="{EB6E08F2-91EB-440F-ADF9-60835EEDED4E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>
          <a:xfrm flipH="1">
            <a:off x="8153400" y="0"/>
            <a:ext cx="990600" cy="6858000"/>
          </a:xfrm>
          <a:prstGeom prst="rect">
            <a:avLst/>
          </a:prstGeom>
          <a:blipFill>
            <a:blip r:embed="rId13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10000" r="50000" b="-10000"/>
                </a:path>
                <a:tileRect/>
              </a:gradFill>
            </a:fillOverlay>
            <a:innerShdw blurRad="63500" dist="44450" dir="10800000">
              <a:srgbClr val="000000">
                <a:alpha val="45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3" name="Title Placeholder 2"/>
          <p:cNvSpPr>
            <a:spLocks noGrp="1"/>
          </p:cNvSpPr>
          <p:nvPr>
            <p:ph type="title"/>
          </p:nvPr>
        </p:nvSpPr>
        <p:spPr>
          <a:xfrm>
            <a:off x="457200" y="320675"/>
            <a:ext cx="7239000" cy="1143000"/>
          </a:xfrm>
          <a:prstGeom prst="rect">
            <a:avLst/>
          </a:prstGeom>
        </p:spPr>
        <p:txBody>
          <a:bodyPr vert="horz" lIns="45720" tIns="0" rIns="45720" bIns="0" anchor="b" anchorCtr="0">
            <a:normAutofit/>
          </a:bodyPr>
          <a:lstStyle>
            <a:extLst/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1030" name="Text Placeholder 30"/>
          <p:cNvSpPr>
            <a:spLocks noGrp="1"/>
          </p:cNvSpPr>
          <p:nvPr>
            <p:ph type="body" idx="1"/>
          </p:nvPr>
        </p:nvSpPr>
        <p:spPr bwMode="auto">
          <a:xfrm>
            <a:off x="457200" y="1609725"/>
            <a:ext cx="7239000" cy="48466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27" name="Date Placeholder 26"/>
          <p:cNvSpPr>
            <a:spLocks noGrp="1"/>
          </p:cNvSpPr>
          <p:nvPr>
            <p:ph type="dt" sz="half" idx="2"/>
          </p:nvPr>
        </p:nvSpPr>
        <p:spPr>
          <a:xfrm>
            <a:off x="4246563" y="6557963"/>
            <a:ext cx="2001837" cy="227012"/>
          </a:xfrm>
          <a:prstGeom prst="rect">
            <a:avLst/>
          </a:prstGeom>
        </p:spPr>
        <p:txBody>
          <a:bodyPr vert="horz" tIns="0" bIns="0" anchor="b"/>
          <a:lstStyle>
            <a:lvl1pPr algn="l" eaLnBrk="1" fontAlgn="auto" latinLnBrk="0" hangingPunct="1">
              <a:spcBef>
                <a:spcPts val="0"/>
              </a:spcBef>
              <a:spcAft>
                <a:spcPts val="0"/>
              </a:spcAft>
              <a:defRPr kumimoji="0" sz="1000">
                <a:solidFill>
                  <a:schemeClr val="tx2"/>
                </a:solidFill>
                <a:latin typeface="+mn-lt"/>
              </a:defRPr>
            </a:lvl1pPr>
            <a:extLst/>
          </a:lstStyle>
          <a:p>
            <a:pPr>
              <a:defRPr/>
            </a:pPr>
            <a:fld id="{CF2962AC-39C8-457D-89D4-67BE4FEEE10E}" type="datetimeFigureOut">
              <a:rPr lang="en-US"/>
              <a:pPr>
                <a:defRPr/>
              </a:pPr>
              <a:t>11/9/2015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3"/>
          </p:nvPr>
        </p:nvSpPr>
        <p:spPr>
          <a:xfrm>
            <a:off x="457200" y="6557963"/>
            <a:ext cx="3657600" cy="228600"/>
          </a:xfrm>
          <a:prstGeom prst="rect">
            <a:avLst/>
          </a:prstGeom>
        </p:spPr>
        <p:txBody>
          <a:bodyPr vert="horz" tIns="0" bIns="0" anchor="b"/>
          <a:lstStyle>
            <a:lvl1pPr algn="r" eaLnBrk="1" fontAlgn="auto" latinLnBrk="0" hangingPunct="1">
              <a:spcBef>
                <a:spcPts val="0"/>
              </a:spcBef>
              <a:spcAft>
                <a:spcPts val="0"/>
              </a:spcAft>
              <a:defRPr kumimoji="0" sz="1000">
                <a:solidFill>
                  <a:schemeClr val="tx2"/>
                </a:solidFill>
                <a:latin typeface="+mn-lt"/>
              </a:defRPr>
            </a:lvl1pPr>
            <a:extLst/>
          </a:lstStyle>
          <a:p>
            <a:pPr>
              <a:defRPr/>
            </a:pPr>
            <a:endParaRPr lang="en-GB"/>
          </a:p>
        </p:txBody>
      </p:sp>
      <p:sp>
        <p:nvSpPr>
          <p:cNvPr id="16" name="Slide Number Placeholder 15"/>
          <p:cNvSpPr>
            <a:spLocks noGrp="1"/>
          </p:cNvSpPr>
          <p:nvPr>
            <p:ph type="sldNum" sz="quarter" idx="4"/>
          </p:nvPr>
        </p:nvSpPr>
        <p:spPr>
          <a:xfrm>
            <a:off x="6251575" y="6556375"/>
            <a:ext cx="588963" cy="228600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fontAlgn="auto" latinLnBrk="0" hangingPunct="1">
              <a:spcBef>
                <a:spcPts val="0"/>
              </a:spcBef>
              <a:spcAft>
                <a:spcPts val="0"/>
              </a:spcAft>
              <a:defRPr kumimoji="0" sz="1100">
                <a:solidFill>
                  <a:schemeClr val="tx2"/>
                </a:solidFill>
                <a:latin typeface="+mn-lt"/>
              </a:defRPr>
            </a:lvl1pPr>
            <a:extLst/>
          </a:lstStyle>
          <a:p>
            <a:pPr>
              <a:defRPr/>
            </a:pPr>
            <a:fld id="{BEA5C11E-4DD1-4375-AB57-11347F82B0EE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92" r:id="rId1"/>
    <p:sldLayoutId id="2147483785" r:id="rId2"/>
    <p:sldLayoutId id="2147483793" r:id="rId3"/>
    <p:sldLayoutId id="2147483786" r:id="rId4"/>
    <p:sldLayoutId id="2147483787" r:id="rId5"/>
    <p:sldLayoutId id="2147483788" r:id="rId6"/>
    <p:sldLayoutId id="2147483789" r:id="rId7"/>
    <p:sldLayoutId id="2147483790" r:id="rId8"/>
    <p:sldLayoutId id="2147483794" r:id="rId9"/>
    <p:sldLayoutId id="2147483791" r:id="rId10"/>
    <p:sldLayoutId id="2147483795" r:id="rId11"/>
  </p:sldLayoutIdLst>
  <p:txStyles>
    <p:titleStyle>
      <a:lvl1pPr algn="l" rtl="0" eaLnBrk="0" fontAlgn="base" hangingPunct="0">
        <a:spcBef>
          <a:spcPct val="0"/>
        </a:spcBef>
        <a:spcAft>
          <a:spcPct val="0"/>
        </a:spcAft>
        <a:defRPr sz="3800" b="1" kern="1200" cap="all">
          <a:ln w="500">
            <a:solidFill>
              <a:schemeClr val="tx2">
                <a:shade val="20000"/>
                <a:satMod val="120000"/>
              </a:schemeClr>
            </a:solidFill>
          </a:ln>
          <a:gradFill>
            <a:gsLst>
              <a:gs pos="0">
                <a:schemeClr val="accent4">
                  <a:tint val="13000"/>
                </a:schemeClr>
              </a:gs>
              <a:gs pos="10000">
                <a:schemeClr val="accent4">
                  <a:tint val="20000"/>
                </a:schemeClr>
              </a:gs>
              <a:gs pos="49000">
                <a:schemeClr val="accent4">
                  <a:tint val="70000"/>
                </a:schemeClr>
              </a:gs>
              <a:gs pos="50000">
                <a:schemeClr val="accent4">
                  <a:tint val="97000"/>
                </a:schemeClr>
              </a:gs>
              <a:gs pos="100000">
                <a:schemeClr val="accent4">
                  <a:tint val="20000"/>
                </a:schemeClr>
              </a:gs>
            </a:gsLst>
            <a:lin ang="5400000" scaled="1"/>
          </a:gradFill>
          <a:latin typeface="+mj-lt"/>
          <a:ea typeface="+mj-ea"/>
          <a:cs typeface="+mj-cs"/>
        </a:defRPr>
      </a:lvl1pPr>
      <a:lvl2pPr algn="l" rtl="0" eaLnBrk="0" fontAlgn="base" hangingPunct="0">
        <a:spcBef>
          <a:spcPct val="0"/>
        </a:spcBef>
        <a:spcAft>
          <a:spcPct val="0"/>
        </a:spcAft>
        <a:defRPr sz="3800" b="1">
          <a:solidFill>
            <a:schemeClr val="tx1"/>
          </a:solidFill>
          <a:latin typeface="Trebuchet MS" pitchFamily="34" charset="0"/>
        </a:defRPr>
      </a:lvl2pPr>
      <a:lvl3pPr algn="l" rtl="0" eaLnBrk="0" fontAlgn="base" hangingPunct="0">
        <a:spcBef>
          <a:spcPct val="0"/>
        </a:spcBef>
        <a:spcAft>
          <a:spcPct val="0"/>
        </a:spcAft>
        <a:defRPr sz="3800" b="1">
          <a:solidFill>
            <a:schemeClr val="tx1"/>
          </a:solidFill>
          <a:latin typeface="Trebuchet MS" pitchFamily="34" charset="0"/>
        </a:defRPr>
      </a:lvl3pPr>
      <a:lvl4pPr algn="l" rtl="0" eaLnBrk="0" fontAlgn="base" hangingPunct="0">
        <a:spcBef>
          <a:spcPct val="0"/>
        </a:spcBef>
        <a:spcAft>
          <a:spcPct val="0"/>
        </a:spcAft>
        <a:defRPr sz="3800" b="1">
          <a:solidFill>
            <a:schemeClr val="tx1"/>
          </a:solidFill>
          <a:latin typeface="Trebuchet MS" pitchFamily="34" charset="0"/>
        </a:defRPr>
      </a:lvl4pPr>
      <a:lvl5pPr algn="l" rtl="0" eaLnBrk="0" fontAlgn="base" hangingPunct="0">
        <a:spcBef>
          <a:spcPct val="0"/>
        </a:spcBef>
        <a:spcAft>
          <a:spcPct val="0"/>
        </a:spcAft>
        <a:defRPr sz="3800" b="1">
          <a:solidFill>
            <a:schemeClr val="tx1"/>
          </a:solidFill>
          <a:latin typeface="Trebuchet MS" pitchFamily="34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3800" b="1">
          <a:solidFill>
            <a:schemeClr val="tx1"/>
          </a:solidFill>
          <a:latin typeface="Trebuchet MS" pitchFamily="34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3800" b="1">
          <a:solidFill>
            <a:schemeClr val="tx1"/>
          </a:solidFill>
          <a:latin typeface="Trebuchet MS" pitchFamily="34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3800" b="1">
          <a:solidFill>
            <a:schemeClr val="tx1"/>
          </a:solidFill>
          <a:latin typeface="Trebuchet MS" pitchFamily="34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3800" b="1">
          <a:solidFill>
            <a:schemeClr val="tx1"/>
          </a:solidFill>
          <a:latin typeface="Trebuchet MS" pitchFamily="34" charset="0"/>
        </a:defRPr>
      </a:lvl9pPr>
      <a:extLst/>
    </p:titleStyle>
    <p:bodyStyle>
      <a:lvl1pPr marL="273050" indent="-273050" algn="l" rtl="0" eaLnBrk="0" fontAlgn="base" hangingPunct="0">
        <a:spcBef>
          <a:spcPts val="600"/>
        </a:spcBef>
        <a:spcAft>
          <a:spcPct val="0"/>
        </a:spcAft>
        <a:buClr>
          <a:schemeClr val="tx2"/>
        </a:buClr>
        <a:buSzPct val="73000"/>
        <a:buFont typeface="Wingdings 2" pitchFamily="18" charset="2"/>
        <a:buChar char=""/>
        <a:defRPr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520700" indent="-228600" algn="l" rtl="0" eaLnBrk="0" fontAlgn="base" hangingPunct="0">
        <a:spcBef>
          <a:spcPts val="500"/>
        </a:spcBef>
        <a:spcAft>
          <a:spcPct val="0"/>
        </a:spcAft>
        <a:buClr>
          <a:srgbClr val="F9B639"/>
        </a:buClr>
        <a:buSzPct val="80000"/>
        <a:buFont typeface="Wingdings 2" pitchFamily="18" charset="2"/>
        <a:buChar char=""/>
        <a:defRPr sz="2300" kern="1200">
          <a:solidFill>
            <a:srgbClr val="6C6C6C"/>
          </a:solidFill>
          <a:latin typeface="+mn-lt"/>
          <a:ea typeface="+mn-ea"/>
          <a:cs typeface="+mn-cs"/>
        </a:defRPr>
      </a:lvl2pPr>
      <a:lvl3pPr marL="758825" indent="-228600" algn="l" rtl="0" eaLnBrk="0" fontAlgn="base" hangingPunct="0">
        <a:spcBef>
          <a:spcPts val="400"/>
        </a:spcBef>
        <a:spcAft>
          <a:spcPct val="0"/>
        </a:spcAft>
        <a:buClr>
          <a:srgbClr val="F9B639"/>
        </a:buClr>
        <a:buSzPct val="60000"/>
        <a:buFont typeface="Wingdings" pitchFamily="2" charset="2"/>
        <a:buChar char="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04888" indent="-228600" algn="l" rtl="0" eaLnBrk="0" fontAlgn="base" hangingPunct="0">
        <a:spcBef>
          <a:spcPct val="20000"/>
        </a:spcBef>
        <a:spcAft>
          <a:spcPct val="0"/>
        </a:spcAft>
        <a:buClr>
          <a:srgbClr val="F9B639"/>
        </a:buClr>
        <a:buSzPct val="80000"/>
        <a:buFont typeface="Wingdings 2" pitchFamily="18" charset="2"/>
        <a:buChar char=""/>
        <a:defRPr sz="2000" kern="1200">
          <a:solidFill>
            <a:srgbClr val="6C6C6C"/>
          </a:solidFill>
          <a:latin typeface="+mn-lt"/>
          <a:ea typeface="+mn-ea"/>
          <a:cs typeface="+mn-cs"/>
        </a:defRPr>
      </a:lvl4pPr>
      <a:lvl5pPr marL="1279525" indent="-228600" algn="l" rtl="0" eaLnBrk="0" fontAlgn="base" hangingPunct="0">
        <a:spcBef>
          <a:spcPts val="400"/>
        </a:spcBef>
        <a:spcAft>
          <a:spcPct val="0"/>
        </a:spcAft>
        <a:buClr>
          <a:srgbClr val="F9B639"/>
        </a:buClr>
        <a:buSzPct val="70000"/>
        <a:buFont typeface="Wingdings" pitchFamily="2" charset="2"/>
        <a:buChar char=""/>
        <a:defRPr kern="1200">
          <a:solidFill>
            <a:schemeClr val="tx1"/>
          </a:solidFill>
          <a:latin typeface="+mn-lt"/>
          <a:ea typeface="+mn-ea"/>
          <a:cs typeface="+mn-cs"/>
        </a:defRPr>
      </a:lvl5pPr>
      <a:lvl6pPr marL="1472184" indent="-182880" algn="l" rtl="0" eaLnBrk="1" latinLnBrk="0" hangingPunct="1">
        <a:spcBef>
          <a:spcPts val="400"/>
        </a:spcBef>
        <a:buClr>
          <a:schemeClr val="accent4"/>
        </a:buClr>
        <a:buSzPct val="80000"/>
        <a:buFont typeface="Wingdings 2"/>
        <a:buChar char=""/>
        <a:defRPr kumimoji="0" sz="18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6pPr>
      <a:lvl7pPr marL="1673352" indent="-182880" algn="l" rtl="0" eaLnBrk="1" latinLnBrk="0" hangingPunct="1">
        <a:spcBef>
          <a:spcPct val="20000"/>
        </a:spcBef>
        <a:buClr>
          <a:schemeClr val="accent4"/>
        </a:buClr>
        <a:buSzPct val="80000"/>
        <a:buFont typeface="Wingdings 2"/>
        <a:buChar char="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1847088" indent="-182880" algn="l" rtl="0" eaLnBrk="1" latinLnBrk="0" hangingPunct="1">
        <a:spcBef>
          <a:spcPts val="300"/>
        </a:spcBef>
        <a:buClr>
          <a:schemeClr val="accent4"/>
        </a:buClr>
        <a:buSzPct val="100000"/>
        <a:buChar char="•"/>
        <a:defRPr kumimoji="0" sz="1600" kern="1200" baseline="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8pPr>
      <a:lvl9pPr marL="2057400" indent="-182880" algn="l" rtl="0" eaLnBrk="1" latinLnBrk="0" hangingPunct="1">
        <a:spcBef>
          <a:spcPct val="20000"/>
        </a:spcBef>
        <a:buClr>
          <a:schemeClr val="accent4"/>
        </a:buClr>
        <a:buSzPct val="100000"/>
        <a:buFont typeface="Wingdings"/>
        <a:buChar char="§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.jpeg"/><Relationship Id="rId5" Type="http://schemas.openxmlformats.org/officeDocument/2006/relationships/image" Target="../media/image5.jpeg"/><Relationship Id="rId4" Type="http://schemas.openxmlformats.org/officeDocument/2006/relationships/image" Target="../media/image4.jpe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7" Type="http://schemas.openxmlformats.org/officeDocument/2006/relationships/image" Target="../media/image12.jpe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1.jpeg"/><Relationship Id="rId5" Type="http://schemas.openxmlformats.org/officeDocument/2006/relationships/image" Target="../media/image10.gif"/><Relationship Id="rId4" Type="http://schemas.openxmlformats.org/officeDocument/2006/relationships/image" Target="../media/image9.jpeg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dirty="0" smtClean="0"/>
              <a:t>Business and </a:t>
            </a:r>
            <a:r>
              <a:rPr lang="en-GB" dirty="0" smtClean="0"/>
              <a:t>Marketing</a:t>
            </a:r>
            <a:endParaRPr lang="en-GB" dirty="0"/>
          </a:p>
        </p:txBody>
      </p:sp>
      <p:sp>
        <p:nvSpPr>
          <p:cNvPr id="13314" name="Subtitle 2"/>
          <p:cNvSpPr>
            <a:spLocks noGrp="1"/>
          </p:cNvSpPr>
          <p:nvPr>
            <p:ph type="subTitle" idx="1"/>
          </p:nvPr>
        </p:nvSpPr>
        <p:spPr>
          <a:xfrm>
            <a:off x="3354388" y="3540125"/>
            <a:ext cx="5114925" cy="1101725"/>
          </a:xfrm>
        </p:spPr>
        <p:txBody>
          <a:bodyPr/>
          <a:lstStyle/>
          <a:p>
            <a:pPr eaLnBrk="1" hangingPunct="1"/>
            <a:r>
              <a:rPr lang="en-GB" smtClean="0"/>
              <a:t>Putting together a marketing plan</a:t>
            </a:r>
          </a:p>
          <a:p>
            <a:pPr eaLnBrk="1" hangingPunct="1"/>
            <a:r>
              <a:rPr lang="en-GB" smtClean="0"/>
              <a:t>Ian Simmons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1143000"/>
          </a:xfrm>
        </p:spPr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dirty="0" smtClean="0"/>
              <a:t>Slogans</a:t>
            </a:r>
            <a:endParaRPr lang="en-GB" dirty="0"/>
          </a:p>
        </p:txBody>
      </p:sp>
      <p:sp>
        <p:nvSpPr>
          <p:cNvPr id="15362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en-GB" smtClean="0"/>
              <a:t>If you have a logo, but not a slogan here are some examples of company slogans:</a:t>
            </a:r>
          </a:p>
          <a:p>
            <a:pPr eaLnBrk="1" hangingPunct="1"/>
            <a:endParaRPr lang="en-GB" smtClean="0"/>
          </a:p>
          <a:p>
            <a:pPr eaLnBrk="1" hangingPunct="1">
              <a:buFont typeface="Wingdings 2" pitchFamily="18" charset="2"/>
              <a:buNone/>
            </a:pPr>
            <a:endParaRPr lang="en-GB" smtClean="0"/>
          </a:p>
        </p:txBody>
      </p:sp>
      <p:pic>
        <p:nvPicPr>
          <p:cNvPr id="15363" name="Picture 3" descr="apple-logo.jpg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0" y="2428875"/>
            <a:ext cx="2643188" cy="19827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5364" name="Picture 4" descr="ipod-event-2009.jpg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500063" y="4310063"/>
            <a:ext cx="3857625" cy="25479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5365" name="Picture 5" descr="easyJet_Sales_Fly_in_Face_of_Credit_Crunch_large.jpg"/>
          <p:cNvPicPr>
            <a:picLocks noChangeAspect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5715000" y="2643188"/>
            <a:ext cx="2381250" cy="2047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5366" name="Picture 6" descr="coke-zero.jpg"/>
          <p:cNvPicPr>
            <a:picLocks noChangeAspect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5357813" y="4786313"/>
            <a:ext cx="2595562" cy="18240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5367" name="Picture 7" descr="bbciplayerpenguinsbig.jpg"/>
          <p:cNvPicPr>
            <a:picLocks noChangeAspect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2857500" y="2500313"/>
            <a:ext cx="2724150" cy="23574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1143000"/>
          </a:xfrm>
        </p:spPr>
        <p:txBody>
          <a:bodyPr>
            <a:normAutofit fontScale="90000"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dirty="0" smtClean="0"/>
              <a:t>Slogans/Logos/Brand Images</a:t>
            </a:r>
            <a:endParaRPr lang="en-GB" dirty="0"/>
          </a:p>
        </p:txBody>
      </p:sp>
      <p:pic>
        <p:nvPicPr>
          <p:cNvPr id="16386" name="Content Placeholder 3" descr="bmw-udm.png"/>
          <p:cNvPicPr>
            <a:picLocks noGrp="1" noChangeAspect="1"/>
          </p:cNvPicPr>
          <p:nvPr>
            <p:ph idx="1"/>
          </p:nvPr>
        </p:nvPicPr>
        <p:blipFill>
          <a:blip r:embed="rId2"/>
          <a:srcRect/>
          <a:stretch>
            <a:fillRect/>
          </a:stretch>
        </p:blipFill>
        <p:spPr>
          <a:xfrm>
            <a:off x="285750" y="1643063"/>
            <a:ext cx="1928813" cy="2071687"/>
          </a:xfrm>
        </p:spPr>
      </p:pic>
      <p:pic>
        <p:nvPicPr>
          <p:cNvPr id="16387" name="Picture 4" descr="untitled.bmp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4786313" y="1500188"/>
            <a:ext cx="3214687" cy="3429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6388" name="Picture 5" descr="irony_nike.jpg"/>
          <p:cNvPicPr>
            <a:picLocks noChangeAspect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285750" y="3929063"/>
            <a:ext cx="3241675" cy="2419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6389" name="Picture 6" descr="colacorner_2074_36006724.gif"/>
          <p:cNvPicPr>
            <a:picLocks noChangeAspect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2643188" y="1571625"/>
            <a:ext cx="2228850" cy="2381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6390" name="Picture 7" descr="logo_wii.jpg"/>
          <p:cNvPicPr>
            <a:picLocks noChangeAspect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5572125" y="4953000"/>
            <a:ext cx="2333625" cy="1905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6391" name="Picture 8" descr="sony-ps3-psp-ps2-logos.jpg"/>
          <p:cNvPicPr>
            <a:picLocks noChangeAspect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3714750" y="4429125"/>
            <a:ext cx="1309688" cy="13096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42895" y="304800"/>
            <a:ext cx="7410480" cy="1463040"/>
          </a:xfrm>
        </p:spPr>
        <p:txBody>
          <a:bodyPr>
            <a:normAutofit fontScale="90000"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dirty="0" smtClean="0"/>
              <a:t>Task: How your venture plan should look; brand Consistency</a:t>
            </a:r>
            <a:endParaRPr lang="en-GB" dirty="0"/>
          </a:p>
        </p:txBody>
      </p:sp>
      <p:sp>
        <p:nvSpPr>
          <p:cNvPr id="17410" name="Content Placeholder 2"/>
          <p:cNvSpPr>
            <a:spLocks noGrp="1"/>
          </p:cNvSpPr>
          <p:nvPr>
            <p:ph idx="1"/>
          </p:nvPr>
        </p:nvSpPr>
        <p:spPr>
          <a:xfrm>
            <a:off x="457200" y="1822450"/>
            <a:ext cx="7239000" cy="4846638"/>
          </a:xfrm>
        </p:spPr>
        <p:txBody>
          <a:bodyPr/>
          <a:lstStyle/>
          <a:p>
            <a:pPr eaLnBrk="1" hangingPunct="1"/>
            <a:r>
              <a:rPr lang="en-GB" smtClean="0"/>
              <a:t>All of the documentation you produce in your venture plan should be consistent with your brand image:</a:t>
            </a:r>
          </a:p>
          <a:p>
            <a:pPr eaLnBrk="1" hangingPunct="1"/>
            <a:r>
              <a:rPr lang="en-GB" smtClean="0"/>
              <a:t>Your logo should appear on every page</a:t>
            </a:r>
          </a:p>
          <a:p>
            <a:pPr eaLnBrk="1" hangingPunct="1"/>
            <a:r>
              <a:rPr lang="en-GB" smtClean="0"/>
              <a:t>You should use a border and a header and footer on every page with the names of the management team and the name of the company</a:t>
            </a:r>
          </a:p>
          <a:p>
            <a:pPr eaLnBrk="1" hangingPunct="1"/>
            <a:r>
              <a:rPr lang="en-GB" smtClean="0"/>
              <a:t>Choose appropriate font and colours that best represents you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5745" y="304800"/>
            <a:ext cx="7410480" cy="1463040"/>
          </a:xfrm>
        </p:spPr>
        <p:txBody>
          <a:bodyPr>
            <a:normAutofit fontScale="90000"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dirty="0" smtClean="0"/>
              <a:t>Developing the marketing plan to include in your venture plan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en-GB" sz="2400" smtClean="0"/>
              <a:t>There are six elements that you need to cover:</a:t>
            </a:r>
          </a:p>
          <a:p>
            <a:pPr eaLnBrk="1" hangingPunct="1">
              <a:buFont typeface="Wingdings 2" pitchFamily="18" charset="2"/>
              <a:buNone/>
            </a:pPr>
            <a:endParaRPr lang="en-GB" sz="2400" smtClean="0"/>
          </a:p>
          <a:p>
            <a:pPr eaLnBrk="1" hangingPunct="1">
              <a:buFont typeface="Wingdings 2" pitchFamily="18" charset="2"/>
              <a:buAutoNum type="arabicPeriod"/>
            </a:pPr>
            <a:r>
              <a:rPr lang="en-GB" sz="2400" smtClean="0"/>
              <a:t>Your mission statement</a:t>
            </a:r>
          </a:p>
          <a:p>
            <a:pPr eaLnBrk="1" hangingPunct="1">
              <a:buFont typeface="Wingdings 2" pitchFamily="18" charset="2"/>
              <a:buAutoNum type="arabicPeriod"/>
            </a:pPr>
            <a:r>
              <a:rPr lang="en-GB" sz="2400" smtClean="0"/>
              <a:t>Your SWOT analysis</a:t>
            </a:r>
          </a:p>
          <a:p>
            <a:pPr eaLnBrk="1" hangingPunct="1">
              <a:buFont typeface="Wingdings 2" pitchFamily="18" charset="2"/>
              <a:buAutoNum type="arabicPeriod"/>
            </a:pPr>
            <a:r>
              <a:rPr lang="en-GB" sz="2400" smtClean="0"/>
              <a:t>Your marketing objectives (your plan of action)</a:t>
            </a:r>
          </a:p>
          <a:p>
            <a:pPr eaLnBrk="1" hangingPunct="1">
              <a:buFont typeface="Wingdings 2" pitchFamily="18" charset="2"/>
              <a:buAutoNum type="arabicPeriod"/>
            </a:pPr>
            <a:r>
              <a:rPr lang="en-GB" sz="2400" smtClean="0"/>
              <a:t>Your marketing strategies (where you’ll market your ideas)</a:t>
            </a:r>
          </a:p>
          <a:p>
            <a:pPr eaLnBrk="1" hangingPunct="1">
              <a:buFont typeface="Wingdings 2" pitchFamily="18" charset="2"/>
              <a:buAutoNum type="arabicPeriod"/>
            </a:pPr>
            <a:r>
              <a:rPr lang="en-GB" sz="2400" smtClean="0"/>
              <a:t>Implementing your plan</a:t>
            </a:r>
          </a:p>
          <a:p>
            <a:pPr eaLnBrk="1" hangingPunct="1">
              <a:buFont typeface="Wingdings 2" pitchFamily="18" charset="2"/>
              <a:buAutoNum type="arabicPeriod"/>
            </a:pPr>
            <a:r>
              <a:rPr lang="en-GB" sz="2400" smtClean="0"/>
              <a:t>Measuring your success (feedback from focus groups, questionnaires etc), evaluating this feedback and making appropriate changes</a:t>
            </a:r>
          </a:p>
          <a:p>
            <a:pPr eaLnBrk="1" hangingPunct="1">
              <a:buFont typeface="Wingdings 2" pitchFamily="18" charset="2"/>
              <a:buAutoNum type="arabicPeriod"/>
            </a:pPr>
            <a:endParaRPr lang="en-GB" sz="2400" smtClean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1143000"/>
          </a:xfrm>
        </p:spPr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dirty="0" smtClean="0"/>
              <a:t>1. The mission statement</a:t>
            </a:r>
            <a:endParaRPr lang="en-GB" dirty="0"/>
          </a:p>
        </p:txBody>
      </p:sp>
      <p:sp>
        <p:nvSpPr>
          <p:cNvPr id="19458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en-GB" smtClean="0"/>
              <a:t>The concise summary of why your business exists and it’s future intentions.</a:t>
            </a:r>
          </a:p>
          <a:p>
            <a:pPr eaLnBrk="1" hangingPunct="1"/>
            <a:endParaRPr lang="en-GB" smtClean="0"/>
          </a:p>
          <a:p>
            <a:pPr eaLnBrk="1" hangingPunct="1"/>
            <a:r>
              <a:rPr lang="en-GB" smtClean="0"/>
              <a:t>Include your logo and slogan here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1143000"/>
          </a:xfrm>
        </p:spPr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dirty="0" smtClean="0"/>
              <a:t>2. The </a:t>
            </a:r>
            <a:r>
              <a:rPr lang="en-GB" dirty="0" err="1" smtClean="0"/>
              <a:t>SWOt</a:t>
            </a:r>
            <a:r>
              <a:rPr lang="en-GB" dirty="0" smtClean="0"/>
              <a:t> Analysis</a:t>
            </a:r>
            <a:endParaRPr lang="en-GB" dirty="0"/>
          </a:p>
        </p:txBody>
      </p:sp>
      <p:sp>
        <p:nvSpPr>
          <p:cNvPr id="20482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en-GB" smtClean="0"/>
              <a:t>This summarises the strategic positioning of your company.</a:t>
            </a:r>
          </a:p>
          <a:p>
            <a:pPr eaLnBrk="1" hangingPunct="1">
              <a:buFont typeface="Wingdings 2" pitchFamily="18" charset="2"/>
              <a:buNone/>
            </a:pPr>
            <a:endParaRPr lang="en-GB" smtClean="0"/>
          </a:p>
          <a:p>
            <a:pPr eaLnBrk="1" hangingPunct="1">
              <a:buFont typeface="Wingdings 2" pitchFamily="18" charset="2"/>
              <a:buNone/>
            </a:pPr>
            <a:r>
              <a:rPr lang="en-GB" smtClean="0"/>
              <a:t>Strengths</a:t>
            </a:r>
          </a:p>
          <a:p>
            <a:pPr eaLnBrk="1" hangingPunct="1">
              <a:buFont typeface="Wingdings 2" pitchFamily="18" charset="2"/>
              <a:buNone/>
            </a:pPr>
            <a:r>
              <a:rPr lang="en-GB" smtClean="0"/>
              <a:t>Weaknesses</a:t>
            </a:r>
          </a:p>
          <a:p>
            <a:pPr eaLnBrk="1" hangingPunct="1">
              <a:buFont typeface="Wingdings 2" pitchFamily="18" charset="2"/>
              <a:buNone/>
            </a:pPr>
            <a:r>
              <a:rPr lang="en-GB" smtClean="0"/>
              <a:t>Opportunities</a:t>
            </a:r>
          </a:p>
          <a:p>
            <a:pPr eaLnBrk="1" hangingPunct="1">
              <a:buFont typeface="Wingdings 2" pitchFamily="18" charset="2"/>
              <a:buNone/>
            </a:pPr>
            <a:r>
              <a:rPr lang="en-GB" smtClean="0"/>
              <a:t>Threats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1143000"/>
          </a:xfrm>
        </p:spPr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dirty="0" smtClean="0"/>
              <a:t>3. Marketing objectives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>
              <a:lnSpc>
                <a:spcPct val="90000"/>
              </a:lnSpc>
            </a:pPr>
            <a:r>
              <a:rPr lang="en-GB" smtClean="0"/>
              <a:t>These will be based on your companies strengths and weaknesses and need to be set to specific timescales.</a:t>
            </a:r>
          </a:p>
          <a:p>
            <a:pPr eaLnBrk="1" hangingPunct="1">
              <a:lnSpc>
                <a:spcPct val="90000"/>
              </a:lnSpc>
            </a:pPr>
            <a:endParaRPr lang="en-GB" smtClean="0"/>
          </a:p>
          <a:p>
            <a:pPr eaLnBrk="1" hangingPunct="1">
              <a:lnSpc>
                <a:spcPct val="90000"/>
              </a:lnSpc>
            </a:pPr>
            <a:r>
              <a:rPr lang="en-GB" smtClean="0"/>
              <a:t>They need to be:</a:t>
            </a:r>
          </a:p>
          <a:p>
            <a:pPr eaLnBrk="1" hangingPunct="1">
              <a:lnSpc>
                <a:spcPct val="90000"/>
              </a:lnSpc>
              <a:buFont typeface="Wingdings 2" pitchFamily="18" charset="2"/>
              <a:buNone/>
            </a:pPr>
            <a:r>
              <a:rPr lang="en-GB" smtClean="0"/>
              <a:t> DEFINITE  e.g. To make a profit </a:t>
            </a:r>
          </a:p>
          <a:p>
            <a:pPr eaLnBrk="1" hangingPunct="1">
              <a:lnSpc>
                <a:spcPct val="90000"/>
              </a:lnSpc>
              <a:buFont typeface="Wingdings 2" pitchFamily="18" charset="2"/>
              <a:buNone/>
            </a:pPr>
            <a:r>
              <a:rPr lang="en-GB" smtClean="0"/>
              <a:t> QUANTIFIABLE  e.g. To make a profit of 20%</a:t>
            </a:r>
          </a:p>
          <a:p>
            <a:pPr eaLnBrk="1" hangingPunct="1">
              <a:lnSpc>
                <a:spcPct val="90000"/>
              </a:lnSpc>
              <a:buFont typeface="Wingdings 2" pitchFamily="18" charset="2"/>
              <a:buNone/>
            </a:pPr>
            <a:r>
              <a:rPr lang="en-GB" smtClean="0"/>
              <a:t> ACHIEVABLE: You have sufficient resources to achieve it </a:t>
            </a:r>
          </a:p>
          <a:p>
            <a:pPr eaLnBrk="1" hangingPunct="1">
              <a:lnSpc>
                <a:spcPct val="90000"/>
              </a:lnSpc>
              <a:buFont typeface="Wingdings 2" pitchFamily="18" charset="2"/>
              <a:buNone/>
            </a:pPr>
            <a:r>
              <a:rPr lang="en-GB" smtClean="0"/>
              <a:t> REALISTIC: It’s possible to meet the target</a:t>
            </a:r>
          </a:p>
          <a:p>
            <a:pPr eaLnBrk="1" hangingPunct="1">
              <a:lnSpc>
                <a:spcPct val="90000"/>
              </a:lnSpc>
              <a:buFont typeface="Wingdings 2" pitchFamily="18" charset="2"/>
              <a:buNone/>
            </a:pPr>
            <a:r>
              <a:rPr lang="en-GB" smtClean="0"/>
              <a:t> TIME SENSITIVE: You have a deadline 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1143000"/>
          </a:xfrm>
        </p:spPr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dirty="0" smtClean="0"/>
              <a:t>4. Marketing strategies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>
              <a:lnSpc>
                <a:spcPct val="90000"/>
              </a:lnSpc>
            </a:pPr>
            <a:r>
              <a:rPr lang="en-GB" sz="2000" smtClean="0"/>
              <a:t>These are the methods you’ll use to achieve the objectives that you’ve set out.</a:t>
            </a:r>
          </a:p>
          <a:p>
            <a:pPr eaLnBrk="1" hangingPunct="1">
              <a:lnSpc>
                <a:spcPct val="90000"/>
              </a:lnSpc>
            </a:pPr>
            <a:r>
              <a:rPr lang="en-GB" sz="2000" smtClean="0"/>
              <a:t>For instance if your  aim is to </a:t>
            </a:r>
            <a:r>
              <a:rPr lang="en-GB" sz="2000" i="1" smtClean="0"/>
              <a:t>make a 20% profit</a:t>
            </a:r>
            <a:r>
              <a:rPr lang="en-GB" sz="2000" smtClean="0"/>
              <a:t>, the marketing strategies are how you will go about achieving this.</a:t>
            </a:r>
          </a:p>
          <a:p>
            <a:pPr eaLnBrk="1" hangingPunct="1">
              <a:lnSpc>
                <a:spcPct val="90000"/>
              </a:lnSpc>
            </a:pPr>
            <a:r>
              <a:rPr lang="en-GB" sz="2000" smtClean="0"/>
              <a:t>This is where the </a:t>
            </a:r>
            <a:r>
              <a:rPr lang="en-GB" sz="2000" u="sng" smtClean="0"/>
              <a:t>7ps</a:t>
            </a:r>
            <a:r>
              <a:rPr lang="en-GB" sz="2000" smtClean="0"/>
              <a:t> of marketing come in </a:t>
            </a:r>
          </a:p>
          <a:p>
            <a:pPr eaLnBrk="1" hangingPunct="1">
              <a:lnSpc>
                <a:spcPct val="90000"/>
              </a:lnSpc>
            </a:pPr>
            <a:r>
              <a:rPr lang="en-GB" sz="2000" smtClean="0"/>
              <a:t>1. The </a:t>
            </a:r>
            <a:r>
              <a:rPr lang="en-GB" sz="2000" u="sng" smtClean="0"/>
              <a:t>product</a:t>
            </a:r>
            <a:r>
              <a:rPr lang="en-GB" sz="2000" smtClean="0"/>
              <a:t> (or service)</a:t>
            </a:r>
          </a:p>
          <a:p>
            <a:pPr eaLnBrk="1" hangingPunct="1">
              <a:lnSpc>
                <a:spcPct val="90000"/>
              </a:lnSpc>
            </a:pPr>
            <a:r>
              <a:rPr lang="en-GB" sz="2000" smtClean="0"/>
              <a:t>2  The </a:t>
            </a:r>
            <a:r>
              <a:rPr lang="en-GB" sz="2000" u="sng" smtClean="0"/>
              <a:t>place</a:t>
            </a:r>
            <a:r>
              <a:rPr lang="en-GB" sz="2000" smtClean="0"/>
              <a:t> you will sell it</a:t>
            </a:r>
          </a:p>
          <a:p>
            <a:pPr eaLnBrk="1" hangingPunct="1">
              <a:lnSpc>
                <a:spcPct val="90000"/>
              </a:lnSpc>
            </a:pPr>
            <a:r>
              <a:rPr lang="en-GB" sz="2000" smtClean="0"/>
              <a:t>3. The </a:t>
            </a:r>
            <a:r>
              <a:rPr lang="en-GB" sz="2000" u="sng" smtClean="0"/>
              <a:t>price</a:t>
            </a:r>
            <a:r>
              <a:rPr lang="en-GB" sz="2000" smtClean="0"/>
              <a:t> you’ll charge</a:t>
            </a:r>
          </a:p>
          <a:p>
            <a:pPr eaLnBrk="1" hangingPunct="1">
              <a:lnSpc>
                <a:spcPct val="90000"/>
              </a:lnSpc>
            </a:pPr>
            <a:r>
              <a:rPr lang="en-GB" sz="2000" smtClean="0"/>
              <a:t>4. How you </a:t>
            </a:r>
            <a:r>
              <a:rPr lang="en-GB" sz="2000" u="sng" smtClean="0"/>
              <a:t>promote</a:t>
            </a:r>
            <a:r>
              <a:rPr lang="en-GB" sz="2000" smtClean="0"/>
              <a:t> it (internet, trailers, trade magazines)</a:t>
            </a:r>
          </a:p>
          <a:p>
            <a:pPr eaLnBrk="1" hangingPunct="1">
              <a:lnSpc>
                <a:spcPct val="90000"/>
              </a:lnSpc>
            </a:pPr>
            <a:r>
              <a:rPr lang="en-GB" sz="2000" smtClean="0"/>
              <a:t>5. The </a:t>
            </a:r>
            <a:r>
              <a:rPr lang="en-GB" sz="2000" u="sng" smtClean="0"/>
              <a:t>people</a:t>
            </a:r>
            <a:r>
              <a:rPr lang="en-GB" sz="2000" smtClean="0"/>
              <a:t> you’ll need to involve</a:t>
            </a:r>
          </a:p>
          <a:p>
            <a:pPr eaLnBrk="1" hangingPunct="1">
              <a:lnSpc>
                <a:spcPct val="90000"/>
              </a:lnSpc>
            </a:pPr>
            <a:r>
              <a:rPr lang="en-GB" sz="2000" smtClean="0"/>
              <a:t>6. The </a:t>
            </a:r>
            <a:r>
              <a:rPr lang="en-GB" sz="2000" u="sng" smtClean="0"/>
              <a:t>process</a:t>
            </a:r>
            <a:r>
              <a:rPr lang="en-GB" sz="2000" smtClean="0"/>
              <a:t> you’ll employ to make, sell and deliver it</a:t>
            </a:r>
          </a:p>
          <a:p>
            <a:pPr eaLnBrk="1" hangingPunct="1">
              <a:lnSpc>
                <a:spcPct val="90000"/>
              </a:lnSpc>
            </a:pPr>
            <a:r>
              <a:rPr lang="en-GB" sz="2000" smtClean="0"/>
              <a:t>7. The </a:t>
            </a:r>
            <a:r>
              <a:rPr lang="en-GB" sz="2000" u="sng" smtClean="0"/>
              <a:t>physical environment</a:t>
            </a:r>
            <a:r>
              <a:rPr lang="en-GB" sz="2000" smtClean="0"/>
              <a:t> you’ll operate from</a:t>
            </a:r>
          </a:p>
          <a:p>
            <a:pPr eaLnBrk="1" hangingPunct="1">
              <a:lnSpc>
                <a:spcPct val="90000"/>
              </a:lnSpc>
            </a:pPr>
            <a:endParaRPr lang="en-GB" sz="2400" smtClean="0"/>
          </a:p>
          <a:p>
            <a:pPr eaLnBrk="1" hangingPunct="1">
              <a:lnSpc>
                <a:spcPct val="90000"/>
              </a:lnSpc>
            </a:pPr>
            <a:endParaRPr lang="en-GB" smtClean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1143000"/>
          </a:xfrm>
        </p:spPr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dirty="0" smtClean="0"/>
              <a:t>5. Implementing the plan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pPr marL="274320" indent="-274320" eaLnBrk="1" fontAlgn="auto" hangingPunct="1">
              <a:spcAft>
                <a:spcPts val="0"/>
              </a:spcAft>
              <a:buFont typeface="Wingdings 2"/>
              <a:buChar char=""/>
              <a:defRPr/>
            </a:pPr>
            <a:r>
              <a:rPr lang="en-GB" dirty="0" smtClean="0"/>
              <a:t>The marketing plan states:</a:t>
            </a:r>
          </a:p>
          <a:p>
            <a:pPr marL="274320" indent="-274320" eaLnBrk="1" fontAlgn="auto" hangingPunct="1">
              <a:spcAft>
                <a:spcPts val="0"/>
              </a:spcAft>
              <a:buFont typeface="Wingdings 2"/>
              <a:buChar char=""/>
              <a:defRPr/>
            </a:pPr>
            <a:endParaRPr lang="en-GB" dirty="0" smtClean="0"/>
          </a:p>
          <a:p>
            <a:pPr marL="274320" indent="-274320" eaLnBrk="1" fontAlgn="auto" hangingPunct="1">
              <a:spcAft>
                <a:spcPts val="0"/>
              </a:spcAft>
              <a:buFont typeface="Wingdings 2"/>
              <a:buNone/>
              <a:defRPr/>
            </a:pPr>
            <a:r>
              <a:rPr lang="en-GB" dirty="0" smtClean="0"/>
              <a:t>			Your intentions</a:t>
            </a:r>
          </a:p>
          <a:p>
            <a:pPr marL="274320" indent="-274320" eaLnBrk="1" fontAlgn="auto" hangingPunct="1">
              <a:spcAft>
                <a:spcPts val="0"/>
              </a:spcAft>
              <a:buFont typeface="Wingdings 2"/>
              <a:buNone/>
              <a:defRPr/>
            </a:pPr>
            <a:endParaRPr lang="en-GB" dirty="0" smtClean="0"/>
          </a:p>
          <a:p>
            <a:pPr marL="274320" indent="-274320" eaLnBrk="1" fontAlgn="auto" hangingPunct="1">
              <a:spcAft>
                <a:spcPts val="0"/>
              </a:spcAft>
              <a:buFont typeface="Wingdings 2"/>
              <a:buNone/>
              <a:defRPr/>
            </a:pPr>
            <a:r>
              <a:rPr lang="en-GB" dirty="0" smtClean="0"/>
              <a:t>			How each of the objectives will be 		            achieved and by what means</a:t>
            </a:r>
          </a:p>
          <a:p>
            <a:pPr marL="274320" indent="-274320" eaLnBrk="1" fontAlgn="auto" hangingPunct="1">
              <a:spcAft>
                <a:spcPts val="0"/>
              </a:spcAft>
              <a:buFont typeface="Wingdings 2"/>
              <a:buNone/>
              <a:defRPr/>
            </a:pPr>
            <a:endParaRPr lang="en-GB" dirty="0" smtClean="0"/>
          </a:p>
          <a:p>
            <a:pPr marL="274320" indent="-274320" eaLnBrk="1" fontAlgn="auto" hangingPunct="1">
              <a:spcAft>
                <a:spcPts val="0"/>
              </a:spcAft>
              <a:buFont typeface="Wingdings 2"/>
              <a:buNone/>
              <a:defRPr/>
            </a:pPr>
            <a:r>
              <a:rPr lang="en-GB" dirty="0" smtClean="0"/>
              <a:t>To help you get started you need to create a:</a:t>
            </a:r>
          </a:p>
          <a:p>
            <a:pPr marL="274320" indent="-274320" eaLnBrk="1" fontAlgn="auto" hangingPunct="1">
              <a:spcAft>
                <a:spcPts val="0"/>
              </a:spcAft>
              <a:buFont typeface="Wingdings 2"/>
              <a:buNone/>
              <a:defRPr/>
            </a:pPr>
            <a:r>
              <a:rPr lang="en-GB" dirty="0" smtClean="0"/>
              <a:t>    </a:t>
            </a:r>
            <a:r>
              <a:rPr lang="en-GB" u="sng" dirty="0" smtClean="0"/>
              <a:t>Critical Marketing Tasks Chart</a:t>
            </a:r>
            <a:endParaRPr lang="en-GB" dirty="0" smtClean="0"/>
          </a:p>
          <a:p>
            <a:pPr marL="274320" indent="-274320" eaLnBrk="1" fontAlgn="auto" hangingPunct="1">
              <a:spcAft>
                <a:spcPts val="0"/>
              </a:spcAft>
              <a:buFont typeface="Wingdings 2"/>
              <a:buNone/>
              <a:defRPr/>
            </a:pPr>
            <a:r>
              <a:rPr lang="en-GB" dirty="0" smtClean="0"/>
              <a:t>    List all of the activities to be carried out</a:t>
            </a:r>
          </a:p>
          <a:p>
            <a:pPr marL="274320" indent="-274320" eaLnBrk="1" fontAlgn="auto" hangingPunct="1">
              <a:spcAft>
                <a:spcPts val="0"/>
              </a:spcAft>
              <a:buFont typeface="Wingdings 2"/>
              <a:buNone/>
              <a:defRPr/>
            </a:pPr>
            <a:r>
              <a:rPr lang="en-GB" dirty="0" smtClean="0"/>
              <a:t>    Their deadlines, </a:t>
            </a:r>
          </a:p>
          <a:p>
            <a:pPr marL="274320" indent="-274320" eaLnBrk="1" fontAlgn="auto" hangingPunct="1">
              <a:spcAft>
                <a:spcPts val="0"/>
              </a:spcAft>
              <a:buFont typeface="Wingdings 2"/>
              <a:buNone/>
              <a:defRPr/>
            </a:pPr>
            <a:r>
              <a:rPr lang="en-GB" dirty="0" smtClean="0"/>
              <a:t>    The individuals assigned to the tasks </a:t>
            </a:r>
          </a:p>
          <a:p>
            <a:pPr marL="274320" indent="-274320" eaLnBrk="1" fontAlgn="auto" hangingPunct="1">
              <a:spcAft>
                <a:spcPts val="0"/>
              </a:spcAft>
              <a:buFont typeface="Wingdings 2"/>
              <a:buNone/>
              <a:defRPr/>
            </a:pPr>
            <a:r>
              <a:rPr lang="en-GB" dirty="0" smtClean="0"/>
              <a:t>    And how the costs for carrying out these tasks will be included in a budget. 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1143000"/>
          </a:xfrm>
        </p:spPr>
        <p:txBody>
          <a:bodyPr>
            <a:normAutofit fontScale="90000"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dirty="0" smtClean="0"/>
              <a:t>Example of a Marketing task chart</a:t>
            </a:r>
            <a:endParaRPr lang="en-GB" dirty="0"/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idx="1"/>
          </p:nvPr>
        </p:nvGraphicFramePr>
        <p:xfrm>
          <a:off x="457200" y="1609725"/>
          <a:ext cx="7239000" cy="4516120"/>
        </p:xfrm>
        <a:graphic>
          <a:graphicData uri="http://schemas.openxmlformats.org/drawingml/2006/table">
            <a:tbl>
              <a:tblPr/>
              <a:tblGrid>
                <a:gridCol w="1447800"/>
                <a:gridCol w="1447800"/>
                <a:gridCol w="1447800"/>
                <a:gridCol w="1447800"/>
                <a:gridCol w="1447800"/>
              </a:tblGrid>
              <a:tr h="7493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Trebuchet MS" pitchFamily="34" charset="0"/>
                        </a:rPr>
                        <a:t>Activity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Trebuchet MS" pitchFamily="34" charset="0"/>
                        </a:rPr>
                        <a:t>Timescales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Trebuchet MS" pitchFamily="34" charset="0"/>
                        </a:rPr>
                        <a:t>Assigned to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Trebuchet MS" pitchFamily="34" charset="0"/>
                        </a:rPr>
                        <a:t>Budget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Trebuchet MS" pitchFamily="34" charset="0"/>
                        </a:rPr>
                        <a:t>Evaluation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</a:tr>
              <a:tr h="7493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Trebuchet MS" pitchFamily="34" charset="0"/>
                        </a:rPr>
                        <a:t>Launch a 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Trebuchet MS" pitchFamily="34" charset="0"/>
                        </a:rPr>
                        <a:t>Company newsletter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6CED4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Trebuchet MS" pitchFamily="34" charset="0"/>
                        </a:rPr>
                        <a:t>Nov 2009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6CED4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Trebuchet MS" pitchFamily="34" charset="0"/>
                        </a:rPr>
                        <a:t>Ann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6CED4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Trebuchet MS" pitchFamily="34" charset="0"/>
                        </a:rPr>
                        <a:t>£500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6CED4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Trebuchet MS" pitchFamily="34" charset="0"/>
                        </a:rPr>
                        <a:t>Feedback from customers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6CED4"/>
                    </a:solidFill>
                  </a:tcPr>
                </a:tc>
              </a:tr>
              <a:tr h="7493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Trebuchet MS" pitchFamily="34" charset="0"/>
                        </a:rPr>
                        <a:t>Email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Trebuchet MS" pitchFamily="34" charset="0"/>
                        </a:rPr>
                        <a:t>Campaign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3E8EB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Trebuchet MS" pitchFamily="34" charset="0"/>
                        </a:rPr>
                        <a:t>December 2009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3E8EB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Trebuchet MS" pitchFamily="34" charset="0"/>
                        </a:rPr>
                        <a:t>Andrew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3E8EB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Trebuchet MS" pitchFamily="34" charset="0"/>
                        </a:rPr>
                        <a:t>4 hours at £25 per hour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3E8EB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Trebuchet MS" pitchFamily="34" charset="0"/>
                        </a:rPr>
                        <a:t>Response from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Trebuchet MS" pitchFamily="34" charset="0"/>
                        </a:rPr>
                        <a:t>businesses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3E8EB"/>
                    </a:solidFill>
                  </a:tcPr>
                </a:tc>
              </a:tr>
              <a:tr h="7493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Trebuchet MS" pitchFamily="34" charset="0"/>
                        </a:rPr>
                        <a:t>Trade exhibition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Trebuchet MS" pitchFamily="34" charset="0"/>
                        </a:rPr>
                        <a:t>Cardiff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6CED4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Trebuchet MS" pitchFamily="34" charset="0"/>
                        </a:rPr>
                        <a:t>January 2010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6CED4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Trebuchet MS" pitchFamily="34" charset="0"/>
                        </a:rPr>
                        <a:t>Ollie (sales person)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6CED4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Trebuchet MS" pitchFamily="34" charset="0"/>
                        </a:rPr>
                        <a:t>£2000 plus travelling expenses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6CED4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Trebuchet MS" pitchFamily="34" charset="0"/>
                        </a:rPr>
                        <a:t>Number of sales and value of sales leads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6CED4"/>
                    </a:solidFill>
                  </a:tcPr>
                </a:tc>
              </a:tr>
              <a:tr h="7493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GB" sz="1800" b="0" i="0" u="none" strike="noStrike" cap="none" normalizeH="0" baseline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Trebuchet MS" pitchFamily="34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3E8EB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GB" sz="1800" b="0" i="0" u="none" strike="noStrike" cap="none" normalizeH="0" baseline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Trebuchet MS" pitchFamily="34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3E8EB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GB" sz="1800" b="0" i="0" u="none" strike="noStrike" cap="none" normalizeH="0" baseline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Trebuchet MS" pitchFamily="34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3E8EB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GB" sz="1800" b="0" i="0" u="none" strike="noStrike" cap="none" normalizeH="0" baseline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Trebuchet MS" pitchFamily="34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3E8EB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GB" sz="1800" b="0" i="0" u="none" strike="noStrike" cap="none" normalizeH="0" baseline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Trebuchet MS" pitchFamily="34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3E8EB"/>
                    </a:solidFill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1143000"/>
          </a:xfrm>
        </p:spPr>
        <p:txBody>
          <a:bodyPr>
            <a:normAutofit fontScale="90000"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dirty="0" smtClean="0"/>
              <a:t> Dividing up roles in the management team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>
              <a:lnSpc>
                <a:spcPct val="90000"/>
              </a:lnSpc>
            </a:pPr>
            <a:r>
              <a:rPr lang="en-GB" smtClean="0"/>
              <a:t>As with your venture plan as a whole, you should regularly review and monitor the progress of your marketing activities both in terms of resources and what people you have carrying out particular duties.</a:t>
            </a:r>
          </a:p>
          <a:p>
            <a:pPr eaLnBrk="1" hangingPunct="1">
              <a:lnSpc>
                <a:spcPct val="90000"/>
              </a:lnSpc>
            </a:pPr>
            <a:endParaRPr lang="en-GB" smtClean="0"/>
          </a:p>
          <a:p>
            <a:pPr eaLnBrk="1" hangingPunct="1">
              <a:lnSpc>
                <a:spcPct val="90000"/>
              </a:lnSpc>
            </a:pPr>
            <a:r>
              <a:rPr lang="en-GB" smtClean="0"/>
              <a:t>Divide your tasks between the management team. 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1143000"/>
          </a:xfrm>
        </p:spPr>
        <p:txBody>
          <a:bodyPr>
            <a:normAutofit fontScale="90000"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dirty="0" smtClean="0"/>
              <a:t>Measure and control the plan</a:t>
            </a:r>
            <a:endParaRPr lang="en-GB" dirty="0"/>
          </a:p>
        </p:txBody>
      </p:sp>
      <p:sp>
        <p:nvSpPr>
          <p:cNvPr id="26626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en-GB" sz="2000" smtClean="0"/>
              <a:t>Before you make any decisions or proposals you always need to be aware of how much things cost and the financial implications of the following:</a:t>
            </a:r>
          </a:p>
          <a:p>
            <a:pPr eaLnBrk="1" hangingPunct="1"/>
            <a:endParaRPr lang="en-GB" sz="2000" smtClean="0"/>
          </a:p>
          <a:p>
            <a:pPr eaLnBrk="1" hangingPunct="1"/>
            <a:r>
              <a:rPr lang="en-GB" sz="2000" smtClean="0"/>
              <a:t>Where you locate your business</a:t>
            </a:r>
          </a:p>
          <a:p>
            <a:pPr eaLnBrk="1" hangingPunct="1"/>
            <a:r>
              <a:rPr lang="en-GB" sz="2000" smtClean="0"/>
              <a:t>How you price your product</a:t>
            </a:r>
          </a:p>
          <a:p>
            <a:pPr eaLnBrk="1" hangingPunct="1"/>
            <a:r>
              <a:rPr lang="en-GB" sz="2000" smtClean="0"/>
              <a:t>Who you use as suppliers</a:t>
            </a:r>
          </a:p>
          <a:p>
            <a:pPr eaLnBrk="1" hangingPunct="1"/>
            <a:endParaRPr lang="en-GB" sz="2000" smtClean="0"/>
          </a:p>
          <a:p>
            <a:pPr eaLnBrk="1" hangingPunct="1">
              <a:buFont typeface="Wingdings 2" pitchFamily="18" charset="2"/>
              <a:buNone/>
            </a:pPr>
            <a:r>
              <a:rPr lang="en-GB" sz="2000" smtClean="0"/>
              <a:t>When we look at finance in more detail you will need to measure the performance of your business in terms of:</a:t>
            </a:r>
          </a:p>
          <a:p>
            <a:pPr eaLnBrk="1" hangingPunct="1">
              <a:buFont typeface="Wingdings 2" pitchFamily="18" charset="2"/>
              <a:buNone/>
            </a:pPr>
            <a:r>
              <a:rPr lang="en-GB" sz="2000" smtClean="0"/>
              <a:t>Profit</a:t>
            </a:r>
          </a:p>
          <a:p>
            <a:pPr eaLnBrk="1" hangingPunct="1">
              <a:buFont typeface="Wingdings 2" pitchFamily="18" charset="2"/>
              <a:buNone/>
            </a:pPr>
            <a:r>
              <a:rPr lang="en-GB" sz="2000" smtClean="0"/>
              <a:t>Surplus you’ve made after deducting wages, overheads and costs.</a:t>
            </a:r>
          </a:p>
          <a:p>
            <a:pPr eaLnBrk="1" hangingPunct="1">
              <a:buFont typeface="Wingdings 2" pitchFamily="18" charset="2"/>
              <a:buNone/>
            </a:pPr>
            <a:endParaRPr lang="en-GB" smtClean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2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2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2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2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2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2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1143000"/>
          </a:xfrm>
        </p:spPr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dirty="0" smtClean="0"/>
              <a:t>Consider these questions</a:t>
            </a:r>
            <a:endParaRPr lang="en-GB" dirty="0"/>
          </a:p>
        </p:txBody>
      </p:sp>
      <p:sp>
        <p:nvSpPr>
          <p:cNvPr id="28674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en-GB" smtClean="0"/>
              <a:t>How much do I want to earn a year?</a:t>
            </a:r>
          </a:p>
          <a:p>
            <a:pPr eaLnBrk="1" hangingPunct="1"/>
            <a:r>
              <a:rPr lang="en-GB" smtClean="0"/>
              <a:t>How hard do I want to work?</a:t>
            </a:r>
          </a:p>
          <a:p>
            <a:pPr eaLnBrk="1" hangingPunct="1"/>
            <a:r>
              <a:rPr lang="en-GB" smtClean="0"/>
              <a:t>How do I feel about employing others or working with partners?</a:t>
            </a:r>
          </a:p>
          <a:p>
            <a:pPr eaLnBrk="1" hangingPunct="1"/>
            <a:r>
              <a:rPr lang="en-GB" smtClean="0"/>
              <a:t>Am I a risk-taker?</a:t>
            </a:r>
          </a:p>
          <a:p>
            <a:pPr eaLnBrk="1" hangingPunct="1"/>
            <a:r>
              <a:rPr lang="en-GB" smtClean="0"/>
              <a:t>Am I self-disciplined enough to build up a business?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67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67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67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67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Content Placeholder 2"/>
          <p:cNvSpPr>
            <a:spLocks noGrp="1"/>
          </p:cNvSpPr>
          <p:nvPr>
            <p:ph idx="1"/>
          </p:nvPr>
        </p:nvSpPr>
        <p:spPr>
          <a:xfrm>
            <a:off x="285750" y="620713"/>
            <a:ext cx="7239000" cy="5797550"/>
          </a:xfrm>
        </p:spPr>
        <p:txBody>
          <a:bodyPr/>
          <a:lstStyle/>
          <a:p>
            <a:pPr eaLnBrk="1" hangingPunct="1">
              <a:lnSpc>
                <a:spcPct val="90000"/>
              </a:lnSpc>
            </a:pPr>
            <a:endParaRPr lang="en-GB" smtClean="0"/>
          </a:p>
          <a:p>
            <a:pPr eaLnBrk="1" hangingPunct="1">
              <a:lnSpc>
                <a:spcPct val="90000"/>
              </a:lnSpc>
            </a:pPr>
            <a:r>
              <a:rPr lang="en-GB" smtClean="0"/>
              <a:t>In your companies fill out the 7ps of marketing so you can be clear on how you want to market your product or service</a:t>
            </a:r>
          </a:p>
          <a:p>
            <a:pPr eaLnBrk="1" hangingPunct="1">
              <a:lnSpc>
                <a:spcPct val="90000"/>
              </a:lnSpc>
            </a:pPr>
            <a:r>
              <a:rPr lang="en-GB" smtClean="0"/>
              <a:t>1. Product</a:t>
            </a:r>
          </a:p>
          <a:p>
            <a:pPr eaLnBrk="1" hangingPunct="1">
              <a:lnSpc>
                <a:spcPct val="90000"/>
              </a:lnSpc>
            </a:pPr>
            <a:r>
              <a:rPr lang="en-GB" smtClean="0"/>
              <a:t>2. Place</a:t>
            </a:r>
          </a:p>
          <a:p>
            <a:pPr eaLnBrk="1" hangingPunct="1">
              <a:lnSpc>
                <a:spcPct val="90000"/>
              </a:lnSpc>
            </a:pPr>
            <a:r>
              <a:rPr lang="en-GB" smtClean="0"/>
              <a:t>3. Price</a:t>
            </a:r>
          </a:p>
          <a:p>
            <a:pPr eaLnBrk="1" hangingPunct="1">
              <a:lnSpc>
                <a:spcPct val="90000"/>
              </a:lnSpc>
            </a:pPr>
            <a:r>
              <a:rPr lang="en-GB" smtClean="0"/>
              <a:t>4. Promotion</a:t>
            </a:r>
          </a:p>
          <a:p>
            <a:pPr eaLnBrk="1" hangingPunct="1">
              <a:lnSpc>
                <a:spcPct val="90000"/>
              </a:lnSpc>
            </a:pPr>
            <a:r>
              <a:rPr lang="en-GB" smtClean="0"/>
              <a:t>5. People</a:t>
            </a:r>
          </a:p>
          <a:p>
            <a:pPr eaLnBrk="1" hangingPunct="1">
              <a:lnSpc>
                <a:spcPct val="90000"/>
              </a:lnSpc>
            </a:pPr>
            <a:r>
              <a:rPr lang="en-GB" smtClean="0"/>
              <a:t>6. Process</a:t>
            </a:r>
          </a:p>
          <a:p>
            <a:pPr eaLnBrk="1" hangingPunct="1">
              <a:lnSpc>
                <a:spcPct val="90000"/>
              </a:lnSpc>
            </a:pPr>
            <a:r>
              <a:rPr lang="en-GB" smtClean="0"/>
              <a:t>7. Physical environment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69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69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69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69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69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698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698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Opulent">
  <a:themeElements>
    <a:clrScheme name="Opulent">
      <a:dk1>
        <a:sysClr val="windowText" lastClr="000000"/>
      </a:dk1>
      <a:lt1>
        <a:sysClr val="window" lastClr="FFFFFF"/>
      </a:lt1>
      <a:dk2>
        <a:srgbClr val="B13F9A"/>
      </a:dk2>
      <a:lt2>
        <a:srgbClr val="F4E7ED"/>
      </a:lt2>
      <a:accent1>
        <a:srgbClr val="B83D68"/>
      </a:accent1>
      <a:accent2>
        <a:srgbClr val="AC66BB"/>
      </a:accent2>
      <a:accent3>
        <a:srgbClr val="DE6C36"/>
      </a:accent3>
      <a:accent4>
        <a:srgbClr val="F9B639"/>
      </a:accent4>
      <a:accent5>
        <a:srgbClr val="CF6DA4"/>
      </a:accent5>
      <a:accent6>
        <a:srgbClr val="FA8D3D"/>
      </a:accent6>
      <a:hlink>
        <a:srgbClr val="FFDE66"/>
      </a:hlink>
      <a:folHlink>
        <a:srgbClr val="D490C5"/>
      </a:folHlink>
    </a:clrScheme>
    <a:fontScheme name="Opulent">
      <a:majorFont>
        <a:latin typeface="Trebuchet MS"/>
        <a:ea typeface=""/>
        <a:cs typeface=""/>
        <a:font script="Jpan" typeface="HG丸ｺﾞｼｯｸM-PRO"/>
        <a:font script="Hang" typeface="HY그래픽M"/>
        <a:font script="Hans" typeface="黑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Trebuchet MS"/>
        <a:ea typeface=""/>
        <a:cs typeface=""/>
        <a:font script="Jpan" typeface="HG丸ｺﾞｼｯｸM-PRO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pulent">
      <a:fillStyleLst>
        <a:solidFill>
          <a:schemeClr val="phClr"/>
        </a:solidFill>
        <a:gradFill rotWithShape="1">
          <a:gsLst>
            <a:gs pos="0">
              <a:schemeClr val="phClr">
                <a:tint val="15000"/>
                <a:satMod val="250000"/>
              </a:schemeClr>
            </a:gs>
            <a:gs pos="49000">
              <a:schemeClr val="phClr">
                <a:tint val="50000"/>
                <a:satMod val="200000"/>
              </a:schemeClr>
            </a:gs>
            <a:gs pos="49100">
              <a:schemeClr val="phClr">
                <a:tint val="64000"/>
                <a:satMod val="160000"/>
              </a:schemeClr>
            </a:gs>
            <a:gs pos="92000">
              <a:schemeClr val="phClr">
                <a:tint val="50000"/>
                <a:satMod val="200000"/>
              </a:schemeClr>
            </a:gs>
            <a:gs pos="100000">
              <a:schemeClr val="phClr">
                <a:tint val="43000"/>
                <a:satMod val="19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4000"/>
              </a:schemeClr>
            </a:gs>
            <a:gs pos="49000">
              <a:schemeClr val="phClr">
                <a:tint val="96000"/>
                <a:shade val="84000"/>
                <a:satMod val="110000"/>
              </a:schemeClr>
            </a:gs>
            <a:gs pos="49100">
              <a:schemeClr val="phClr">
                <a:shade val="55000"/>
                <a:satMod val="150000"/>
              </a:schemeClr>
            </a:gs>
            <a:gs pos="92000">
              <a:schemeClr val="phClr">
                <a:tint val="98000"/>
                <a:shade val="90000"/>
                <a:satMod val="128000"/>
              </a:schemeClr>
            </a:gs>
            <a:gs pos="100000">
              <a:schemeClr val="phClr">
                <a:tint val="90000"/>
                <a:shade val="97000"/>
                <a:satMod val="128000"/>
              </a:schemeClr>
            </a:gs>
          </a:gsLst>
          <a:lin ang="5400000" scaled="1"/>
        </a:gradFill>
      </a:fillStyleLst>
      <a:lnStyleLst>
        <a:ln w="11430" cap="flat" cmpd="sng" algn="ctr">
          <a:solidFill>
            <a:schemeClr val="phClr"/>
          </a:solidFill>
          <a:prstDash val="solid"/>
        </a:ln>
        <a:ln w="40000" cap="flat" cmpd="sng" algn="ctr">
          <a:solidFill>
            <a:schemeClr val="phClr"/>
          </a:solidFill>
          <a:prstDash val="solid"/>
        </a:ln>
        <a:ln w="31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chemeClr val="phClr">
                <a:shade val="30000"/>
                <a:satMod val="150000"/>
                <a:alpha val="38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1500000"/>
            </a:lightRig>
          </a:scene3d>
          <a:sp3d extrusionH="127000" prstMaterial="powder">
            <a:bevelT w="50800" h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78000"/>
                <a:satMod val="220000"/>
              </a:schemeClr>
            </a:gs>
            <a:gs pos="100000">
              <a:schemeClr val="phClr">
                <a:shade val="35000"/>
                <a:satMod val="155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80000"/>
              </a:schemeClr>
              <a:schemeClr val="phClr">
                <a:tint val="500"/>
                <a:satMod val="150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ppt/theme/themeOverride1.xml><?xml version="1.0" encoding="utf-8"?>
<a:themeOverride xmlns:a="http://schemas.openxmlformats.org/drawingml/2006/main">
  <a:clrScheme name="Opulent">
    <a:dk1>
      <a:sysClr val="windowText" lastClr="000000"/>
    </a:dk1>
    <a:lt1>
      <a:sysClr val="window" lastClr="FFFFFF"/>
    </a:lt1>
    <a:dk2>
      <a:srgbClr val="B13F9A"/>
    </a:dk2>
    <a:lt2>
      <a:srgbClr val="F4E7ED"/>
    </a:lt2>
    <a:accent1>
      <a:srgbClr val="B83D68"/>
    </a:accent1>
    <a:accent2>
      <a:srgbClr val="AC66BB"/>
    </a:accent2>
    <a:accent3>
      <a:srgbClr val="DE6C36"/>
    </a:accent3>
    <a:accent4>
      <a:srgbClr val="F9B639"/>
    </a:accent4>
    <a:accent5>
      <a:srgbClr val="CF6DA4"/>
    </a:accent5>
    <a:accent6>
      <a:srgbClr val="FA8D3D"/>
    </a:accent6>
    <a:hlink>
      <a:srgbClr val="FFDE66"/>
    </a:hlink>
    <a:folHlink>
      <a:srgbClr val="D490C5"/>
    </a:folHlink>
  </a:clrScheme>
</a:themeOverride>
</file>

<file path=docProps/app.xml><?xml version="1.0" encoding="utf-8"?>
<Properties xmlns="http://schemas.openxmlformats.org/officeDocument/2006/extended-properties" xmlns:vt="http://schemas.openxmlformats.org/officeDocument/2006/docPropsVTypes">
  <Template>Opulent</Template>
  <TotalTime>111</TotalTime>
  <Words>700</Words>
  <Application>Microsoft Office PowerPoint</Application>
  <PresentationFormat>On-screen Show (4:3)</PresentationFormat>
  <Paragraphs>118</Paragraphs>
  <Slides>15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size="20" baseType="lpstr">
      <vt:lpstr>Arial</vt:lpstr>
      <vt:lpstr>Trebuchet MS</vt:lpstr>
      <vt:lpstr>Wingdings</vt:lpstr>
      <vt:lpstr>Wingdings 2</vt:lpstr>
      <vt:lpstr>Opulent</vt:lpstr>
      <vt:lpstr>Business and Marketing</vt:lpstr>
      <vt:lpstr>Slogans</vt:lpstr>
      <vt:lpstr>Slogans/Logos/Brand Images</vt:lpstr>
      <vt:lpstr>Task: How your venture plan should look; brand Consistency</vt:lpstr>
      <vt:lpstr>Developing the marketing plan to include in your venture plan</vt:lpstr>
      <vt:lpstr>1. The mission statement</vt:lpstr>
      <vt:lpstr>2. The SWOt Analysis</vt:lpstr>
      <vt:lpstr>3. Marketing objectives</vt:lpstr>
      <vt:lpstr>4. Marketing strategies</vt:lpstr>
      <vt:lpstr>5. Implementing the plan</vt:lpstr>
      <vt:lpstr>Example of a Marketing task chart</vt:lpstr>
      <vt:lpstr> Dividing up roles in the management team</vt:lpstr>
      <vt:lpstr>Measure and control the plan</vt:lpstr>
      <vt:lpstr>Consider these questions</vt:lpstr>
      <vt:lpstr>PowerPoint Presentation</vt:lpstr>
    </vt:vector>
  </TitlesOfParts>
  <Company>City and County of Swansea</Company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Business and Marketing Session 5</dc:title>
  <dc:creator>mandy connell</dc:creator>
  <cp:lastModifiedBy>james williams</cp:lastModifiedBy>
  <cp:revision>28</cp:revision>
  <dcterms:created xsi:type="dcterms:W3CDTF">2009-10-25T13:39:21Z</dcterms:created>
  <dcterms:modified xsi:type="dcterms:W3CDTF">2015-11-09T11:46:26Z</dcterms:modified>
</cp:coreProperties>
</file>