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57" r:id="rId3"/>
    <p:sldId id="263" r:id="rId4"/>
    <p:sldId id="260" r:id="rId5"/>
    <p:sldId id="280" r:id="rId6"/>
    <p:sldId id="258" r:id="rId7"/>
    <p:sldId id="265" r:id="rId8"/>
    <p:sldId id="279" r:id="rId9"/>
    <p:sldId id="278" r:id="rId10"/>
    <p:sldId id="275" r:id="rId11"/>
    <p:sldId id="276" r:id="rId12"/>
    <p:sldId id="277" r:id="rId13"/>
    <p:sldId id="267"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257C6A-D3CA-4866-A02C-C3DBD4832AE4}" v="126" dt="2022-11-05T10:43:34.445"/>
    <p1510:client id="{4A2BEF16-BB58-404E-9E5D-7C678BBDDECC}" v="7048" dt="2022-11-06T10:36:22.917"/>
    <p1510:client id="{59105C19-8F2F-4CF5-ADE8-53C789F721D5}" v="68" dt="2022-11-04T19:25:50.062"/>
    <p1510:client id="{6FA30476-A90D-40DA-9F5D-29678820AFBE}" v="10346" dt="2022-11-04T18:56:21.9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DEA05D-2736-4628-9086-CC5A53111579}" type="doc">
      <dgm:prSet loTypeId="urn:microsoft.com/office/officeart/2005/8/layout/hierarchy1" loCatId="hierarchy" qsTypeId="urn:microsoft.com/office/officeart/2005/8/quickstyle/simple1" qsCatId="simple" csTypeId="urn:microsoft.com/office/officeart/2005/8/colors/accent1_5" csCatId="accent1" phldr="1"/>
      <dgm:spPr/>
      <dgm:t>
        <a:bodyPr/>
        <a:lstStyle/>
        <a:p>
          <a:endParaRPr lang="en-US"/>
        </a:p>
      </dgm:t>
    </dgm:pt>
    <dgm:pt modelId="{B1DBD540-04DF-47FA-BACA-0D8D0269D0E2}">
      <dgm:prSet/>
      <dgm:spPr/>
      <dgm:t>
        <a:bodyPr/>
        <a:lstStyle/>
        <a:p>
          <a:pPr rtl="0"/>
          <a:r>
            <a:rPr lang="en-US" b="0" dirty="0">
              <a:latin typeface="Calibri"/>
              <a:cs typeface="Calibri"/>
            </a:rPr>
            <a:t>To be reflective is “To Think deeply or carefully" </a:t>
          </a:r>
          <a:r>
            <a:rPr lang="en-US" dirty="0">
              <a:latin typeface="Calibri"/>
              <a:cs typeface="Calibri"/>
            </a:rPr>
            <a:t>(</a:t>
          </a:r>
          <a:r>
            <a:rPr lang="en-US" b="1" dirty="0">
              <a:latin typeface="Calibri"/>
              <a:cs typeface="Calibri"/>
            </a:rPr>
            <a:t>Oxford Dictionary.2022)</a:t>
          </a:r>
          <a:endParaRPr lang="en-US" dirty="0">
            <a:latin typeface="Calibri"/>
            <a:cs typeface="Calibri"/>
          </a:endParaRPr>
        </a:p>
      </dgm:t>
    </dgm:pt>
    <dgm:pt modelId="{1EB1CB6A-715F-4EA8-ADBF-B29BC16B3284}" type="parTrans" cxnId="{D108C1D5-EB61-4B3E-A928-1735DCA4CD56}">
      <dgm:prSet/>
      <dgm:spPr/>
      <dgm:t>
        <a:bodyPr/>
        <a:lstStyle/>
        <a:p>
          <a:endParaRPr lang="en-US"/>
        </a:p>
      </dgm:t>
    </dgm:pt>
    <dgm:pt modelId="{CE35ABB7-6B88-4307-9797-6E89FF0D1ADB}" type="sibTrans" cxnId="{D108C1D5-EB61-4B3E-A928-1735DCA4CD56}">
      <dgm:prSet/>
      <dgm:spPr/>
      <dgm:t>
        <a:bodyPr/>
        <a:lstStyle/>
        <a:p>
          <a:endParaRPr lang="en-US"/>
        </a:p>
      </dgm:t>
    </dgm:pt>
    <dgm:pt modelId="{945BA61F-86BC-47F2-B3D9-943B1F002C2C}">
      <dgm:prSet/>
      <dgm:spPr/>
      <dgm:t>
        <a:bodyPr/>
        <a:lstStyle/>
        <a:p>
          <a:pPr rtl="0"/>
          <a:r>
            <a:rPr lang="en-US" b="0" dirty="0">
              <a:latin typeface="Calibri"/>
              <a:cs typeface="Calibri"/>
            </a:rPr>
            <a:t>Being reflective gives us a chance to "examine our experiences and assess what is reflected back" </a:t>
          </a:r>
          <a:r>
            <a:rPr lang="en-US" b="1" dirty="0">
              <a:latin typeface="Calibri"/>
              <a:cs typeface="Calibri"/>
            </a:rPr>
            <a:t> White et all (2008:41)</a:t>
          </a:r>
          <a:endParaRPr lang="en-US" dirty="0">
            <a:latin typeface="Calibri"/>
            <a:cs typeface="Calibri"/>
          </a:endParaRPr>
        </a:p>
      </dgm:t>
    </dgm:pt>
    <dgm:pt modelId="{C3FF303A-AD59-41DA-9AE6-0BE95CDF3552}" type="parTrans" cxnId="{C15D7A33-FF19-4080-9F50-05307CFD56C0}">
      <dgm:prSet/>
      <dgm:spPr/>
      <dgm:t>
        <a:bodyPr/>
        <a:lstStyle/>
        <a:p>
          <a:endParaRPr lang="en-US"/>
        </a:p>
      </dgm:t>
    </dgm:pt>
    <dgm:pt modelId="{A912817F-951A-459A-9B14-BAB0F565608C}" type="sibTrans" cxnId="{C15D7A33-FF19-4080-9F50-05307CFD56C0}">
      <dgm:prSet/>
      <dgm:spPr/>
      <dgm:t>
        <a:bodyPr/>
        <a:lstStyle/>
        <a:p>
          <a:endParaRPr lang="en-US"/>
        </a:p>
      </dgm:t>
    </dgm:pt>
    <dgm:pt modelId="{EB83A49A-B982-4A1D-9D21-0BABDC7511EB}">
      <dgm:prSet/>
      <dgm:spPr/>
      <dgm:t>
        <a:bodyPr/>
        <a:lstStyle/>
        <a:p>
          <a:r>
            <a:rPr lang="en-US" dirty="0">
              <a:latin typeface="Calibri"/>
              <a:cs typeface="Calibri"/>
            </a:rPr>
            <a:t>Critically reflect</a:t>
          </a:r>
          <a:r>
            <a:rPr lang="en-US" b="0" dirty="0">
              <a:latin typeface="Calibri"/>
              <a:cs typeface="Calibri"/>
            </a:rPr>
            <a:t> - is "looking at what you know and think and ask questions. How do I know that? Why do I think this?" </a:t>
          </a:r>
          <a:r>
            <a:rPr lang="en-US" b="1" dirty="0">
              <a:latin typeface="Calibri"/>
              <a:cs typeface="Calibri"/>
            </a:rPr>
            <a:t>(Bager- Charleson.2010)</a:t>
          </a:r>
          <a:endParaRPr lang="en-US" dirty="0">
            <a:latin typeface="Calibri"/>
            <a:cs typeface="Calibri"/>
          </a:endParaRPr>
        </a:p>
      </dgm:t>
    </dgm:pt>
    <dgm:pt modelId="{82A56C12-A498-4041-8F69-3739F5F30C82}" type="parTrans" cxnId="{126733EB-4662-49E6-BD3B-CE66D2DA6573}">
      <dgm:prSet/>
      <dgm:spPr/>
      <dgm:t>
        <a:bodyPr/>
        <a:lstStyle/>
        <a:p>
          <a:endParaRPr lang="en-US"/>
        </a:p>
      </dgm:t>
    </dgm:pt>
    <dgm:pt modelId="{FD7E396C-BAC3-4823-8380-A914250BB624}" type="sibTrans" cxnId="{126733EB-4662-49E6-BD3B-CE66D2DA6573}">
      <dgm:prSet/>
      <dgm:spPr/>
      <dgm:t>
        <a:bodyPr/>
        <a:lstStyle/>
        <a:p>
          <a:endParaRPr lang="en-US"/>
        </a:p>
      </dgm:t>
    </dgm:pt>
    <dgm:pt modelId="{6AC502BE-E86A-41B4-A1E7-2AAFCDDD3476}">
      <dgm:prSet/>
      <dgm:spPr/>
      <dgm:t>
        <a:bodyPr/>
        <a:lstStyle/>
        <a:p>
          <a:pPr rtl="0"/>
          <a:r>
            <a:rPr lang="en-US" dirty="0">
              <a:latin typeface="Calibri"/>
              <a:cs typeface="Calibri"/>
            </a:rPr>
            <a:t>To be Reflexive </a:t>
          </a:r>
          <a:r>
            <a:rPr lang="en-US" b="0" dirty="0">
              <a:latin typeface="Calibri"/>
              <a:cs typeface="Calibri"/>
            </a:rPr>
            <a:t>– is someone "being able to examine their own feelings, reactions, and reasons for acting) and how these influence what they do or think in a situation"</a:t>
          </a:r>
          <a:r>
            <a:rPr lang="en-US" b="1" dirty="0">
              <a:latin typeface="Calibri"/>
              <a:cs typeface="Calibri"/>
            </a:rPr>
            <a:t> (Cambridge Dictionary.2022)</a:t>
          </a:r>
          <a:endParaRPr lang="en-US" dirty="0">
            <a:latin typeface="Calibri"/>
            <a:cs typeface="Calibri"/>
          </a:endParaRPr>
        </a:p>
      </dgm:t>
    </dgm:pt>
    <dgm:pt modelId="{F3856672-E459-49D6-A434-6D88129372BE}" type="parTrans" cxnId="{7CEECC54-A5C2-4920-958C-DD3371353410}">
      <dgm:prSet/>
      <dgm:spPr/>
      <dgm:t>
        <a:bodyPr/>
        <a:lstStyle/>
        <a:p>
          <a:endParaRPr lang="en-US"/>
        </a:p>
      </dgm:t>
    </dgm:pt>
    <dgm:pt modelId="{69C271D3-58AE-4A9C-A25E-B6F2C6F44373}" type="sibTrans" cxnId="{7CEECC54-A5C2-4920-958C-DD3371353410}">
      <dgm:prSet/>
      <dgm:spPr/>
      <dgm:t>
        <a:bodyPr/>
        <a:lstStyle/>
        <a:p>
          <a:endParaRPr lang="en-US"/>
        </a:p>
      </dgm:t>
    </dgm:pt>
    <dgm:pt modelId="{24515E14-92AD-43FC-888B-D8D89BF2C09D}" type="pres">
      <dgm:prSet presAssocID="{A5DEA05D-2736-4628-9086-CC5A53111579}" presName="hierChild1" presStyleCnt="0">
        <dgm:presLayoutVars>
          <dgm:chPref val="1"/>
          <dgm:dir/>
          <dgm:animOne val="branch"/>
          <dgm:animLvl val="lvl"/>
          <dgm:resizeHandles/>
        </dgm:presLayoutVars>
      </dgm:prSet>
      <dgm:spPr/>
    </dgm:pt>
    <dgm:pt modelId="{8E573EB2-1EE6-4BF0-8CC5-945F2D4740FC}" type="pres">
      <dgm:prSet presAssocID="{B1DBD540-04DF-47FA-BACA-0D8D0269D0E2}" presName="hierRoot1" presStyleCnt="0"/>
      <dgm:spPr/>
    </dgm:pt>
    <dgm:pt modelId="{6E84D13B-A127-468E-B400-10A897ED97D9}" type="pres">
      <dgm:prSet presAssocID="{B1DBD540-04DF-47FA-BACA-0D8D0269D0E2}" presName="composite" presStyleCnt="0"/>
      <dgm:spPr/>
    </dgm:pt>
    <dgm:pt modelId="{CA8C3AB0-3326-42D9-85D4-FA3D73BE2FA1}" type="pres">
      <dgm:prSet presAssocID="{B1DBD540-04DF-47FA-BACA-0D8D0269D0E2}" presName="background" presStyleLbl="node0" presStyleIdx="0" presStyleCnt="4"/>
      <dgm:spPr/>
    </dgm:pt>
    <dgm:pt modelId="{B2CDC3EC-1F14-4F6B-8B87-2FFF22A0D3E2}" type="pres">
      <dgm:prSet presAssocID="{B1DBD540-04DF-47FA-BACA-0D8D0269D0E2}" presName="text" presStyleLbl="fgAcc0" presStyleIdx="0" presStyleCnt="4">
        <dgm:presLayoutVars>
          <dgm:chPref val="3"/>
        </dgm:presLayoutVars>
      </dgm:prSet>
      <dgm:spPr/>
    </dgm:pt>
    <dgm:pt modelId="{EC5CEE7C-14F7-45EA-8A61-73C655B62903}" type="pres">
      <dgm:prSet presAssocID="{B1DBD540-04DF-47FA-BACA-0D8D0269D0E2}" presName="hierChild2" presStyleCnt="0"/>
      <dgm:spPr/>
    </dgm:pt>
    <dgm:pt modelId="{4890CB6C-0AD5-4D8C-B8E5-51DF4F53CD00}" type="pres">
      <dgm:prSet presAssocID="{945BA61F-86BC-47F2-B3D9-943B1F002C2C}" presName="hierRoot1" presStyleCnt="0"/>
      <dgm:spPr/>
    </dgm:pt>
    <dgm:pt modelId="{58294075-B206-4864-8660-9540D19FCD1A}" type="pres">
      <dgm:prSet presAssocID="{945BA61F-86BC-47F2-B3D9-943B1F002C2C}" presName="composite" presStyleCnt="0"/>
      <dgm:spPr/>
    </dgm:pt>
    <dgm:pt modelId="{D678FDC7-F5ED-42BC-AC5C-4D1F62206EFC}" type="pres">
      <dgm:prSet presAssocID="{945BA61F-86BC-47F2-B3D9-943B1F002C2C}" presName="background" presStyleLbl="node0" presStyleIdx="1" presStyleCnt="4"/>
      <dgm:spPr/>
    </dgm:pt>
    <dgm:pt modelId="{3A3AE3D1-EC32-4C75-B039-B15C3C42A63E}" type="pres">
      <dgm:prSet presAssocID="{945BA61F-86BC-47F2-B3D9-943B1F002C2C}" presName="text" presStyleLbl="fgAcc0" presStyleIdx="1" presStyleCnt="4">
        <dgm:presLayoutVars>
          <dgm:chPref val="3"/>
        </dgm:presLayoutVars>
      </dgm:prSet>
      <dgm:spPr/>
    </dgm:pt>
    <dgm:pt modelId="{23BCFC70-1C9A-4C36-93C5-3307685F317E}" type="pres">
      <dgm:prSet presAssocID="{945BA61F-86BC-47F2-B3D9-943B1F002C2C}" presName="hierChild2" presStyleCnt="0"/>
      <dgm:spPr/>
    </dgm:pt>
    <dgm:pt modelId="{D4FE98A4-F7BD-48BE-80B0-EBEAB5D1135E}" type="pres">
      <dgm:prSet presAssocID="{EB83A49A-B982-4A1D-9D21-0BABDC7511EB}" presName="hierRoot1" presStyleCnt="0"/>
      <dgm:spPr/>
    </dgm:pt>
    <dgm:pt modelId="{00D586BC-E71D-44DC-B8CA-ACC34C36A5E4}" type="pres">
      <dgm:prSet presAssocID="{EB83A49A-B982-4A1D-9D21-0BABDC7511EB}" presName="composite" presStyleCnt="0"/>
      <dgm:spPr/>
    </dgm:pt>
    <dgm:pt modelId="{04CAB3A2-0E54-4EC4-B190-B4825C9EE553}" type="pres">
      <dgm:prSet presAssocID="{EB83A49A-B982-4A1D-9D21-0BABDC7511EB}" presName="background" presStyleLbl="node0" presStyleIdx="2" presStyleCnt="4"/>
      <dgm:spPr/>
    </dgm:pt>
    <dgm:pt modelId="{1AF69DAB-ACA8-415B-A0C1-7776083B406D}" type="pres">
      <dgm:prSet presAssocID="{EB83A49A-B982-4A1D-9D21-0BABDC7511EB}" presName="text" presStyleLbl="fgAcc0" presStyleIdx="2" presStyleCnt="4">
        <dgm:presLayoutVars>
          <dgm:chPref val="3"/>
        </dgm:presLayoutVars>
      </dgm:prSet>
      <dgm:spPr/>
    </dgm:pt>
    <dgm:pt modelId="{13E5A9E6-AC1B-4592-B512-4549F1CF69B4}" type="pres">
      <dgm:prSet presAssocID="{EB83A49A-B982-4A1D-9D21-0BABDC7511EB}" presName="hierChild2" presStyleCnt="0"/>
      <dgm:spPr/>
    </dgm:pt>
    <dgm:pt modelId="{45F0DEA5-DE2C-4B59-A3E5-C5BE6BA2A333}" type="pres">
      <dgm:prSet presAssocID="{6AC502BE-E86A-41B4-A1E7-2AAFCDDD3476}" presName="hierRoot1" presStyleCnt="0"/>
      <dgm:spPr/>
    </dgm:pt>
    <dgm:pt modelId="{7EC26A4F-9B78-4067-BD44-ADC0FDF367B0}" type="pres">
      <dgm:prSet presAssocID="{6AC502BE-E86A-41B4-A1E7-2AAFCDDD3476}" presName="composite" presStyleCnt="0"/>
      <dgm:spPr/>
    </dgm:pt>
    <dgm:pt modelId="{BF5915A2-8D6C-4473-9B3E-F015C9DB6756}" type="pres">
      <dgm:prSet presAssocID="{6AC502BE-E86A-41B4-A1E7-2AAFCDDD3476}" presName="background" presStyleLbl="node0" presStyleIdx="3" presStyleCnt="4"/>
      <dgm:spPr/>
    </dgm:pt>
    <dgm:pt modelId="{9A627868-41A9-4F3A-8A4A-B253B0E7DCDF}" type="pres">
      <dgm:prSet presAssocID="{6AC502BE-E86A-41B4-A1E7-2AAFCDDD3476}" presName="text" presStyleLbl="fgAcc0" presStyleIdx="3" presStyleCnt="4">
        <dgm:presLayoutVars>
          <dgm:chPref val="3"/>
        </dgm:presLayoutVars>
      </dgm:prSet>
      <dgm:spPr/>
    </dgm:pt>
    <dgm:pt modelId="{BE5D935C-6FF6-4FF7-9B94-F9B521DF3E9E}" type="pres">
      <dgm:prSet presAssocID="{6AC502BE-E86A-41B4-A1E7-2AAFCDDD3476}" presName="hierChild2" presStyleCnt="0"/>
      <dgm:spPr/>
    </dgm:pt>
  </dgm:ptLst>
  <dgm:cxnLst>
    <dgm:cxn modelId="{7A45811B-EC0C-442D-805A-633CE2B8F76D}" type="presOf" srcId="{A5DEA05D-2736-4628-9086-CC5A53111579}" destId="{24515E14-92AD-43FC-888B-D8D89BF2C09D}" srcOrd="0" destOrd="0" presId="urn:microsoft.com/office/officeart/2005/8/layout/hierarchy1"/>
    <dgm:cxn modelId="{C15D7A33-FF19-4080-9F50-05307CFD56C0}" srcId="{A5DEA05D-2736-4628-9086-CC5A53111579}" destId="{945BA61F-86BC-47F2-B3D9-943B1F002C2C}" srcOrd="1" destOrd="0" parTransId="{C3FF303A-AD59-41DA-9AE6-0BE95CDF3552}" sibTransId="{A912817F-951A-459A-9B14-BAB0F565608C}"/>
    <dgm:cxn modelId="{2F79C36F-B8AC-4D67-8B11-D87847DC9E65}" type="presOf" srcId="{EB83A49A-B982-4A1D-9D21-0BABDC7511EB}" destId="{1AF69DAB-ACA8-415B-A0C1-7776083B406D}" srcOrd="0" destOrd="0" presId="urn:microsoft.com/office/officeart/2005/8/layout/hierarchy1"/>
    <dgm:cxn modelId="{7CEECC54-A5C2-4920-958C-DD3371353410}" srcId="{A5DEA05D-2736-4628-9086-CC5A53111579}" destId="{6AC502BE-E86A-41B4-A1E7-2AAFCDDD3476}" srcOrd="3" destOrd="0" parTransId="{F3856672-E459-49D6-A434-6D88129372BE}" sibTransId="{69C271D3-58AE-4A9C-A25E-B6F2C6F44373}"/>
    <dgm:cxn modelId="{81085DA3-0DEC-49AC-9A46-ACB7D134C759}" type="presOf" srcId="{B1DBD540-04DF-47FA-BACA-0D8D0269D0E2}" destId="{B2CDC3EC-1F14-4F6B-8B87-2FFF22A0D3E2}" srcOrd="0" destOrd="0" presId="urn:microsoft.com/office/officeart/2005/8/layout/hierarchy1"/>
    <dgm:cxn modelId="{D108C1D5-EB61-4B3E-A928-1735DCA4CD56}" srcId="{A5DEA05D-2736-4628-9086-CC5A53111579}" destId="{B1DBD540-04DF-47FA-BACA-0D8D0269D0E2}" srcOrd="0" destOrd="0" parTransId="{1EB1CB6A-715F-4EA8-ADBF-B29BC16B3284}" sibTransId="{CE35ABB7-6B88-4307-9797-6E89FF0D1ADB}"/>
    <dgm:cxn modelId="{FB3F84DF-B77C-4EF0-8537-CC056364BCE2}" type="presOf" srcId="{6AC502BE-E86A-41B4-A1E7-2AAFCDDD3476}" destId="{9A627868-41A9-4F3A-8A4A-B253B0E7DCDF}" srcOrd="0" destOrd="0" presId="urn:microsoft.com/office/officeart/2005/8/layout/hierarchy1"/>
    <dgm:cxn modelId="{126733EB-4662-49E6-BD3B-CE66D2DA6573}" srcId="{A5DEA05D-2736-4628-9086-CC5A53111579}" destId="{EB83A49A-B982-4A1D-9D21-0BABDC7511EB}" srcOrd="2" destOrd="0" parTransId="{82A56C12-A498-4041-8F69-3739F5F30C82}" sibTransId="{FD7E396C-BAC3-4823-8380-A914250BB624}"/>
    <dgm:cxn modelId="{4C272EED-EDD2-4F17-A42A-B8AAAAA16F2B}" type="presOf" srcId="{945BA61F-86BC-47F2-B3D9-943B1F002C2C}" destId="{3A3AE3D1-EC32-4C75-B039-B15C3C42A63E}" srcOrd="0" destOrd="0" presId="urn:microsoft.com/office/officeart/2005/8/layout/hierarchy1"/>
    <dgm:cxn modelId="{F88D9386-F5D3-40BA-B735-C6DE529E1879}" type="presParOf" srcId="{24515E14-92AD-43FC-888B-D8D89BF2C09D}" destId="{8E573EB2-1EE6-4BF0-8CC5-945F2D4740FC}" srcOrd="0" destOrd="0" presId="urn:microsoft.com/office/officeart/2005/8/layout/hierarchy1"/>
    <dgm:cxn modelId="{4CB57B0F-5C24-4716-B2B2-B18B1E28C3C3}" type="presParOf" srcId="{8E573EB2-1EE6-4BF0-8CC5-945F2D4740FC}" destId="{6E84D13B-A127-468E-B400-10A897ED97D9}" srcOrd="0" destOrd="0" presId="urn:microsoft.com/office/officeart/2005/8/layout/hierarchy1"/>
    <dgm:cxn modelId="{EFEAB538-621A-476B-95B1-C274BD3C84E1}" type="presParOf" srcId="{6E84D13B-A127-468E-B400-10A897ED97D9}" destId="{CA8C3AB0-3326-42D9-85D4-FA3D73BE2FA1}" srcOrd="0" destOrd="0" presId="urn:microsoft.com/office/officeart/2005/8/layout/hierarchy1"/>
    <dgm:cxn modelId="{C38D367F-82AE-45C9-ABB2-26E697DF8DA9}" type="presParOf" srcId="{6E84D13B-A127-468E-B400-10A897ED97D9}" destId="{B2CDC3EC-1F14-4F6B-8B87-2FFF22A0D3E2}" srcOrd="1" destOrd="0" presId="urn:microsoft.com/office/officeart/2005/8/layout/hierarchy1"/>
    <dgm:cxn modelId="{7F249D09-17EE-4E1F-9C40-3155BB90C36F}" type="presParOf" srcId="{8E573EB2-1EE6-4BF0-8CC5-945F2D4740FC}" destId="{EC5CEE7C-14F7-45EA-8A61-73C655B62903}" srcOrd="1" destOrd="0" presId="urn:microsoft.com/office/officeart/2005/8/layout/hierarchy1"/>
    <dgm:cxn modelId="{86298A7E-05E9-4C63-998D-1A817714246D}" type="presParOf" srcId="{24515E14-92AD-43FC-888B-D8D89BF2C09D}" destId="{4890CB6C-0AD5-4D8C-B8E5-51DF4F53CD00}" srcOrd="1" destOrd="0" presId="urn:microsoft.com/office/officeart/2005/8/layout/hierarchy1"/>
    <dgm:cxn modelId="{BCFECD55-E100-4FDC-B14E-371D3A3D1ADB}" type="presParOf" srcId="{4890CB6C-0AD5-4D8C-B8E5-51DF4F53CD00}" destId="{58294075-B206-4864-8660-9540D19FCD1A}" srcOrd="0" destOrd="0" presId="urn:microsoft.com/office/officeart/2005/8/layout/hierarchy1"/>
    <dgm:cxn modelId="{43387239-8B22-4468-A7D3-3C26C94FEEC6}" type="presParOf" srcId="{58294075-B206-4864-8660-9540D19FCD1A}" destId="{D678FDC7-F5ED-42BC-AC5C-4D1F62206EFC}" srcOrd="0" destOrd="0" presId="urn:microsoft.com/office/officeart/2005/8/layout/hierarchy1"/>
    <dgm:cxn modelId="{73593E18-C9D4-428C-BF76-D3F4A2D15F82}" type="presParOf" srcId="{58294075-B206-4864-8660-9540D19FCD1A}" destId="{3A3AE3D1-EC32-4C75-B039-B15C3C42A63E}" srcOrd="1" destOrd="0" presId="urn:microsoft.com/office/officeart/2005/8/layout/hierarchy1"/>
    <dgm:cxn modelId="{E7639D26-AF8C-484C-A8E6-136901AF289E}" type="presParOf" srcId="{4890CB6C-0AD5-4D8C-B8E5-51DF4F53CD00}" destId="{23BCFC70-1C9A-4C36-93C5-3307685F317E}" srcOrd="1" destOrd="0" presId="urn:microsoft.com/office/officeart/2005/8/layout/hierarchy1"/>
    <dgm:cxn modelId="{D03FCAEC-D9DB-4F4E-BB39-D594C48C9AF4}" type="presParOf" srcId="{24515E14-92AD-43FC-888B-D8D89BF2C09D}" destId="{D4FE98A4-F7BD-48BE-80B0-EBEAB5D1135E}" srcOrd="2" destOrd="0" presId="urn:microsoft.com/office/officeart/2005/8/layout/hierarchy1"/>
    <dgm:cxn modelId="{4355F304-0884-4CD2-8D65-3E8C821727EA}" type="presParOf" srcId="{D4FE98A4-F7BD-48BE-80B0-EBEAB5D1135E}" destId="{00D586BC-E71D-44DC-B8CA-ACC34C36A5E4}" srcOrd="0" destOrd="0" presId="urn:microsoft.com/office/officeart/2005/8/layout/hierarchy1"/>
    <dgm:cxn modelId="{B4D800B8-202B-48BE-A67E-AD6103E79B6C}" type="presParOf" srcId="{00D586BC-E71D-44DC-B8CA-ACC34C36A5E4}" destId="{04CAB3A2-0E54-4EC4-B190-B4825C9EE553}" srcOrd="0" destOrd="0" presId="urn:microsoft.com/office/officeart/2005/8/layout/hierarchy1"/>
    <dgm:cxn modelId="{2B12F30A-FCB0-4B24-B6B7-15B1C6E884AB}" type="presParOf" srcId="{00D586BC-E71D-44DC-B8CA-ACC34C36A5E4}" destId="{1AF69DAB-ACA8-415B-A0C1-7776083B406D}" srcOrd="1" destOrd="0" presId="urn:microsoft.com/office/officeart/2005/8/layout/hierarchy1"/>
    <dgm:cxn modelId="{ED0EDEB1-FE23-46D8-AEB1-C2147B46D9AB}" type="presParOf" srcId="{D4FE98A4-F7BD-48BE-80B0-EBEAB5D1135E}" destId="{13E5A9E6-AC1B-4592-B512-4549F1CF69B4}" srcOrd="1" destOrd="0" presId="urn:microsoft.com/office/officeart/2005/8/layout/hierarchy1"/>
    <dgm:cxn modelId="{5A94B2D6-2902-4BCB-A2F2-1D47AADA8508}" type="presParOf" srcId="{24515E14-92AD-43FC-888B-D8D89BF2C09D}" destId="{45F0DEA5-DE2C-4B59-A3E5-C5BE6BA2A333}" srcOrd="3" destOrd="0" presId="urn:microsoft.com/office/officeart/2005/8/layout/hierarchy1"/>
    <dgm:cxn modelId="{7515C59A-901B-4A48-95CA-D9E7D5A5FDE0}" type="presParOf" srcId="{45F0DEA5-DE2C-4B59-A3E5-C5BE6BA2A333}" destId="{7EC26A4F-9B78-4067-BD44-ADC0FDF367B0}" srcOrd="0" destOrd="0" presId="urn:microsoft.com/office/officeart/2005/8/layout/hierarchy1"/>
    <dgm:cxn modelId="{016BBACE-984C-4B62-8F54-7D7D7EE6B0C0}" type="presParOf" srcId="{7EC26A4F-9B78-4067-BD44-ADC0FDF367B0}" destId="{BF5915A2-8D6C-4473-9B3E-F015C9DB6756}" srcOrd="0" destOrd="0" presId="urn:microsoft.com/office/officeart/2005/8/layout/hierarchy1"/>
    <dgm:cxn modelId="{93FBBCBD-DD1E-4A3B-8CB4-3BDD208D1931}" type="presParOf" srcId="{7EC26A4F-9B78-4067-BD44-ADC0FDF367B0}" destId="{9A627868-41A9-4F3A-8A4A-B253B0E7DCDF}" srcOrd="1" destOrd="0" presId="urn:microsoft.com/office/officeart/2005/8/layout/hierarchy1"/>
    <dgm:cxn modelId="{3935075D-DC4D-4446-9B17-BFDF04A482F4}" type="presParOf" srcId="{45F0DEA5-DE2C-4B59-A3E5-C5BE6BA2A333}" destId="{BE5D935C-6FF6-4FF7-9B94-F9B521DF3E9E}"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CE8880B-D5CD-4391-A833-03E60C8DE0A1}" type="doc">
      <dgm:prSet loTypeId="urn:microsoft.com/office/officeart/2005/8/layout/process5" loCatId="process" qsTypeId="urn:microsoft.com/office/officeart/2005/8/quickstyle/simple3" qsCatId="simple" csTypeId="urn:microsoft.com/office/officeart/2005/8/colors/accent1_5" csCatId="accent1" phldr="1"/>
      <dgm:spPr/>
      <dgm:t>
        <a:bodyPr/>
        <a:lstStyle/>
        <a:p>
          <a:endParaRPr lang="en-US"/>
        </a:p>
      </dgm:t>
    </dgm:pt>
    <dgm:pt modelId="{02A20EBE-94EB-402C-AB28-B28557AB7F71}">
      <dgm:prSet/>
      <dgm:spPr/>
      <dgm:t>
        <a:bodyPr/>
        <a:lstStyle/>
        <a:p>
          <a:pPr rtl="0"/>
          <a:r>
            <a:rPr lang="en-US" b="0" dirty="0">
              <a:latin typeface="Calibri"/>
              <a:cs typeface="Calibri"/>
            </a:rPr>
            <a:t>Born in 1986, Values – Love and respect family through anything</a:t>
          </a:r>
        </a:p>
      </dgm:t>
    </dgm:pt>
    <dgm:pt modelId="{49B5EA3C-2D3C-4A7C-9CE2-05DD13A513F0}" type="parTrans" cxnId="{9C6081BC-0C21-4E2D-AB9D-DCFE53F2890C}">
      <dgm:prSet/>
      <dgm:spPr/>
      <dgm:t>
        <a:bodyPr/>
        <a:lstStyle/>
        <a:p>
          <a:endParaRPr lang="en-US"/>
        </a:p>
      </dgm:t>
    </dgm:pt>
    <dgm:pt modelId="{D91A338A-1B8E-4128-A9BD-90A87F61B68A}" type="sibTrans" cxnId="{9C6081BC-0C21-4E2D-AB9D-DCFE53F2890C}">
      <dgm:prSet/>
      <dgm:spPr/>
      <dgm:t>
        <a:bodyPr/>
        <a:lstStyle/>
        <a:p>
          <a:endParaRPr lang="en-US"/>
        </a:p>
      </dgm:t>
    </dgm:pt>
    <dgm:pt modelId="{FDBA99EF-572A-42A1-B1C6-D6366066BC9B}">
      <dgm:prSet/>
      <dgm:spPr/>
      <dgm:t>
        <a:bodyPr/>
        <a:lstStyle/>
        <a:p>
          <a:pPr rtl="0"/>
          <a:r>
            <a:rPr lang="en-US" b="0" dirty="0">
              <a:latin typeface="Calibri"/>
              <a:cs typeface="Calibri"/>
            </a:rPr>
            <a:t>Brother</a:t>
          </a:r>
          <a:r>
            <a:rPr lang="en-US" b="0" baseline="0" dirty="0">
              <a:latin typeface="Calibri"/>
              <a:cs typeface="Calibri"/>
            </a:rPr>
            <a:t> Arrived in 1991</a:t>
          </a:r>
          <a:endParaRPr lang="en-US" b="0" dirty="0">
            <a:latin typeface="Calibri"/>
            <a:cs typeface="Calibri"/>
          </a:endParaRPr>
        </a:p>
      </dgm:t>
    </dgm:pt>
    <dgm:pt modelId="{4F4E1E2E-B00E-4C62-81FA-B5B97B8F6C32}" type="parTrans" cxnId="{B7892AE0-1016-49C5-ADF6-E38F4FE716F0}">
      <dgm:prSet/>
      <dgm:spPr/>
      <dgm:t>
        <a:bodyPr/>
        <a:lstStyle/>
        <a:p>
          <a:endParaRPr lang="en-US"/>
        </a:p>
      </dgm:t>
    </dgm:pt>
    <dgm:pt modelId="{59E2623A-6C6E-41A4-A43C-EC0DD37007D1}" type="sibTrans" cxnId="{B7892AE0-1016-49C5-ADF6-E38F4FE716F0}">
      <dgm:prSet/>
      <dgm:spPr/>
      <dgm:t>
        <a:bodyPr/>
        <a:lstStyle/>
        <a:p>
          <a:endParaRPr lang="en-US"/>
        </a:p>
      </dgm:t>
    </dgm:pt>
    <dgm:pt modelId="{BB096A1B-2927-481B-8D1D-BC19DE307AE5}">
      <dgm:prSet/>
      <dgm:spPr/>
      <dgm:t>
        <a:bodyPr/>
        <a:lstStyle/>
        <a:p>
          <a:pPr rtl="0"/>
          <a:r>
            <a:rPr lang="en-US" b="0" dirty="0">
              <a:latin typeface="Calibri"/>
              <a:cs typeface="Calibri"/>
            </a:rPr>
            <a:t>Close family – Did everything together, Summer, Christmas, holidays </a:t>
          </a:r>
        </a:p>
      </dgm:t>
    </dgm:pt>
    <dgm:pt modelId="{32D3169D-F88A-48B6-A79B-C16AC2B2C650}" type="parTrans" cxnId="{9F515AF1-A50D-466D-9B7D-51C5F1D4A49D}">
      <dgm:prSet/>
      <dgm:spPr/>
      <dgm:t>
        <a:bodyPr/>
        <a:lstStyle/>
        <a:p>
          <a:endParaRPr lang="en-US"/>
        </a:p>
      </dgm:t>
    </dgm:pt>
    <dgm:pt modelId="{D0481312-DB03-4135-942B-DF1D6CF442F7}" type="sibTrans" cxnId="{9F515AF1-A50D-466D-9B7D-51C5F1D4A49D}">
      <dgm:prSet/>
      <dgm:spPr/>
      <dgm:t>
        <a:bodyPr/>
        <a:lstStyle/>
        <a:p>
          <a:endParaRPr lang="en-US"/>
        </a:p>
      </dgm:t>
    </dgm:pt>
    <dgm:pt modelId="{AA49D08B-A30B-49F6-88FD-B550D753A401}">
      <dgm:prSet phldr="0"/>
      <dgm:spPr/>
      <dgm:t>
        <a:bodyPr/>
        <a:lstStyle/>
        <a:p>
          <a:pPr rtl="0"/>
          <a:r>
            <a:rPr lang="en-US" b="0" dirty="0">
              <a:latin typeface="Calibri"/>
              <a:cs typeface="Calibri"/>
            </a:rPr>
            <a:t>Typical Teen/ early 20s years, rebelling, relationships, making mistakes</a:t>
          </a:r>
        </a:p>
      </dgm:t>
    </dgm:pt>
    <dgm:pt modelId="{2577AB5C-F477-47C9-99AC-D621691B1091}" type="parTrans" cxnId="{D56982F1-1847-4425-B23F-6B7CF7078E15}">
      <dgm:prSet/>
      <dgm:spPr/>
      <dgm:t>
        <a:bodyPr/>
        <a:lstStyle/>
        <a:p>
          <a:endParaRPr lang="en-US"/>
        </a:p>
      </dgm:t>
    </dgm:pt>
    <dgm:pt modelId="{8CDC7EAE-5D71-4EC8-AC3D-A30B7E6E2CD4}" type="sibTrans" cxnId="{D56982F1-1847-4425-B23F-6B7CF7078E15}">
      <dgm:prSet/>
      <dgm:spPr/>
      <dgm:t>
        <a:bodyPr/>
        <a:lstStyle/>
        <a:p>
          <a:endParaRPr lang="en-US"/>
        </a:p>
      </dgm:t>
    </dgm:pt>
    <dgm:pt modelId="{8E83E799-4F79-4CE4-80C4-AB92047A95AF}">
      <dgm:prSet/>
      <dgm:spPr/>
      <dgm:t>
        <a:bodyPr/>
        <a:lstStyle/>
        <a:p>
          <a:pPr rtl="0"/>
          <a:r>
            <a:rPr lang="en-US" b="0" dirty="0">
              <a:latin typeface="Calibri"/>
              <a:cs typeface="Calibri"/>
            </a:rPr>
            <a:t>Mam</a:t>
          </a:r>
          <a:r>
            <a:rPr lang="en-US" b="0" baseline="0" dirty="0">
              <a:latin typeface="Calibri"/>
              <a:cs typeface="Calibri"/>
            </a:rPr>
            <a:t> passed away 2012 –  Trauma, Emotional knock. Lonely</a:t>
          </a:r>
          <a:r>
            <a:rPr lang="en-US" b="0" dirty="0">
              <a:latin typeface="Calibri"/>
              <a:cs typeface="Calibri"/>
            </a:rPr>
            <a:t>.</a:t>
          </a:r>
        </a:p>
      </dgm:t>
    </dgm:pt>
    <dgm:pt modelId="{0D85DA24-6F06-4E69-9B97-143F3D9581E2}" type="parTrans" cxnId="{05F166F0-E941-4783-9F3F-BCEBFAADCFE9}">
      <dgm:prSet/>
      <dgm:spPr/>
      <dgm:t>
        <a:bodyPr/>
        <a:lstStyle/>
        <a:p>
          <a:endParaRPr lang="en-US"/>
        </a:p>
      </dgm:t>
    </dgm:pt>
    <dgm:pt modelId="{475D2A62-99E1-42DC-A546-19ABF3716C62}" type="sibTrans" cxnId="{05F166F0-E941-4783-9F3F-BCEBFAADCFE9}">
      <dgm:prSet/>
      <dgm:spPr/>
      <dgm:t>
        <a:bodyPr/>
        <a:lstStyle/>
        <a:p>
          <a:endParaRPr lang="en-US"/>
        </a:p>
      </dgm:t>
    </dgm:pt>
    <dgm:pt modelId="{7990F166-8252-42EF-A034-481F6E083011}">
      <dgm:prSet/>
      <dgm:spPr/>
      <dgm:t>
        <a:bodyPr/>
        <a:lstStyle/>
        <a:p>
          <a:pPr rtl="0"/>
          <a:r>
            <a:rPr lang="en-US" b="0" baseline="0" dirty="0">
              <a:latin typeface="Calibri"/>
              <a:cs typeface="Calibri"/>
            </a:rPr>
            <a:t>Resulted in me and dad becoming estranged as mam held us all together.   </a:t>
          </a:r>
          <a:endParaRPr lang="en-US" b="0" dirty="0">
            <a:latin typeface="Calibri"/>
            <a:cs typeface="Calibri"/>
          </a:endParaRPr>
        </a:p>
      </dgm:t>
    </dgm:pt>
    <dgm:pt modelId="{C3FE0023-B492-4DF9-BA9C-9F36195DCCF2}" type="parTrans" cxnId="{9653FF82-4B75-482F-AF51-5E092A19EF52}">
      <dgm:prSet/>
      <dgm:spPr/>
      <dgm:t>
        <a:bodyPr/>
        <a:lstStyle/>
        <a:p>
          <a:endParaRPr lang="en-US"/>
        </a:p>
      </dgm:t>
    </dgm:pt>
    <dgm:pt modelId="{D172FB50-3035-435A-8F90-40F0134D2201}" type="sibTrans" cxnId="{9653FF82-4B75-482F-AF51-5E092A19EF52}">
      <dgm:prSet/>
      <dgm:spPr/>
      <dgm:t>
        <a:bodyPr/>
        <a:lstStyle/>
        <a:p>
          <a:endParaRPr lang="en-US"/>
        </a:p>
      </dgm:t>
    </dgm:pt>
    <dgm:pt modelId="{0BE4600A-8787-4E49-8794-222D479886B9}">
      <dgm:prSet/>
      <dgm:spPr/>
      <dgm:t>
        <a:bodyPr/>
        <a:lstStyle/>
        <a:p>
          <a:pPr rtl="0"/>
          <a:r>
            <a:rPr lang="en-US" b="0" dirty="0">
              <a:latin typeface="Calibri"/>
              <a:cs typeface="Calibri"/>
            </a:rPr>
            <a:t>Started journaling, exercising and, meditation try and distract from feeling abandoned by my dad</a:t>
          </a:r>
        </a:p>
      </dgm:t>
    </dgm:pt>
    <dgm:pt modelId="{F3FDF51C-E904-41E5-8909-BEAEEF698AE7}" type="parTrans" cxnId="{BC3A959D-F348-4571-BC9C-83856DB34685}">
      <dgm:prSet/>
      <dgm:spPr/>
      <dgm:t>
        <a:bodyPr/>
        <a:lstStyle/>
        <a:p>
          <a:endParaRPr lang="en-US"/>
        </a:p>
      </dgm:t>
    </dgm:pt>
    <dgm:pt modelId="{595D8422-6CAE-4B9D-86D0-D53BC4F82C83}" type="sibTrans" cxnId="{BC3A959D-F348-4571-BC9C-83856DB34685}">
      <dgm:prSet/>
      <dgm:spPr/>
      <dgm:t>
        <a:bodyPr/>
        <a:lstStyle/>
        <a:p>
          <a:endParaRPr lang="en-US"/>
        </a:p>
      </dgm:t>
    </dgm:pt>
    <dgm:pt modelId="{F912E18F-35D9-42F4-B2E3-1367090152A3}">
      <dgm:prSet phldr="0"/>
      <dgm:spPr/>
      <dgm:t>
        <a:bodyPr/>
        <a:lstStyle/>
        <a:p>
          <a:pPr rtl="0"/>
          <a:r>
            <a:rPr lang="en-US" b="0" dirty="0">
              <a:latin typeface="Calibri"/>
              <a:cs typeface="Calibri"/>
            </a:rPr>
            <a:t>Strict parents and a dad who worked lots. We were brought us up in a very structured and serious manner</a:t>
          </a:r>
        </a:p>
      </dgm:t>
    </dgm:pt>
    <dgm:pt modelId="{CB0DDE4A-1DF7-4F5A-B780-98D46D25236D}" type="parTrans" cxnId="{5074258E-E320-4C1F-A904-021B56B8E5EA}">
      <dgm:prSet/>
      <dgm:spPr/>
      <dgm:t>
        <a:bodyPr/>
        <a:lstStyle/>
        <a:p>
          <a:endParaRPr lang="en-GB"/>
        </a:p>
      </dgm:t>
    </dgm:pt>
    <dgm:pt modelId="{3D22934B-725D-4BAA-A88A-6EF15CFD1436}" type="sibTrans" cxnId="{5074258E-E320-4C1F-A904-021B56B8E5EA}">
      <dgm:prSet/>
      <dgm:spPr/>
      <dgm:t>
        <a:bodyPr/>
        <a:lstStyle/>
        <a:p>
          <a:endParaRPr lang="en-US"/>
        </a:p>
      </dgm:t>
    </dgm:pt>
    <dgm:pt modelId="{D0EBDEBE-0F2E-4A93-A485-D9EF435CB58A}">
      <dgm:prSet/>
      <dgm:spPr/>
      <dgm:t>
        <a:bodyPr/>
        <a:lstStyle/>
        <a:p>
          <a:pPr rtl="0"/>
          <a:r>
            <a:rPr lang="en-US" b="0" dirty="0">
              <a:latin typeface="Calibri"/>
              <a:cs typeface="Calibri"/>
            </a:rPr>
            <a:t>Graduated 2013 and moved out and grew fiercely independent away from my family</a:t>
          </a:r>
        </a:p>
      </dgm:t>
    </dgm:pt>
    <dgm:pt modelId="{FFA85B55-3F15-4F95-9429-086D4BDCCC1F}" type="parTrans" cxnId="{FE141136-761C-43C8-9FD6-5E044AD24271}">
      <dgm:prSet/>
      <dgm:spPr/>
      <dgm:t>
        <a:bodyPr/>
        <a:lstStyle/>
        <a:p>
          <a:endParaRPr lang="en-GB"/>
        </a:p>
      </dgm:t>
    </dgm:pt>
    <dgm:pt modelId="{5626AADA-D16D-4511-9107-9E77E28BDB75}" type="sibTrans" cxnId="{FE141136-761C-43C8-9FD6-5E044AD24271}">
      <dgm:prSet/>
      <dgm:spPr/>
      <dgm:t>
        <a:bodyPr/>
        <a:lstStyle/>
        <a:p>
          <a:endParaRPr lang="en-GB"/>
        </a:p>
      </dgm:t>
    </dgm:pt>
    <dgm:pt modelId="{EBC3F0EF-31D1-4DDE-8755-FA5C9F6A3B47}">
      <dgm:prSet/>
      <dgm:spPr/>
      <dgm:t>
        <a:bodyPr/>
        <a:lstStyle/>
        <a:p>
          <a:r>
            <a:rPr lang="en-US" b="0" dirty="0">
              <a:latin typeface="Calibri"/>
              <a:cs typeface="Calibri"/>
            </a:rPr>
            <a:t>Met partner in 2014</a:t>
          </a:r>
        </a:p>
      </dgm:t>
    </dgm:pt>
    <dgm:pt modelId="{DCD1436D-48E5-4D71-98B2-E197801BD5B2}" type="parTrans" cxnId="{FEDF8A90-1163-41CE-852B-FFA22DEF2403}">
      <dgm:prSet/>
      <dgm:spPr/>
      <dgm:t>
        <a:bodyPr/>
        <a:lstStyle/>
        <a:p>
          <a:endParaRPr lang="en-GB"/>
        </a:p>
      </dgm:t>
    </dgm:pt>
    <dgm:pt modelId="{8B132593-FDCF-4295-94DF-EEC034EFFE3F}" type="sibTrans" cxnId="{FEDF8A90-1163-41CE-852B-FFA22DEF2403}">
      <dgm:prSet/>
      <dgm:spPr/>
      <dgm:t>
        <a:bodyPr/>
        <a:lstStyle/>
        <a:p>
          <a:endParaRPr lang="en-GB"/>
        </a:p>
      </dgm:t>
    </dgm:pt>
    <dgm:pt modelId="{0F84EDB6-8893-4E90-B3FF-D4B2C9DB9A9B}">
      <dgm:prSet/>
      <dgm:spPr/>
      <dgm:t>
        <a:bodyPr/>
        <a:lstStyle/>
        <a:p>
          <a:pPr rtl="0"/>
          <a:r>
            <a:rPr lang="en-US" b="0" dirty="0">
              <a:latin typeface="Calibri"/>
              <a:cs typeface="Calibri"/>
            </a:rPr>
            <a:t>Daughter arrived 2018, Much closer to my dad since she came. My miracle baby brought us together </a:t>
          </a:r>
        </a:p>
      </dgm:t>
    </dgm:pt>
    <dgm:pt modelId="{A954A381-DAEA-4766-BED9-F66E43E9207B}" type="parTrans" cxnId="{CEE8B17B-C8F5-4094-9064-50B78018FC98}">
      <dgm:prSet/>
      <dgm:spPr/>
      <dgm:t>
        <a:bodyPr/>
        <a:lstStyle/>
        <a:p>
          <a:endParaRPr lang="en-GB"/>
        </a:p>
      </dgm:t>
    </dgm:pt>
    <dgm:pt modelId="{890AF014-4000-4930-AC16-4FADDF5BC0C4}" type="sibTrans" cxnId="{CEE8B17B-C8F5-4094-9064-50B78018FC98}">
      <dgm:prSet/>
      <dgm:spPr/>
      <dgm:t>
        <a:bodyPr/>
        <a:lstStyle/>
        <a:p>
          <a:endParaRPr lang="en-GB"/>
        </a:p>
      </dgm:t>
    </dgm:pt>
    <dgm:pt modelId="{55226F53-3B4C-45C3-93FD-9F59287AC413}" type="pres">
      <dgm:prSet presAssocID="{2CE8880B-D5CD-4391-A833-03E60C8DE0A1}" presName="diagram" presStyleCnt="0">
        <dgm:presLayoutVars>
          <dgm:dir/>
          <dgm:resizeHandles val="exact"/>
        </dgm:presLayoutVars>
      </dgm:prSet>
      <dgm:spPr/>
    </dgm:pt>
    <dgm:pt modelId="{E4A2D658-7ECF-4B76-A53D-BFF0FFF769B2}" type="pres">
      <dgm:prSet presAssocID="{02A20EBE-94EB-402C-AB28-B28557AB7F71}" presName="node" presStyleLbl="node1" presStyleIdx="0" presStyleCnt="11">
        <dgm:presLayoutVars>
          <dgm:bulletEnabled val="1"/>
        </dgm:presLayoutVars>
      </dgm:prSet>
      <dgm:spPr/>
    </dgm:pt>
    <dgm:pt modelId="{AC86B87D-7C42-466F-AFAE-77EA3C5B49DB}" type="pres">
      <dgm:prSet presAssocID="{D91A338A-1B8E-4128-A9BD-90A87F61B68A}" presName="sibTrans" presStyleLbl="sibTrans2D1" presStyleIdx="0" presStyleCnt="10"/>
      <dgm:spPr/>
    </dgm:pt>
    <dgm:pt modelId="{D1CA4C1C-B1E7-4083-B7C3-A7698B3D190F}" type="pres">
      <dgm:prSet presAssocID="{D91A338A-1B8E-4128-A9BD-90A87F61B68A}" presName="connectorText" presStyleLbl="sibTrans2D1" presStyleIdx="0" presStyleCnt="10"/>
      <dgm:spPr/>
    </dgm:pt>
    <dgm:pt modelId="{C0340C6C-5BBA-47B5-9E79-96C6BF731024}" type="pres">
      <dgm:prSet presAssocID="{FDBA99EF-572A-42A1-B1C6-D6366066BC9B}" presName="node" presStyleLbl="node1" presStyleIdx="1" presStyleCnt="11">
        <dgm:presLayoutVars>
          <dgm:bulletEnabled val="1"/>
        </dgm:presLayoutVars>
      </dgm:prSet>
      <dgm:spPr/>
    </dgm:pt>
    <dgm:pt modelId="{12A8D341-6972-4CC4-9763-3927FE549706}" type="pres">
      <dgm:prSet presAssocID="{59E2623A-6C6E-41A4-A43C-EC0DD37007D1}" presName="sibTrans" presStyleLbl="sibTrans2D1" presStyleIdx="1" presStyleCnt="10"/>
      <dgm:spPr/>
    </dgm:pt>
    <dgm:pt modelId="{9C883319-80AC-43DD-9F68-E9DFD751B87F}" type="pres">
      <dgm:prSet presAssocID="{59E2623A-6C6E-41A4-A43C-EC0DD37007D1}" presName="connectorText" presStyleLbl="sibTrans2D1" presStyleIdx="1" presStyleCnt="10"/>
      <dgm:spPr/>
    </dgm:pt>
    <dgm:pt modelId="{A88ABB6D-E1F6-4FF6-9EE9-F66CBA10CF1F}" type="pres">
      <dgm:prSet presAssocID="{BB096A1B-2927-481B-8D1D-BC19DE307AE5}" presName="node" presStyleLbl="node1" presStyleIdx="2" presStyleCnt="11">
        <dgm:presLayoutVars>
          <dgm:bulletEnabled val="1"/>
        </dgm:presLayoutVars>
      </dgm:prSet>
      <dgm:spPr/>
    </dgm:pt>
    <dgm:pt modelId="{59056289-064D-4479-9AA5-8D4CED2A31F0}" type="pres">
      <dgm:prSet presAssocID="{D0481312-DB03-4135-942B-DF1D6CF442F7}" presName="sibTrans" presStyleLbl="sibTrans2D1" presStyleIdx="2" presStyleCnt="10"/>
      <dgm:spPr/>
    </dgm:pt>
    <dgm:pt modelId="{9B4EE23C-E8E9-4BAF-AD95-6AFE8288D0C7}" type="pres">
      <dgm:prSet presAssocID="{D0481312-DB03-4135-942B-DF1D6CF442F7}" presName="connectorText" presStyleLbl="sibTrans2D1" presStyleIdx="2" presStyleCnt="10"/>
      <dgm:spPr/>
    </dgm:pt>
    <dgm:pt modelId="{5709D458-1C6F-4A14-BD80-ADE48927AAAA}" type="pres">
      <dgm:prSet presAssocID="{F912E18F-35D9-42F4-B2E3-1367090152A3}" presName="node" presStyleLbl="node1" presStyleIdx="3" presStyleCnt="11">
        <dgm:presLayoutVars>
          <dgm:bulletEnabled val="1"/>
        </dgm:presLayoutVars>
      </dgm:prSet>
      <dgm:spPr/>
    </dgm:pt>
    <dgm:pt modelId="{F04E316D-E83A-4BC0-BDBD-D1B32362AA6E}" type="pres">
      <dgm:prSet presAssocID="{3D22934B-725D-4BAA-A88A-6EF15CFD1436}" presName="sibTrans" presStyleLbl="sibTrans2D1" presStyleIdx="3" presStyleCnt="10"/>
      <dgm:spPr/>
    </dgm:pt>
    <dgm:pt modelId="{8CC29583-F542-47BA-970A-1A7DD6718252}" type="pres">
      <dgm:prSet presAssocID="{3D22934B-725D-4BAA-A88A-6EF15CFD1436}" presName="connectorText" presStyleLbl="sibTrans2D1" presStyleIdx="3" presStyleCnt="10"/>
      <dgm:spPr/>
    </dgm:pt>
    <dgm:pt modelId="{52C9E5A1-2291-43A4-9CF6-501ADB5A4EA3}" type="pres">
      <dgm:prSet presAssocID="{AA49D08B-A30B-49F6-88FD-B550D753A401}" presName="node" presStyleLbl="node1" presStyleIdx="4" presStyleCnt="11">
        <dgm:presLayoutVars>
          <dgm:bulletEnabled val="1"/>
        </dgm:presLayoutVars>
      </dgm:prSet>
      <dgm:spPr/>
    </dgm:pt>
    <dgm:pt modelId="{D633C0AC-C0D8-49B2-B9C5-64CC382B64FD}" type="pres">
      <dgm:prSet presAssocID="{8CDC7EAE-5D71-4EC8-AC3D-A30B7E6E2CD4}" presName="sibTrans" presStyleLbl="sibTrans2D1" presStyleIdx="4" presStyleCnt="10"/>
      <dgm:spPr/>
    </dgm:pt>
    <dgm:pt modelId="{BF5D2F6C-1AEF-4E19-A29F-70A2E76BDA49}" type="pres">
      <dgm:prSet presAssocID="{8CDC7EAE-5D71-4EC8-AC3D-A30B7E6E2CD4}" presName="connectorText" presStyleLbl="sibTrans2D1" presStyleIdx="4" presStyleCnt="10"/>
      <dgm:spPr/>
    </dgm:pt>
    <dgm:pt modelId="{A008E4C2-4A80-4507-88B3-2CF5F8EF6FBA}" type="pres">
      <dgm:prSet presAssocID="{8E83E799-4F79-4CE4-80C4-AB92047A95AF}" presName="node" presStyleLbl="node1" presStyleIdx="5" presStyleCnt="11">
        <dgm:presLayoutVars>
          <dgm:bulletEnabled val="1"/>
        </dgm:presLayoutVars>
      </dgm:prSet>
      <dgm:spPr/>
    </dgm:pt>
    <dgm:pt modelId="{3F20EF07-DF1D-47E2-9FC2-44D856241271}" type="pres">
      <dgm:prSet presAssocID="{475D2A62-99E1-42DC-A546-19ABF3716C62}" presName="sibTrans" presStyleLbl="sibTrans2D1" presStyleIdx="5" presStyleCnt="10"/>
      <dgm:spPr/>
    </dgm:pt>
    <dgm:pt modelId="{F2BD840D-430A-4AF8-BD45-4CF888B46303}" type="pres">
      <dgm:prSet presAssocID="{475D2A62-99E1-42DC-A546-19ABF3716C62}" presName="connectorText" presStyleLbl="sibTrans2D1" presStyleIdx="5" presStyleCnt="10"/>
      <dgm:spPr/>
    </dgm:pt>
    <dgm:pt modelId="{131925C9-ADD3-4963-B16D-51EEC0108F12}" type="pres">
      <dgm:prSet presAssocID="{7990F166-8252-42EF-A034-481F6E083011}" presName="node" presStyleLbl="node1" presStyleIdx="6" presStyleCnt="11">
        <dgm:presLayoutVars>
          <dgm:bulletEnabled val="1"/>
        </dgm:presLayoutVars>
      </dgm:prSet>
      <dgm:spPr/>
    </dgm:pt>
    <dgm:pt modelId="{1530AB9A-38FD-4810-87F4-BAC922DF928A}" type="pres">
      <dgm:prSet presAssocID="{D172FB50-3035-435A-8F90-40F0134D2201}" presName="sibTrans" presStyleLbl="sibTrans2D1" presStyleIdx="6" presStyleCnt="10"/>
      <dgm:spPr/>
    </dgm:pt>
    <dgm:pt modelId="{B7BD3F70-1A78-45FF-A329-E8CC0C606AA9}" type="pres">
      <dgm:prSet presAssocID="{D172FB50-3035-435A-8F90-40F0134D2201}" presName="connectorText" presStyleLbl="sibTrans2D1" presStyleIdx="6" presStyleCnt="10"/>
      <dgm:spPr/>
    </dgm:pt>
    <dgm:pt modelId="{311ECAAB-F320-4B08-9DC8-A1F41834777C}" type="pres">
      <dgm:prSet presAssocID="{0BE4600A-8787-4E49-8794-222D479886B9}" presName="node" presStyleLbl="node1" presStyleIdx="7" presStyleCnt="11">
        <dgm:presLayoutVars>
          <dgm:bulletEnabled val="1"/>
        </dgm:presLayoutVars>
      </dgm:prSet>
      <dgm:spPr/>
    </dgm:pt>
    <dgm:pt modelId="{AA8E6008-B489-4595-8C32-BDB3BE9B0942}" type="pres">
      <dgm:prSet presAssocID="{595D8422-6CAE-4B9D-86D0-D53BC4F82C83}" presName="sibTrans" presStyleLbl="sibTrans2D1" presStyleIdx="7" presStyleCnt="10"/>
      <dgm:spPr/>
    </dgm:pt>
    <dgm:pt modelId="{7D1A3A8F-2F23-4AC0-9B98-5C7EB9B4E862}" type="pres">
      <dgm:prSet presAssocID="{595D8422-6CAE-4B9D-86D0-D53BC4F82C83}" presName="connectorText" presStyleLbl="sibTrans2D1" presStyleIdx="7" presStyleCnt="10"/>
      <dgm:spPr/>
    </dgm:pt>
    <dgm:pt modelId="{AB4E4745-C461-4557-8DE9-43BA2D6CE2EE}" type="pres">
      <dgm:prSet presAssocID="{D0EBDEBE-0F2E-4A93-A485-D9EF435CB58A}" presName="node" presStyleLbl="node1" presStyleIdx="8" presStyleCnt="11">
        <dgm:presLayoutVars>
          <dgm:bulletEnabled val="1"/>
        </dgm:presLayoutVars>
      </dgm:prSet>
      <dgm:spPr/>
    </dgm:pt>
    <dgm:pt modelId="{6FE1E6EB-8A10-41AD-8A49-393745ADC7EF}" type="pres">
      <dgm:prSet presAssocID="{5626AADA-D16D-4511-9107-9E77E28BDB75}" presName="sibTrans" presStyleLbl="sibTrans2D1" presStyleIdx="8" presStyleCnt="10"/>
      <dgm:spPr/>
    </dgm:pt>
    <dgm:pt modelId="{10CFF9C5-1297-412B-876F-3C876761F812}" type="pres">
      <dgm:prSet presAssocID="{5626AADA-D16D-4511-9107-9E77E28BDB75}" presName="connectorText" presStyleLbl="sibTrans2D1" presStyleIdx="8" presStyleCnt="10"/>
      <dgm:spPr/>
    </dgm:pt>
    <dgm:pt modelId="{75EE0083-6574-4EBC-8CB4-FC51958B394E}" type="pres">
      <dgm:prSet presAssocID="{EBC3F0EF-31D1-4DDE-8755-FA5C9F6A3B47}" presName="node" presStyleLbl="node1" presStyleIdx="9" presStyleCnt="11">
        <dgm:presLayoutVars>
          <dgm:bulletEnabled val="1"/>
        </dgm:presLayoutVars>
      </dgm:prSet>
      <dgm:spPr/>
    </dgm:pt>
    <dgm:pt modelId="{899FB909-DCF6-4D89-874B-A8180D6C11F1}" type="pres">
      <dgm:prSet presAssocID="{8B132593-FDCF-4295-94DF-EEC034EFFE3F}" presName="sibTrans" presStyleLbl="sibTrans2D1" presStyleIdx="9" presStyleCnt="10"/>
      <dgm:spPr/>
    </dgm:pt>
    <dgm:pt modelId="{5C4A3337-1FC1-410A-94B8-33C90A0D3BC6}" type="pres">
      <dgm:prSet presAssocID="{8B132593-FDCF-4295-94DF-EEC034EFFE3F}" presName="connectorText" presStyleLbl="sibTrans2D1" presStyleIdx="9" presStyleCnt="10"/>
      <dgm:spPr/>
    </dgm:pt>
    <dgm:pt modelId="{D33BDD37-B93D-4AF0-BA50-EC9BEF6603A0}" type="pres">
      <dgm:prSet presAssocID="{0F84EDB6-8893-4E90-B3FF-D4B2C9DB9A9B}" presName="node" presStyleLbl="node1" presStyleIdx="10" presStyleCnt="11">
        <dgm:presLayoutVars>
          <dgm:bulletEnabled val="1"/>
        </dgm:presLayoutVars>
      </dgm:prSet>
      <dgm:spPr/>
    </dgm:pt>
  </dgm:ptLst>
  <dgm:cxnLst>
    <dgm:cxn modelId="{A208F803-CC8E-4B59-8A36-387FECE7D628}" type="presOf" srcId="{D0EBDEBE-0F2E-4A93-A485-D9EF435CB58A}" destId="{AB4E4745-C461-4557-8DE9-43BA2D6CE2EE}" srcOrd="0" destOrd="0" presId="urn:microsoft.com/office/officeart/2005/8/layout/process5"/>
    <dgm:cxn modelId="{32B7E70B-2BA0-4E4D-AA6F-552C65F2A9FC}" type="presOf" srcId="{D0481312-DB03-4135-942B-DF1D6CF442F7}" destId="{9B4EE23C-E8E9-4BAF-AD95-6AFE8288D0C7}" srcOrd="1" destOrd="0" presId="urn:microsoft.com/office/officeart/2005/8/layout/process5"/>
    <dgm:cxn modelId="{8CC1BD15-03E2-4011-9866-BCBD6C28457C}" type="presOf" srcId="{D172FB50-3035-435A-8F90-40F0134D2201}" destId="{B7BD3F70-1A78-45FF-A329-E8CC0C606AA9}" srcOrd="1" destOrd="0" presId="urn:microsoft.com/office/officeart/2005/8/layout/process5"/>
    <dgm:cxn modelId="{0D3DBA19-2C6B-4831-AC6E-47E7FD99EF4B}" type="presOf" srcId="{475D2A62-99E1-42DC-A546-19ABF3716C62}" destId="{3F20EF07-DF1D-47E2-9FC2-44D856241271}" srcOrd="0" destOrd="0" presId="urn:microsoft.com/office/officeart/2005/8/layout/process5"/>
    <dgm:cxn modelId="{0E9AE419-3B36-4279-AE0F-653CDCDC82D2}" type="presOf" srcId="{02A20EBE-94EB-402C-AB28-B28557AB7F71}" destId="{E4A2D658-7ECF-4B76-A53D-BFF0FFF769B2}" srcOrd="0" destOrd="0" presId="urn:microsoft.com/office/officeart/2005/8/layout/process5"/>
    <dgm:cxn modelId="{CB7A341C-FB11-4D43-96D2-E4B5BECE0936}" type="presOf" srcId="{EBC3F0EF-31D1-4DDE-8755-FA5C9F6A3B47}" destId="{75EE0083-6574-4EBC-8CB4-FC51958B394E}" srcOrd="0" destOrd="0" presId="urn:microsoft.com/office/officeart/2005/8/layout/process5"/>
    <dgm:cxn modelId="{1767A332-E272-4E38-88E9-7557699E949F}" type="presOf" srcId="{BB096A1B-2927-481B-8D1D-BC19DE307AE5}" destId="{A88ABB6D-E1F6-4FF6-9EE9-F66CBA10CF1F}" srcOrd="0" destOrd="0" presId="urn:microsoft.com/office/officeart/2005/8/layout/process5"/>
    <dgm:cxn modelId="{A98BE633-75C7-4FD7-BAEB-4DD4A4820EC4}" type="presOf" srcId="{0F84EDB6-8893-4E90-B3FF-D4B2C9DB9A9B}" destId="{D33BDD37-B93D-4AF0-BA50-EC9BEF6603A0}" srcOrd="0" destOrd="0" presId="urn:microsoft.com/office/officeart/2005/8/layout/process5"/>
    <dgm:cxn modelId="{FE141136-761C-43C8-9FD6-5E044AD24271}" srcId="{2CE8880B-D5CD-4391-A833-03E60C8DE0A1}" destId="{D0EBDEBE-0F2E-4A93-A485-D9EF435CB58A}" srcOrd="8" destOrd="0" parTransId="{FFA85B55-3F15-4F95-9429-086D4BDCCC1F}" sibTransId="{5626AADA-D16D-4511-9107-9E77E28BDB75}"/>
    <dgm:cxn modelId="{35731B3E-33A4-4B9D-830F-65C5734532CB}" type="presOf" srcId="{475D2A62-99E1-42DC-A546-19ABF3716C62}" destId="{F2BD840D-430A-4AF8-BD45-4CF888B46303}" srcOrd="1" destOrd="0" presId="urn:microsoft.com/office/officeart/2005/8/layout/process5"/>
    <dgm:cxn modelId="{DB447E5D-ED57-476B-BF05-64B99A1A71AA}" type="presOf" srcId="{AA49D08B-A30B-49F6-88FD-B550D753A401}" destId="{52C9E5A1-2291-43A4-9CF6-501ADB5A4EA3}" srcOrd="0" destOrd="0" presId="urn:microsoft.com/office/officeart/2005/8/layout/process5"/>
    <dgm:cxn modelId="{74F65A41-66D6-49B0-A60D-562E5D3C19F8}" type="presOf" srcId="{5626AADA-D16D-4511-9107-9E77E28BDB75}" destId="{10CFF9C5-1297-412B-876F-3C876761F812}" srcOrd="1" destOrd="0" presId="urn:microsoft.com/office/officeart/2005/8/layout/process5"/>
    <dgm:cxn modelId="{70AFDD44-6DA8-49B6-AA71-B59D3D75D978}" type="presOf" srcId="{D91A338A-1B8E-4128-A9BD-90A87F61B68A}" destId="{AC86B87D-7C42-466F-AFAE-77EA3C5B49DB}" srcOrd="0" destOrd="0" presId="urn:microsoft.com/office/officeart/2005/8/layout/process5"/>
    <dgm:cxn modelId="{014E3A65-787A-4C13-B89B-CF9DFAB961B3}" type="presOf" srcId="{D91A338A-1B8E-4128-A9BD-90A87F61B68A}" destId="{D1CA4C1C-B1E7-4083-B7C3-A7698B3D190F}" srcOrd="1" destOrd="0" presId="urn:microsoft.com/office/officeart/2005/8/layout/process5"/>
    <dgm:cxn modelId="{BD838665-5587-4857-BFD1-A7BEC07328AA}" type="presOf" srcId="{595D8422-6CAE-4B9D-86D0-D53BC4F82C83}" destId="{AA8E6008-B489-4595-8C32-BDB3BE9B0942}" srcOrd="0" destOrd="0" presId="urn:microsoft.com/office/officeart/2005/8/layout/process5"/>
    <dgm:cxn modelId="{48229A66-78B8-4D94-8348-AA60C8D6C728}" type="presOf" srcId="{0BE4600A-8787-4E49-8794-222D479886B9}" destId="{311ECAAB-F320-4B08-9DC8-A1F41834777C}" srcOrd="0" destOrd="0" presId="urn:microsoft.com/office/officeart/2005/8/layout/process5"/>
    <dgm:cxn modelId="{BA2C5F68-573A-4530-A459-B4C51081A095}" type="presOf" srcId="{8B132593-FDCF-4295-94DF-EEC034EFFE3F}" destId="{899FB909-DCF6-4D89-874B-A8180D6C11F1}" srcOrd="0" destOrd="0" presId="urn:microsoft.com/office/officeart/2005/8/layout/process5"/>
    <dgm:cxn modelId="{A1F1D96D-1C90-44B2-ACAC-B3DE435B4C6D}" type="presOf" srcId="{8B132593-FDCF-4295-94DF-EEC034EFFE3F}" destId="{5C4A3337-1FC1-410A-94B8-33C90A0D3BC6}" srcOrd="1" destOrd="0" presId="urn:microsoft.com/office/officeart/2005/8/layout/process5"/>
    <dgm:cxn modelId="{4F8C9F70-479C-494F-A28C-DAD7B7A51AB3}" type="presOf" srcId="{5626AADA-D16D-4511-9107-9E77E28BDB75}" destId="{6FE1E6EB-8A10-41AD-8A49-393745ADC7EF}" srcOrd="0" destOrd="0" presId="urn:microsoft.com/office/officeart/2005/8/layout/process5"/>
    <dgm:cxn modelId="{77730755-8820-436E-B4D3-A233A1E294C9}" type="presOf" srcId="{7990F166-8252-42EF-A034-481F6E083011}" destId="{131925C9-ADD3-4963-B16D-51EEC0108F12}" srcOrd="0" destOrd="0" presId="urn:microsoft.com/office/officeart/2005/8/layout/process5"/>
    <dgm:cxn modelId="{CEE8B17B-C8F5-4094-9064-50B78018FC98}" srcId="{2CE8880B-D5CD-4391-A833-03E60C8DE0A1}" destId="{0F84EDB6-8893-4E90-B3FF-D4B2C9DB9A9B}" srcOrd="10" destOrd="0" parTransId="{A954A381-DAEA-4766-BED9-F66E43E9207B}" sibTransId="{890AF014-4000-4930-AC16-4FADDF5BC0C4}"/>
    <dgm:cxn modelId="{9653FF82-4B75-482F-AF51-5E092A19EF52}" srcId="{2CE8880B-D5CD-4391-A833-03E60C8DE0A1}" destId="{7990F166-8252-42EF-A034-481F6E083011}" srcOrd="6" destOrd="0" parTransId="{C3FE0023-B492-4DF9-BA9C-9F36195DCCF2}" sibTransId="{D172FB50-3035-435A-8F90-40F0134D2201}"/>
    <dgm:cxn modelId="{93F3BD86-EC0D-486A-84D7-20A1CF50EF17}" type="presOf" srcId="{59E2623A-6C6E-41A4-A43C-EC0DD37007D1}" destId="{12A8D341-6972-4CC4-9763-3927FE549706}" srcOrd="0" destOrd="0" presId="urn:microsoft.com/office/officeart/2005/8/layout/process5"/>
    <dgm:cxn modelId="{5074258E-E320-4C1F-A904-021B56B8E5EA}" srcId="{2CE8880B-D5CD-4391-A833-03E60C8DE0A1}" destId="{F912E18F-35D9-42F4-B2E3-1367090152A3}" srcOrd="3" destOrd="0" parTransId="{CB0DDE4A-1DF7-4F5A-B780-98D46D25236D}" sibTransId="{3D22934B-725D-4BAA-A88A-6EF15CFD1436}"/>
    <dgm:cxn modelId="{FEDF8A90-1163-41CE-852B-FFA22DEF2403}" srcId="{2CE8880B-D5CD-4391-A833-03E60C8DE0A1}" destId="{EBC3F0EF-31D1-4DDE-8755-FA5C9F6A3B47}" srcOrd="9" destOrd="0" parTransId="{DCD1436D-48E5-4D71-98B2-E197801BD5B2}" sibTransId="{8B132593-FDCF-4295-94DF-EEC034EFFE3F}"/>
    <dgm:cxn modelId="{7DCB3C94-5D3E-4AF3-85A3-2259A7B198FB}" type="presOf" srcId="{8E83E799-4F79-4CE4-80C4-AB92047A95AF}" destId="{A008E4C2-4A80-4507-88B3-2CF5F8EF6FBA}" srcOrd="0" destOrd="0" presId="urn:microsoft.com/office/officeart/2005/8/layout/process5"/>
    <dgm:cxn modelId="{570E2B96-529C-48F7-86ED-1076F6D88FD0}" type="presOf" srcId="{FDBA99EF-572A-42A1-B1C6-D6366066BC9B}" destId="{C0340C6C-5BBA-47B5-9E79-96C6BF731024}" srcOrd="0" destOrd="0" presId="urn:microsoft.com/office/officeart/2005/8/layout/process5"/>
    <dgm:cxn modelId="{55D9659B-C7A4-432A-9ABE-9811D620221D}" type="presOf" srcId="{D0481312-DB03-4135-942B-DF1D6CF442F7}" destId="{59056289-064D-4479-9AA5-8D4CED2A31F0}" srcOrd="0" destOrd="0" presId="urn:microsoft.com/office/officeart/2005/8/layout/process5"/>
    <dgm:cxn modelId="{BC3A959D-F348-4571-BC9C-83856DB34685}" srcId="{2CE8880B-D5CD-4391-A833-03E60C8DE0A1}" destId="{0BE4600A-8787-4E49-8794-222D479886B9}" srcOrd="7" destOrd="0" parTransId="{F3FDF51C-E904-41E5-8909-BEAEEF698AE7}" sibTransId="{595D8422-6CAE-4B9D-86D0-D53BC4F82C83}"/>
    <dgm:cxn modelId="{D959F49F-753A-455D-BC4E-BD1E89289802}" type="presOf" srcId="{595D8422-6CAE-4B9D-86D0-D53BC4F82C83}" destId="{7D1A3A8F-2F23-4AC0-9B98-5C7EB9B4E862}" srcOrd="1" destOrd="0" presId="urn:microsoft.com/office/officeart/2005/8/layout/process5"/>
    <dgm:cxn modelId="{DFCD48A7-AFD9-49BB-BDAD-A10C08F477E9}" type="presOf" srcId="{D172FB50-3035-435A-8F90-40F0134D2201}" destId="{1530AB9A-38FD-4810-87F4-BAC922DF928A}" srcOrd="0" destOrd="0" presId="urn:microsoft.com/office/officeart/2005/8/layout/process5"/>
    <dgm:cxn modelId="{9C6081BC-0C21-4E2D-AB9D-DCFE53F2890C}" srcId="{2CE8880B-D5CD-4391-A833-03E60C8DE0A1}" destId="{02A20EBE-94EB-402C-AB28-B28557AB7F71}" srcOrd="0" destOrd="0" parTransId="{49B5EA3C-2D3C-4A7C-9CE2-05DD13A513F0}" sibTransId="{D91A338A-1B8E-4128-A9BD-90A87F61B68A}"/>
    <dgm:cxn modelId="{5A0494BC-18B5-4F08-A58C-88610765FCD4}" type="presOf" srcId="{8CDC7EAE-5D71-4EC8-AC3D-A30B7E6E2CD4}" destId="{D633C0AC-C0D8-49B2-B9C5-64CC382B64FD}" srcOrd="0" destOrd="0" presId="urn:microsoft.com/office/officeart/2005/8/layout/process5"/>
    <dgm:cxn modelId="{493842C9-2BDE-42F1-8436-1D0196E9B6E1}" type="presOf" srcId="{F912E18F-35D9-42F4-B2E3-1367090152A3}" destId="{5709D458-1C6F-4A14-BD80-ADE48927AAAA}" srcOrd="0" destOrd="0" presId="urn:microsoft.com/office/officeart/2005/8/layout/process5"/>
    <dgm:cxn modelId="{5B907FCD-65B5-4ADA-960E-CDCF93AF3358}" type="presOf" srcId="{59E2623A-6C6E-41A4-A43C-EC0DD37007D1}" destId="{9C883319-80AC-43DD-9F68-E9DFD751B87F}" srcOrd="1" destOrd="0" presId="urn:microsoft.com/office/officeart/2005/8/layout/process5"/>
    <dgm:cxn modelId="{E48361DE-E240-417F-A91A-EBC390772AEF}" type="presOf" srcId="{3D22934B-725D-4BAA-A88A-6EF15CFD1436}" destId="{F04E316D-E83A-4BC0-BDBD-D1B32362AA6E}" srcOrd="0" destOrd="0" presId="urn:microsoft.com/office/officeart/2005/8/layout/process5"/>
    <dgm:cxn modelId="{B7892AE0-1016-49C5-ADF6-E38F4FE716F0}" srcId="{2CE8880B-D5CD-4391-A833-03E60C8DE0A1}" destId="{FDBA99EF-572A-42A1-B1C6-D6366066BC9B}" srcOrd="1" destOrd="0" parTransId="{4F4E1E2E-B00E-4C62-81FA-B5B97B8F6C32}" sibTransId="{59E2623A-6C6E-41A4-A43C-EC0DD37007D1}"/>
    <dgm:cxn modelId="{BAF3E1EE-6FE8-4B28-84F3-1C4957DB5A83}" type="presOf" srcId="{2CE8880B-D5CD-4391-A833-03E60C8DE0A1}" destId="{55226F53-3B4C-45C3-93FD-9F59287AC413}" srcOrd="0" destOrd="0" presId="urn:microsoft.com/office/officeart/2005/8/layout/process5"/>
    <dgm:cxn modelId="{05F166F0-E941-4783-9F3F-BCEBFAADCFE9}" srcId="{2CE8880B-D5CD-4391-A833-03E60C8DE0A1}" destId="{8E83E799-4F79-4CE4-80C4-AB92047A95AF}" srcOrd="5" destOrd="0" parTransId="{0D85DA24-6F06-4E69-9B97-143F3D9581E2}" sibTransId="{475D2A62-99E1-42DC-A546-19ABF3716C62}"/>
    <dgm:cxn modelId="{9F515AF1-A50D-466D-9B7D-51C5F1D4A49D}" srcId="{2CE8880B-D5CD-4391-A833-03E60C8DE0A1}" destId="{BB096A1B-2927-481B-8D1D-BC19DE307AE5}" srcOrd="2" destOrd="0" parTransId="{32D3169D-F88A-48B6-A79B-C16AC2B2C650}" sibTransId="{D0481312-DB03-4135-942B-DF1D6CF442F7}"/>
    <dgm:cxn modelId="{D56982F1-1847-4425-B23F-6B7CF7078E15}" srcId="{2CE8880B-D5CD-4391-A833-03E60C8DE0A1}" destId="{AA49D08B-A30B-49F6-88FD-B550D753A401}" srcOrd="4" destOrd="0" parTransId="{2577AB5C-F477-47C9-99AC-D621691B1091}" sibTransId="{8CDC7EAE-5D71-4EC8-AC3D-A30B7E6E2CD4}"/>
    <dgm:cxn modelId="{7C86E5F3-6266-4B97-9BA3-3AA6787B1914}" type="presOf" srcId="{3D22934B-725D-4BAA-A88A-6EF15CFD1436}" destId="{8CC29583-F542-47BA-970A-1A7DD6718252}" srcOrd="1" destOrd="0" presId="urn:microsoft.com/office/officeart/2005/8/layout/process5"/>
    <dgm:cxn modelId="{AC3E11F4-2E67-4C8C-8FC2-9273B3F7818C}" type="presOf" srcId="{8CDC7EAE-5D71-4EC8-AC3D-A30B7E6E2CD4}" destId="{BF5D2F6C-1AEF-4E19-A29F-70A2E76BDA49}" srcOrd="1" destOrd="0" presId="urn:microsoft.com/office/officeart/2005/8/layout/process5"/>
    <dgm:cxn modelId="{5A4E9C7A-7054-41AD-BB22-008CB680A9C0}" type="presParOf" srcId="{55226F53-3B4C-45C3-93FD-9F59287AC413}" destId="{E4A2D658-7ECF-4B76-A53D-BFF0FFF769B2}" srcOrd="0" destOrd="0" presId="urn:microsoft.com/office/officeart/2005/8/layout/process5"/>
    <dgm:cxn modelId="{FF28AA92-6596-4B9C-9F0F-BB4D2DE2B04C}" type="presParOf" srcId="{55226F53-3B4C-45C3-93FD-9F59287AC413}" destId="{AC86B87D-7C42-466F-AFAE-77EA3C5B49DB}" srcOrd="1" destOrd="0" presId="urn:microsoft.com/office/officeart/2005/8/layout/process5"/>
    <dgm:cxn modelId="{C0A6CC8B-E11E-430F-8D10-784BDA504102}" type="presParOf" srcId="{AC86B87D-7C42-466F-AFAE-77EA3C5B49DB}" destId="{D1CA4C1C-B1E7-4083-B7C3-A7698B3D190F}" srcOrd="0" destOrd="0" presId="urn:microsoft.com/office/officeart/2005/8/layout/process5"/>
    <dgm:cxn modelId="{BB2433D2-00AE-4FB3-850F-7959B1907EE2}" type="presParOf" srcId="{55226F53-3B4C-45C3-93FD-9F59287AC413}" destId="{C0340C6C-5BBA-47B5-9E79-96C6BF731024}" srcOrd="2" destOrd="0" presId="urn:microsoft.com/office/officeart/2005/8/layout/process5"/>
    <dgm:cxn modelId="{B50F6412-9A3B-4B15-AB24-B38671211AE6}" type="presParOf" srcId="{55226F53-3B4C-45C3-93FD-9F59287AC413}" destId="{12A8D341-6972-4CC4-9763-3927FE549706}" srcOrd="3" destOrd="0" presId="urn:microsoft.com/office/officeart/2005/8/layout/process5"/>
    <dgm:cxn modelId="{E4A2EFE7-A110-46F8-A73A-75F31F62693A}" type="presParOf" srcId="{12A8D341-6972-4CC4-9763-3927FE549706}" destId="{9C883319-80AC-43DD-9F68-E9DFD751B87F}" srcOrd="0" destOrd="0" presId="urn:microsoft.com/office/officeart/2005/8/layout/process5"/>
    <dgm:cxn modelId="{DC6B5D7A-2973-428D-A0C2-B736F7B63CC1}" type="presParOf" srcId="{55226F53-3B4C-45C3-93FD-9F59287AC413}" destId="{A88ABB6D-E1F6-4FF6-9EE9-F66CBA10CF1F}" srcOrd="4" destOrd="0" presId="urn:microsoft.com/office/officeart/2005/8/layout/process5"/>
    <dgm:cxn modelId="{D512A222-F7EE-4035-871F-53D4D073DA28}" type="presParOf" srcId="{55226F53-3B4C-45C3-93FD-9F59287AC413}" destId="{59056289-064D-4479-9AA5-8D4CED2A31F0}" srcOrd="5" destOrd="0" presId="urn:microsoft.com/office/officeart/2005/8/layout/process5"/>
    <dgm:cxn modelId="{4B2DC340-7B26-418A-A71F-34C5309E361C}" type="presParOf" srcId="{59056289-064D-4479-9AA5-8D4CED2A31F0}" destId="{9B4EE23C-E8E9-4BAF-AD95-6AFE8288D0C7}" srcOrd="0" destOrd="0" presId="urn:microsoft.com/office/officeart/2005/8/layout/process5"/>
    <dgm:cxn modelId="{2DF899F9-9D86-4077-A062-78E748C3AA28}" type="presParOf" srcId="{55226F53-3B4C-45C3-93FD-9F59287AC413}" destId="{5709D458-1C6F-4A14-BD80-ADE48927AAAA}" srcOrd="6" destOrd="0" presId="urn:microsoft.com/office/officeart/2005/8/layout/process5"/>
    <dgm:cxn modelId="{E5C0FF91-1DD1-4FC9-A97B-5FA951B471D7}" type="presParOf" srcId="{55226F53-3B4C-45C3-93FD-9F59287AC413}" destId="{F04E316D-E83A-4BC0-BDBD-D1B32362AA6E}" srcOrd="7" destOrd="0" presId="urn:microsoft.com/office/officeart/2005/8/layout/process5"/>
    <dgm:cxn modelId="{4CB588E4-2186-4999-92FC-543E87F0A215}" type="presParOf" srcId="{F04E316D-E83A-4BC0-BDBD-D1B32362AA6E}" destId="{8CC29583-F542-47BA-970A-1A7DD6718252}" srcOrd="0" destOrd="0" presId="urn:microsoft.com/office/officeart/2005/8/layout/process5"/>
    <dgm:cxn modelId="{CB700757-BE4A-43A5-BF33-C63ACAB30924}" type="presParOf" srcId="{55226F53-3B4C-45C3-93FD-9F59287AC413}" destId="{52C9E5A1-2291-43A4-9CF6-501ADB5A4EA3}" srcOrd="8" destOrd="0" presId="urn:microsoft.com/office/officeart/2005/8/layout/process5"/>
    <dgm:cxn modelId="{C7DB634A-9722-4450-B1D1-DD65E0D23B8A}" type="presParOf" srcId="{55226F53-3B4C-45C3-93FD-9F59287AC413}" destId="{D633C0AC-C0D8-49B2-B9C5-64CC382B64FD}" srcOrd="9" destOrd="0" presId="urn:microsoft.com/office/officeart/2005/8/layout/process5"/>
    <dgm:cxn modelId="{A1214D2C-042C-415C-89A6-4FE601312AA1}" type="presParOf" srcId="{D633C0AC-C0D8-49B2-B9C5-64CC382B64FD}" destId="{BF5D2F6C-1AEF-4E19-A29F-70A2E76BDA49}" srcOrd="0" destOrd="0" presId="urn:microsoft.com/office/officeart/2005/8/layout/process5"/>
    <dgm:cxn modelId="{034214FA-39C2-496A-983D-ACE678DFFD32}" type="presParOf" srcId="{55226F53-3B4C-45C3-93FD-9F59287AC413}" destId="{A008E4C2-4A80-4507-88B3-2CF5F8EF6FBA}" srcOrd="10" destOrd="0" presId="urn:microsoft.com/office/officeart/2005/8/layout/process5"/>
    <dgm:cxn modelId="{53E54FE5-7FFC-4E40-BDFC-24E94DDF029A}" type="presParOf" srcId="{55226F53-3B4C-45C3-93FD-9F59287AC413}" destId="{3F20EF07-DF1D-47E2-9FC2-44D856241271}" srcOrd="11" destOrd="0" presId="urn:microsoft.com/office/officeart/2005/8/layout/process5"/>
    <dgm:cxn modelId="{D228A205-1D0F-4494-925F-B4D1AECC16E5}" type="presParOf" srcId="{3F20EF07-DF1D-47E2-9FC2-44D856241271}" destId="{F2BD840D-430A-4AF8-BD45-4CF888B46303}" srcOrd="0" destOrd="0" presId="urn:microsoft.com/office/officeart/2005/8/layout/process5"/>
    <dgm:cxn modelId="{8210777C-7601-42AF-B30F-17D4EB6FD7AB}" type="presParOf" srcId="{55226F53-3B4C-45C3-93FD-9F59287AC413}" destId="{131925C9-ADD3-4963-B16D-51EEC0108F12}" srcOrd="12" destOrd="0" presId="urn:microsoft.com/office/officeart/2005/8/layout/process5"/>
    <dgm:cxn modelId="{2C6CB555-F3E6-4F64-B110-8052D874604F}" type="presParOf" srcId="{55226F53-3B4C-45C3-93FD-9F59287AC413}" destId="{1530AB9A-38FD-4810-87F4-BAC922DF928A}" srcOrd="13" destOrd="0" presId="urn:microsoft.com/office/officeart/2005/8/layout/process5"/>
    <dgm:cxn modelId="{7178279B-DEEA-4249-BDB3-3DE41790BA6B}" type="presParOf" srcId="{1530AB9A-38FD-4810-87F4-BAC922DF928A}" destId="{B7BD3F70-1A78-45FF-A329-E8CC0C606AA9}" srcOrd="0" destOrd="0" presId="urn:microsoft.com/office/officeart/2005/8/layout/process5"/>
    <dgm:cxn modelId="{E6C658E2-F874-4EDC-B904-44D3598DFB67}" type="presParOf" srcId="{55226F53-3B4C-45C3-93FD-9F59287AC413}" destId="{311ECAAB-F320-4B08-9DC8-A1F41834777C}" srcOrd="14" destOrd="0" presId="urn:microsoft.com/office/officeart/2005/8/layout/process5"/>
    <dgm:cxn modelId="{2FBC5AE0-6CCD-43AA-99ED-B9231D90B141}" type="presParOf" srcId="{55226F53-3B4C-45C3-93FD-9F59287AC413}" destId="{AA8E6008-B489-4595-8C32-BDB3BE9B0942}" srcOrd="15" destOrd="0" presId="urn:microsoft.com/office/officeart/2005/8/layout/process5"/>
    <dgm:cxn modelId="{2EFBFA0E-7B49-4ED5-870C-CE46A4995308}" type="presParOf" srcId="{AA8E6008-B489-4595-8C32-BDB3BE9B0942}" destId="{7D1A3A8F-2F23-4AC0-9B98-5C7EB9B4E862}" srcOrd="0" destOrd="0" presId="urn:microsoft.com/office/officeart/2005/8/layout/process5"/>
    <dgm:cxn modelId="{8F5B13E7-A653-4DA0-B389-7452F8049218}" type="presParOf" srcId="{55226F53-3B4C-45C3-93FD-9F59287AC413}" destId="{AB4E4745-C461-4557-8DE9-43BA2D6CE2EE}" srcOrd="16" destOrd="0" presId="urn:microsoft.com/office/officeart/2005/8/layout/process5"/>
    <dgm:cxn modelId="{2F178E4D-BF21-4329-A4A6-BC5F2D7D73C5}" type="presParOf" srcId="{55226F53-3B4C-45C3-93FD-9F59287AC413}" destId="{6FE1E6EB-8A10-41AD-8A49-393745ADC7EF}" srcOrd="17" destOrd="0" presId="urn:microsoft.com/office/officeart/2005/8/layout/process5"/>
    <dgm:cxn modelId="{7CE310E6-D799-454F-8C4D-6D8A62A80197}" type="presParOf" srcId="{6FE1E6EB-8A10-41AD-8A49-393745ADC7EF}" destId="{10CFF9C5-1297-412B-876F-3C876761F812}" srcOrd="0" destOrd="0" presId="urn:microsoft.com/office/officeart/2005/8/layout/process5"/>
    <dgm:cxn modelId="{5C05E2E3-921C-4B5B-9F80-DFA99D90BAC5}" type="presParOf" srcId="{55226F53-3B4C-45C3-93FD-9F59287AC413}" destId="{75EE0083-6574-4EBC-8CB4-FC51958B394E}" srcOrd="18" destOrd="0" presId="urn:microsoft.com/office/officeart/2005/8/layout/process5"/>
    <dgm:cxn modelId="{80822FC2-73C3-4C84-9576-3D9A4867D102}" type="presParOf" srcId="{55226F53-3B4C-45C3-93FD-9F59287AC413}" destId="{899FB909-DCF6-4D89-874B-A8180D6C11F1}" srcOrd="19" destOrd="0" presId="urn:microsoft.com/office/officeart/2005/8/layout/process5"/>
    <dgm:cxn modelId="{7AEC1103-AE91-4109-A1C5-925FBE9D6581}" type="presParOf" srcId="{899FB909-DCF6-4D89-874B-A8180D6C11F1}" destId="{5C4A3337-1FC1-410A-94B8-33C90A0D3BC6}" srcOrd="0" destOrd="0" presId="urn:microsoft.com/office/officeart/2005/8/layout/process5"/>
    <dgm:cxn modelId="{4F3E53C7-C2D1-4A22-9B46-4A8FF2FB3A64}" type="presParOf" srcId="{55226F53-3B4C-45C3-93FD-9F59287AC413}" destId="{D33BDD37-B93D-4AF0-BA50-EC9BEF6603A0}" srcOrd="20"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8C3AB0-3326-42D9-85D4-FA3D73BE2FA1}">
      <dsp:nvSpPr>
        <dsp:cNvPr id="0" name=""/>
        <dsp:cNvSpPr/>
      </dsp:nvSpPr>
      <dsp:spPr>
        <a:xfrm>
          <a:off x="3236" y="651493"/>
          <a:ext cx="2311143" cy="1467576"/>
        </a:xfrm>
        <a:prstGeom prst="roundRect">
          <a:avLst>
            <a:gd name="adj" fmla="val 10000"/>
          </a:avLst>
        </a:prstGeom>
        <a:solidFill>
          <a:schemeClr val="accent1">
            <a:alpha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CDC3EC-1F14-4F6B-8B87-2FFF22A0D3E2}">
      <dsp:nvSpPr>
        <dsp:cNvPr id="0" name=""/>
        <dsp:cNvSpPr/>
      </dsp:nvSpPr>
      <dsp:spPr>
        <a:xfrm>
          <a:off x="260030" y="895447"/>
          <a:ext cx="2311143" cy="1467576"/>
        </a:xfrm>
        <a:prstGeom prst="roundRect">
          <a:avLst>
            <a:gd name="adj" fmla="val 10000"/>
          </a:avLst>
        </a:prstGeom>
        <a:solidFill>
          <a:schemeClr val="lt1">
            <a:alpha val="9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b="0" kern="1200" dirty="0">
              <a:latin typeface="Calibri"/>
              <a:cs typeface="Calibri"/>
            </a:rPr>
            <a:t>To be reflective is “To Think deeply or carefully" </a:t>
          </a:r>
          <a:r>
            <a:rPr lang="en-US" sz="1300" kern="1200" dirty="0">
              <a:latin typeface="Calibri"/>
              <a:cs typeface="Calibri"/>
            </a:rPr>
            <a:t>(</a:t>
          </a:r>
          <a:r>
            <a:rPr lang="en-US" sz="1300" b="1" kern="1200" dirty="0">
              <a:latin typeface="Calibri"/>
              <a:cs typeface="Calibri"/>
            </a:rPr>
            <a:t>Oxford Dictionary.2022)</a:t>
          </a:r>
          <a:endParaRPr lang="en-US" sz="1300" kern="1200" dirty="0">
            <a:latin typeface="Calibri"/>
            <a:cs typeface="Calibri"/>
          </a:endParaRPr>
        </a:p>
      </dsp:txBody>
      <dsp:txXfrm>
        <a:off x="303014" y="938431"/>
        <a:ext cx="2225175" cy="1381608"/>
      </dsp:txXfrm>
    </dsp:sp>
    <dsp:sp modelId="{D678FDC7-F5ED-42BC-AC5C-4D1F62206EFC}">
      <dsp:nvSpPr>
        <dsp:cNvPr id="0" name=""/>
        <dsp:cNvSpPr/>
      </dsp:nvSpPr>
      <dsp:spPr>
        <a:xfrm>
          <a:off x="2827968" y="651493"/>
          <a:ext cx="2311143" cy="1467576"/>
        </a:xfrm>
        <a:prstGeom prst="roundRect">
          <a:avLst>
            <a:gd name="adj" fmla="val 10000"/>
          </a:avLst>
        </a:prstGeom>
        <a:solidFill>
          <a:schemeClr val="accent1">
            <a:alpha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3AE3D1-EC32-4C75-B039-B15C3C42A63E}">
      <dsp:nvSpPr>
        <dsp:cNvPr id="0" name=""/>
        <dsp:cNvSpPr/>
      </dsp:nvSpPr>
      <dsp:spPr>
        <a:xfrm>
          <a:off x="3084762" y="895447"/>
          <a:ext cx="2311143" cy="1467576"/>
        </a:xfrm>
        <a:prstGeom prst="roundRect">
          <a:avLst>
            <a:gd name="adj" fmla="val 10000"/>
          </a:avLst>
        </a:prstGeom>
        <a:solidFill>
          <a:schemeClr val="lt1">
            <a:alpha val="9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b="0" kern="1200" dirty="0">
              <a:latin typeface="Calibri"/>
              <a:cs typeface="Calibri"/>
            </a:rPr>
            <a:t>Being reflective gives us a chance to "examine our experiences and assess what is reflected back" </a:t>
          </a:r>
          <a:r>
            <a:rPr lang="en-US" sz="1300" b="1" kern="1200" dirty="0">
              <a:latin typeface="Calibri"/>
              <a:cs typeface="Calibri"/>
            </a:rPr>
            <a:t> White et all (2008:41)</a:t>
          </a:r>
          <a:endParaRPr lang="en-US" sz="1300" kern="1200" dirty="0">
            <a:latin typeface="Calibri"/>
            <a:cs typeface="Calibri"/>
          </a:endParaRPr>
        </a:p>
      </dsp:txBody>
      <dsp:txXfrm>
        <a:off x="3127746" y="938431"/>
        <a:ext cx="2225175" cy="1381608"/>
      </dsp:txXfrm>
    </dsp:sp>
    <dsp:sp modelId="{04CAB3A2-0E54-4EC4-B190-B4825C9EE553}">
      <dsp:nvSpPr>
        <dsp:cNvPr id="0" name=""/>
        <dsp:cNvSpPr/>
      </dsp:nvSpPr>
      <dsp:spPr>
        <a:xfrm>
          <a:off x="5652699" y="651493"/>
          <a:ext cx="2311143" cy="1467576"/>
        </a:xfrm>
        <a:prstGeom prst="roundRect">
          <a:avLst>
            <a:gd name="adj" fmla="val 10000"/>
          </a:avLst>
        </a:prstGeom>
        <a:solidFill>
          <a:schemeClr val="accent1">
            <a:alpha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F69DAB-ACA8-415B-A0C1-7776083B406D}">
      <dsp:nvSpPr>
        <dsp:cNvPr id="0" name=""/>
        <dsp:cNvSpPr/>
      </dsp:nvSpPr>
      <dsp:spPr>
        <a:xfrm>
          <a:off x="5909493" y="895447"/>
          <a:ext cx="2311143" cy="1467576"/>
        </a:xfrm>
        <a:prstGeom prst="roundRect">
          <a:avLst>
            <a:gd name="adj" fmla="val 10000"/>
          </a:avLst>
        </a:prstGeom>
        <a:solidFill>
          <a:schemeClr val="lt1">
            <a:alpha val="9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Calibri"/>
              <a:cs typeface="Calibri"/>
            </a:rPr>
            <a:t>Critically reflect</a:t>
          </a:r>
          <a:r>
            <a:rPr lang="en-US" sz="1300" b="0" kern="1200" dirty="0">
              <a:latin typeface="Calibri"/>
              <a:cs typeface="Calibri"/>
            </a:rPr>
            <a:t> - is "looking at what you know and think and ask questions. How do I know that? Why do I think this?" </a:t>
          </a:r>
          <a:r>
            <a:rPr lang="en-US" sz="1300" b="1" kern="1200" dirty="0">
              <a:latin typeface="Calibri"/>
              <a:cs typeface="Calibri"/>
            </a:rPr>
            <a:t>(Bager- Charleson.2010)</a:t>
          </a:r>
          <a:endParaRPr lang="en-US" sz="1300" kern="1200" dirty="0">
            <a:latin typeface="Calibri"/>
            <a:cs typeface="Calibri"/>
          </a:endParaRPr>
        </a:p>
      </dsp:txBody>
      <dsp:txXfrm>
        <a:off x="5952477" y="938431"/>
        <a:ext cx="2225175" cy="1381608"/>
      </dsp:txXfrm>
    </dsp:sp>
    <dsp:sp modelId="{BF5915A2-8D6C-4473-9B3E-F015C9DB6756}">
      <dsp:nvSpPr>
        <dsp:cNvPr id="0" name=""/>
        <dsp:cNvSpPr/>
      </dsp:nvSpPr>
      <dsp:spPr>
        <a:xfrm>
          <a:off x="8477431" y="651493"/>
          <a:ext cx="2311143" cy="1467576"/>
        </a:xfrm>
        <a:prstGeom prst="roundRect">
          <a:avLst>
            <a:gd name="adj" fmla="val 10000"/>
          </a:avLst>
        </a:prstGeom>
        <a:solidFill>
          <a:schemeClr val="accent1">
            <a:alpha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627868-41A9-4F3A-8A4A-B253B0E7DCDF}">
      <dsp:nvSpPr>
        <dsp:cNvPr id="0" name=""/>
        <dsp:cNvSpPr/>
      </dsp:nvSpPr>
      <dsp:spPr>
        <a:xfrm>
          <a:off x="8734225" y="895447"/>
          <a:ext cx="2311143" cy="1467576"/>
        </a:xfrm>
        <a:prstGeom prst="roundRect">
          <a:avLst>
            <a:gd name="adj" fmla="val 10000"/>
          </a:avLst>
        </a:prstGeom>
        <a:solidFill>
          <a:schemeClr val="lt1">
            <a:alpha val="9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dirty="0">
              <a:latin typeface="Calibri"/>
              <a:cs typeface="Calibri"/>
            </a:rPr>
            <a:t>To be Reflexive </a:t>
          </a:r>
          <a:r>
            <a:rPr lang="en-US" sz="1300" b="0" kern="1200" dirty="0">
              <a:latin typeface="Calibri"/>
              <a:cs typeface="Calibri"/>
            </a:rPr>
            <a:t>– is someone "being able to examine their own feelings, reactions, and reasons for acting) and how these influence what they do or think in a situation"</a:t>
          </a:r>
          <a:r>
            <a:rPr lang="en-US" sz="1300" b="1" kern="1200" dirty="0">
              <a:latin typeface="Calibri"/>
              <a:cs typeface="Calibri"/>
            </a:rPr>
            <a:t> (Cambridge Dictionary.2022)</a:t>
          </a:r>
          <a:endParaRPr lang="en-US" sz="1300" kern="1200" dirty="0">
            <a:latin typeface="Calibri"/>
            <a:cs typeface="Calibri"/>
          </a:endParaRPr>
        </a:p>
      </dsp:txBody>
      <dsp:txXfrm>
        <a:off x="8777209" y="938431"/>
        <a:ext cx="2225175" cy="13816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A2D658-7ECF-4B76-A53D-BFF0FFF769B2}">
      <dsp:nvSpPr>
        <dsp:cNvPr id="0" name=""/>
        <dsp:cNvSpPr/>
      </dsp:nvSpPr>
      <dsp:spPr>
        <a:xfrm>
          <a:off x="163479" y="980"/>
          <a:ext cx="1602844" cy="961706"/>
        </a:xfrm>
        <a:prstGeom prst="roundRect">
          <a:avLst>
            <a:gd name="adj" fmla="val 10000"/>
          </a:avLst>
        </a:prstGeom>
        <a:gradFill rotWithShape="0">
          <a:gsLst>
            <a:gs pos="0">
              <a:schemeClr val="accent1">
                <a:alpha val="90000"/>
                <a:hueOff val="0"/>
                <a:satOff val="0"/>
                <a:lumOff val="0"/>
                <a:alphaOff val="0"/>
                <a:lumMod val="110000"/>
                <a:satMod val="105000"/>
                <a:tint val="67000"/>
              </a:schemeClr>
            </a:gs>
            <a:gs pos="50000">
              <a:schemeClr val="accent1">
                <a:alpha val="90000"/>
                <a:hueOff val="0"/>
                <a:satOff val="0"/>
                <a:lumOff val="0"/>
                <a:alphaOff val="0"/>
                <a:lumMod val="105000"/>
                <a:satMod val="103000"/>
                <a:tint val="73000"/>
              </a:schemeClr>
            </a:gs>
            <a:gs pos="100000">
              <a:schemeClr val="accent1">
                <a:alpha val="9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b="0" kern="1200" dirty="0">
              <a:latin typeface="Calibri"/>
              <a:cs typeface="Calibri"/>
            </a:rPr>
            <a:t>Born in 1986, Values – Love and respect family through anything</a:t>
          </a:r>
        </a:p>
      </dsp:txBody>
      <dsp:txXfrm>
        <a:off x="191646" y="29147"/>
        <a:ext cx="1546510" cy="905372"/>
      </dsp:txXfrm>
    </dsp:sp>
    <dsp:sp modelId="{AC86B87D-7C42-466F-AFAE-77EA3C5B49DB}">
      <dsp:nvSpPr>
        <dsp:cNvPr id="0" name=""/>
        <dsp:cNvSpPr/>
      </dsp:nvSpPr>
      <dsp:spPr>
        <a:xfrm>
          <a:off x="1907374" y="283081"/>
          <a:ext cx="339803" cy="397505"/>
        </a:xfrm>
        <a:prstGeom prst="rightArrow">
          <a:avLst>
            <a:gd name="adj1" fmla="val 60000"/>
            <a:gd name="adj2" fmla="val 50000"/>
          </a:avLst>
        </a:prstGeom>
        <a:gradFill rotWithShape="0">
          <a:gsLst>
            <a:gs pos="0">
              <a:schemeClr val="accent1">
                <a:shade val="90000"/>
                <a:hueOff val="0"/>
                <a:satOff val="0"/>
                <a:lumOff val="0"/>
                <a:alphaOff val="0"/>
                <a:lumMod val="110000"/>
                <a:satMod val="105000"/>
                <a:tint val="67000"/>
              </a:schemeClr>
            </a:gs>
            <a:gs pos="50000">
              <a:schemeClr val="accent1">
                <a:shade val="90000"/>
                <a:hueOff val="0"/>
                <a:satOff val="0"/>
                <a:lumOff val="0"/>
                <a:alphaOff val="0"/>
                <a:lumMod val="105000"/>
                <a:satMod val="103000"/>
                <a:tint val="73000"/>
              </a:schemeClr>
            </a:gs>
            <a:gs pos="100000">
              <a:schemeClr val="accent1">
                <a:shade val="9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1907374" y="362582"/>
        <a:ext cx="237862" cy="238503"/>
      </dsp:txXfrm>
    </dsp:sp>
    <dsp:sp modelId="{C0340C6C-5BBA-47B5-9E79-96C6BF731024}">
      <dsp:nvSpPr>
        <dsp:cNvPr id="0" name=""/>
        <dsp:cNvSpPr/>
      </dsp:nvSpPr>
      <dsp:spPr>
        <a:xfrm>
          <a:off x="2407461" y="980"/>
          <a:ext cx="1602844" cy="961706"/>
        </a:xfrm>
        <a:prstGeom prst="roundRect">
          <a:avLst>
            <a:gd name="adj" fmla="val 10000"/>
          </a:avLst>
        </a:prstGeom>
        <a:gradFill rotWithShape="0">
          <a:gsLst>
            <a:gs pos="0">
              <a:schemeClr val="accent1">
                <a:alpha val="90000"/>
                <a:hueOff val="0"/>
                <a:satOff val="0"/>
                <a:lumOff val="0"/>
                <a:alphaOff val="-4000"/>
                <a:lumMod val="110000"/>
                <a:satMod val="105000"/>
                <a:tint val="67000"/>
              </a:schemeClr>
            </a:gs>
            <a:gs pos="50000">
              <a:schemeClr val="accent1">
                <a:alpha val="90000"/>
                <a:hueOff val="0"/>
                <a:satOff val="0"/>
                <a:lumOff val="0"/>
                <a:alphaOff val="-4000"/>
                <a:lumMod val="105000"/>
                <a:satMod val="103000"/>
                <a:tint val="73000"/>
              </a:schemeClr>
            </a:gs>
            <a:gs pos="100000">
              <a:schemeClr val="accent1">
                <a:alpha val="90000"/>
                <a:hueOff val="0"/>
                <a:satOff val="0"/>
                <a:lumOff val="0"/>
                <a:alphaOff val="-4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b="0" kern="1200" dirty="0">
              <a:latin typeface="Calibri"/>
              <a:cs typeface="Calibri"/>
            </a:rPr>
            <a:t>Brother</a:t>
          </a:r>
          <a:r>
            <a:rPr lang="en-US" sz="1100" b="0" kern="1200" baseline="0" dirty="0">
              <a:latin typeface="Calibri"/>
              <a:cs typeface="Calibri"/>
            </a:rPr>
            <a:t> Arrived in 1991</a:t>
          </a:r>
          <a:endParaRPr lang="en-US" sz="1100" b="0" kern="1200" dirty="0">
            <a:latin typeface="Calibri"/>
            <a:cs typeface="Calibri"/>
          </a:endParaRPr>
        </a:p>
      </dsp:txBody>
      <dsp:txXfrm>
        <a:off x="2435628" y="29147"/>
        <a:ext cx="1546510" cy="905372"/>
      </dsp:txXfrm>
    </dsp:sp>
    <dsp:sp modelId="{12A8D341-6972-4CC4-9763-3927FE549706}">
      <dsp:nvSpPr>
        <dsp:cNvPr id="0" name=""/>
        <dsp:cNvSpPr/>
      </dsp:nvSpPr>
      <dsp:spPr>
        <a:xfrm>
          <a:off x="4151356" y="283081"/>
          <a:ext cx="339803" cy="397505"/>
        </a:xfrm>
        <a:prstGeom prst="rightArrow">
          <a:avLst>
            <a:gd name="adj1" fmla="val 60000"/>
            <a:gd name="adj2" fmla="val 50000"/>
          </a:avLst>
        </a:prstGeom>
        <a:gradFill rotWithShape="0">
          <a:gsLst>
            <a:gs pos="0">
              <a:schemeClr val="accent1">
                <a:shade val="90000"/>
                <a:hueOff val="27095"/>
                <a:satOff val="-3589"/>
                <a:lumOff val="4413"/>
                <a:alphaOff val="0"/>
                <a:lumMod val="110000"/>
                <a:satMod val="105000"/>
                <a:tint val="67000"/>
              </a:schemeClr>
            </a:gs>
            <a:gs pos="50000">
              <a:schemeClr val="accent1">
                <a:shade val="90000"/>
                <a:hueOff val="27095"/>
                <a:satOff val="-3589"/>
                <a:lumOff val="4413"/>
                <a:alphaOff val="0"/>
                <a:lumMod val="105000"/>
                <a:satMod val="103000"/>
                <a:tint val="73000"/>
              </a:schemeClr>
            </a:gs>
            <a:gs pos="100000">
              <a:schemeClr val="accent1">
                <a:shade val="90000"/>
                <a:hueOff val="27095"/>
                <a:satOff val="-3589"/>
                <a:lumOff val="4413"/>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4151356" y="362582"/>
        <a:ext cx="237862" cy="238503"/>
      </dsp:txXfrm>
    </dsp:sp>
    <dsp:sp modelId="{A88ABB6D-E1F6-4FF6-9EE9-F66CBA10CF1F}">
      <dsp:nvSpPr>
        <dsp:cNvPr id="0" name=""/>
        <dsp:cNvSpPr/>
      </dsp:nvSpPr>
      <dsp:spPr>
        <a:xfrm>
          <a:off x="4651443" y="980"/>
          <a:ext cx="1602844" cy="961706"/>
        </a:xfrm>
        <a:prstGeom prst="roundRect">
          <a:avLst>
            <a:gd name="adj" fmla="val 10000"/>
          </a:avLst>
        </a:prstGeom>
        <a:gradFill rotWithShape="0">
          <a:gsLst>
            <a:gs pos="0">
              <a:schemeClr val="accent1">
                <a:alpha val="90000"/>
                <a:hueOff val="0"/>
                <a:satOff val="0"/>
                <a:lumOff val="0"/>
                <a:alphaOff val="-8000"/>
                <a:lumMod val="110000"/>
                <a:satMod val="105000"/>
                <a:tint val="67000"/>
              </a:schemeClr>
            </a:gs>
            <a:gs pos="50000">
              <a:schemeClr val="accent1">
                <a:alpha val="90000"/>
                <a:hueOff val="0"/>
                <a:satOff val="0"/>
                <a:lumOff val="0"/>
                <a:alphaOff val="-8000"/>
                <a:lumMod val="105000"/>
                <a:satMod val="103000"/>
                <a:tint val="73000"/>
              </a:schemeClr>
            </a:gs>
            <a:gs pos="100000">
              <a:schemeClr val="accent1">
                <a:alpha val="90000"/>
                <a:hueOff val="0"/>
                <a:satOff val="0"/>
                <a:lumOff val="0"/>
                <a:alphaOff val="-8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b="0" kern="1200" dirty="0">
              <a:latin typeface="Calibri"/>
              <a:cs typeface="Calibri"/>
            </a:rPr>
            <a:t>Close family – Did everything together, Summer, Christmas, holidays </a:t>
          </a:r>
        </a:p>
      </dsp:txBody>
      <dsp:txXfrm>
        <a:off x="4679610" y="29147"/>
        <a:ext cx="1546510" cy="905372"/>
      </dsp:txXfrm>
    </dsp:sp>
    <dsp:sp modelId="{59056289-064D-4479-9AA5-8D4CED2A31F0}">
      <dsp:nvSpPr>
        <dsp:cNvPr id="0" name=""/>
        <dsp:cNvSpPr/>
      </dsp:nvSpPr>
      <dsp:spPr>
        <a:xfrm>
          <a:off x="6395338" y="283081"/>
          <a:ext cx="339803" cy="397505"/>
        </a:xfrm>
        <a:prstGeom prst="rightArrow">
          <a:avLst>
            <a:gd name="adj1" fmla="val 60000"/>
            <a:gd name="adj2" fmla="val 50000"/>
          </a:avLst>
        </a:prstGeom>
        <a:gradFill rotWithShape="0">
          <a:gsLst>
            <a:gs pos="0">
              <a:schemeClr val="accent1">
                <a:shade val="90000"/>
                <a:hueOff val="54190"/>
                <a:satOff val="-7178"/>
                <a:lumOff val="8826"/>
                <a:alphaOff val="0"/>
                <a:lumMod val="110000"/>
                <a:satMod val="105000"/>
                <a:tint val="67000"/>
              </a:schemeClr>
            </a:gs>
            <a:gs pos="50000">
              <a:schemeClr val="accent1">
                <a:shade val="90000"/>
                <a:hueOff val="54190"/>
                <a:satOff val="-7178"/>
                <a:lumOff val="8826"/>
                <a:alphaOff val="0"/>
                <a:lumMod val="105000"/>
                <a:satMod val="103000"/>
                <a:tint val="73000"/>
              </a:schemeClr>
            </a:gs>
            <a:gs pos="100000">
              <a:schemeClr val="accent1">
                <a:shade val="90000"/>
                <a:hueOff val="54190"/>
                <a:satOff val="-7178"/>
                <a:lumOff val="8826"/>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6395338" y="362582"/>
        <a:ext cx="237862" cy="238503"/>
      </dsp:txXfrm>
    </dsp:sp>
    <dsp:sp modelId="{5709D458-1C6F-4A14-BD80-ADE48927AAAA}">
      <dsp:nvSpPr>
        <dsp:cNvPr id="0" name=""/>
        <dsp:cNvSpPr/>
      </dsp:nvSpPr>
      <dsp:spPr>
        <a:xfrm>
          <a:off x="6895425" y="980"/>
          <a:ext cx="1602844" cy="961706"/>
        </a:xfrm>
        <a:prstGeom prst="roundRect">
          <a:avLst>
            <a:gd name="adj" fmla="val 10000"/>
          </a:avLst>
        </a:prstGeom>
        <a:gradFill rotWithShape="0">
          <a:gsLst>
            <a:gs pos="0">
              <a:schemeClr val="accent1">
                <a:alpha val="90000"/>
                <a:hueOff val="0"/>
                <a:satOff val="0"/>
                <a:lumOff val="0"/>
                <a:alphaOff val="-12000"/>
                <a:lumMod val="110000"/>
                <a:satMod val="105000"/>
                <a:tint val="67000"/>
              </a:schemeClr>
            </a:gs>
            <a:gs pos="50000">
              <a:schemeClr val="accent1">
                <a:alpha val="90000"/>
                <a:hueOff val="0"/>
                <a:satOff val="0"/>
                <a:lumOff val="0"/>
                <a:alphaOff val="-12000"/>
                <a:lumMod val="105000"/>
                <a:satMod val="103000"/>
                <a:tint val="73000"/>
              </a:schemeClr>
            </a:gs>
            <a:gs pos="100000">
              <a:schemeClr val="accent1">
                <a:alpha val="90000"/>
                <a:hueOff val="0"/>
                <a:satOff val="0"/>
                <a:lumOff val="0"/>
                <a:alphaOff val="-12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b="0" kern="1200" dirty="0">
              <a:latin typeface="Calibri"/>
              <a:cs typeface="Calibri"/>
            </a:rPr>
            <a:t>Strict parents and a dad who worked lots. We were brought us up in a very structured and serious manner</a:t>
          </a:r>
        </a:p>
      </dsp:txBody>
      <dsp:txXfrm>
        <a:off x="6923592" y="29147"/>
        <a:ext cx="1546510" cy="905372"/>
      </dsp:txXfrm>
    </dsp:sp>
    <dsp:sp modelId="{F04E316D-E83A-4BC0-BDBD-D1B32362AA6E}">
      <dsp:nvSpPr>
        <dsp:cNvPr id="0" name=""/>
        <dsp:cNvSpPr/>
      </dsp:nvSpPr>
      <dsp:spPr>
        <a:xfrm>
          <a:off x="8639320" y="283081"/>
          <a:ext cx="339803" cy="397505"/>
        </a:xfrm>
        <a:prstGeom prst="rightArrow">
          <a:avLst>
            <a:gd name="adj1" fmla="val 60000"/>
            <a:gd name="adj2" fmla="val 50000"/>
          </a:avLst>
        </a:prstGeom>
        <a:gradFill rotWithShape="0">
          <a:gsLst>
            <a:gs pos="0">
              <a:schemeClr val="accent1">
                <a:shade val="90000"/>
                <a:hueOff val="81285"/>
                <a:satOff val="-10768"/>
                <a:lumOff val="13239"/>
                <a:alphaOff val="0"/>
                <a:lumMod val="110000"/>
                <a:satMod val="105000"/>
                <a:tint val="67000"/>
              </a:schemeClr>
            </a:gs>
            <a:gs pos="50000">
              <a:schemeClr val="accent1">
                <a:shade val="90000"/>
                <a:hueOff val="81285"/>
                <a:satOff val="-10768"/>
                <a:lumOff val="13239"/>
                <a:alphaOff val="0"/>
                <a:lumMod val="105000"/>
                <a:satMod val="103000"/>
                <a:tint val="73000"/>
              </a:schemeClr>
            </a:gs>
            <a:gs pos="100000">
              <a:schemeClr val="accent1">
                <a:shade val="90000"/>
                <a:hueOff val="81285"/>
                <a:satOff val="-10768"/>
                <a:lumOff val="13239"/>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8639320" y="362582"/>
        <a:ext cx="237862" cy="238503"/>
      </dsp:txXfrm>
    </dsp:sp>
    <dsp:sp modelId="{52C9E5A1-2291-43A4-9CF6-501ADB5A4EA3}">
      <dsp:nvSpPr>
        <dsp:cNvPr id="0" name=""/>
        <dsp:cNvSpPr/>
      </dsp:nvSpPr>
      <dsp:spPr>
        <a:xfrm>
          <a:off x="9139408" y="980"/>
          <a:ext cx="1602844" cy="961706"/>
        </a:xfrm>
        <a:prstGeom prst="roundRect">
          <a:avLst>
            <a:gd name="adj" fmla="val 10000"/>
          </a:avLst>
        </a:prstGeom>
        <a:gradFill rotWithShape="0">
          <a:gsLst>
            <a:gs pos="0">
              <a:schemeClr val="accent1">
                <a:alpha val="90000"/>
                <a:hueOff val="0"/>
                <a:satOff val="0"/>
                <a:lumOff val="0"/>
                <a:alphaOff val="-16000"/>
                <a:lumMod val="110000"/>
                <a:satMod val="105000"/>
                <a:tint val="67000"/>
              </a:schemeClr>
            </a:gs>
            <a:gs pos="50000">
              <a:schemeClr val="accent1">
                <a:alpha val="90000"/>
                <a:hueOff val="0"/>
                <a:satOff val="0"/>
                <a:lumOff val="0"/>
                <a:alphaOff val="-16000"/>
                <a:lumMod val="105000"/>
                <a:satMod val="103000"/>
                <a:tint val="73000"/>
              </a:schemeClr>
            </a:gs>
            <a:gs pos="100000">
              <a:schemeClr val="accent1">
                <a:alpha val="90000"/>
                <a:hueOff val="0"/>
                <a:satOff val="0"/>
                <a:lumOff val="0"/>
                <a:alphaOff val="-16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b="0" kern="1200" dirty="0">
              <a:latin typeface="Calibri"/>
              <a:cs typeface="Calibri"/>
            </a:rPr>
            <a:t>Typical Teen/ early 20s years, rebelling, relationships, making mistakes</a:t>
          </a:r>
        </a:p>
      </dsp:txBody>
      <dsp:txXfrm>
        <a:off x="9167575" y="29147"/>
        <a:ext cx="1546510" cy="905372"/>
      </dsp:txXfrm>
    </dsp:sp>
    <dsp:sp modelId="{D633C0AC-C0D8-49B2-B9C5-64CC382B64FD}">
      <dsp:nvSpPr>
        <dsp:cNvPr id="0" name=""/>
        <dsp:cNvSpPr/>
      </dsp:nvSpPr>
      <dsp:spPr>
        <a:xfrm rot="5400000">
          <a:off x="9770928" y="1074886"/>
          <a:ext cx="339803" cy="397505"/>
        </a:xfrm>
        <a:prstGeom prst="rightArrow">
          <a:avLst>
            <a:gd name="adj1" fmla="val 60000"/>
            <a:gd name="adj2" fmla="val 50000"/>
          </a:avLst>
        </a:prstGeom>
        <a:gradFill rotWithShape="0">
          <a:gsLst>
            <a:gs pos="0">
              <a:schemeClr val="accent1">
                <a:shade val="90000"/>
                <a:hueOff val="108380"/>
                <a:satOff val="-14357"/>
                <a:lumOff val="17652"/>
                <a:alphaOff val="0"/>
                <a:lumMod val="110000"/>
                <a:satMod val="105000"/>
                <a:tint val="67000"/>
              </a:schemeClr>
            </a:gs>
            <a:gs pos="50000">
              <a:schemeClr val="accent1">
                <a:shade val="90000"/>
                <a:hueOff val="108380"/>
                <a:satOff val="-14357"/>
                <a:lumOff val="17652"/>
                <a:alphaOff val="0"/>
                <a:lumMod val="105000"/>
                <a:satMod val="103000"/>
                <a:tint val="73000"/>
              </a:schemeClr>
            </a:gs>
            <a:gs pos="100000">
              <a:schemeClr val="accent1">
                <a:shade val="90000"/>
                <a:hueOff val="108380"/>
                <a:satOff val="-14357"/>
                <a:lumOff val="17652"/>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5400000">
        <a:off x="9821579" y="1103737"/>
        <a:ext cx="238503" cy="237862"/>
      </dsp:txXfrm>
    </dsp:sp>
    <dsp:sp modelId="{A008E4C2-4A80-4507-88B3-2CF5F8EF6FBA}">
      <dsp:nvSpPr>
        <dsp:cNvPr id="0" name=""/>
        <dsp:cNvSpPr/>
      </dsp:nvSpPr>
      <dsp:spPr>
        <a:xfrm>
          <a:off x="9139408" y="1603825"/>
          <a:ext cx="1602844" cy="961706"/>
        </a:xfrm>
        <a:prstGeom prst="roundRect">
          <a:avLst>
            <a:gd name="adj" fmla="val 10000"/>
          </a:avLst>
        </a:prstGeom>
        <a:gradFill rotWithShape="0">
          <a:gsLst>
            <a:gs pos="0">
              <a:schemeClr val="accent1">
                <a:alpha val="90000"/>
                <a:hueOff val="0"/>
                <a:satOff val="0"/>
                <a:lumOff val="0"/>
                <a:alphaOff val="-20000"/>
                <a:lumMod val="110000"/>
                <a:satMod val="105000"/>
                <a:tint val="67000"/>
              </a:schemeClr>
            </a:gs>
            <a:gs pos="50000">
              <a:schemeClr val="accent1">
                <a:alpha val="90000"/>
                <a:hueOff val="0"/>
                <a:satOff val="0"/>
                <a:lumOff val="0"/>
                <a:alphaOff val="-20000"/>
                <a:lumMod val="105000"/>
                <a:satMod val="103000"/>
                <a:tint val="73000"/>
              </a:schemeClr>
            </a:gs>
            <a:gs pos="100000">
              <a:schemeClr val="accent1">
                <a:alpha val="90000"/>
                <a:hueOff val="0"/>
                <a:satOff val="0"/>
                <a:lumOff val="0"/>
                <a:alphaOff val="-20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b="0" kern="1200" dirty="0">
              <a:latin typeface="Calibri"/>
              <a:cs typeface="Calibri"/>
            </a:rPr>
            <a:t>Mam</a:t>
          </a:r>
          <a:r>
            <a:rPr lang="en-US" sz="1100" b="0" kern="1200" baseline="0" dirty="0">
              <a:latin typeface="Calibri"/>
              <a:cs typeface="Calibri"/>
            </a:rPr>
            <a:t> passed away 2012 –  Trauma, Emotional knock. Lonely</a:t>
          </a:r>
          <a:r>
            <a:rPr lang="en-US" sz="1100" b="0" kern="1200" dirty="0">
              <a:latin typeface="Calibri"/>
              <a:cs typeface="Calibri"/>
            </a:rPr>
            <a:t>.</a:t>
          </a:r>
        </a:p>
      </dsp:txBody>
      <dsp:txXfrm>
        <a:off x="9167575" y="1631992"/>
        <a:ext cx="1546510" cy="905372"/>
      </dsp:txXfrm>
    </dsp:sp>
    <dsp:sp modelId="{3F20EF07-DF1D-47E2-9FC2-44D856241271}">
      <dsp:nvSpPr>
        <dsp:cNvPr id="0" name=""/>
        <dsp:cNvSpPr/>
      </dsp:nvSpPr>
      <dsp:spPr>
        <a:xfrm rot="10800000">
          <a:off x="8658554" y="1885925"/>
          <a:ext cx="339803" cy="397505"/>
        </a:xfrm>
        <a:prstGeom prst="rightArrow">
          <a:avLst>
            <a:gd name="adj1" fmla="val 60000"/>
            <a:gd name="adj2" fmla="val 50000"/>
          </a:avLst>
        </a:prstGeom>
        <a:gradFill rotWithShape="0">
          <a:gsLst>
            <a:gs pos="0">
              <a:schemeClr val="accent1">
                <a:shade val="90000"/>
                <a:hueOff val="135474"/>
                <a:satOff val="-17946"/>
                <a:lumOff val="22066"/>
                <a:alphaOff val="0"/>
                <a:lumMod val="110000"/>
                <a:satMod val="105000"/>
                <a:tint val="67000"/>
              </a:schemeClr>
            </a:gs>
            <a:gs pos="50000">
              <a:schemeClr val="accent1">
                <a:shade val="90000"/>
                <a:hueOff val="135474"/>
                <a:satOff val="-17946"/>
                <a:lumOff val="22066"/>
                <a:alphaOff val="0"/>
                <a:lumMod val="105000"/>
                <a:satMod val="103000"/>
                <a:tint val="73000"/>
              </a:schemeClr>
            </a:gs>
            <a:gs pos="100000">
              <a:schemeClr val="accent1">
                <a:shade val="90000"/>
                <a:hueOff val="135474"/>
                <a:satOff val="-17946"/>
                <a:lumOff val="22066"/>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10800000">
        <a:off x="8760495" y="1965426"/>
        <a:ext cx="237862" cy="238503"/>
      </dsp:txXfrm>
    </dsp:sp>
    <dsp:sp modelId="{131925C9-ADD3-4963-B16D-51EEC0108F12}">
      <dsp:nvSpPr>
        <dsp:cNvPr id="0" name=""/>
        <dsp:cNvSpPr/>
      </dsp:nvSpPr>
      <dsp:spPr>
        <a:xfrm>
          <a:off x="6895425" y="1603825"/>
          <a:ext cx="1602844" cy="961706"/>
        </a:xfrm>
        <a:prstGeom prst="roundRect">
          <a:avLst>
            <a:gd name="adj" fmla="val 10000"/>
          </a:avLst>
        </a:prstGeom>
        <a:gradFill rotWithShape="0">
          <a:gsLst>
            <a:gs pos="0">
              <a:schemeClr val="accent1">
                <a:alpha val="90000"/>
                <a:hueOff val="0"/>
                <a:satOff val="0"/>
                <a:lumOff val="0"/>
                <a:alphaOff val="-24000"/>
                <a:lumMod val="110000"/>
                <a:satMod val="105000"/>
                <a:tint val="67000"/>
              </a:schemeClr>
            </a:gs>
            <a:gs pos="50000">
              <a:schemeClr val="accent1">
                <a:alpha val="90000"/>
                <a:hueOff val="0"/>
                <a:satOff val="0"/>
                <a:lumOff val="0"/>
                <a:alphaOff val="-24000"/>
                <a:lumMod val="105000"/>
                <a:satMod val="103000"/>
                <a:tint val="73000"/>
              </a:schemeClr>
            </a:gs>
            <a:gs pos="100000">
              <a:schemeClr val="accent1">
                <a:alpha val="90000"/>
                <a:hueOff val="0"/>
                <a:satOff val="0"/>
                <a:lumOff val="0"/>
                <a:alphaOff val="-24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b="0" kern="1200" baseline="0" dirty="0">
              <a:latin typeface="Calibri"/>
              <a:cs typeface="Calibri"/>
            </a:rPr>
            <a:t>Resulted in me and dad becoming estranged as mam held us all together.   </a:t>
          </a:r>
          <a:endParaRPr lang="en-US" sz="1100" b="0" kern="1200" dirty="0">
            <a:latin typeface="Calibri"/>
            <a:cs typeface="Calibri"/>
          </a:endParaRPr>
        </a:p>
      </dsp:txBody>
      <dsp:txXfrm>
        <a:off x="6923592" y="1631992"/>
        <a:ext cx="1546510" cy="905372"/>
      </dsp:txXfrm>
    </dsp:sp>
    <dsp:sp modelId="{1530AB9A-38FD-4810-87F4-BAC922DF928A}">
      <dsp:nvSpPr>
        <dsp:cNvPr id="0" name=""/>
        <dsp:cNvSpPr/>
      </dsp:nvSpPr>
      <dsp:spPr>
        <a:xfrm rot="10800000">
          <a:off x="6414572" y="1885925"/>
          <a:ext cx="339803" cy="397505"/>
        </a:xfrm>
        <a:prstGeom prst="rightArrow">
          <a:avLst>
            <a:gd name="adj1" fmla="val 60000"/>
            <a:gd name="adj2" fmla="val 50000"/>
          </a:avLst>
        </a:prstGeom>
        <a:gradFill rotWithShape="0">
          <a:gsLst>
            <a:gs pos="0">
              <a:schemeClr val="accent1">
                <a:shade val="90000"/>
                <a:hueOff val="162569"/>
                <a:satOff val="-21535"/>
                <a:lumOff val="26479"/>
                <a:alphaOff val="0"/>
                <a:lumMod val="110000"/>
                <a:satMod val="105000"/>
                <a:tint val="67000"/>
              </a:schemeClr>
            </a:gs>
            <a:gs pos="50000">
              <a:schemeClr val="accent1">
                <a:shade val="90000"/>
                <a:hueOff val="162569"/>
                <a:satOff val="-21535"/>
                <a:lumOff val="26479"/>
                <a:alphaOff val="0"/>
                <a:lumMod val="105000"/>
                <a:satMod val="103000"/>
                <a:tint val="73000"/>
              </a:schemeClr>
            </a:gs>
            <a:gs pos="100000">
              <a:schemeClr val="accent1">
                <a:shade val="90000"/>
                <a:hueOff val="162569"/>
                <a:satOff val="-21535"/>
                <a:lumOff val="26479"/>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10800000">
        <a:off x="6516513" y="1965426"/>
        <a:ext cx="237862" cy="238503"/>
      </dsp:txXfrm>
    </dsp:sp>
    <dsp:sp modelId="{311ECAAB-F320-4B08-9DC8-A1F41834777C}">
      <dsp:nvSpPr>
        <dsp:cNvPr id="0" name=""/>
        <dsp:cNvSpPr/>
      </dsp:nvSpPr>
      <dsp:spPr>
        <a:xfrm>
          <a:off x="4651443" y="1603825"/>
          <a:ext cx="1602844" cy="961706"/>
        </a:xfrm>
        <a:prstGeom prst="roundRect">
          <a:avLst>
            <a:gd name="adj" fmla="val 10000"/>
          </a:avLst>
        </a:prstGeom>
        <a:gradFill rotWithShape="0">
          <a:gsLst>
            <a:gs pos="0">
              <a:schemeClr val="accent1">
                <a:alpha val="90000"/>
                <a:hueOff val="0"/>
                <a:satOff val="0"/>
                <a:lumOff val="0"/>
                <a:alphaOff val="-28000"/>
                <a:lumMod val="110000"/>
                <a:satMod val="105000"/>
                <a:tint val="67000"/>
              </a:schemeClr>
            </a:gs>
            <a:gs pos="50000">
              <a:schemeClr val="accent1">
                <a:alpha val="90000"/>
                <a:hueOff val="0"/>
                <a:satOff val="0"/>
                <a:lumOff val="0"/>
                <a:alphaOff val="-28000"/>
                <a:lumMod val="105000"/>
                <a:satMod val="103000"/>
                <a:tint val="73000"/>
              </a:schemeClr>
            </a:gs>
            <a:gs pos="100000">
              <a:schemeClr val="accent1">
                <a:alpha val="90000"/>
                <a:hueOff val="0"/>
                <a:satOff val="0"/>
                <a:lumOff val="0"/>
                <a:alphaOff val="-28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b="0" kern="1200" dirty="0">
              <a:latin typeface="Calibri"/>
              <a:cs typeface="Calibri"/>
            </a:rPr>
            <a:t>Started journaling, exercising and, meditation try and distract from feeling abandoned by my dad</a:t>
          </a:r>
        </a:p>
      </dsp:txBody>
      <dsp:txXfrm>
        <a:off x="4679610" y="1631992"/>
        <a:ext cx="1546510" cy="905372"/>
      </dsp:txXfrm>
    </dsp:sp>
    <dsp:sp modelId="{AA8E6008-B489-4595-8C32-BDB3BE9B0942}">
      <dsp:nvSpPr>
        <dsp:cNvPr id="0" name=""/>
        <dsp:cNvSpPr/>
      </dsp:nvSpPr>
      <dsp:spPr>
        <a:xfrm rot="10800000">
          <a:off x="4170590" y="1885925"/>
          <a:ext cx="339803" cy="397505"/>
        </a:xfrm>
        <a:prstGeom prst="rightArrow">
          <a:avLst>
            <a:gd name="adj1" fmla="val 60000"/>
            <a:gd name="adj2" fmla="val 50000"/>
          </a:avLst>
        </a:prstGeom>
        <a:gradFill rotWithShape="0">
          <a:gsLst>
            <a:gs pos="0">
              <a:schemeClr val="accent1">
                <a:shade val="90000"/>
                <a:hueOff val="189664"/>
                <a:satOff val="-25125"/>
                <a:lumOff val="30892"/>
                <a:alphaOff val="0"/>
                <a:lumMod val="110000"/>
                <a:satMod val="105000"/>
                <a:tint val="67000"/>
              </a:schemeClr>
            </a:gs>
            <a:gs pos="50000">
              <a:schemeClr val="accent1">
                <a:shade val="90000"/>
                <a:hueOff val="189664"/>
                <a:satOff val="-25125"/>
                <a:lumOff val="30892"/>
                <a:alphaOff val="0"/>
                <a:lumMod val="105000"/>
                <a:satMod val="103000"/>
                <a:tint val="73000"/>
              </a:schemeClr>
            </a:gs>
            <a:gs pos="100000">
              <a:schemeClr val="accent1">
                <a:shade val="90000"/>
                <a:hueOff val="189664"/>
                <a:satOff val="-25125"/>
                <a:lumOff val="30892"/>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10800000">
        <a:off x="4272531" y="1965426"/>
        <a:ext cx="237862" cy="238503"/>
      </dsp:txXfrm>
    </dsp:sp>
    <dsp:sp modelId="{AB4E4745-C461-4557-8DE9-43BA2D6CE2EE}">
      <dsp:nvSpPr>
        <dsp:cNvPr id="0" name=""/>
        <dsp:cNvSpPr/>
      </dsp:nvSpPr>
      <dsp:spPr>
        <a:xfrm>
          <a:off x="2407461" y="1603825"/>
          <a:ext cx="1602844" cy="961706"/>
        </a:xfrm>
        <a:prstGeom prst="roundRect">
          <a:avLst>
            <a:gd name="adj" fmla="val 10000"/>
          </a:avLst>
        </a:prstGeom>
        <a:gradFill rotWithShape="0">
          <a:gsLst>
            <a:gs pos="0">
              <a:schemeClr val="accent1">
                <a:alpha val="90000"/>
                <a:hueOff val="0"/>
                <a:satOff val="0"/>
                <a:lumOff val="0"/>
                <a:alphaOff val="-32000"/>
                <a:lumMod val="110000"/>
                <a:satMod val="105000"/>
                <a:tint val="67000"/>
              </a:schemeClr>
            </a:gs>
            <a:gs pos="50000">
              <a:schemeClr val="accent1">
                <a:alpha val="90000"/>
                <a:hueOff val="0"/>
                <a:satOff val="0"/>
                <a:lumOff val="0"/>
                <a:alphaOff val="-32000"/>
                <a:lumMod val="105000"/>
                <a:satMod val="103000"/>
                <a:tint val="73000"/>
              </a:schemeClr>
            </a:gs>
            <a:gs pos="100000">
              <a:schemeClr val="accent1">
                <a:alpha val="90000"/>
                <a:hueOff val="0"/>
                <a:satOff val="0"/>
                <a:lumOff val="0"/>
                <a:alphaOff val="-32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b="0" kern="1200" dirty="0">
              <a:latin typeface="Calibri"/>
              <a:cs typeface="Calibri"/>
            </a:rPr>
            <a:t>Graduated 2013 and moved out and grew fiercely independent away from my family</a:t>
          </a:r>
        </a:p>
      </dsp:txBody>
      <dsp:txXfrm>
        <a:off x="2435628" y="1631992"/>
        <a:ext cx="1546510" cy="905372"/>
      </dsp:txXfrm>
    </dsp:sp>
    <dsp:sp modelId="{6FE1E6EB-8A10-41AD-8A49-393745ADC7EF}">
      <dsp:nvSpPr>
        <dsp:cNvPr id="0" name=""/>
        <dsp:cNvSpPr/>
      </dsp:nvSpPr>
      <dsp:spPr>
        <a:xfrm rot="10800000">
          <a:off x="1926608" y="1885925"/>
          <a:ext cx="339803" cy="397505"/>
        </a:xfrm>
        <a:prstGeom prst="rightArrow">
          <a:avLst>
            <a:gd name="adj1" fmla="val 60000"/>
            <a:gd name="adj2" fmla="val 50000"/>
          </a:avLst>
        </a:prstGeom>
        <a:gradFill rotWithShape="0">
          <a:gsLst>
            <a:gs pos="0">
              <a:schemeClr val="accent1">
                <a:shade val="90000"/>
                <a:hueOff val="216759"/>
                <a:satOff val="-28714"/>
                <a:lumOff val="35305"/>
                <a:alphaOff val="0"/>
                <a:lumMod val="110000"/>
                <a:satMod val="105000"/>
                <a:tint val="67000"/>
              </a:schemeClr>
            </a:gs>
            <a:gs pos="50000">
              <a:schemeClr val="accent1">
                <a:shade val="90000"/>
                <a:hueOff val="216759"/>
                <a:satOff val="-28714"/>
                <a:lumOff val="35305"/>
                <a:alphaOff val="0"/>
                <a:lumMod val="105000"/>
                <a:satMod val="103000"/>
                <a:tint val="73000"/>
              </a:schemeClr>
            </a:gs>
            <a:gs pos="100000">
              <a:schemeClr val="accent1">
                <a:shade val="90000"/>
                <a:hueOff val="216759"/>
                <a:satOff val="-28714"/>
                <a:lumOff val="35305"/>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2028549" y="1965426"/>
        <a:ext cx="237862" cy="238503"/>
      </dsp:txXfrm>
    </dsp:sp>
    <dsp:sp modelId="{75EE0083-6574-4EBC-8CB4-FC51958B394E}">
      <dsp:nvSpPr>
        <dsp:cNvPr id="0" name=""/>
        <dsp:cNvSpPr/>
      </dsp:nvSpPr>
      <dsp:spPr>
        <a:xfrm>
          <a:off x="163479" y="1603825"/>
          <a:ext cx="1602844" cy="961706"/>
        </a:xfrm>
        <a:prstGeom prst="roundRect">
          <a:avLst>
            <a:gd name="adj" fmla="val 10000"/>
          </a:avLst>
        </a:prstGeom>
        <a:gradFill rotWithShape="0">
          <a:gsLst>
            <a:gs pos="0">
              <a:schemeClr val="accent1">
                <a:alpha val="90000"/>
                <a:hueOff val="0"/>
                <a:satOff val="0"/>
                <a:lumOff val="0"/>
                <a:alphaOff val="-36000"/>
                <a:lumMod val="110000"/>
                <a:satMod val="105000"/>
                <a:tint val="67000"/>
              </a:schemeClr>
            </a:gs>
            <a:gs pos="50000">
              <a:schemeClr val="accent1">
                <a:alpha val="90000"/>
                <a:hueOff val="0"/>
                <a:satOff val="0"/>
                <a:lumOff val="0"/>
                <a:alphaOff val="-36000"/>
                <a:lumMod val="105000"/>
                <a:satMod val="103000"/>
                <a:tint val="73000"/>
              </a:schemeClr>
            </a:gs>
            <a:gs pos="100000">
              <a:schemeClr val="accent1">
                <a:alpha val="90000"/>
                <a:hueOff val="0"/>
                <a:satOff val="0"/>
                <a:lumOff val="0"/>
                <a:alphaOff val="-36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0" kern="1200" dirty="0">
              <a:latin typeface="Calibri"/>
              <a:cs typeface="Calibri"/>
            </a:rPr>
            <a:t>Met partner in 2014</a:t>
          </a:r>
        </a:p>
      </dsp:txBody>
      <dsp:txXfrm>
        <a:off x="191646" y="1631992"/>
        <a:ext cx="1546510" cy="905372"/>
      </dsp:txXfrm>
    </dsp:sp>
    <dsp:sp modelId="{899FB909-DCF6-4D89-874B-A8180D6C11F1}">
      <dsp:nvSpPr>
        <dsp:cNvPr id="0" name=""/>
        <dsp:cNvSpPr/>
      </dsp:nvSpPr>
      <dsp:spPr>
        <a:xfrm rot="5400000">
          <a:off x="795000" y="2677730"/>
          <a:ext cx="339803" cy="397505"/>
        </a:xfrm>
        <a:prstGeom prst="rightArrow">
          <a:avLst>
            <a:gd name="adj1" fmla="val 60000"/>
            <a:gd name="adj2" fmla="val 50000"/>
          </a:avLst>
        </a:prstGeom>
        <a:gradFill rotWithShape="0">
          <a:gsLst>
            <a:gs pos="0">
              <a:schemeClr val="accent1">
                <a:shade val="90000"/>
                <a:hueOff val="243854"/>
                <a:satOff val="-32303"/>
                <a:lumOff val="39718"/>
                <a:alphaOff val="0"/>
                <a:lumMod val="110000"/>
                <a:satMod val="105000"/>
                <a:tint val="67000"/>
              </a:schemeClr>
            </a:gs>
            <a:gs pos="50000">
              <a:schemeClr val="accent1">
                <a:shade val="90000"/>
                <a:hueOff val="243854"/>
                <a:satOff val="-32303"/>
                <a:lumOff val="39718"/>
                <a:alphaOff val="0"/>
                <a:lumMod val="105000"/>
                <a:satMod val="103000"/>
                <a:tint val="73000"/>
              </a:schemeClr>
            </a:gs>
            <a:gs pos="100000">
              <a:schemeClr val="accent1">
                <a:shade val="90000"/>
                <a:hueOff val="243854"/>
                <a:satOff val="-32303"/>
                <a:lumOff val="39718"/>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5400000">
        <a:off x="845651" y="2706581"/>
        <a:ext cx="238503" cy="237862"/>
      </dsp:txXfrm>
    </dsp:sp>
    <dsp:sp modelId="{D33BDD37-B93D-4AF0-BA50-EC9BEF6603A0}">
      <dsp:nvSpPr>
        <dsp:cNvPr id="0" name=""/>
        <dsp:cNvSpPr/>
      </dsp:nvSpPr>
      <dsp:spPr>
        <a:xfrm>
          <a:off x="163479" y="3206669"/>
          <a:ext cx="1602844" cy="961706"/>
        </a:xfrm>
        <a:prstGeom prst="roundRect">
          <a:avLst>
            <a:gd name="adj" fmla="val 10000"/>
          </a:avLst>
        </a:prstGeom>
        <a:gradFill rotWithShape="0">
          <a:gsLst>
            <a:gs pos="0">
              <a:schemeClr val="accent1">
                <a:alpha val="90000"/>
                <a:hueOff val="0"/>
                <a:satOff val="0"/>
                <a:lumOff val="0"/>
                <a:alphaOff val="-40000"/>
                <a:lumMod val="110000"/>
                <a:satMod val="105000"/>
                <a:tint val="67000"/>
              </a:schemeClr>
            </a:gs>
            <a:gs pos="50000">
              <a:schemeClr val="accent1">
                <a:alpha val="90000"/>
                <a:hueOff val="0"/>
                <a:satOff val="0"/>
                <a:lumOff val="0"/>
                <a:alphaOff val="-40000"/>
                <a:lumMod val="105000"/>
                <a:satMod val="103000"/>
                <a:tint val="73000"/>
              </a:schemeClr>
            </a:gs>
            <a:gs pos="100000">
              <a:schemeClr val="accent1">
                <a:alpha val="90000"/>
                <a:hueOff val="0"/>
                <a:satOff val="0"/>
                <a:lumOff val="0"/>
                <a:alphaOff val="-40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b="0" kern="1200" dirty="0">
              <a:latin typeface="Calibri"/>
              <a:cs typeface="Calibri"/>
            </a:rPr>
            <a:t>Daughter arrived 2018, Much closer to my dad since she came. My miracle baby brought us together </a:t>
          </a:r>
        </a:p>
      </dsp:txBody>
      <dsp:txXfrm>
        <a:off x="191646" y="3234836"/>
        <a:ext cx="1546510" cy="90537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D8E5E-745C-407D-B425-C78EBF08DF96}"/>
              </a:ext>
            </a:extLst>
          </p:cNvPr>
          <p:cNvSpPr>
            <a:spLocks noGrp="1"/>
          </p:cNvSpPr>
          <p:nvPr>
            <p:ph type="ctrTitle"/>
          </p:nvPr>
        </p:nvSpPr>
        <p:spPr>
          <a:xfrm>
            <a:off x="571501" y="822960"/>
            <a:ext cx="6057899" cy="5015169"/>
          </a:xfrm>
        </p:spPr>
        <p:txBody>
          <a:bodyPr anchor="t">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FD07A4D5-56F4-4287-B174-56C55B18FD68}"/>
              </a:ext>
            </a:extLst>
          </p:cNvPr>
          <p:cNvSpPr>
            <a:spLocks noGrp="1"/>
          </p:cNvSpPr>
          <p:nvPr>
            <p:ph type="subTitle" idx="1"/>
          </p:nvPr>
        </p:nvSpPr>
        <p:spPr>
          <a:xfrm>
            <a:off x="8109113" y="3003642"/>
            <a:ext cx="3522199" cy="2900274"/>
          </a:xfrm>
        </p:spPr>
        <p:txBody>
          <a:bodyPr anchor="b">
            <a:normAutofit/>
          </a:bodyPr>
          <a:lstStyle>
            <a:lvl1pPr marL="0" indent="0" algn="l">
              <a:lnSpc>
                <a:spcPct val="130000"/>
              </a:lnSpc>
              <a:buNone/>
              <a:defRPr sz="14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AEB9C19-FEE0-4852-B181-14A0DD77F40D}"/>
              </a:ext>
            </a:extLst>
          </p:cNvPr>
          <p:cNvSpPr>
            <a:spLocks noGrp="1"/>
          </p:cNvSpPr>
          <p:nvPr>
            <p:ph type="dt" sz="half" idx="10"/>
          </p:nvPr>
        </p:nvSpPr>
        <p:spPr/>
        <p:txBody>
          <a:bodyPr/>
          <a:lstStyle/>
          <a:p>
            <a:fld id="{1C8322F6-1C60-46CF-968C-BC20E470F443}" type="datetimeFigureOut">
              <a:rPr lang="en-US" smtClean="0"/>
              <a:t>11/6/2022</a:t>
            </a:fld>
            <a:endParaRPr lang="en-US"/>
          </a:p>
        </p:txBody>
      </p:sp>
      <p:sp>
        <p:nvSpPr>
          <p:cNvPr id="5" name="Footer Placeholder 4">
            <a:extLst>
              <a:ext uri="{FF2B5EF4-FFF2-40B4-BE49-F238E27FC236}">
                <a16:creationId xmlns:a16="http://schemas.microsoft.com/office/drawing/2014/main" id="{11127DDF-01B7-463C-82BC-BBF4296182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B2056A-C3EE-4809-B1F3-1CEEEA266F7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9" name="Straight Connector 8">
            <a:extLst>
              <a:ext uri="{FF2B5EF4-FFF2-40B4-BE49-F238E27FC236}">
                <a16:creationId xmlns:a16="http://schemas.microsoft.com/office/drawing/2014/main" id="{A240FCEE-B6E2-46D0-9BB0-F45F79545E9D}"/>
              </a:ext>
            </a:extLst>
          </p:cNvPr>
          <p:cNvCxnSpPr>
            <a:cxnSpLocks/>
          </p:cNvCxnSpPr>
          <p:nvPr/>
        </p:nvCxnSpPr>
        <p:spPr>
          <a:xfrm flipH="1">
            <a:off x="571501"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BD2FB83-3783-4477-80B5-DA5BF10BAF57}"/>
              </a:ext>
            </a:extLst>
          </p:cNvPr>
          <p:cNvCxnSpPr>
            <a:cxnSpLocks/>
          </p:cNvCxnSpPr>
          <p:nvPr/>
        </p:nvCxnSpPr>
        <p:spPr>
          <a:xfrm>
            <a:off x="7742482"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83EA203-71D5-49C0-9626-FFA8E46787B0}"/>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536092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B2ED8-7F53-4C03-A740-493E5079849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5611087-99A9-4100-B5F7-520880DE322E}"/>
              </a:ext>
            </a:extLst>
          </p:cNvPr>
          <p:cNvSpPr>
            <a:spLocks noGrp="1"/>
          </p:cNvSpPr>
          <p:nvPr>
            <p:ph idx="1"/>
          </p:nvPr>
        </p:nvSpPr>
        <p:spPr>
          <a:xfrm>
            <a:off x="571499" y="2075688"/>
            <a:ext cx="11059811" cy="39109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7B4B20-1A65-4A26-B11E-6095083A1645}"/>
              </a:ext>
            </a:extLst>
          </p:cNvPr>
          <p:cNvSpPr>
            <a:spLocks noGrp="1"/>
          </p:cNvSpPr>
          <p:nvPr>
            <p:ph type="dt" sz="half" idx="10"/>
          </p:nvPr>
        </p:nvSpPr>
        <p:spPr/>
        <p:txBody>
          <a:bodyPr/>
          <a:lstStyle/>
          <a:p>
            <a:fld id="{1C8322F6-1C60-46CF-968C-BC20E470F443}" type="datetimeFigureOut">
              <a:rPr lang="en-US" smtClean="0"/>
              <a:t>11/6/2022</a:t>
            </a:fld>
            <a:endParaRPr lang="en-US"/>
          </a:p>
        </p:txBody>
      </p:sp>
      <p:sp>
        <p:nvSpPr>
          <p:cNvPr id="5" name="Footer Placeholder 4">
            <a:extLst>
              <a:ext uri="{FF2B5EF4-FFF2-40B4-BE49-F238E27FC236}">
                <a16:creationId xmlns:a16="http://schemas.microsoft.com/office/drawing/2014/main" id="{FB0D52D3-E985-4FEB-89B9-57C754711C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EA751A-C72D-47C1-A7A6-E8510A40CE9A}"/>
              </a:ext>
            </a:extLst>
          </p:cNvPr>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13430840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81F78-07BF-45A9-92D4-E4E0A1E88D7A}"/>
              </a:ext>
            </a:extLst>
          </p:cNvPr>
          <p:cNvSpPr>
            <a:spLocks noGrp="1"/>
          </p:cNvSpPr>
          <p:nvPr>
            <p:ph type="title"/>
          </p:nvPr>
        </p:nvSpPr>
        <p:spPr>
          <a:xfrm>
            <a:off x="571500" y="914255"/>
            <a:ext cx="6867115" cy="5009471"/>
          </a:xfrm>
        </p:spPr>
        <p:txBody>
          <a:bodyPr anchor="b">
            <a:normAutofit/>
          </a:bodyPr>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CC2A83-A380-4828-BC68-C065C8BC5AD5}"/>
              </a:ext>
            </a:extLst>
          </p:cNvPr>
          <p:cNvSpPr>
            <a:spLocks noGrp="1"/>
          </p:cNvSpPr>
          <p:nvPr>
            <p:ph type="body" idx="1"/>
          </p:nvPr>
        </p:nvSpPr>
        <p:spPr>
          <a:xfrm>
            <a:off x="9239817" y="914399"/>
            <a:ext cx="2370268" cy="2670273"/>
          </a:xfrm>
        </p:spPr>
        <p:txBody>
          <a:bodyPr anchor="t">
            <a:normAutofit/>
          </a:bodyPr>
          <a:lstStyle>
            <a:lvl1pPr marL="0" indent="0">
              <a:lnSpc>
                <a:spcPct val="130000"/>
              </a:lnSpc>
              <a:buNone/>
              <a:defRPr sz="14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F92B2F-8804-4195-A779-F5C67C25CBBE}"/>
              </a:ext>
            </a:extLst>
          </p:cNvPr>
          <p:cNvSpPr>
            <a:spLocks noGrp="1"/>
          </p:cNvSpPr>
          <p:nvPr>
            <p:ph type="dt" sz="half" idx="10"/>
          </p:nvPr>
        </p:nvSpPr>
        <p:spPr/>
        <p:txBody>
          <a:bodyPr/>
          <a:lstStyle/>
          <a:p>
            <a:fld id="{1C8322F6-1C60-46CF-968C-BC20E470F443}" type="datetimeFigureOut">
              <a:rPr lang="en-US" smtClean="0"/>
              <a:t>11/6/2022</a:t>
            </a:fld>
            <a:endParaRPr lang="en-US"/>
          </a:p>
        </p:txBody>
      </p:sp>
      <p:sp>
        <p:nvSpPr>
          <p:cNvPr id="5" name="Footer Placeholder 4">
            <a:extLst>
              <a:ext uri="{FF2B5EF4-FFF2-40B4-BE49-F238E27FC236}">
                <a16:creationId xmlns:a16="http://schemas.microsoft.com/office/drawing/2014/main" id="{25099C26-4411-4833-A917-A45E62D56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68C7C7-F862-434D-A87A-DECE9FD2E1E9}"/>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A40BAA4B-C4C0-40C1-8DC8-B4E2F8A68E12}"/>
              </a:ext>
            </a:extLst>
          </p:cNvPr>
          <p:cNvCxnSpPr>
            <a:cxnSpLocks/>
          </p:cNvCxnSpPr>
          <p:nvPr/>
        </p:nvCxnSpPr>
        <p:spPr>
          <a:xfrm>
            <a:off x="8872625"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C0A2259-2540-4B32-A999-2B46A6790E3D}"/>
              </a:ext>
            </a:extLst>
          </p:cNvPr>
          <p:cNvCxnSpPr>
            <a:cxnSpLocks/>
          </p:cNvCxnSpPr>
          <p:nvPr/>
        </p:nvCxnSpPr>
        <p:spPr>
          <a:xfrm flipH="1">
            <a:off x="566094"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CEFB0ED-3F76-4403-AD0B-E738DD9D8CB6}"/>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594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6BD5F-CF53-4DD5-B8C5-27BBA2BB8860}"/>
              </a:ext>
            </a:extLst>
          </p:cNvPr>
          <p:cNvSpPr>
            <a:spLocks noGrp="1"/>
          </p:cNvSpPr>
          <p:nvPr>
            <p:ph type="title"/>
          </p:nvPr>
        </p:nvSpPr>
        <p:spPr>
          <a:xfrm>
            <a:off x="571500" y="709684"/>
            <a:ext cx="11049000" cy="1057160"/>
          </a:xfrm>
        </p:spPr>
        <p:txBody>
          <a:bodyPr anchor="ctr"/>
          <a:lstStyle/>
          <a:p>
            <a:r>
              <a:rPr lang="en-US"/>
              <a:t>Click to edit Master title style</a:t>
            </a:r>
          </a:p>
        </p:txBody>
      </p:sp>
      <p:sp>
        <p:nvSpPr>
          <p:cNvPr id="3" name="Content Placeholder 2">
            <a:extLst>
              <a:ext uri="{FF2B5EF4-FFF2-40B4-BE49-F238E27FC236}">
                <a16:creationId xmlns:a16="http://schemas.microsoft.com/office/drawing/2014/main" id="{3576C2E1-5D5E-409F-BEE8-F48CE86F55C9}"/>
              </a:ext>
            </a:extLst>
          </p:cNvPr>
          <p:cNvSpPr>
            <a:spLocks noGrp="1"/>
          </p:cNvSpPr>
          <p:nvPr>
            <p:ph sz="half" idx="1"/>
          </p:nvPr>
        </p:nvSpPr>
        <p:spPr>
          <a:xfrm>
            <a:off x="579447" y="2074990"/>
            <a:ext cx="5181600" cy="4101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FBBF823-1BFB-4CF0-BAF4-D660C8F1AFC0}"/>
              </a:ext>
            </a:extLst>
          </p:cNvPr>
          <p:cNvSpPr>
            <a:spLocks noGrp="1"/>
          </p:cNvSpPr>
          <p:nvPr>
            <p:ph sz="half" idx="2"/>
          </p:nvPr>
        </p:nvSpPr>
        <p:spPr>
          <a:xfrm>
            <a:off x="6447082" y="2074990"/>
            <a:ext cx="5181600" cy="4101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6FF816E-EE02-44A4-8B81-B324ECFD74DF}"/>
              </a:ext>
            </a:extLst>
          </p:cNvPr>
          <p:cNvSpPr>
            <a:spLocks noGrp="1"/>
          </p:cNvSpPr>
          <p:nvPr>
            <p:ph type="dt" sz="half" idx="10"/>
          </p:nvPr>
        </p:nvSpPr>
        <p:spPr/>
        <p:txBody>
          <a:bodyPr/>
          <a:lstStyle/>
          <a:p>
            <a:fld id="{1C8322F6-1C60-46CF-968C-BC20E470F443}" type="datetimeFigureOut">
              <a:rPr lang="en-US" smtClean="0"/>
              <a:t>11/6/2022</a:t>
            </a:fld>
            <a:endParaRPr lang="en-US"/>
          </a:p>
        </p:txBody>
      </p:sp>
      <p:sp>
        <p:nvSpPr>
          <p:cNvPr id="6" name="Footer Placeholder 5">
            <a:extLst>
              <a:ext uri="{FF2B5EF4-FFF2-40B4-BE49-F238E27FC236}">
                <a16:creationId xmlns:a16="http://schemas.microsoft.com/office/drawing/2014/main" id="{F134D9E4-A693-44D2-A3E8-E3AABC9052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4F669F-4B8E-415D-A9BF-AD451F452C6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11" name="Straight Connector 10">
            <a:extLst>
              <a:ext uri="{FF2B5EF4-FFF2-40B4-BE49-F238E27FC236}">
                <a16:creationId xmlns:a16="http://schemas.microsoft.com/office/drawing/2014/main" id="{720AF959-FCDC-4B92-9324-06A06C0D56F2}"/>
              </a:ext>
            </a:extLst>
          </p:cNvPr>
          <p:cNvCxnSpPr>
            <a:cxnSpLocks/>
          </p:cNvCxnSpPr>
          <p:nvPr/>
        </p:nvCxnSpPr>
        <p:spPr>
          <a:xfrm flipV="1">
            <a:off x="6101405" y="1883336"/>
            <a:ext cx="0" cy="439965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36775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F85E5-82C4-4BAE-B2B0-A078ABD6C69C}"/>
              </a:ext>
            </a:extLst>
          </p:cNvPr>
          <p:cNvSpPr>
            <a:spLocks noGrp="1"/>
          </p:cNvSpPr>
          <p:nvPr>
            <p:ph type="title"/>
          </p:nvPr>
        </p:nvSpPr>
        <p:spPr>
          <a:xfrm>
            <a:off x="583469" y="699118"/>
            <a:ext cx="11025062" cy="1063601"/>
          </a:xfrm>
        </p:spPr>
        <p:txBody>
          <a:bodyPr anchor="ctr"/>
          <a:lstStyle/>
          <a:p>
            <a:r>
              <a:rPr lang="en-US"/>
              <a:t>Click to edit Master title style</a:t>
            </a:r>
          </a:p>
        </p:txBody>
      </p:sp>
      <p:sp>
        <p:nvSpPr>
          <p:cNvPr id="3" name="Text Placeholder 2">
            <a:extLst>
              <a:ext uri="{FF2B5EF4-FFF2-40B4-BE49-F238E27FC236}">
                <a16:creationId xmlns:a16="http://schemas.microsoft.com/office/drawing/2014/main" id="{012D15C7-F445-40F7-88F6-FD6526269CD7}"/>
              </a:ext>
            </a:extLst>
          </p:cNvPr>
          <p:cNvSpPr>
            <a:spLocks noGrp="1"/>
          </p:cNvSpPr>
          <p:nvPr>
            <p:ph type="body" idx="1"/>
          </p:nvPr>
        </p:nvSpPr>
        <p:spPr>
          <a:xfrm>
            <a:off x="583468" y="2022883"/>
            <a:ext cx="5230469" cy="564079"/>
          </a:xfrm>
        </p:spPr>
        <p:txBody>
          <a:bodyPr anchor="ctr">
            <a:norm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B652C35-AA8E-4154-8A78-7DE9590E1F38}"/>
              </a:ext>
            </a:extLst>
          </p:cNvPr>
          <p:cNvSpPr>
            <a:spLocks noGrp="1"/>
          </p:cNvSpPr>
          <p:nvPr>
            <p:ph sz="half" idx="2"/>
          </p:nvPr>
        </p:nvSpPr>
        <p:spPr>
          <a:xfrm>
            <a:off x="583469" y="2866031"/>
            <a:ext cx="5157787" cy="32276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557EAC6-567C-4A4A-BB10-57EC14B97DDF}"/>
              </a:ext>
            </a:extLst>
          </p:cNvPr>
          <p:cNvSpPr>
            <a:spLocks noGrp="1"/>
          </p:cNvSpPr>
          <p:nvPr>
            <p:ph type="body" sz="quarter" idx="3"/>
          </p:nvPr>
        </p:nvSpPr>
        <p:spPr>
          <a:xfrm>
            <a:off x="6441470" y="2022883"/>
            <a:ext cx="5183188" cy="564080"/>
          </a:xfrm>
        </p:spPr>
        <p:txBody>
          <a:bodyPr anchor="ctr">
            <a:norm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9A083F-AD60-4437-B32A-44035D78AF63}"/>
              </a:ext>
            </a:extLst>
          </p:cNvPr>
          <p:cNvSpPr>
            <a:spLocks noGrp="1"/>
          </p:cNvSpPr>
          <p:nvPr>
            <p:ph sz="quarter" idx="4"/>
          </p:nvPr>
        </p:nvSpPr>
        <p:spPr>
          <a:xfrm>
            <a:off x="6441470" y="2866031"/>
            <a:ext cx="5183188" cy="32276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9DBF86F-3266-4551-B680-06F401FFE665}"/>
              </a:ext>
            </a:extLst>
          </p:cNvPr>
          <p:cNvSpPr>
            <a:spLocks noGrp="1"/>
          </p:cNvSpPr>
          <p:nvPr>
            <p:ph type="dt" sz="half" idx="10"/>
          </p:nvPr>
        </p:nvSpPr>
        <p:spPr/>
        <p:txBody>
          <a:bodyPr/>
          <a:lstStyle/>
          <a:p>
            <a:fld id="{1C8322F6-1C60-46CF-968C-BC20E470F443}" type="datetimeFigureOut">
              <a:rPr lang="en-US" smtClean="0"/>
              <a:t>11/6/2022</a:t>
            </a:fld>
            <a:endParaRPr lang="en-US"/>
          </a:p>
        </p:txBody>
      </p:sp>
      <p:sp>
        <p:nvSpPr>
          <p:cNvPr id="8" name="Footer Placeholder 7">
            <a:extLst>
              <a:ext uri="{FF2B5EF4-FFF2-40B4-BE49-F238E27FC236}">
                <a16:creationId xmlns:a16="http://schemas.microsoft.com/office/drawing/2014/main" id="{755B38FE-80F9-4582-B2E1-B067C288DE8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47BEF32-F637-47A1-9ED3-AFC4F79F3739}"/>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11" name="Straight Connector 10">
            <a:extLst>
              <a:ext uri="{FF2B5EF4-FFF2-40B4-BE49-F238E27FC236}">
                <a16:creationId xmlns:a16="http://schemas.microsoft.com/office/drawing/2014/main" id="{E0C508D4-7C99-4B8D-BCDE-F0001BD345D9}"/>
              </a:ext>
            </a:extLst>
          </p:cNvPr>
          <p:cNvCxnSpPr>
            <a:cxnSpLocks/>
          </p:cNvCxnSpPr>
          <p:nvPr/>
        </p:nvCxnSpPr>
        <p:spPr>
          <a:xfrm flipV="1">
            <a:off x="6101405" y="1883336"/>
            <a:ext cx="0" cy="439966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49BF61B-7951-48F4-982B-9401A483FFBF}"/>
              </a:ext>
            </a:extLst>
          </p:cNvPr>
          <p:cNvCxnSpPr>
            <a:cxnSpLocks/>
          </p:cNvCxnSpPr>
          <p:nvPr/>
        </p:nvCxnSpPr>
        <p:spPr>
          <a:xfrm flipH="1">
            <a:off x="577485" y="273859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59129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A94CB-6BE5-4B9E-B0A6-54F83B201A64}"/>
              </a:ext>
            </a:extLst>
          </p:cNvPr>
          <p:cNvSpPr>
            <a:spLocks noGrp="1"/>
          </p:cNvSpPr>
          <p:nvPr>
            <p:ph type="title"/>
          </p:nvPr>
        </p:nvSpPr>
        <p:spPr>
          <a:xfrm>
            <a:off x="571500" y="717452"/>
            <a:ext cx="11049000" cy="1161836"/>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75E8643C-1A5D-4F23-B0D7-5B46F5E456B4}"/>
              </a:ext>
            </a:extLst>
          </p:cNvPr>
          <p:cNvSpPr>
            <a:spLocks noGrp="1"/>
          </p:cNvSpPr>
          <p:nvPr>
            <p:ph type="dt" sz="half" idx="10"/>
          </p:nvPr>
        </p:nvSpPr>
        <p:spPr/>
        <p:txBody>
          <a:bodyPr/>
          <a:lstStyle/>
          <a:p>
            <a:fld id="{1C8322F6-1C60-46CF-968C-BC20E470F443}" type="datetimeFigureOut">
              <a:rPr lang="en-US" smtClean="0"/>
              <a:t>11/6/2022</a:t>
            </a:fld>
            <a:endParaRPr lang="en-US"/>
          </a:p>
        </p:txBody>
      </p:sp>
      <p:sp>
        <p:nvSpPr>
          <p:cNvPr id="4" name="Footer Placeholder 3">
            <a:extLst>
              <a:ext uri="{FF2B5EF4-FFF2-40B4-BE49-F238E27FC236}">
                <a16:creationId xmlns:a16="http://schemas.microsoft.com/office/drawing/2014/main" id="{0C1A3394-78CC-43B0-9762-5E826F8BBFD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C347F0A-1980-4E13-AB22-AE3B8AA4405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4E9D858B-8A9C-4235-B151-81C99A3D20D2}"/>
              </a:ext>
            </a:extLst>
          </p:cNvPr>
          <p:cNvCxnSpPr>
            <a:cxnSpLocks/>
          </p:cNvCxnSpPr>
          <p:nvPr/>
        </p:nvCxnSpPr>
        <p:spPr>
          <a:xfrm flipH="1">
            <a:off x="577485"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6C7798B-3ECB-4076-8955-A82116BB0D25}"/>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762869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C61D85-3E72-406F-AB26-B4ED94918442}"/>
              </a:ext>
            </a:extLst>
          </p:cNvPr>
          <p:cNvSpPr>
            <a:spLocks noGrp="1"/>
          </p:cNvSpPr>
          <p:nvPr>
            <p:ph type="dt" sz="half" idx="10"/>
          </p:nvPr>
        </p:nvSpPr>
        <p:spPr/>
        <p:txBody>
          <a:bodyPr/>
          <a:lstStyle/>
          <a:p>
            <a:fld id="{1C8322F6-1C60-46CF-968C-BC20E470F443}" type="datetimeFigureOut">
              <a:rPr lang="en-US" smtClean="0"/>
              <a:t>11/6/2022</a:t>
            </a:fld>
            <a:endParaRPr lang="en-US"/>
          </a:p>
        </p:txBody>
      </p:sp>
      <p:sp>
        <p:nvSpPr>
          <p:cNvPr id="3" name="Footer Placeholder 2">
            <a:extLst>
              <a:ext uri="{FF2B5EF4-FFF2-40B4-BE49-F238E27FC236}">
                <a16:creationId xmlns:a16="http://schemas.microsoft.com/office/drawing/2014/main" id="{499C831E-4321-467E-9090-C89C48CF2F5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68A9556-B3D8-4403-835F-11AE2D4098E9}"/>
              </a:ext>
            </a:extLst>
          </p:cNvPr>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3621653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0AA48-D521-423D-B185-6490EF57B935}"/>
              </a:ext>
            </a:extLst>
          </p:cNvPr>
          <p:cNvSpPr>
            <a:spLocks noGrp="1"/>
          </p:cNvSpPr>
          <p:nvPr>
            <p:ph type="title"/>
          </p:nvPr>
        </p:nvSpPr>
        <p:spPr>
          <a:xfrm>
            <a:off x="572201" y="810344"/>
            <a:ext cx="3478084" cy="1408062"/>
          </a:xfrm>
        </p:spPr>
        <p:txBody>
          <a:bodyPr anchor="t"/>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B64E6DD-DDD2-4ED6-B8A9-A8B6D7656549}"/>
              </a:ext>
            </a:extLst>
          </p:cNvPr>
          <p:cNvSpPr>
            <a:spLocks noGrp="1"/>
          </p:cNvSpPr>
          <p:nvPr>
            <p:ph idx="1"/>
          </p:nvPr>
        </p:nvSpPr>
        <p:spPr>
          <a:xfrm>
            <a:off x="4919809" y="931232"/>
            <a:ext cx="6700679" cy="507936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3F08F5E-AD33-4ACF-84C9-78B0FF6BE3AC}"/>
              </a:ext>
            </a:extLst>
          </p:cNvPr>
          <p:cNvSpPr>
            <a:spLocks noGrp="1"/>
          </p:cNvSpPr>
          <p:nvPr>
            <p:ph type="body" sz="half" idx="2"/>
          </p:nvPr>
        </p:nvSpPr>
        <p:spPr>
          <a:xfrm>
            <a:off x="571500" y="2578608"/>
            <a:ext cx="3478783" cy="34172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D7604E-7DD4-4497-B325-74F899E8ACC6}"/>
              </a:ext>
            </a:extLst>
          </p:cNvPr>
          <p:cNvSpPr>
            <a:spLocks noGrp="1"/>
          </p:cNvSpPr>
          <p:nvPr>
            <p:ph type="dt" sz="half" idx="10"/>
          </p:nvPr>
        </p:nvSpPr>
        <p:spPr/>
        <p:txBody>
          <a:bodyPr/>
          <a:lstStyle/>
          <a:p>
            <a:fld id="{1C8322F6-1C60-46CF-968C-BC20E470F443}" type="datetimeFigureOut">
              <a:rPr lang="en-US" smtClean="0"/>
              <a:t>11/6/2022</a:t>
            </a:fld>
            <a:endParaRPr lang="en-US"/>
          </a:p>
        </p:txBody>
      </p:sp>
      <p:sp>
        <p:nvSpPr>
          <p:cNvPr id="6" name="Footer Placeholder 5">
            <a:extLst>
              <a:ext uri="{FF2B5EF4-FFF2-40B4-BE49-F238E27FC236}">
                <a16:creationId xmlns:a16="http://schemas.microsoft.com/office/drawing/2014/main" id="{3F02BEED-A8F6-4256-9539-4434694AA1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EA1AA6-EE0B-48FD-A7DE-6CEE6A8C7DE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8" name="Straight Connector 7">
            <a:extLst>
              <a:ext uri="{FF2B5EF4-FFF2-40B4-BE49-F238E27FC236}">
                <a16:creationId xmlns:a16="http://schemas.microsoft.com/office/drawing/2014/main" id="{B3F35B32-9A23-4805-94A6-96826D202139}"/>
              </a:ext>
            </a:extLst>
          </p:cNvPr>
          <p:cNvCxnSpPr>
            <a:cxnSpLocks/>
          </p:cNvCxnSpPr>
          <p:nvPr/>
        </p:nvCxnSpPr>
        <p:spPr>
          <a:xfrm flipH="1">
            <a:off x="571500"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62BA7DA-3944-40D4-91CD-40CA24DBB79B}"/>
              </a:ext>
            </a:extLst>
          </p:cNvPr>
          <p:cNvCxnSpPr>
            <a:cxnSpLocks/>
          </p:cNvCxnSpPr>
          <p:nvPr/>
        </p:nvCxnSpPr>
        <p:spPr>
          <a:xfrm flipV="1">
            <a:off x="4419601"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BEA0B78-39E7-4039-B8BE-4F425688C6DF}"/>
              </a:ext>
            </a:extLst>
          </p:cNvPr>
          <p:cNvCxnSpPr>
            <a:cxnSpLocks/>
          </p:cNvCxnSpPr>
          <p:nvPr/>
        </p:nvCxnSpPr>
        <p:spPr>
          <a:xfrm flipH="1">
            <a:off x="571501" y="2406845"/>
            <a:ext cx="38481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DD68B99C-0744-42EE-9713-AB0CEC3F5D85}"/>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42922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12732-5D39-4B30-A499-D51BABC882EF}"/>
              </a:ext>
            </a:extLst>
          </p:cNvPr>
          <p:cNvSpPr>
            <a:spLocks noGrp="1"/>
          </p:cNvSpPr>
          <p:nvPr>
            <p:ph type="title"/>
          </p:nvPr>
        </p:nvSpPr>
        <p:spPr>
          <a:xfrm>
            <a:off x="571499" y="802204"/>
            <a:ext cx="3478787" cy="1408062"/>
          </a:xfrm>
        </p:spPr>
        <p:txBody>
          <a:bodyPr anchor="t"/>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3AF5AEC-77BC-4A52-8A56-C6479CA6A29D}"/>
              </a:ext>
            </a:extLst>
          </p:cNvPr>
          <p:cNvSpPr>
            <a:spLocks noGrp="1"/>
          </p:cNvSpPr>
          <p:nvPr>
            <p:ph type="pic" idx="1"/>
          </p:nvPr>
        </p:nvSpPr>
        <p:spPr>
          <a:xfrm>
            <a:off x="4723467" y="847384"/>
            <a:ext cx="6907844" cy="521681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60A9240-8762-4C7D-AF22-A844CB2EC871}"/>
              </a:ext>
            </a:extLst>
          </p:cNvPr>
          <p:cNvSpPr>
            <a:spLocks noGrp="1"/>
          </p:cNvSpPr>
          <p:nvPr>
            <p:ph type="body" sz="half" idx="2"/>
          </p:nvPr>
        </p:nvSpPr>
        <p:spPr>
          <a:xfrm>
            <a:off x="571498" y="2574906"/>
            <a:ext cx="3478787" cy="343571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995685-E45D-4E74-8B78-D3B8E85C434D}"/>
              </a:ext>
            </a:extLst>
          </p:cNvPr>
          <p:cNvSpPr>
            <a:spLocks noGrp="1"/>
          </p:cNvSpPr>
          <p:nvPr>
            <p:ph type="dt" sz="half" idx="10"/>
          </p:nvPr>
        </p:nvSpPr>
        <p:spPr/>
        <p:txBody>
          <a:bodyPr/>
          <a:lstStyle/>
          <a:p>
            <a:fld id="{1C8322F6-1C60-46CF-968C-BC20E470F443}" type="datetimeFigureOut">
              <a:rPr lang="en-US" smtClean="0"/>
              <a:t>11/6/2022</a:t>
            </a:fld>
            <a:endParaRPr lang="en-US"/>
          </a:p>
        </p:txBody>
      </p:sp>
      <p:sp>
        <p:nvSpPr>
          <p:cNvPr id="6" name="Footer Placeholder 5">
            <a:extLst>
              <a:ext uri="{FF2B5EF4-FFF2-40B4-BE49-F238E27FC236}">
                <a16:creationId xmlns:a16="http://schemas.microsoft.com/office/drawing/2014/main" id="{321FCBA3-0FF5-47C2-901A-645F6185D24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030381-5320-46AD-A0B9-7C04B3E5A202}"/>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8" name="Straight Connector 7">
            <a:extLst>
              <a:ext uri="{FF2B5EF4-FFF2-40B4-BE49-F238E27FC236}">
                <a16:creationId xmlns:a16="http://schemas.microsoft.com/office/drawing/2014/main" id="{5357A432-D933-402A-8657-216EE20450EE}"/>
              </a:ext>
            </a:extLst>
          </p:cNvPr>
          <p:cNvCxnSpPr>
            <a:cxnSpLocks/>
          </p:cNvCxnSpPr>
          <p:nvPr/>
        </p:nvCxnSpPr>
        <p:spPr>
          <a:xfrm flipH="1">
            <a:off x="571500"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1B1E0F3-D71B-436F-A10B-B6EA7125F684}"/>
              </a:ext>
            </a:extLst>
          </p:cNvPr>
          <p:cNvCxnSpPr>
            <a:cxnSpLocks/>
          </p:cNvCxnSpPr>
          <p:nvPr/>
        </p:nvCxnSpPr>
        <p:spPr>
          <a:xfrm flipV="1">
            <a:off x="4419601"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DEE64F5-2B48-4A2E-BA5E-1D37F1A7C9A3}"/>
              </a:ext>
            </a:extLst>
          </p:cNvPr>
          <p:cNvCxnSpPr>
            <a:cxnSpLocks/>
          </p:cNvCxnSpPr>
          <p:nvPr/>
        </p:nvCxnSpPr>
        <p:spPr>
          <a:xfrm flipH="1">
            <a:off x="571501" y="2406845"/>
            <a:ext cx="38481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99BF9AA-A2C8-4233-B597-EB11C6D6A0E0}"/>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36921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99A0A-70FC-426A-8B3B-60FAF9806EB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EF47EC6-9753-4ABC-BB66-64CCC8BA0808}"/>
              </a:ext>
            </a:extLst>
          </p:cNvPr>
          <p:cNvSpPr>
            <a:spLocks noGrp="1"/>
          </p:cNvSpPr>
          <p:nvPr>
            <p:ph type="body" orient="vert" idx="1"/>
          </p:nvPr>
        </p:nvSpPr>
        <p:spPr>
          <a:xfrm>
            <a:off x="571499" y="2036363"/>
            <a:ext cx="11059811" cy="38707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884D9F-DC99-4B4C-98CF-178BBBB76646}"/>
              </a:ext>
            </a:extLst>
          </p:cNvPr>
          <p:cNvSpPr>
            <a:spLocks noGrp="1"/>
          </p:cNvSpPr>
          <p:nvPr>
            <p:ph type="dt" sz="half" idx="10"/>
          </p:nvPr>
        </p:nvSpPr>
        <p:spPr/>
        <p:txBody>
          <a:bodyPr/>
          <a:lstStyle/>
          <a:p>
            <a:fld id="{1C8322F6-1C60-46CF-968C-BC20E470F443}" type="datetimeFigureOut">
              <a:rPr lang="en-US" smtClean="0"/>
              <a:t>11/6/2022</a:t>
            </a:fld>
            <a:endParaRPr lang="en-US"/>
          </a:p>
        </p:txBody>
      </p:sp>
      <p:sp>
        <p:nvSpPr>
          <p:cNvPr id="5" name="Footer Placeholder 4">
            <a:extLst>
              <a:ext uri="{FF2B5EF4-FFF2-40B4-BE49-F238E27FC236}">
                <a16:creationId xmlns:a16="http://schemas.microsoft.com/office/drawing/2014/main" id="{1A7A6840-AC0B-4260-8368-08E0A22D22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A5DAB8-EC07-4CCF-96EA-5D8ACDAE6E4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0438F1AC-9961-4786-A189-20863DD97F68}"/>
              </a:ext>
            </a:extLst>
          </p:cNvPr>
          <p:cNvCxnSpPr>
            <a:cxnSpLocks/>
          </p:cNvCxnSpPr>
          <p:nvPr/>
        </p:nvCxnSpPr>
        <p:spPr>
          <a:xfrm flipH="1">
            <a:off x="571500" y="1780979"/>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77440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75F678-EC03-4845-A51B-C90FA6A15491}"/>
              </a:ext>
            </a:extLst>
          </p:cNvPr>
          <p:cNvSpPr>
            <a:spLocks noGrp="1"/>
          </p:cNvSpPr>
          <p:nvPr>
            <p:ph type="title" orient="vert"/>
          </p:nvPr>
        </p:nvSpPr>
        <p:spPr>
          <a:xfrm>
            <a:off x="9177953" y="797251"/>
            <a:ext cx="2483929" cy="5283785"/>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4A8B4D-A39F-4528-975A-9C84BEE778DF}"/>
              </a:ext>
            </a:extLst>
          </p:cNvPr>
          <p:cNvSpPr>
            <a:spLocks noGrp="1"/>
          </p:cNvSpPr>
          <p:nvPr>
            <p:ph type="body" orient="vert" idx="1"/>
          </p:nvPr>
        </p:nvSpPr>
        <p:spPr>
          <a:xfrm>
            <a:off x="566094" y="797251"/>
            <a:ext cx="8101072" cy="528378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15E4A23-6984-4AD1-A51D-600EDC263543}"/>
              </a:ext>
            </a:extLst>
          </p:cNvPr>
          <p:cNvSpPr>
            <a:spLocks noGrp="1"/>
          </p:cNvSpPr>
          <p:nvPr>
            <p:ph type="dt" sz="half" idx="10"/>
          </p:nvPr>
        </p:nvSpPr>
        <p:spPr/>
        <p:txBody>
          <a:bodyPr/>
          <a:lstStyle/>
          <a:p>
            <a:fld id="{1C8322F6-1C60-46CF-968C-BC20E470F443}" type="datetimeFigureOut">
              <a:rPr lang="en-US" smtClean="0"/>
              <a:t>11/6/2022</a:t>
            </a:fld>
            <a:endParaRPr lang="en-US"/>
          </a:p>
        </p:txBody>
      </p:sp>
      <p:sp>
        <p:nvSpPr>
          <p:cNvPr id="5" name="Footer Placeholder 4">
            <a:extLst>
              <a:ext uri="{FF2B5EF4-FFF2-40B4-BE49-F238E27FC236}">
                <a16:creationId xmlns:a16="http://schemas.microsoft.com/office/drawing/2014/main" id="{A9273E28-C341-49CC-BAAB-0C0D198212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26D54A-8E86-4026-8DD0-5B0979BB8C7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1CB05DA4-DF32-4D7A-9E4D-36309C90C5BB}"/>
              </a:ext>
            </a:extLst>
          </p:cNvPr>
          <p:cNvCxnSpPr>
            <a:cxnSpLocks/>
          </p:cNvCxnSpPr>
          <p:nvPr/>
        </p:nvCxnSpPr>
        <p:spPr>
          <a:xfrm flipH="1">
            <a:off x="566094" y="57711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D7CC7262-4997-41E4-976D-BA82E148280F}"/>
              </a:ext>
            </a:extLst>
          </p:cNvPr>
          <p:cNvCxnSpPr>
            <a:cxnSpLocks/>
          </p:cNvCxnSpPr>
          <p:nvPr/>
        </p:nvCxnSpPr>
        <p:spPr>
          <a:xfrm flipV="1">
            <a:off x="8875226" y="571500"/>
            <a:ext cx="0" cy="571149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F5063B5-E478-4C41-AD40-49A39AE07429}"/>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38167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E1467D-9ED1-4211-A71E-41C91C755C9D}"/>
              </a:ext>
            </a:extLst>
          </p:cNvPr>
          <p:cNvSpPr>
            <a:spLocks noGrp="1"/>
          </p:cNvSpPr>
          <p:nvPr>
            <p:ph type="title"/>
          </p:nvPr>
        </p:nvSpPr>
        <p:spPr>
          <a:xfrm>
            <a:off x="571500" y="689289"/>
            <a:ext cx="11049000" cy="1084101"/>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F8A6A1-C9C7-4FDF-B4DA-1E86B6A355F8}"/>
              </a:ext>
            </a:extLst>
          </p:cNvPr>
          <p:cNvSpPr>
            <a:spLocks noGrp="1"/>
          </p:cNvSpPr>
          <p:nvPr>
            <p:ph type="body" idx="1"/>
          </p:nvPr>
        </p:nvSpPr>
        <p:spPr>
          <a:xfrm>
            <a:off x="571499" y="2075688"/>
            <a:ext cx="11059811" cy="38180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AACC44A-C635-4CD0-90E9-D9503AF4CCF2}"/>
              </a:ext>
            </a:extLst>
          </p:cNvPr>
          <p:cNvSpPr>
            <a:spLocks noGrp="1"/>
          </p:cNvSpPr>
          <p:nvPr>
            <p:ph type="dt" sz="half" idx="2"/>
          </p:nvPr>
        </p:nvSpPr>
        <p:spPr>
          <a:xfrm>
            <a:off x="8036732" y="6397103"/>
            <a:ext cx="3091928" cy="365125"/>
          </a:xfrm>
          <a:prstGeom prst="rect">
            <a:avLst/>
          </a:prstGeom>
        </p:spPr>
        <p:txBody>
          <a:bodyPr vert="horz" lIns="91440" tIns="45720" rIns="91440" bIns="45720" rtlCol="0" anchor="ctr"/>
          <a:lstStyle>
            <a:lvl1pPr algn="r">
              <a:defRPr sz="800" cap="all" spc="200" baseline="0">
                <a:solidFill>
                  <a:schemeClr val="tx1"/>
                </a:solidFill>
              </a:defRPr>
            </a:lvl1pPr>
          </a:lstStyle>
          <a:p>
            <a:fld id="{1C8322F6-1C60-46CF-968C-BC20E470F443}" type="datetimeFigureOut">
              <a:rPr lang="en-US" smtClean="0"/>
              <a:t>11/6/2022</a:t>
            </a:fld>
            <a:endParaRPr lang="en-US"/>
          </a:p>
        </p:txBody>
      </p:sp>
      <p:sp>
        <p:nvSpPr>
          <p:cNvPr id="5" name="Footer Placeholder 4">
            <a:extLst>
              <a:ext uri="{FF2B5EF4-FFF2-40B4-BE49-F238E27FC236}">
                <a16:creationId xmlns:a16="http://schemas.microsoft.com/office/drawing/2014/main" id="{58ABF682-1A47-492C-81E3-9DB0A50ECB1F}"/>
              </a:ext>
            </a:extLst>
          </p:cNvPr>
          <p:cNvSpPr>
            <a:spLocks noGrp="1"/>
          </p:cNvSpPr>
          <p:nvPr>
            <p:ph type="ftr" sz="quarter" idx="3"/>
          </p:nvPr>
        </p:nvSpPr>
        <p:spPr>
          <a:xfrm>
            <a:off x="475782" y="6397103"/>
            <a:ext cx="4114800" cy="365125"/>
          </a:xfrm>
          <a:prstGeom prst="rect">
            <a:avLst/>
          </a:prstGeom>
        </p:spPr>
        <p:txBody>
          <a:bodyPr vert="horz" lIns="91440" tIns="45720" rIns="91440" bIns="45720" rtlCol="0" anchor="ctr"/>
          <a:lstStyle>
            <a:lvl1pPr algn="l">
              <a:defRPr sz="800" cap="all" spc="2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CCC814B-9105-44ED-98A9-D326B2E2605C}"/>
              </a:ext>
            </a:extLst>
          </p:cNvPr>
          <p:cNvSpPr>
            <a:spLocks noGrp="1"/>
          </p:cNvSpPr>
          <p:nvPr>
            <p:ph type="sldNum" sz="quarter" idx="4"/>
          </p:nvPr>
        </p:nvSpPr>
        <p:spPr>
          <a:xfrm>
            <a:off x="11024553" y="6397103"/>
            <a:ext cx="700775" cy="365125"/>
          </a:xfrm>
          <a:prstGeom prst="rect">
            <a:avLst/>
          </a:prstGeom>
        </p:spPr>
        <p:txBody>
          <a:bodyPr vert="horz" lIns="91440" tIns="45720" rIns="91440" bIns="45720" rtlCol="0" anchor="ctr"/>
          <a:lstStyle>
            <a:lvl1pPr algn="r">
              <a:defRPr sz="800">
                <a:solidFill>
                  <a:schemeClr val="tx1"/>
                </a:solidFill>
              </a:defRPr>
            </a:lvl1pPr>
          </a:lstStyle>
          <a:p>
            <a:fld id="{5EEB83C2-341F-4C28-A243-1C56DDDA54D3}" type="slidenum">
              <a:rPr lang="en-US" smtClean="0"/>
              <a:t>‹#›</a:t>
            </a:fld>
            <a:endParaRPr lang="en-US"/>
          </a:p>
        </p:txBody>
      </p:sp>
      <p:cxnSp>
        <p:nvCxnSpPr>
          <p:cNvPr id="20" name="Straight Connector 19">
            <a:extLst>
              <a:ext uri="{FF2B5EF4-FFF2-40B4-BE49-F238E27FC236}">
                <a16:creationId xmlns:a16="http://schemas.microsoft.com/office/drawing/2014/main" id="{A6814345-41DE-42C5-8657-66C1417DF81A}"/>
              </a:ext>
            </a:extLst>
          </p:cNvPr>
          <p:cNvCxnSpPr>
            <a:cxnSpLocks/>
          </p:cNvCxnSpPr>
          <p:nvPr/>
        </p:nvCxnSpPr>
        <p:spPr>
          <a:xfrm flipH="1">
            <a:off x="566094" y="6286347"/>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7E68E419-3727-4F5E-8840-AF149B33B0B7}"/>
              </a:ext>
            </a:extLst>
          </p:cNvPr>
          <p:cNvCxnSpPr>
            <a:cxnSpLocks/>
          </p:cNvCxnSpPr>
          <p:nvPr/>
        </p:nvCxnSpPr>
        <p:spPr>
          <a:xfrm flipH="1">
            <a:off x="577485" y="1883336"/>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519B6EC-D7AE-452F-8D0C-D11BD3377F3E}"/>
              </a:ext>
            </a:extLst>
          </p:cNvPr>
          <p:cNvCxnSpPr>
            <a:cxnSpLocks/>
          </p:cNvCxnSpPr>
          <p:nvPr/>
        </p:nvCxnSpPr>
        <p:spPr>
          <a:xfrm flipH="1">
            <a:off x="577485"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8237295"/>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1" r:id="rId6"/>
    <p:sldLayoutId id="2147483687" r:id="rId7"/>
    <p:sldLayoutId id="2147483688" r:id="rId8"/>
    <p:sldLayoutId id="2147483689" r:id="rId9"/>
    <p:sldLayoutId id="2147483690" r:id="rId10"/>
    <p:sldLayoutId id="2147483692" r:id="rId11"/>
  </p:sldLayoutIdLst>
  <p:txStyles>
    <p:titleStyle>
      <a:lvl1pPr algn="l" defTabSz="914400" rtl="0" eaLnBrk="1" latinLnBrk="0" hangingPunct="1">
        <a:lnSpc>
          <a:spcPct val="90000"/>
        </a:lnSpc>
        <a:spcBef>
          <a:spcPct val="0"/>
        </a:spcBef>
        <a:buNone/>
        <a:defRPr sz="4000" kern="1200" spc="-100" baseline="0">
          <a:solidFill>
            <a:schemeClr val="tx1"/>
          </a:solidFill>
          <a:latin typeface="Batang" panose="02030600000101010101" pitchFamily="18" charset="-127"/>
          <a:ea typeface="Batang" panose="02030600000101010101" pitchFamily="18" charset="-127"/>
          <a:cs typeface="+mj-cs"/>
        </a:defRPr>
      </a:lvl1pPr>
    </p:titleStyle>
    <p:bodyStyle>
      <a:lvl1pPr marL="228600" indent="-228600" algn="l" defTabSz="914400" rtl="0" eaLnBrk="1" latinLnBrk="0" hangingPunct="1">
        <a:lnSpc>
          <a:spcPct val="12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SzPct val="8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SzPct val="80000"/>
        <a:buFont typeface="Avenir Next LT Pro Light" panose="020B0304020202020204" pitchFamily="34" charset="0"/>
        <a:buChar char="–"/>
        <a:defRPr sz="1400" kern="1200">
          <a:solidFill>
            <a:schemeClr val="tx1"/>
          </a:solidFill>
          <a:latin typeface="+mn-lt"/>
          <a:ea typeface="+mn-ea"/>
          <a:cs typeface="+mn-cs"/>
        </a:defRPr>
      </a:lvl4pPr>
      <a:lvl5pPr marL="1280160" indent="-228600" algn="l" defTabSz="914400" rtl="0" eaLnBrk="1" latinLnBrk="0" hangingPunct="1">
        <a:lnSpc>
          <a:spcPct val="12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hyperlink" Target="https://www.ed.ac.uk/reflection/reflectors-toolkit/reflecting-on-experience/gibbs-reflective-cycle" TargetMode="External"/><Relationship Id="rId2" Type="http://schemas.openxmlformats.org/officeDocument/2006/relationships/hyperlink" Target="http://www.aral.com.au/resources/argyris.html" TargetMode="External"/><Relationship Id="rId1" Type="http://schemas.openxmlformats.org/officeDocument/2006/relationships/slideLayout" Target="../slideLayouts/slideLayout2.xml"/><Relationship Id="rId4" Type="http://schemas.openxmlformats.org/officeDocument/2006/relationships/hyperlink" Target="https://organizationallearning9.wordpress.com/single-and-double-loop-learn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12648" y="1078992"/>
            <a:ext cx="6268770" cy="1536192"/>
          </a:xfrm>
        </p:spPr>
        <p:txBody>
          <a:bodyPr vert="horz" lIns="91440" tIns="45720" rIns="91440" bIns="45720" rtlCol="0" anchor="b">
            <a:normAutofit/>
          </a:bodyPr>
          <a:lstStyle/>
          <a:p>
            <a:r>
              <a:rPr lang="en-US" sz="5200" b="1" u="sng" dirty="0">
                <a:latin typeface="Calibri"/>
                <a:ea typeface="+mj-ea"/>
                <a:cs typeface="Calibri"/>
              </a:rPr>
              <a:t>Reflective Module Presentation</a:t>
            </a:r>
          </a:p>
        </p:txBody>
      </p:sp>
      <p:sp>
        <p:nvSpPr>
          <p:cNvPr id="11" name="!!accent">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Subtitle 2">
            <a:extLst>
              <a:ext uri="{FF2B5EF4-FFF2-40B4-BE49-F238E27FC236}">
                <a16:creationId xmlns:a16="http://schemas.microsoft.com/office/drawing/2014/main" id="{D41E25F1-6B2F-201E-EFA3-C373D297B6BA}"/>
              </a:ext>
            </a:extLst>
          </p:cNvPr>
          <p:cNvSpPr>
            <a:spLocks noGrp="1"/>
          </p:cNvSpPr>
          <p:nvPr/>
        </p:nvSpPr>
        <p:spPr>
          <a:xfrm>
            <a:off x="615458" y="3355848"/>
            <a:ext cx="6268770" cy="2825496"/>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indent="-228600" algn="l">
              <a:buFont typeface="Arial" panose="020B0604020202020204" pitchFamily="34" charset="0"/>
              <a:buChar char="•"/>
            </a:pPr>
            <a:r>
              <a:rPr lang="en-US" sz="2200" dirty="0"/>
              <a:t>ECCS6002</a:t>
            </a:r>
          </a:p>
          <a:p>
            <a:pPr indent="-228600" algn="l">
              <a:buFont typeface="Arial" panose="020B0604020202020204" pitchFamily="34" charset="0"/>
              <a:buChar char="•"/>
            </a:pPr>
            <a:r>
              <a:rPr lang="en-US" sz="2200" dirty="0"/>
              <a:t>Submission – 9th November 2022</a:t>
            </a:r>
          </a:p>
          <a:p>
            <a:pPr indent="-228600" algn="l">
              <a:buFont typeface="Arial" panose="020B0604020202020204" pitchFamily="34" charset="0"/>
              <a:buChar char="•"/>
            </a:pPr>
            <a:r>
              <a:rPr lang="en-US" sz="2200" dirty="0"/>
              <a:t>By Maryanne Temblett - 0652149</a:t>
            </a:r>
          </a:p>
          <a:p>
            <a:pPr indent="-228600" algn="l">
              <a:buFont typeface="Arial" panose="020B0604020202020204" pitchFamily="34" charset="0"/>
              <a:buChar char="•"/>
            </a:pPr>
            <a:r>
              <a:rPr lang="en-US" sz="2200" dirty="0"/>
              <a:t>Cohort 1 - 2022</a:t>
            </a:r>
          </a:p>
          <a:p>
            <a:pPr indent="-228600" algn="l">
              <a:buFont typeface="Arial" panose="020B0604020202020204" pitchFamily="34" charset="0"/>
              <a:buChar char="•"/>
            </a:pPr>
            <a:endParaRPr lang="en-US" sz="2200" dirty="0"/>
          </a:p>
        </p:txBody>
      </p:sp>
      <p:pic>
        <p:nvPicPr>
          <p:cNvPr id="5" name="Audio 4">
            <a:hlinkClick r:id="" action="ppaction://media"/>
            <a:extLst>
              <a:ext uri="{FF2B5EF4-FFF2-40B4-BE49-F238E27FC236}">
                <a16:creationId xmlns:a16="http://schemas.microsoft.com/office/drawing/2014/main" id="{296C20CF-6A48-4CBC-91B7-952CEFF3033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33200" y="6299200"/>
            <a:ext cx="406400" cy="406400"/>
          </a:xfrm>
          <a:prstGeom prst="rect">
            <a:avLst/>
          </a:prstGeom>
        </p:spPr>
      </p:pic>
      <p:pic>
        <p:nvPicPr>
          <p:cNvPr id="6" name="Picture 7">
            <a:extLst>
              <a:ext uri="{FF2B5EF4-FFF2-40B4-BE49-F238E27FC236}">
                <a16:creationId xmlns:a16="http://schemas.microsoft.com/office/drawing/2014/main" id="{0AD1D6A3-7B9D-D5FF-B42A-C6F8E3041437}"/>
              </a:ext>
            </a:extLst>
          </p:cNvPr>
          <p:cNvPicPr>
            <a:picLocks noChangeAspect="1"/>
          </p:cNvPicPr>
          <p:nvPr/>
        </p:nvPicPr>
        <p:blipFill>
          <a:blip r:embed="rId5"/>
          <a:stretch>
            <a:fillRect/>
          </a:stretch>
        </p:blipFill>
        <p:spPr>
          <a:xfrm>
            <a:off x="6629401" y="218040"/>
            <a:ext cx="5410199" cy="6469545"/>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2000" advTm="22288"/>
    </mc:Choice>
    <mc:Fallback xmlns="">
      <p:transition spd="slow" advTm="222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985F-5F1A-F25F-731C-AD0822B40FBA}"/>
              </a:ext>
            </a:extLst>
          </p:cNvPr>
          <p:cNvSpPr>
            <a:spLocks noGrp="1"/>
          </p:cNvSpPr>
          <p:nvPr>
            <p:ph type="title"/>
          </p:nvPr>
        </p:nvSpPr>
        <p:spPr/>
        <p:txBody>
          <a:bodyPr>
            <a:normAutofit/>
          </a:bodyPr>
          <a:lstStyle/>
          <a:p>
            <a:r>
              <a:rPr lang="en-US" sz="3600" b="1" dirty="0">
                <a:latin typeface="Calibri"/>
                <a:ea typeface="Batang"/>
                <a:cs typeface="Calibri"/>
              </a:rPr>
              <a:t>Introduction – Setting the scene </a:t>
            </a:r>
            <a:endParaRPr lang="en-US" sz="3600" dirty="0"/>
          </a:p>
        </p:txBody>
      </p:sp>
      <p:pic>
        <p:nvPicPr>
          <p:cNvPr id="4" name="Audio 3">
            <a:hlinkClick r:id="" action="ppaction://media"/>
            <a:extLst>
              <a:ext uri="{FF2B5EF4-FFF2-40B4-BE49-F238E27FC236}">
                <a16:creationId xmlns:a16="http://schemas.microsoft.com/office/drawing/2014/main" id="{95129352-F19F-4A33-A437-7786761146E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33200" y="6299200"/>
            <a:ext cx="406400" cy="406400"/>
          </a:xfrm>
          <a:prstGeom prst="rect">
            <a:avLst/>
          </a:prstGeom>
        </p:spPr>
      </p:pic>
      <p:sp>
        <p:nvSpPr>
          <p:cNvPr id="36" name="Content Placeholder 35">
            <a:extLst>
              <a:ext uri="{FF2B5EF4-FFF2-40B4-BE49-F238E27FC236}">
                <a16:creationId xmlns:a16="http://schemas.microsoft.com/office/drawing/2014/main" id="{C40284AA-AD15-A3C1-9D4D-17F63D86E8B9}"/>
              </a:ext>
            </a:extLst>
          </p:cNvPr>
          <p:cNvSpPr>
            <a:spLocks noGrp="1"/>
          </p:cNvSpPr>
          <p:nvPr>
            <p:ph idx="1"/>
          </p:nvPr>
        </p:nvSpPr>
        <p:spPr>
          <a:xfrm>
            <a:off x="571499" y="2385250"/>
            <a:ext cx="11166967" cy="3910987"/>
          </a:xfrm>
        </p:spPr>
        <p:txBody>
          <a:bodyPr vert="horz" lIns="91440" tIns="45720" rIns="91440" bIns="45720" rtlCol="0" anchor="t">
            <a:normAutofit/>
          </a:bodyPr>
          <a:lstStyle/>
          <a:p>
            <a:pPr>
              <a:lnSpc>
                <a:spcPct val="100000"/>
              </a:lnSpc>
              <a:spcBef>
                <a:spcPts val="0"/>
              </a:spcBef>
            </a:pPr>
            <a:r>
              <a:rPr lang="en-US" dirty="0">
                <a:ea typeface="+mn-lt"/>
                <a:cs typeface="+mn-lt"/>
              </a:rPr>
              <a:t>1. What is reflective practice and why is it important? </a:t>
            </a:r>
          </a:p>
          <a:p>
            <a:pPr>
              <a:lnSpc>
                <a:spcPct val="100000"/>
              </a:lnSpc>
              <a:spcBef>
                <a:spcPts val="0"/>
              </a:spcBef>
            </a:pPr>
            <a:r>
              <a:rPr lang="en-US" dirty="0">
                <a:ea typeface="+mn-lt"/>
                <a:cs typeface="+mn-lt"/>
              </a:rPr>
              <a:t>2. Reflection considered through time</a:t>
            </a:r>
          </a:p>
          <a:p>
            <a:pPr>
              <a:lnSpc>
                <a:spcPct val="100000"/>
              </a:lnSpc>
              <a:spcBef>
                <a:spcPts val="0"/>
              </a:spcBef>
            </a:pPr>
            <a:r>
              <a:rPr lang="en-US" dirty="0">
                <a:ea typeface="+mn-lt"/>
                <a:cs typeface="+mn-lt"/>
              </a:rPr>
              <a:t>3."Metaphorical Mirrors" (Bassot.2016)</a:t>
            </a:r>
          </a:p>
          <a:p>
            <a:pPr>
              <a:lnSpc>
                <a:spcPct val="100000"/>
              </a:lnSpc>
              <a:spcBef>
                <a:spcPts val="0"/>
              </a:spcBef>
            </a:pPr>
            <a:r>
              <a:rPr lang="en-US" dirty="0">
                <a:ea typeface="+mn-lt"/>
                <a:cs typeface="+mn-lt"/>
              </a:rPr>
              <a:t>4. My own Journey and use of my own metaphor </a:t>
            </a:r>
          </a:p>
          <a:p>
            <a:pPr>
              <a:lnSpc>
                <a:spcPct val="100000"/>
              </a:lnSpc>
              <a:spcBef>
                <a:spcPts val="0"/>
              </a:spcBef>
            </a:pPr>
            <a:r>
              <a:rPr lang="en-US" dirty="0">
                <a:ea typeface="+mn-lt"/>
                <a:cs typeface="+mn-lt"/>
              </a:rPr>
              <a:t>5. Reflective Theory</a:t>
            </a:r>
          </a:p>
          <a:p>
            <a:pPr>
              <a:lnSpc>
                <a:spcPct val="100000"/>
              </a:lnSpc>
              <a:spcBef>
                <a:spcPts val="0"/>
              </a:spcBef>
            </a:pPr>
            <a:r>
              <a:rPr lang="en-US" dirty="0">
                <a:ea typeface="+mn-lt"/>
                <a:cs typeface="+mn-lt"/>
              </a:rPr>
              <a:t>6. Argyles and Schon (1978) Single and Double loop learning</a:t>
            </a:r>
          </a:p>
          <a:p>
            <a:pPr>
              <a:lnSpc>
                <a:spcPct val="100000"/>
              </a:lnSpc>
              <a:spcBef>
                <a:spcPts val="0"/>
              </a:spcBef>
            </a:pPr>
            <a:r>
              <a:rPr lang="en-US" dirty="0">
                <a:ea typeface="+mn-lt"/>
                <a:cs typeface="+mn-lt"/>
              </a:rPr>
              <a:t>7. Kolb (1984) Experimental learning</a:t>
            </a:r>
          </a:p>
          <a:p>
            <a:pPr>
              <a:lnSpc>
                <a:spcPct val="100000"/>
              </a:lnSpc>
              <a:spcBef>
                <a:spcPts val="0"/>
              </a:spcBef>
            </a:pPr>
            <a:r>
              <a:rPr lang="en-US" dirty="0">
                <a:ea typeface="+mn-lt"/>
                <a:cs typeface="+mn-lt"/>
              </a:rPr>
              <a:t>8. Gibbs (1988) Reflective cycle</a:t>
            </a:r>
          </a:p>
          <a:p>
            <a:pPr>
              <a:lnSpc>
                <a:spcPct val="100000"/>
              </a:lnSpc>
              <a:spcBef>
                <a:spcPts val="0"/>
              </a:spcBef>
            </a:pPr>
            <a:r>
              <a:rPr lang="en-US" dirty="0">
                <a:ea typeface="+mn-lt"/>
                <a:cs typeface="+mn-lt"/>
              </a:rPr>
              <a:t>9. Drawing from experience and consider what model is right for me</a:t>
            </a:r>
          </a:p>
          <a:p>
            <a:pPr>
              <a:lnSpc>
                <a:spcPct val="100000"/>
              </a:lnSpc>
              <a:spcBef>
                <a:spcPts val="0"/>
              </a:spcBef>
            </a:pPr>
            <a:r>
              <a:rPr lang="en-US" dirty="0">
                <a:ea typeface="+mn-lt"/>
                <a:cs typeface="+mn-lt"/>
              </a:rPr>
              <a:t>10. Conclusion</a:t>
            </a:r>
          </a:p>
          <a:p>
            <a:pPr>
              <a:lnSpc>
                <a:spcPct val="100000"/>
              </a:lnSpc>
              <a:spcBef>
                <a:spcPts val="0"/>
              </a:spcBef>
            </a:pPr>
            <a:r>
              <a:rPr lang="en-US" dirty="0">
                <a:ea typeface="+mn-lt"/>
                <a:cs typeface="+mn-lt"/>
              </a:rPr>
              <a:t>11. References</a:t>
            </a:r>
          </a:p>
          <a:p>
            <a:endParaRPr lang="en-US" dirty="0"/>
          </a:p>
        </p:txBody>
      </p:sp>
    </p:spTree>
    <p:extLst>
      <p:ext uri="{BB962C8B-B14F-4D97-AF65-F5344CB8AC3E}">
        <p14:creationId xmlns:p14="http://schemas.microsoft.com/office/powerpoint/2010/main" val="448338479"/>
      </p:ext>
    </p:extLst>
  </p:cSld>
  <p:clrMapOvr>
    <a:masterClrMapping/>
  </p:clrMapOvr>
  <mc:AlternateContent xmlns:mc="http://schemas.openxmlformats.org/markup-compatibility/2006" xmlns:p14="http://schemas.microsoft.com/office/powerpoint/2010/main">
    <mc:Choice Requires="p14">
      <p:transition spd="slow" p14:dur="2000" advTm="70366"/>
    </mc:Choice>
    <mc:Fallback xmlns="">
      <p:transition spd="slow" advTm="703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4B27C-4DCB-C4CA-F61C-C0C491FDD23D}"/>
              </a:ext>
            </a:extLst>
          </p:cNvPr>
          <p:cNvSpPr>
            <a:spLocks noGrp="1"/>
          </p:cNvSpPr>
          <p:nvPr>
            <p:ph type="title"/>
          </p:nvPr>
        </p:nvSpPr>
        <p:spPr/>
        <p:txBody>
          <a:bodyPr>
            <a:normAutofit/>
          </a:bodyPr>
          <a:lstStyle/>
          <a:p>
            <a:r>
              <a:rPr lang="en-US" sz="3600" b="1" dirty="0">
                <a:latin typeface="Calibri"/>
                <a:ea typeface="Batang"/>
                <a:cs typeface="Calibri"/>
              </a:rPr>
              <a:t>What is reflective practice, and why is it important?</a:t>
            </a:r>
            <a:r>
              <a:rPr lang="en-US" b="1" dirty="0">
                <a:latin typeface="Calibri"/>
                <a:ea typeface="Batang"/>
                <a:cs typeface="Calibri"/>
              </a:rPr>
              <a:t> </a:t>
            </a:r>
            <a:endParaRPr lang="en-US" b="1" dirty="0">
              <a:latin typeface="Calibri" panose="020F0502020204030204" pitchFamily="34" charset="0"/>
              <a:cs typeface="Calibri" panose="020F0502020204030204" pitchFamily="34" charset="0"/>
            </a:endParaRPr>
          </a:p>
        </p:txBody>
      </p:sp>
      <p:graphicFrame>
        <p:nvGraphicFramePr>
          <p:cNvPr id="6" name="Content Placeholder 2">
            <a:extLst>
              <a:ext uri="{FF2B5EF4-FFF2-40B4-BE49-F238E27FC236}">
                <a16:creationId xmlns:a16="http://schemas.microsoft.com/office/drawing/2014/main" id="{6227F9A8-F05A-48C3-BD8F-E113A0C03636}"/>
              </a:ext>
            </a:extLst>
          </p:cNvPr>
          <p:cNvGraphicFramePr>
            <a:graphicFrameLocks noGrp="1"/>
          </p:cNvGraphicFramePr>
          <p:nvPr>
            <p:ph idx="1"/>
            <p:extLst>
              <p:ext uri="{D42A27DB-BD31-4B8C-83A1-F6EECF244321}">
                <p14:modId xmlns:p14="http://schemas.microsoft.com/office/powerpoint/2010/main" val="1413949873"/>
              </p:ext>
            </p:extLst>
          </p:nvPr>
        </p:nvGraphicFramePr>
        <p:xfrm>
          <a:off x="571894" y="3484760"/>
          <a:ext cx="11048606" cy="30145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07EE8783-E597-41AC-20C3-7924F5B2E54F}"/>
              </a:ext>
            </a:extLst>
          </p:cNvPr>
          <p:cNvSpPr txBox="1"/>
          <p:nvPr/>
        </p:nvSpPr>
        <p:spPr>
          <a:xfrm>
            <a:off x="571500" y="1980328"/>
            <a:ext cx="1162050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Calibri"/>
                <a:cs typeface="Calibri"/>
              </a:rPr>
              <a:t>Reflection is important in practice as it allows individuals to value and to appreciate their experiences and through reflection help to process and learn from them.</a:t>
            </a:r>
            <a:endParaRPr lang="en-US" dirty="0"/>
          </a:p>
          <a:p>
            <a:endParaRPr lang="en-US" sz="1600" b="1" dirty="0">
              <a:latin typeface="Calibri"/>
              <a:cs typeface="Calibri"/>
            </a:endParaRPr>
          </a:p>
          <a:p>
            <a:r>
              <a:rPr lang="en-US" sz="1600" b="1" dirty="0">
                <a:latin typeface="Calibri"/>
                <a:cs typeface="Calibri"/>
              </a:rPr>
              <a:t>                 “</a:t>
            </a:r>
            <a:r>
              <a:rPr lang="en-GB" sz="1600" b="1" i="0" dirty="0">
                <a:effectLst/>
                <a:latin typeface="Calibri"/>
                <a:cs typeface="Calibri"/>
              </a:rPr>
              <a:t>Reflective practice is the ability to reflect on one's actions so as to engage in a process of continuous learning” </a:t>
            </a:r>
            <a:r>
              <a:rPr lang="en-US" sz="1600" b="1" i="0" dirty="0">
                <a:effectLst/>
                <a:latin typeface="Calibri"/>
                <a:cs typeface="Calibri"/>
              </a:rPr>
              <a:t>(Schon. </a:t>
            </a:r>
            <a:r>
              <a:rPr lang="en-US" sz="1600" b="1" dirty="0">
                <a:latin typeface="Calibri"/>
                <a:cs typeface="Calibri"/>
              </a:rPr>
              <a:t>1983</a:t>
            </a:r>
            <a:r>
              <a:rPr lang="en-US" sz="1600" b="1" i="0" dirty="0">
                <a:effectLst/>
                <a:latin typeface="Calibri"/>
                <a:cs typeface="Calibri"/>
              </a:rPr>
              <a:t>)</a:t>
            </a:r>
            <a:r>
              <a:rPr lang="en-US" sz="1600" b="1" dirty="0">
                <a:latin typeface="Calibri"/>
                <a:cs typeface="Calibri"/>
              </a:rPr>
              <a:t> </a:t>
            </a:r>
            <a:endParaRPr lang="en-US" sz="1600" b="1"/>
          </a:p>
          <a:p>
            <a:endParaRPr lang="en-US" sz="1600" b="1" dirty="0">
              <a:latin typeface="Calibri" panose="020F0502020204030204" pitchFamily="34" charset="0"/>
              <a:cs typeface="Calibri" panose="020F0502020204030204" pitchFamily="34" charset="0"/>
            </a:endParaRPr>
          </a:p>
          <a:p>
            <a:endParaRPr lang="en-US" sz="1600" dirty="0">
              <a:latin typeface="Calibri"/>
              <a:cs typeface="Calibri"/>
            </a:endParaRPr>
          </a:p>
        </p:txBody>
      </p:sp>
      <p:pic>
        <p:nvPicPr>
          <p:cNvPr id="5" name="Audio 4">
            <a:hlinkClick r:id="" action="ppaction://media"/>
            <a:extLst>
              <a:ext uri="{FF2B5EF4-FFF2-40B4-BE49-F238E27FC236}">
                <a16:creationId xmlns:a16="http://schemas.microsoft.com/office/drawing/2014/main" id="{4DC6FB23-8CB6-4C60-8B88-B64F2DEF509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2066897274"/>
      </p:ext>
    </p:extLst>
  </p:cSld>
  <p:clrMapOvr>
    <a:masterClrMapping/>
  </p:clrMapOvr>
  <mc:AlternateContent xmlns:mc="http://schemas.openxmlformats.org/markup-compatibility/2006" xmlns:p14="http://schemas.microsoft.com/office/powerpoint/2010/main">
    <mc:Choice Requires="p14">
      <p:transition spd="slow" p14:dur="2000" advTm="103896"/>
    </mc:Choice>
    <mc:Fallback xmlns="">
      <p:transition spd="slow" advTm="1038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3A4CB-F976-984A-E6DF-9AAD4E1B0163}"/>
              </a:ext>
            </a:extLst>
          </p:cNvPr>
          <p:cNvSpPr>
            <a:spLocks noGrp="1"/>
          </p:cNvSpPr>
          <p:nvPr>
            <p:ph type="title"/>
          </p:nvPr>
        </p:nvSpPr>
        <p:spPr/>
        <p:txBody>
          <a:bodyPr>
            <a:normAutofit/>
          </a:bodyPr>
          <a:lstStyle/>
          <a:p>
            <a:r>
              <a:rPr lang="en-US" sz="3600" b="1" dirty="0">
                <a:latin typeface="Calibri"/>
                <a:ea typeface="Batang"/>
                <a:cs typeface="Calibri"/>
              </a:rPr>
              <a:t>Reflection considered through time</a:t>
            </a:r>
            <a:endParaRPr lang="en-US" sz="3600" b="1" dirty="0">
              <a:latin typeface="Calibri"/>
              <a:cs typeface="Calibri"/>
            </a:endParaRPr>
          </a:p>
        </p:txBody>
      </p:sp>
      <p:sp>
        <p:nvSpPr>
          <p:cNvPr id="7" name="Text Placeholder 6">
            <a:extLst>
              <a:ext uri="{FF2B5EF4-FFF2-40B4-BE49-F238E27FC236}">
                <a16:creationId xmlns:a16="http://schemas.microsoft.com/office/drawing/2014/main" id="{B270C7F5-6A41-4584-92E7-5BDEDEC5CA48}"/>
              </a:ext>
            </a:extLst>
          </p:cNvPr>
          <p:cNvSpPr>
            <a:spLocks noGrp="1"/>
          </p:cNvSpPr>
          <p:nvPr>
            <p:ph type="body" idx="1"/>
          </p:nvPr>
        </p:nvSpPr>
        <p:spPr/>
        <p:txBody>
          <a:bodyPr/>
          <a:lstStyle/>
          <a:p>
            <a:r>
              <a:rPr lang="en-US" b="1" u="sng" dirty="0">
                <a:latin typeface="Calibri"/>
                <a:ea typeface="Batang"/>
                <a:cs typeface="Calibri"/>
              </a:rPr>
              <a:t>Socrates(469 – 399bc</a:t>
            </a:r>
            <a:r>
              <a:rPr lang="en-US" u="sng" dirty="0">
                <a:latin typeface="Calibri"/>
                <a:ea typeface="Batang"/>
                <a:cs typeface="Calibri"/>
              </a:rPr>
              <a:t>)</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04AD3534-CA82-363A-DB9C-E94FEF7BCE5E}"/>
              </a:ext>
            </a:extLst>
          </p:cNvPr>
          <p:cNvSpPr>
            <a:spLocks noGrp="1"/>
          </p:cNvSpPr>
          <p:nvPr>
            <p:ph sz="half" idx="2"/>
          </p:nvPr>
        </p:nvSpPr>
        <p:spPr>
          <a:xfrm>
            <a:off x="584089" y="3951454"/>
            <a:ext cx="5157787" cy="3227685"/>
          </a:xfrm>
        </p:spPr>
        <p:txBody>
          <a:bodyPr vert="horz" lIns="91440" tIns="45720" rIns="91440" bIns="45720" rtlCol="0" anchor="t">
            <a:normAutofit/>
          </a:bodyPr>
          <a:lstStyle/>
          <a:p>
            <a:pPr marL="0" indent="0">
              <a:buNone/>
            </a:pPr>
            <a:r>
              <a:rPr lang="en-US" sz="1800" dirty="0">
                <a:latin typeface="Calibri" panose="020F0502020204030204" pitchFamily="34" charset="0"/>
                <a:cs typeface="Calibri" panose="020F0502020204030204" pitchFamily="34" charset="0"/>
              </a:rPr>
              <a:t>"Learning through questioning and making sense of reality" </a:t>
            </a:r>
            <a:endParaRPr lang="en-US" dirty="0">
              <a:latin typeface="Calibri" panose="020F0502020204030204" pitchFamily="34" charset="0"/>
              <a:cs typeface="Calibri" panose="020F0502020204030204" pitchFamily="34" charset="0"/>
            </a:endParaRPr>
          </a:p>
          <a:p>
            <a:pPr marL="0" indent="0">
              <a:buNone/>
            </a:pPr>
            <a:r>
              <a:rPr lang="en-US" sz="1800" b="1" dirty="0">
                <a:latin typeface="Calibri" panose="020F0502020204030204" pitchFamily="34" charset="0"/>
                <a:cs typeface="Calibri" panose="020F0502020204030204" pitchFamily="34" charset="0"/>
              </a:rPr>
              <a:t>(</a:t>
            </a:r>
            <a:r>
              <a:rPr lang="en-US" sz="1800" b="1" dirty="0" err="1">
                <a:latin typeface="Calibri" panose="020F0502020204030204" pitchFamily="34" charset="0"/>
                <a:cs typeface="Calibri" panose="020F0502020204030204" pitchFamily="34" charset="0"/>
              </a:rPr>
              <a:t>Bager</a:t>
            </a:r>
            <a:r>
              <a:rPr lang="en-US" sz="1800" b="1" dirty="0">
                <a:latin typeface="Calibri" panose="020F0502020204030204" pitchFamily="34" charset="0"/>
                <a:cs typeface="Calibri" panose="020F0502020204030204" pitchFamily="34" charset="0"/>
              </a:rPr>
              <a:t>- </a:t>
            </a:r>
            <a:r>
              <a:rPr lang="en-US" sz="1800" b="1" dirty="0" err="1">
                <a:latin typeface="Calibri" panose="020F0502020204030204" pitchFamily="34" charset="0"/>
                <a:cs typeface="Calibri" panose="020F0502020204030204" pitchFamily="34" charset="0"/>
              </a:rPr>
              <a:t>Charleson</a:t>
            </a:r>
            <a:r>
              <a:rPr lang="en-US" sz="1800" b="1" dirty="0">
                <a:latin typeface="Calibri" panose="020F0502020204030204" pitchFamily="34" charset="0"/>
                <a:cs typeface="Calibri" panose="020F0502020204030204" pitchFamily="34" charset="0"/>
              </a:rPr>
              <a:t>. 2010)</a:t>
            </a:r>
            <a:endParaRPr lang="en-US" dirty="0">
              <a:latin typeface="Calibri" panose="020F0502020204030204" pitchFamily="34" charset="0"/>
              <a:cs typeface="Calibri" panose="020F0502020204030204" pitchFamily="34" charset="0"/>
            </a:endParaRPr>
          </a:p>
          <a:p>
            <a:pPr marL="0" indent="0">
              <a:lnSpc>
                <a:spcPct val="100000"/>
              </a:lnSpc>
              <a:spcBef>
                <a:spcPts val="0"/>
              </a:spcBef>
              <a:buNone/>
            </a:pPr>
            <a:endParaRPr lang="en-US" sz="1200" dirty="0">
              <a:ea typeface="+mn-lt"/>
              <a:cs typeface="+mn-lt"/>
            </a:endParaRPr>
          </a:p>
        </p:txBody>
      </p:sp>
      <p:sp>
        <p:nvSpPr>
          <p:cNvPr id="12" name="Text Placeholder 11">
            <a:extLst>
              <a:ext uri="{FF2B5EF4-FFF2-40B4-BE49-F238E27FC236}">
                <a16:creationId xmlns:a16="http://schemas.microsoft.com/office/drawing/2014/main" id="{D6FA7C01-6A4F-4BD3-8929-988314BCD87F}"/>
              </a:ext>
            </a:extLst>
          </p:cNvPr>
          <p:cNvSpPr>
            <a:spLocks noGrp="1"/>
          </p:cNvSpPr>
          <p:nvPr>
            <p:ph type="body" sz="quarter" idx="3"/>
          </p:nvPr>
        </p:nvSpPr>
        <p:spPr/>
        <p:txBody>
          <a:bodyPr/>
          <a:lstStyle/>
          <a:p>
            <a:r>
              <a:rPr lang="en-US" b="1" u="sng" dirty="0" err="1">
                <a:latin typeface="Calibri" panose="020F0502020204030204" pitchFamily="34" charset="0"/>
                <a:ea typeface="Batang"/>
                <a:cs typeface="Calibri" panose="020F0502020204030204" pitchFamily="34" charset="0"/>
              </a:rPr>
              <a:t>Gillie</a:t>
            </a:r>
            <a:r>
              <a:rPr lang="en-US" b="1" u="sng" dirty="0">
                <a:latin typeface="Calibri" panose="020F0502020204030204" pitchFamily="34" charset="0"/>
                <a:ea typeface="Batang"/>
                <a:cs typeface="Calibri" panose="020F0502020204030204" pitchFamily="34" charset="0"/>
              </a:rPr>
              <a:t> Bolton (2005</a:t>
            </a:r>
            <a:endParaRPr lang="en-GB" dirty="0">
              <a:latin typeface="Calibri" panose="020F0502020204030204" pitchFamily="34" charset="0"/>
              <a:cs typeface="Calibri" panose="020F0502020204030204" pitchFamily="34" charset="0"/>
            </a:endParaRPr>
          </a:p>
        </p:txBody>
      </p:sp>
      <p:pic>
        <p:nvPicPr>
          <p:cNvPr id="4" name="Picture 4">
            <a:extLst>
              <a:ext uri="{FF2B5EF4-FFF2-40B4-BE49-F238E27FC236}">
                <a16:creationId xmlns:a16="http://schemas.microsoft.com/office/drawing/2014/main" id="{B737AC8B-F756-C163-8291-4FC78DB94B0E}"/>
              </a:ext>
            </a:extLst>
          </p:cNvPr>
          <p:cNvPicPr>
            <a:picLocks noChangeAspect="1"/>
          </p:cNvPicPr>
          <p:nvPr/>
        </p:nvPicPr>
        <p:blipFill>
          <a:blip r:embed="rId4"/>
          <a:stretch>
            <a:fillRect/>
          </a:stretch>
        </p:blipFill>
        <p:spPr>
          <a:xfrm>
            <a:off x="4710874" y="4641785"/>
            <a:ext cx="1207996" cy="1517097"/>
          </a:xfrm>
          <a:prstGeom prst="rect">
            <a:avLst/>
          </a:prstGeom>
        </p:spPr>
      </p:pic>
      <p:pic>
        <p:nvPicPr>
          <p:cNvPr id="8" name="Picture 8" descr="A picture containing person, hairpiece&#10;&#10;Description automatically generated">
            <a:extLst>
              <a:ext uri="{FF2B5EF4-FFF2-40B4-BE49-F238E27FC236}">
                <a16:creationId xmlns:a16="http://schemas.microsoft.com/office/drawing/2014/main" id="{726DE52E-C33B-DFC1-553D-A00D1D2BC1ED}"/>
              </a:ext>
            </a:extLst>
          </p:cNvPr>
          <p:cNvPicPr>
            <a:picLocks noChangeAspect="1"/>
          </p:cNvPicPr>
          <p:nvPr/>
        </p:nvPicPr>
        <p:blipFill>
          <a:blip r:embed="rId5"/>
          <a:stretch>
            <a:fillRect/>
          </a:stretch>
        </p:blipFill>
        <p:spPr>
          <a:xfrm>
            <a:off x="10485701" y="4631798"/>
            <a:ext cx="1122830" cy="1531845"/>
          </a:xfrm>
          <a:prstGeom prst="rect">
            <a:avLst/>
          </a:prstGeom>
        </p:spPr>
      </p:pic>
      <p:sp>
        <p:nvSpPr>
          <p:cNvPr id="6" name="TextBox 5">
            <a:extLst>
              <a:ext uri="{FF2B5EF4-FFF2-40B4-BE49-F238E27FC236}">
                <a16:creationId xmlns:a16="http://schemas.microsoft.com/office/drawing/2014/main" id="{92DBE866-635D-5A31-D392-9B74E420B98B}"/>
              </a:ext>
            </a:extLst>
          </p:cNvPr>
          <p:cNvSpPr txBox="1"/>
          <p:nvPr/>
        </p:nvSpPr>
        <p:spPr>
          <a:xfrm>
            <a:off x="6338050" y="4040485"/>
            <a:ext cx="569298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panose="020F0502020204030204" pitchFamily="34" charset="0"/>
                <a:ea typeface="+mn-lt"/>
                <a:cs typeface="Calibri" panose="020F0502020204030204" pitchFamily="34" charset="0"/>
              </a:rPr>
              <a:t>"Reflection should be ongoing and recursive"</a:t>
            </a:r>
          </a:p>
          <a:p>
            <a:endParaRPr lang="en-US" dirty="0">
              <a:latin typeface="Calibri" panose="020F0502020204030204" pitchFamily="34" charset="0"/>
              <a:ea typeface="+mn-lt"/>
              <a:cs typeface="Calibri" panose="020F0502020204030204" pitchFamily="34" charset="0"/>
            </a:endParaRPr>
          </a:p>
          <a:p>
            <a:endParaRPr lang="en-US" b="1" dirty="0">
              <a:latin typeface="Calibri" panose="020F0502020204030204" pitchFamily="34" charset="0"/>
              <a:ea typeface="+mn-lt"/>
              <a:cs typeface="Calibri" panose="020F0502020204030204" pitchFamily="34" charset="0"/>
            </a:endParaRPr>
          </a:p>
          <a:p>
            <a:r>
              <a:rPr lang="en-US" b="1" dirty="0">
                <a:latin typeface="Calibri" panose="020F0502020204030204" pitchFamily="34" charset="0"/>
                <a:ea typeface="+mn-lt"/>
                <a:cs typeface="Calibri" panose="020F0502020204030204" pitchFamily="34" charset="0"/>
              </a:rPr>
              <a:t>(Bolton, 2005)</a:t>
            </a:r>
          </a:p>
          <a:p>
            <a:pPr algn="l"/>
            <a:endParaRPr lang="en-US" dirty="0"/>
          </a:p>
        </p:txBody>
      </p:sp>
      <p:sp>
        <p:nvSpPr>
          <p:cNvPr id="14" name="TextBox 13">
            <a:extLst>
              <a:ext uri="{FF2B5EF4-FFF2-40B4-BE49-F238E27FC236}">
                <a16:creationId xmlns:a16="http://schemas.microsoft.com/office/drawing/2014/main" id="{C6AEEE78-96CD-4FE0-B274-13A5BFC9B37A}"/>
              </a:ext>
            </a:extLst>
          </p:cNvPr>
          <p:cNvSpPr txBox="1"/>
          <p:nvPr/>
        </p:nvSpPr>
        <p:spPr>
          <a:xfrm>
            <a:off x="619808" y="2897312"/>
            <a:ext cx="5072075" cy="646331"/>
          </a:xfrm>
          <a:prstGeom prst="rect">
            <a:avLst/>
          </a:prstGeom>
          <a:noFill/>
        </p:spPr>
        <p:txBody>
          <a:bodyPr wrap="square" lIns="91440" tIns="45720" rIns="91440" bIns="45720" rtlCol="0" anchor="t">
            <a:spAutoFit/>
          </a:bodyPr>
          <a:lstStyle/>
          <a:p>
            <a:r>
              <a:rPr lang="en-GB" b="1" dirty="0">
                <a:latin typeface="Calibri"/>
                <a:cs typeface="Calibri"/>
              </a:rPr>
              <a:t>Founding father of philosophical thinking and asking questions, stated best way to grow is by,</a:t>
            </a:r>
          </a:p>
        </p:txBody>
      </p:sp>
      <p:sp>
        <p:nvSpPr>
          <p:cNvPr id="15" name="TextBox 14">
            <a:extLst>
              <a:ext uri="{FF2B5EF4-FFF2-40B4-BE49-F238E27FC236}">
                <a16:creationId xmlns:a16="http://schemas.microsoft.com/office/drawing/2014/main" id="{392611E0-6493-4E27-98E2-E581C2585618}"/>
              </a:ext>
            </a:extLst>
          </p:cNvPr>
          <p:cNvSpPr txBox="1"/>
          <p:nvPr/>
        </p:nvSpPr>
        <p:spPr>
          <a:xfrm>
            <a:off x="6338050" y="2901039"/>
            <a:ext cx="5072075" cy="646331"/>
          </a:xfrm>
          <a:prstGeom prst="rect">
            <a:avLst/>
          </a:prstGeom>
          <a:noFill/>
        </p:spPr>
        <p:txBody>
          <a:bodyPr wrap="square" lIns="91440" tIns="45720" rIns="91440" bIns="45720" rtlCol="0" anchor="t">
            <a:spAutoFit/>
          </a:bodyPr>
          <a:lstStyle/>
          <a:p>
            <a:r>
              <a:rPr lang="en-GB" b="1" dirty="0">
                <a:latin typeface="Calibri"/>
                <a:cs typeface="Calibri"/>
              </a:rPr>
              <a:t>Far more recent. An educator who places strong emphasis on reflection through writing states,</a:t>
            </a:r>
          </a:p>
        </p:txBody>
      </p:sp>
      <p:pic>
        <p:nvPicPr>
          <p:cNvPr id="16" name="Audio 15">
            <a:hlinkClick r:id="" action="ppaction://media"/>
            <a:extLst>
              <a:ext uri="{FF2B5EF4-FFF2-40B4-BE49-F238E27FC236}">
                <a16:creationId xmlns:a16="http://schemas.microsoft.com/office/drawing/2014/main" id="{4C3CE6D3-DB86-48E8-8096-6EEB4C496C7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2534138763"/>
      </p:ext>
    </p:extLst>
  </p:cSld>
  <p:clrMapOvr>
    <a:masterClrMapping/>
  </p:clrMapOvr>
  <mc:AlternateContent xmlns:mc="http://schemas.openxmlformats.org/markup-compatibility/2006" xmlns:p14="http://schemas.microsoft.com/office/powerpoint/2010/main">
    <mc:Choice Requires="p14">
      <p:transition spd="slow" p14:dur="2000" advTm="44638"/>
    </mc:Choice>
    <mc:Fallback xmlns="">
      <p:transition spd="slow" advTm="446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5DB35-26E2-B12E-7A0B-ACAB3DFA1C14}"/>
              </a:ext>
            </a:extLst>
          </p:cNvPr>
          <p:cNvSpPr>
            <a:spLocks noGrp="1"/>
          </p:cNvSpPr>
          <p:nvPr>
            <p:ph type="title"/>
          </p:nvPr>
        </p:nvSpPr>
        <p:spPr/>
        <p:txBody>
          <a:bodyPr>
            <a:normAutofit/>
          </a:bodyPr>
          <a:lstStyle/>
          <a:p>
            <a:r>
              <a:rPr lang="en-US" sz="3600" b="1" dirty="0">
                <a:latin typeface="Calibri"/>
                <a:ea typeface="Batang"/>
                <a:cs typeface="Calibri"/>
              </a:rPr>
              <a:t>"Metaphorical mirrors" Bassot (2016)</a:t>
            </a:r>
            <a:endParaRPr lang="en-US" sz="3600" b="1" dirty="0">
              <a:latin typeface="Calibri"/>
              <a:cs typeface="Calibri"/>
            </a:endParaRPr>
          </a:p>
        </p:txBody>
      </p:sp>
      <p:sp>
        <p:nvSpPr>
          <p:cNvPr id="3" name="Content Placeholder 2">
            <a:extLst>
              <a:ext uri="{FF2B5EF4-FFF2-40B4-BE49-F238E27FC236}">
                <a16:creationId xmlns:a16="http://schemas.microsoft.com/office/drawing/2014/main" id="{C71FF4F5-AE99-1B37-9BCF-1A407467D779}"/>
              </a:ext>
            </a:extLst>
          </p:cNvPr>
          <p:cNvSpPr>
            <a:spLocks noGrp="1"/>
          </p:cNvSpPr>
          <p:nvPr>
            <p:ph idx="1"/>
          </p:nvPr>
        </p:nvSpPr>
        <p:spPr>
          <a:xfrm>
            <a:off x="571499" y="2075688"/>
            <a:ext cx="5059062" cy="3910987"/>
          </a:xfrm>
        </p:spPr>
        <p:txBody>
          <a:bodyPr vert="horz" lIns="91440" tIns="45720" rIns="91440" bIns="45720" rtlCol="0" anchor="t">
            <a:normAutofit fontScale="85000" lnSpcReduction="10000"/>
          </a:bodyPr>
          <a:lstStyle/>
          <a:p>
            <a:r>
              <a:rPr lang="en-US" dirty="0"/>
              <a:t>When we think of reflecting we think of standing in front of a mirror and seeing something looking back to us much like this image.</a:t>
            </a:r>
          </a:p>
          <a:p>
            <a:r>
              <a:rPr lang="en-US" dirty="0"/>
              <a:t>Bassot (2016) used the metaphor of "metaphorical mirrors" when it came to trying to </a:t>
            </a:r>
            <a:r>
              <a:rPr lang="en-US" dirty="0">
                <a:ea typeface="+mn-lt"/>
                <a:cs typeface="+mn-lt"/>
              </a:rPr>
              <a:t>understand ourselves and our practice from different angles or perspectives.</a:t>
            </a:r>
          </a:p>
          <a:p>
            <a:endParaRPr lang="en-US" dirty="0">
              <a:ea typeface="+mn-lt"/>
              <a:cs typeface="+mn-lt"/>
            </a:endParaRPr>
          </a:p>
          <a:p>
            <a:r>
              <a:rPr lang="en-US" dirty="0">
                <a:ea typeface="+mn-lt"/>
                <a:cs typeface="+mn-lt"/>
              </a:rPr>
              <a:t>These mirrors help us see, 'what motivates us and drives us through the ability to focus us on different elements of ourselves.</a:t>
            </a:r>
          </a:p>
        </p:txBody>
      </p:sp>
      <p:pic>
        <p:nvPicPr>
          <p:cNvPr id="4" name="Picture 4">
            <a:extLst>
              <a:ext uri="{FF2B5EF4-FFF2-40B4-BE49-F238E27FC236}">
                <a16:creationId xmlns:a16="http://schemas.microsoft.com/office/drawing/2014/main" id="{C10BD1B1-6CC9-AC1F-26CB-919DFBC118EB}"/>
              </a:ext>
            </a:extLst>
          </p:cNvPr>
          <p:cNvPicPr>
            <a:picLocks noChangeAspect="1"/>
          </p:cNvPicPr>
          <p:nvPr/>
        </p:nvPicPr>
        <p:blipFill>
          <a:blip r:embed="rId2"/>
          <a:stretch>
            <a:fillRect/>
          </a:stretch>
        </p:blipFill>
        <p:spPr>
          <a:xfrm>
            <a:off x="6500812" y="2295525"/>
            <a:ext cx="5119687" cy="3374231"/>
          </a:xfrm>
          <a:prstGeom prst="rect">
            <a:avLst/>
          </a:prstGeom>
        </p:spPr>
      </p:pic>
    </p:spTree>
    <p:extLst>
      <p:ext uri="{BB962C8B-B14F-4D97-AF65-F5344CB8AC3E}">
        <p14:creationId xmlns:p14="http://schemas.microsoft.com/office/powerpoint/2010/main" val="1471915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4DDBE-8227-8301-E3FE-2EB3D8629CB6}"/>
              </a:ext>
            </a:extLst>
          </p:cNvPr>
          <p:cNvSpPr>
            <a:spLocks noGrp="1"/>
          </p:cNvSpPr>
          <p:nvPr>
            <p:ph type="title"/>
          </p:nvPr>
        </p:nvSpPr>
        <p:spPr>
          <a:xfrm>
            <a:off x="571106" y="765425"/>
            <a:ext cx="11049000" cy="735700"/>
          </a:xfrm>
        </p:spPr>
        <p:txBody>
          <a:bodyPr>
            <a:normAutofit/>
          </a:bodyPr>
          <a:lstStyle/>
          <a:p>
            <a:r>
              <a:rPr lang="en-US" sz="3600" b="1" dirty="0">
                <a:latin typeface="Calibri"/>
                <a:ea typeface="Batang"/>
                <a:cs typeface="Calibri"/>
              </a:rPr>
              <a:t>My Journey </a:t>
            </a:r>
            <a:endParaRPr lang="en-US" dirty="0">
              <a:latin typeface="Calibri" panose="020F0502020204030204" pitchFamily="34" charset="0"/>
              <a:ea typeface="Batang"/>
              <a:cs typeface="Calibri" panose="020F0502020204030204" pitchFamily="34" charset="0"/>
            </a:endParaRPr>
          </a:p>
        </p:txBody>
      </p:sp>
      <p:graphicFrame>
        <p:nvGraphicFramePr>
          <p:cNvPr id="5" name="Content Placeholder 2">
            <a:extLst>
              <a:ext uri="{FF2B5EF4-FFF2-40B4-BE49-F238E27FC236}">
                <a16:creationId xmlns:a16="http://schemas.microsoft.com/office/drawing/2014/main" id="{25EFEE07-D474-C0E8-FEC5-E50D073504D2}"/>
              </a:ext>
            </a:extLst>
          </p:cNvPr>
          <p:cNvGraphicFramePr>
            <a:graphicFrameLocks noGrp="1"/>
          </p:cNvGraphicFramePr>
          <p:nvPr>
            <p:ph idx="1"/>
            <p:extLst>
              <p:ext uri="{D42A27DB-BD31-4B8C-83A1-F6EECF244321}">
                <p14:modId xmlns:p14="http://schemas.microsoft.com/office/powerpoint/2010/main" val="2726918841"/>
              </p:ext>
            </p:extLst>
          </p:nvPr>
        </p:nvGraphicFramePr>
        <p:xfrm>
          <a:off x="571500" y="1965278"/>
          <a:ext cx="10905732" cy="41693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BA002AB7-12D9-4A93-9710-C9360111D47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3551602785"/>
      </p:ext>
    </p:extLst>
  </p:cSld>
  <p:clrMapOvr>
    <a:masterClrMapping/>
  </p:clrMapOvr>
  <mc:AlternateContent xmlns:mc="http://schemas.openxmlformats.org/markup-compatibility/2006" xmlns:p14="http://schemas.microsoft.com/office/powerpoint/2010/main">
    <mc:Choice Requires="p14">
      <p:transition spd="slow" p14:dur="2000" advTm="179842"/>
    </mc:Choice>
    <mc:Fallback xmlns="">
      <p:transition spd="slow" advTm="1798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F3116-7ACA-C50E-FF19-E8241AE82C0C}"/>
              </a:ext>
            </a:extLst>
          </p:cNvPr>
          <p:cNvSpPr>
            <a:spLocks noGrp="1"/>
          </p:cNvSpPr>
          <p:nvPr>
            <p:ph type="title"/>
          </p:nvPr>
        </p:nvSpPr>
        <p:spPr>
          <a:xfrm>
            <a:off x="568864" y="966691"/>
            <a:ext cx="11049000" cy="1084101"/>
          </a:xfrm>
        </p:spPr>
        <p:txBody>
          <a:bodyPr>
            <a:normAutofit/>
          </a:bodyPr>
          <a:lstStyle/>
          <a:p>
            <a:r>
              <a:rPr lang="en-US" sz="3600" b="1" dirty="0">
                <a:latin typeface="Calibri"/>
                <a:ea typeface="Batang"/>
                <a:cs typeface="Calibri"/>
              </a:rPr>
              <a:t>“The Journey was a weight on my shoulders”</a:t>
            </a:r>
            <a:endParaRPr lang="en-US" sz="3600" b="1">
              <a:solidFill>
                <a:srgbClr val="7030A0"/>
              </a:solidFill>
              <a:latin typeface="Calibri"/>
              <a:ea typeface="Batang"/>
              <a:cs typeface="Calibri"/>
            </a:endParaRPr>
          </a:p>
          <a:p>
            <a:endParaRPr lang="en-US" dirty="0"/>
          </a:p>
        </p:txBody>
      </p:sp>
      <p:sp>
        <p:nvSpPr>
          <p:cNvPr id="3" name="Content Placeholder 2">
            <a:extLst>
              <a:ext uri="{FF2B5EF4-FFF2-40B4-BE49-F238E27FC236}">
                <a16:creationId xmlns:a16="http://schemas.microsoft.com/office/drawing/2014/main" id="{7F7FBE6B-2442-CA13-FA19-6ABC89F7E19F}"/>
              </a:ext>
            </a:extLst>
          </p:cNvPr>
          <p:cNvSpPr>
            <a:spLocks noGrp="1"/>
          </p:cNvSpPr>
          <p:nvPr>
            <p:ph idx="1"/>
          </p:nvPr>
        </p:nvSpPr>
        <p:spPr>
          <a:xfrm>
            <a:off x="571500" y="1958325"/>
            <a:ext cx="11046364" cy="4298637"/>
          </a:xfrm>
        </p:spPr>
        <p:txBody>
          <a:bodyPr vert="horz" lIns="91440" tIns="45720" rIns="91440" bIns="45720" rtlCol="0" anchor="t">
            <a:noAutofit/>
          </a:bodyPr>
          <a:lstStyle/>
          <a:p>
            <a:pPr marL="0" indent="0">
              <a:buNone/>
            </a:pPr>
            <a:r>
              <a:rPr lang="en-US" sz="1200" b="1" dirty="0">
                <a:latin typeface="Calibri Light"/>
                <a:ea typeface="+mn-lt"/>
                <a:cs typeface="+mn-lt"/>
              </a:rPr>
              <a:t>		"</a:t>
            </a:r>
            <a:r>
              <a:rPr lang="en-US" sz="1200" b="1" dirty="0">
                <a:latin typeface="Calibri Light"/>
                <a:ea typeface="Calibri Light"/>
                <a:cs typeface="Calibri"/>
              </a:rPr>
              <a:t>Each individual is a product of their ancestral background as well as their own personal experiences. Family influences and the sociocultural mores of 		an upbringing, entrench deep attitudes, beliefs and values." (Patterson and chapman 2012) </a:t>
            </a:r>
            <a:endParaRPr lang="en-US" sz="1200" b="1" dirty="0">
              <a:latin typeface="Calibri Light"/>
              <a:ea typeface="Calibri Light"/>
              <a:cs typeface="Calibri Light"/>
            </a:endParaRPr>
          </a:p>
          <a:p>
            <a:pPr marL="0" indent="0">
              <a:buNone/>
            </a:pPr>
            <a:endParaRPr lang="en-US" sz="1200" b="1" dirty="0">
              <a:latin typeface="Calibri" panose="020F0502020204030204" pitchFamily="34" charset="0"/>
              <a:cs typeface="Calibri" panose="020F0502020204030204" pitchFamily="34" charset="0"/>
            </a:endParaRPr>
          </a:p>
          <a:p>
            <a:pPr marL="0" indent="0">
              <a:buNone/>
            </a:pPr>
            <a:r>
              <a:rPr lang="en-US" sz="1200" b="1" dirty="0">
                <a:latin typeface="Calibri"/>
                <a:cs typeface="Calibri"/>
              </a:rPr>
              <a:t>The issue/ What happened: </a:t>
            </a:r>
            <a:r>
              <a:rPr lang="en-US" sz="1200" dirty="0">
                <a:latin typeface="Calibri"/>
                <a:cs typeface="Calibri"/>
              </a:rPr>
              <a:t>Felt dad didn’t care or love me after I lost my mam conflict of my value from birth </a:t>
            </a:r>
            <a:endParaRPr lang="en-US" sz="1200" dirty="0">
              <a:latin typeface="Calibri" panose="020F0502020204030204" pitchFamily="34" charset="0"/>
              <a:cs typeface="Calibri" panose="020F0502020204030204" pitchFamily="34" charset="0"/>
            </a:endParaRPr>
          </a:p>
          <a:p>
            <a:r>
              <a:rPr lang="en-US" sz="1200" dirty="0">
                <a:latin typeface="Calibri"/>
                <a:cs typeface="Calibri"/>
              </a:rPr>
              <a:t>At 25 should have been in the prime of my life, doing a degree, living at home, going out with friend but lost mam and it felt like I had lost dad too.</a:t>
            </a:r>
          </a:p>
          <a:p>
            <a:r>
              <a:rPr lang="en-US" sz="1200" dirty="0">
                <a:latin typeface="Calibri"/>
                <a:cs typeface="Calibri"/>
              </a:rPr>
              <a:t>No love conveyed by dad (made me feel like I was no longer wanted  I responded negatively to this and would lose my temper as I had been told to love no matter what, confused and abandoned</a:t>
            </a:r>
          </a:p>
          <a:p>
            <a:r>
              <a:rPr lang="en-US" sz="1200" dirty="0">
                <a:latin typeface="Calibri"/>
                <a:cs typeface="Calibri"/>
              </a:rPr>
              <a:t>I become emotional, bed bound for days, and even physically ill.</a:t>
            </a:r>
          </a:p>
          <a:p>
            <a:r>
              <a:rPr lang="en-US" sz="1200" dirty="0">
                <a:latin typeface="Calibri"/>
                <a:cs typeface="Calibri"/>
              </a:rPr>
              <a:t>Avoided my family as home felt cold like a tomb, a cold place to be, I felt isolated and I found myself asking questions and blaming myself for our relationship or lack of</a:t>
            </a:r>
          </a:p>
          <a:p>
            <a:r>
              <a:rPr lang="en-US" sz="1200" dirty="0">
                <a:latin typeface="Calibri"/>
                <a:cs typeface="Calibri"/>
              </a:rPr>
              <a:t>During this I learnt how to rely on myself emotionally as I could no longer go to my mam for emotional support and my dad was never one to convey love. Sought counselling, wrote in journals which was a great way of getting your feelings out. I learnt how to take care of myself through, self-counsel, self-care </a:t>
            </a:r>
            <a:endParaRPr lang="en-US" sz="1200" dirty="0">
              <a:latin typeface="Calibri" panose="020F0502020204030204" pitchFamily="34" charset="0"/>
              <a:ea typeface="+mn-lt"/>
              <a:cs typeface="Calibri" panose="020F0502020204030204" pitchFamily="34" charset="0"/>
            </a:endParaRPr>
          </a:p>
          <a:p>
            <a:pPr marL="0" indent="0">
              <a:buNone/>
            </a:pPr>
            <a:r>
              <a:rPr lang="en-US" sz="1200" b="1" dirty="0">
                <a:latin typeface="Calibri" panose="020F0502020204030204" pitchFamily="34" charset="0"/>
                <a:ea typeface="+mn-lt"/>
                <a:cs typeface="Calibri" panose="020F0502020204030204" pitchFamily="34" charset="0"/>
              </a:rPr>
              <a:t>			“Is an amazing way to find out more about yourself and your world“  through reflective writing. (Bolton.2005)</a:t>
            </a:r>
          </a:p>
          <a:p>
            <a:pPr marL="0" indent="0" algn="r">
              <a:buNone/>
            </a:pPr>
            <a:r>
              <a:rPr lang="en-US" sz="1200" b="1" dirty="0">
                <a:latin typeface="Calibri"/>
                <a:cs typeface="Calibri"/>
              </a:rPr>
              <a:t>How could, through the use of the  reflective models of helped me </a:t>
            </a:r>
            <a:r>
              <a:rPr lang="en-US" sz="1200" b="1" dirty="0">
                <a:latin typeface="Calibri"/>
                <a:ea typeface="+mn-lt"/>
                <a:cs typeface="Calibri"/>
              </a:rPr>
              <a:t>fix the issue of me feeling abandoned from a man who had taught me to love from birth?</a:t>
            </a:r>
            <a:endParaRPr lang="en-US" sz="1200" b="1" dirty="0">
              <a:latin typeface="Avenir Next LT Pro Light"/>
              <a:cs typeface="Calibri" panose="020F0502020204030204" pitchFamily="34" charset="0"/>
            </a:endParaRPr>
          </a:p>
        </p:txBody>
      </p:sp>
      <p:pic>
        <p:nvPicPr>
          <p:cNvPr id="4" name="Audio 3">
            <a:hlinkClick r:id="" action="ppaction://media"/>
            <a:extLst>
              <a:ext uri="{FF2B5EF4-FFF2-40B4-BE49-F238E27FC236}">
                <a16:creationId xmlns:a16="http://schemas.microsoft.com/office/drawing/2014/main" id="{593E0D6A-EBEB-4D8C-9588-11096AD231F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2171679127"/>
      </p:ext>
    </p:extLst>
  </p:cSld>
  <p:clrMapOvr>
    <a:masterClrMapping/>
  </p:clrMapOvr>
  <mc:AlternateContent xmlns:mc="http://schemas.openxmlformats.org/markup-compatibility/2006" xmlns:p14="http://schemas.microsoft.com/office/powerpoint/2010/main">
    <mc:Choice Requires="p14">
      <p:transition spd="slow" p14:dur="2000" advTm="161481"/>
    </mc:Choice>
    <mc:Fallback xmlns="">
      <p:transition spd="slow" advTm="1614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6B4BD-6568-7ABD-CAB3-16A18B9EA422}"/>
              </a:ext>
            </a:extLst>
          </p:cNvPr>
          <p:cNvSpPr>
            <a:spLocks noGrp="1"/>
          </p:cNvSpPr>
          <p:nvPr>
            <p:ph type="title"/>
          </p:nvPr>
        </p:nvSpPr>
        <p:spPr/>
        <p:txBody>
          <a:bodyPr/>
          <a:lstStyle/>
          <a:p>
            <a:r>
              <a:rPr lang="en-US" b="1" dirty="0">
                <a:latin typeface="Calibri"/>
                <a:ea typeface="Batang"/>
                <a:cs typeface="Calibri"/>
              </a:rPr>
              <a:t>Reflective Theories </a:t>
            </a:r>
          </a:p>
        </p:txBody>
      </p:sp>
      <p:sp>
        <p:nvSpPr>
          <p:cNvPr id="3" name="Content Placeholder 2">
            <a:extLst>
              <a:ext uri="{FF2B5EF4-FFF2-40B4-BE49-F238E27FC236}">
                <a16:creationId xmlns:a16="http://schemas.microsoft.com/office/drawing/2014/main" id="{9D2CF5E5-00CA-C4D1-332A-E182B1B905FD}"/>
              </a:ext>
            </a:extLst>
          </p:cNvPr>
          <p:cNvSpPr>
            <a:spLocks noGrp="1"/>
          </p:cNvSpPr>
          <p:nvPr>
            <p:ph idx="1"/>
          </p:nvPr>
        </p:nvSpPr>
        <p:spPr>
          <a:xfrm>
            <a:off x="8905872" y="1897094"/>
            <a:ext cx="3927969" cy="1339237"/>
          </a:xfrm>
        </p:spPr>
        <p:txBody>
          <a:bodyPr vert="horz" lIns="91440" tIns="45720" rIns="91440" bIns="45720" rtlCol="0" anchor="t">
            <a:normAutofit/>
          </a:bodyPr>
          <a:lstStyle/>
          <a:p>
            <a:pPr marL="0" indent="0">
              <a:buNone/>
            </a:pPr>
            <a:r>
              <a:rPr lang="en-US" sz="1400" b="1" u="sng" dirty="0">
                <a:latin typeface="Calibri"/>
                <a:cs typeface="Calibri"/>
              </a:rPr>
              <a:t>Gibbs (1988) (Reflective cycle)</a:t>
            </a:r>
            <a:endParaRPr lang="en-US" sz="1400" b="1" u="sng">
              <a:latin typeface="Calibri"/>
              <a:cs typeface="Calibri"/>
            </a:endParaRPr>
          </a:p>
          <a:p>
            <a:pPr marL="0" indent="0">
              <a:buNone/>
            </a:pPr>
            <a:endParaRPr lang="en-US" sz="1400" b="1" dirty="0">
              <a:latin typeface="Calibri"/>
              <a:cs typeface="Calibri"/>
            </a:endParaRPr>
          </a:p>
          <a:p>
            <a:endParaRPr lang="en-US" dirty="0"/>
          </a:p>
        </p:txBody>
      </p:sp>
      <p:pic>
        <p:nvPicPr>
          <p:cNvPr id="4" name="Picture 4" descr="Diagram&#10;&#10;Description automatically generated">
            <a:extLst>
              <a:ext uri="{FF2B5EF4-FFF2-40B4-BE49-F238E27FC236}">
                <a16:creationId xmlns:a16="http://schemas.microsoft.com/office/drawing/2014/main" id="{B8A01199-19AE-D94D-FE9C-A0E4BE0F4B5A}"/>
              </a:ext>
            </a:extLst>
          </p:cNvPr>
          <p:cNvPicPr>
            <a:picLocks noChangeAspect="1"/>
          </p:cNvPicPr>
          <p:nvPr/>
        </p:nvPicPr>
        <p:blipFill>
          <a:blip r:embed="rId2"/>
          <a:stretch>
            <a:fillRect/>
          </a:stretch>
        </p:blipFill>
        <p:spPr>
          <a:xfrm>
            <a:off x="5879306" y="2438399"/>
            <a:ext cx="2743200" cy="2743200"/>
          </a:xfrm>
          <a:prstGeom prst="rect">
            <a:avLst/>
          </a:prstGeom>
        </p:spPr>
      </p:pic>
      <p:pic>
        <p:nvPicPr>
          <p:cNvPr id="5" name="Picture 5" descr="Diagram&#10;&#10;Description automatically generated">
            <a:extLst>
              <a:ext uri="{FF2B5EF4-FFF2-40B4-BE49-F238E27FC236}">
                <a16:creationId xmlns:a16="http://schemas.microsoft.com/office/drawing/2014/main" id="{955AA775-ED87-57C6-8AB9-33F7395D6C57}"/>
              </a:ext>
            </a:extLst>
          </p:cNvPr>
          <p:cNvPicPr>
            <a:picLocks noChangeAspect="1"/>
          </p:cNvPicPr>
          <p:nvPr/>
        </p:nvPicPr>
        <p:blipFill>
          <a:blip r:embed="rId3"/>
          <a:stretch>
            <a:fillRect/>
          </a:stretch>
        </p:blipFill>
        <p:spPr>
          <a:xfrm>
            <a:off x="8905874" y="2440781"/>
            <a:ext cx="2714625" cy="2738438"/>
          </a:xfrm>
          <a:prstGeom prst="rect">
            <a:avLst/>
          </a:prstGeom>
        </p:spPr>
      </p:pic>
      <p:pic>
        <p:nvPicPr>
          <p:cNvPr id="6" name="Picture 6" descr="Diagram&#10;&#10;Description automatically generated">
            <a:extLst>
              <a:ext uri="{FF2B5EF4-FFF2-40B4-BE49-F238E27FC236}">
                <a16:creationId xmlns:a16="http://schemas.microsoft.com/office/drawing/2014/main" id="{F18636F5-B136-F132-8C25-6095FADEFA79}"/>
              </a:ext>
            </a:extLst>
          </p:cNvPr>
          <p:cNvPicPr>
            <a:picLocks noChangeAspect="1"/>
          </p:cNvPicPr>
          <p:nvPr/>
        </p:nvPicPr>
        <p:blipFill>
          <a:blip r:embed="rId4"/>
          <a:stretch>
            <a:fillRect/>
          </a:stretch>
        </p:blipFill>
        <p:spPr>
          <a:xfrm>
            <a:off x="581025" y="2446592"/>
            <a:ext cx="5064919" cy="2726816"/>
          </a:xfrm>
          <a:prstGeom prst="rect">
            <a:avLst/>
          </a:prstGeom>
        </p:spPr>
      </p:pic>
      <p:sp>
        <p:nvSpPr>
          <p:cNvPr id="8" name="Content Placeholder 2">
            <a:extLst>
              <a:ext uri="{FF2B5EF4-FFF2-40B4-BE49-F238E27FC236}">
                <a16:creationId xmlns:a16="http://schemas.microsoft.com/office/drawing/2014/main" id="{9C7EE4E3-B8C2-144E-46ED-24FC43337C31}"/>
              </a:ext>
            </a:extLst>
          </p:cNvPr>
          <p:cNvSpPr txBox="1">
            <a:spLocks/>
          </p:cNvSpPr>
          <p:nvPr/>
        </p:nvSpPr>
        <p:spPr>
          <a:xfrm>
            <a:off x="569116" y="1894711"/>
            <a:ext cx="4594718" cy="339113"/>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SzPct val="8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SzPct val="80000"/>
              <a:buFont typeface="Avenir Next LT Pro Light" panose="020B0304020202020204" pitchFamily="34" charset="0"/>
              <a:buChar char="–"/>
              <a:defRPr sz="1400" kern="1200">
                <a:solidFill>
                  <a:schemeClr val="tx1"/>
                </a:solidFill>
                <a:latin typeface="+mn-lt"/>
                <a:ea typeface="+mn-ea"/>
                <a:cs typeface="+mn-cs"/>
              </a:defRPr>
            </a:lvl4pPr>
            <a:lvl5pPr marL="1280160" indent="-228600" algn="l" defTabSz="914400" rtl="0" eaLnBrk="1" latinLnBrk="0" hangingPunct="1">
              <a:lnSpc>
                <a:spcPct val="12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400" b="1" u="sng" dirty="0">
                <a:latin typeface="Calibri"/>
                <a:cs typeface="Calibri"/>
              </a:rPr>
              <a:t>Argyris and Schon (1974) Single and Double loop learning</a:t>
            </a:r>
            <a:endParaRPr lang="en-US" sz="1400" dirty="0"/>
          </a:p>
        </p:txBody>
      </p:sp>
      <p:sp>
        <p:nvSpPr>
          <p:cNvPr id="9" name="Content Placeholder 2">
            <a:extLst>
              <a:ext uri="{FF2B5EF4-FFF2-40B4-BE49-F238E27FC236}">
                <a16:creationId xmlns:a16="http://schemas.microsoft.com/office/drawing/2014/main" id="{492D15B0-6392-4AD1-05EB-D1B45597F8A0}"/>
              </a:ext>
            </a:extLst>
          </p:cNvPr>
          <p:cNvSpPr txBox="1">
            <a:spLocks/>
          </p:cNvSpPr>
          <p:nvPr/>
        </p:nvSpPr>
        <p:spPr>
          <a:xfrm>
            <a:off x="5879304" y="1894713"/>
            <a:ext cx="2796876" cy="505800"/>
          </a:xfrm>
          <a:prstGeom prst="rect">
            <a:avLst/>
          </a:prstGeom>
        </p:spPr>
        <p:txBody>
          <a:bodyPr vert="horz" lIns="91440" tIns="45720" rIns="91440" bIns="45720" rtlCol="0" anchor="t">
            <a:noAutofit/>
          </a:bodyPr>
          <a:lstStyle>
            <a:lvl1pPr marL="228600" indent="-228600" algn="l" defTabSz="914400" rtl="0" eaLnBrk="1" latinLnBrk="0" hangingPunct="1">
              <a:lnSpc>
                <a:spcPct val="12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SzPct val="8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SzPct val="80000"/>
              <a:buFont typeface="Avenir Next LT Pro Light" panose="020B0304020202020204" pitchFamily="34" charset="0"/>
              <a:buChar char="–"/>
              <a:defRPr sz="1400" kern="1200">
                <a:solidFill>
                  <a:schemeClr val="tx1"/>
                </a:solidFill>
                <a:latin typeface="+mn-lt"/>
                <a:ea typeface="+mn-ea"/>
                <a:cs typeface="+mn-cs"/>
              </a:defRPr>
            </a:lvl4pPr>
            <a:lvl5pPr marL="1280160" indent="-228600" algn="l" defTabSz="914400" rtl="0" eaLnBrk="1" latinLnBrk="0" hangingPunct="1">
              <a:lnSpc>
                <a:spcPct val="12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400" b="1" u="sng" dirty="0">
                <a:latin typeface="Calibri"/>
                <a:cs typeface="Calibri"/>
              </a:rPr>
              <a:t>Kolb (1984) Experimental learning </a:t>
            </a:r>
          </a:p>
        </p:txBody>
      </p:sp>
      <p:sp>
        <p:nvSpPr>
          <p:cNvPr id="10" name="TextBox 9">
            <a:extLst>
              <a:ext uri="{FF2B5EF4-FFF2-40B4-BE49-F238E27FC236}">
                <a16:creationId xmlns:a16="http://schemas.microsoft.com/office/drawing/2014/main" id="{6033A9AC-5632-3C6F-7B1E-CDCD5CFD3BA7}"/>
              </a:ext>
            </a:extLst>
          </p:cNvPr>
          <p:cNvSpPr txBox="1"/>
          <p:nvPr/>
        </p:nvSpPr>
        <p:spPr>
          <a:xfrm>
            <a:off x="565546" y="5179218"/>
            <a:ext cx="5075039"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ea typeface="+mn-lt"/>
                <a:cs typeface="+mn-lt"/>
              </a:rPr>
              <a:t>(www.selfleadership.com, n.d.)</a:t>
            </a:r>
            <a:endParaRPr lang="en-US" dirty="0"/>
          </a:p>
        </p:txBody>
      </p:sp>
      <p:sp>
        <p:nvSpPr>
          <p:cNvPr id="11" name="TextBox 10">
            <a:extLst>
              <a:ext uri="{FF2B5EF4-FFF2-40B4-BE49-F238E27FC236}">
                <a16:creationId xmlns:a16="http://schemas.microsoft.com/office/drawing/2014/main" id="{70D9CB1F-CBA4-2659-FD22-636949AF72B5}"/>
              </a:ext>
            </a:extLst>
          </p:cNvPr>
          <p:cNvSpPr txBox="1"/>
          <p:nvPr/>
        </p:nvSpPr>
        <p:spPr>
          <a:xfrm>
            <a:off x="5875734" y="5179218"/>
            <a:ext cx="5075039"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ea typeface="+mn-lt"/>
                <a:cs typeface="+mn-lt"/>
              </a:rPr>
              <a:t>(www.structural-learning.com, n.d.)</a:t>
            </a:r>
            <a:endParaRPr lang="en-US" dirty="0"/>
          </a:p>
        </p:txBody>
      </p:sp>
      <p:sp>
        <p:nvSpPr>
          <p:cNvPr id="12" name="TextBox 11">
            <a:extLst>
              <a:ext uri="{FF2B5EF4-FFF2-40B4-BE49-F238E27FC236}">
                <a16:creationId xmlns:a16="http://schemas.microsoft.com/office/drawing/2014/main" id="{FB9C5D77-21FA-EE40-EBD8-E77B87AF23D0}"/>
              </a:ext>
            </a:extLst>
          </p:cNvPr>
          <p:cNvSpPr txBox="1"/>
          <p:nvPr/>
        </p:nvSpPr>
        <p:spPr>
          <a:xfrm>
            <a:off x="8899921" y="5179218"/>
            <a:ext cx="2693789"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ea typeface="+mn-lt"/>
                <a:cs typeface="+mn-lt"/>
              </a:rPr>
              <a:t>The University of Edinburgh, 2020</a:t>
            </a:r>
            <a:endParaRPr lang="en-US" dirty="0"/>
          </a:p>
        </p:txBody>
      </p:sp>
    </p:spTree>
    <p:extLst>
      <p:ext uri="{BB962C8B-B14F-4D97-AF65-F5344CB8AC3E}">
        <p14:creationId xmlns:p14="http://schemas.microsoft.com/office/powerpoint/2010/main" val="28738195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70ABE-58D5-445C-8961-CB5720219F64}"/>
              </a:ext>
            </a:extLst>
          </p:cNvPr>
          <p:cNvSpPr>
            <a:spLocks noGrp="1"/>
          </p:cNvSpPr>
          <p:nvPr>
            <p:ph type="title"/>
          </p:nvPr>
        </p:nvSpPr>
        <p:spPr>
          <a:xfrm>
            <a:off x="571500" y="689289"/>
            <a:ext cx="11620499" cy="1084101"/>
          </a:xfrm>
        </p:spPr>
        <p:txBody>
          <a:bodyPr>
            <a:normAutofit fontScale="90000"/>
          </a:bodyPr>
          <a:lstStyle/>
          <a:p>
            <a:r>
              <a:rPr lang="en-GB" b="1" dirty="0">
                <a:latin typeface="Calibri"/>
                <a:ea typeface="Batang"/>
                <a:cs typeface="Calibri"/>
              </a:rPr>
              <a:t>Argyles and Schon (1978) Single and Double loop learning </a:t>
            </a:r>
            <a:endParaRPr lang="en-GB" b="1">
              <a:latin typeface="Calibri"/>
              <a:cs typeface="Calibri"/>
            </a:endParaRPr>
          </a:p>
        </p:txBody>
      </p:sp>
      <p:pic>
        <p:nvPicPr>
          <p:cNvPr id="4" name="Picture 4" descr="Diagram&#10;&#10;Description automatically generated">
            <a:extLst>
              <a:ext uri="{FF2B5EF4-FFF2-40B4-BE49-F238E27FC236}">
                <a16:creationId xmlns:a16="http://schemas.microsoft.com/office/drawing/2014/main" id="{6F9AF8D9-E27B-81C3-CFFD-3800A9A4B5B8}"/>
              </a:ext>
            </a:extLst>
          </p:cNvPr>
          <p:cNvPicPr>
            <a:picLocks noGrp="1" noChangeAspect="1"/>
          </p:cNvPicPr>
          <p:nvPr>
            <p:ph idx="1"/>
          </p:nvPr>
        </p:nvPicPr>
        <p:blipFill>
          <a:blip r:embed="rId2"/>
          <a:stretch>
            <a:fillRect/>
          </a:stretch>
        </p:blipFill>
        <p:spPr>
          <a:xfrm>
            <a:off x="574523" y="1978543"/>
            <a:ext cx="4171950" cy="2247900"/>
          </a:xfrm>
        </p:spPr>
      </p:pic>
      <p:pic>
        <p:nvPicPr>
          <p:cNvPr id="5" name="Picture 5" descr="Diagram&#10;&#10;Description automatically generated">
            <a:extLst>
              <a:ext uri="{FF2B5EF4-FFF2-40B4-BE49-F238E27FC236}">
                <a16:creationId xmlns:a16="http://schemas.microsoft.com/office/drawing/2014/main" id="{9F1FBFF2-B84F-876B-8FF7-3A29DBD74A82}"/>
              </a:ext>
            </a:extLst>
          </p:cNvPr>
          <p:cNvPicPr>
            <a:picLocks noChangeAspect="1"/>
          </p:cNvPicPr>
          <p:nvPr/>
        </p:nvPicPr>
        <p:blipFill>
          <a:blip r:embed="rId3"/>
          <a:stretch>
            <a:fillRect/>
          </a:stretch>
        </p:blipFill>
        <p:spPr>
          <a:xfrm>
            <a:off x="7272337" y="1993425"/>
            <a:ext cx="4231481" cy="2228212"/>
          </a:xfrm>
          <a:prstGeom prst="rect">
            <a:avLst/>
          </a:prstGeom>
        </p:spPr>
      </p:pic>
      <p:sp>
        <p:nvSpPr>
          <p:cNvPr id="6" name="TextBox 5">
            <a:extLst>
              <a:ext uri="{FF2B5EF4-FFF2-40B4-BE49-F238E27FC236}">
                <a16:creationId xmlns:a16="http://schemas.microsoft.com/office/drawing/2014/main" id="{96CA5827-1EA1-472D-A291-AF15CBA5732B}"/>
              </a:ext>
            </a:extLst>
          </p:cNvPr>
          <p:cNvSpPr txBox="1"/>
          <p:nvPr/>
        </p:nvSpPr>
        <p:spPr>
          <a:xfrm>
            <a:off x="574476" y="4768453"/>
            <a:ext cx="10923984" cy="15388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000" dirty="0">
                <a:latin typeface="Calibri"/>
                <a:cs typeface="Calibri"/>
              </a:rPr>
              <a:t>This model encourages us through single loop learning, to do something to correct a mistake or problem and through double looping learning encourages us consider how our own beliefs and assumptions have contributed to the problem and by learning from it encourage change in behavior. </a:t>
            </a:r>
            <a:endParaRPr lang="en-US" dirty="0">
              <a:latin typeface="Calibri"/>
              <a:cs typeface="Calibri"/>
            </a:endParaRPr>
          </a:p>
          <a:p>
            <a:pPr algn="just"/>
            <a:endParaRPr lang="en-US" sz="1000" dirty="0">
              <a:latin typeface="Calibri"/>
              <a:cs typeface="Calibri"/>
            </a:endParaRPr>
          </a:p>
          <a:p>
            <a:pPr algn="just"/>
            <a:r>
              <a:rPr lang="en-US" sz="1000" dirty="0">
                <a:latin typeface="Calibri"/>
                <a:ea typeface="+mn-lt"/>
                <a:cs typeface="+mn-lt"/>
              </a:rPr>
              <a:t>                                            </a:t>
            </a:r>
            <a:r>
              <a:rPr lang="en-US" sz="1000" b="1" dirty="0">
                <a:latin typeface="Calibri"/>
                <a:ea typeface="+mn-lt"/>
                <a:cs typeface="+mn-lt"/>
              </a:rPr>
              <a:t> "Double-loop learning is seen as the more effective way of making informed decisions about the way we design and implement action" (Argyris, 1974).</a:t>
            </a:r>
            <a:endParaRPr lang="en-US" b="1">
              <a:latin typeface="Calibri"/>
              <a:cs typeface="Calibri"/>
            </a:endParaRPr>
          </a:p>
          <a:p>
            <a:pPr algn="just"/>
            <a:endParaRPr lang="en-US" sz="1000" b="1" dirty="0">
              <a:latin typeface="Calibri"/>
              <a:ea typeface="+mn-lt"/>
              <a:cs typeface="+mn-lt"/>
            </a:endParaRPr>
          </a:p>
          <a:p>
            <a:pPr algn="just"/>
            <a:r>
              <a:rPr lang="en-US" sz="1000" dirty="0">
                <a:latin typeface="Calibri"/>
                <a:ea typeface="+mn-lt"/>
                <a:cs typeface="Calibri"/>
              </a:rPr>
              <a:t>Should I of used this method in order to critique my own thinking I</a:t>
            </a:r>
            <a:r>
              <a:rPr lang="en-US" sz="1000" dirty="0">
                <a:latin typeface="Calibri"/>
                <a:cs typeface="Calibri"/>
              </a:rPr>
              <a:t> would of understood that I was reacting in a negative way towards my dad as my beliefs and values from birth were being challenged,. If I had my time again I would of looked at the issue, dug deep to find out the meaning for my response and through understanding through my use of being reflexive, show him more love and time, which in turn may of brought around a change and we may of become closer as a result.</a:t>
            </a:r>
          </a:p>
          <a:p>
            <a:endParaRPr lang="en-US" sz="1400" dirty="0"/>
          </a:p>
        </p:txBody>
      </p:sp>
      <p:sp>
        <p:nvSpPr>
          <p:cNvPr id="7" name="TextBox 6">
            <a:extLst>
              <a:ext uri="{FF2B5EF4-FFF2-40B4-BE49-F238E27FC236}">
                <a16:creationId xmlns:a16="http://schemas.microsoft.com/office/drawing/2014/main" id="{C0EC890B-C142-4E71-4479-7E5F16A29DCF}"/>
              </a:ext>
            </a:extLst>
          </p:cNvPr>
          <p:cNvSpPr txBox="1"/>
          <p:nvPr/>
        </p:nvSpPr>
        <p:spPr>
          <a:xfrm>
            <a:off x="580429" y="4229696"/>
            <a:ext cx="446186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ea typeface="+mn-lt"/>
                <a:cs typeface="+mn-lt"/>
              </a:rPr>
              <a:t>(www.selfleadership.com, n.d.)</a:t>
            </a:r>
            <a:endParaRPr lang="en-US" dirty="0"/>
          </a:p>
        </p:txBody>
      </p:sp>
      <p:sp>
        <p:nvSpPr>
          <p:cNvPr id="8" name="TextBox 7">
            <a:extLst>
              <a:ext uri="{FF2B5EF4-FFF2-40B4-BE49-F238E27FC236}">
                <a16:creationId xmlns:a16="http://schemas.microsoft.com/office/drawing/2014/main" id="{7F3709D2-137F-0050-054B-073F678737F5}"/>
              </a:ext>
            </a:extLst>
          </p:cNvPr>
          <p:cNvSpPr txBox="1"/>
          <p:nvPr/>
        </p:nvSpPr>
        <p:spPr>
          <a:xfrm>
            <a:off x="7212210" y="4229696"/>
            <a:ext cx="446186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ea typeface="+mn-lt"/>
                <a:cs typeface="+mn-lt"/>
              </a:rPr>
              <a:t>(www.selfleadership.com, n.d.)</a:t>
            </a:r>
            <a:endParaRPr lang="en-US" dirty="0"/>
          </a:p>
        </p:txBody>
      </p:sp>
    </p:spTree>
    <p:extLst>
      <p:ext uri="{BB962C8B-B14F-4D97-AF65-F5344CB8AC3E}">
        <p14:creationId xmlns:p14="http://schemas.microsoft.com/office/powerpoint/2010/main" val="26614506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DDFB3E-004C-4580-84F8-F0E24EC1DE2D}"/>
              </a:ext>
            </a:extLst>
          </p:cNvPr>
          <p:cNvSpPr>
            <a:spLocks noGrp="1"/>
          </p:cNvSpPr>
          <p:nvPr>
            <p:ph idx="1"/>
          </p:nvPr>
        </p:nvSpPr>
        <p:spPr>
          <a:xfrm>
            <a:off x="589906" y="1920799"/>
            <a:ext cx="11059811" cy="5599108"/>
          </a:xfrm>
        </p:spPr>
        <p:txBody>
          <a:bodyPr vert="horz" lIns="91440" tIns="45720" rIns="91440" bIns="45720" rtlCol="0" anchor="t">
            <a:normAutofit/>
          </a:bodyPr>
          <a:lstStyle/>
          <a:p>
            <a:endParaRPr lang="en-US" sz="1000" dirty="0">
              <a:latin typeface="Calibri" panose="020F0502020204030204" pitchFamily="34" charset="0"/>
              <a:ea typeface="+mn-lt"/>
              <a:cs typeface="Calibri" panose="020F0502020204030204" pitchFamily="34" charset="0"/>
            </a:endParaRPr>
          </a:p>
          <a:p>
            <a:pPr marL="0" indent="0">
              <a:buNone/>
            </a:pPr>
            <a:r>
              <a:rPr lang="en-US" sz="1000" dirty="0">
                <a:latin typeface="Calibri"/>
                <a:cs typeface="Calibri"/>
              </a:rPr>
              <a:t>Through the use of being reflective </a:t>
            </a:r>
            <a:r>
              <a:rPr lang="en-US" sz="1000" dirty="0">
                <a:latin typeface="Calibri"/>
                <a:ea typeface="+mn-lt"/>
                <a:cs typeface="Calibri"/>
              </a:rPr>
              <a:t>it enables us to actively think about our </a:t>
            </a:r>
            <a:r>
              <a:rPr lang="en-US" sz="1000" dirty="0">
                <a:latin typeface="Calibri"/>
                <a:ea typeface="+mn-lt"/>
                <a:cs typeface="+mn-lt"/>
              </a:rPr>
              <a:t>own feelings beliefs and behaviors, and the reasons that may be behind them and through a process of questioning, understanding and learning, putting what we have learnt into practice and consideration when responding</a:t>
            </a:r>
          </a:p>
          <a:p>
            <a:pPr marL="0" indent="0">
              <a:buNone/>
            </a:pPr>
            <a:r>
              <a:rPr lang="en-GB" sz="1000" b="1" i="0" dirty="0">
                <a:solidFill>
                  <a:srgbClr val="000000"/>
                </a:solidFill>
                <a:effectLst/>
                <a:latin typeface="Calibri"/>
                <a:cs typeface="Calibri"/>
              </a:rPr>
              <a:t>“Learning is the process whereby knowledge is created through the transformation of experience” (Kolb, 1984, p. 38).</a:t>
            </a:r>
            <a:endParaRPr lang="en-US" sz="1000" b="1" dirty="0">
              <a:latin typeface="Calibri"/>
              <a:cs typeface="Calibri"/>
            </a:endParaRPr>
          </a:p>
          <a:p>
            <a:pPr marL="0" indent="0">
              <a:buNone/>
            </a:pPr>
            <a:r>
              <a:rPr lang="en-US" sz="1000" dirty="0">
                <a:latin typeface="Calibri"/>
                <a:cs typeface="Calibri"/>
              </a:rPr>
              <a:t>Kolb's (1984) method of </a:t>
            </a:r>
            <a:r>
              <a:rPr lang="en-US" sz="1000" b="1" dirty="0">
                <a:latin typeface="Calibri"/>
                <a:cs typeface="Calibri"/>
              </a:rPr>
              <a:t>“experimental learning” </a:t>
            </a:r>
            <a:r>
              <a:rPr lang="en-US" sz="1000" dirty="0">
                <a:latin typeface="Calibri"/>
                <a:cs typeface="Calibri"/>
              </a:rPr>
              <a:t>assumes we learn from experience. </a:t>
            </a:r>
            <a:endParaRPr lang="en-US" sz="1000">
              <a:latin typeface="Avenir Next LT Pro Light"/>
              <a:cs typeface="Calibri"/>
            </a:endParaRPr>
          </a:p>
          <a:p>
            <a:pPr marL="0" indent="0">
              <a:buNone/>
            </a:pPr>
            <a:r>
              <a:rPr lang="en-US" sz="1000" dirty="0">
                <a:latin typeface="Calibri"/>
                <a:cs typeface="Calibri"/>
              </a:rPr>
              <a:t>The 4 stages of how he believed this could be done are as below;</a:t>
            </a:r>
            <a:endParaRPr lang="en-US" sz="1000"/>
          </a:p>
          <a:p>
            <a:pPr marL="457200" indent="-457200">
              <a:buFont typeface="+mj-lt"/>
              <a:buAutoNum type="arabicPeriod"/>
            </a:pPr>
            <a:r>
              <a:rPr lang="en-US" sz="1000" b="1" dirty="0">
                <a:latin typeface="Calibri"/>
                <a:cs typeface="Calibri"/>
              </a:rPr>
              <a:t>Concrete Experience - </a:t>
            </a:r>
            <a:r>
              <a:rPr lang="en-US" sz="1000" dirty="0">
                <a:latin typeface="Calibri"/>
                <a:cs typeface="Calibri"/>
              </a:rPr>
              <a:t>When we are introduced to a to new experience or look at a past experience</a:t>
            </a:r>
          </a:p>
          <a:p>
            <a:pPr marL="457200" indent="-457200">
              <a:buFont typeface="+mj-lt"/>
              <a:buAutoNum type="arabicPeriod"/>
            </a:pPr>
            <a:r>
              <a:rPr lang="en-US" sz="1000" b="1" dirty="0">
                <a:latin typeface="Calibri"/>
                <a:cs typeface="Calibri"/>
              </a:rPr>
              <a:t>Reflecting Observation-  </a:t>
            </a:r>
            <a:r>
              <a:rPr lang="en-US" sz="1000" dirty="0">
                <a:latin typeface="Calibri"/>
                <a:cs typeface="Calibri"/>
              </a:rPr>
              <a:t>We often reflect after an experience – what we did well, what went well, or not so well ?</a:t>
            </a:r>
            <a:r>
              <a:rPr lang="en-US" sz="1000" dirty="0">
                <a:solidFill>
                  <a:srgbClr val="FF0000"/>
                </a:solidFill>
                <a:latin typeface="Calibri"/>
                <a:cs typeface="Calibri"/>
              </a:rPr>
              <a:t> This part highlights  the importance like Schons (date) reflective on or in action in order to learn from experiences </a:t>
            </a:r>
            <a:endParaRPr lang="en-US" sz="1000" dirty="0">
              <a:solidFill>
                <a:srgbClr val="FF0000"/>
              </a:solidFill>
              <a:latin typeface="Calibri" panose="020F0502020204030204" pitchFamily="34" charset="0"/>
              <a:cs typeface="Calibri" panose="020F0502020204030204" pitchFamily="34" charset="0"/>
            </a:endParaRPr>
          </a:p>
          <a:p>
            <a:pPr marL="457200" indent="-457200">
              <a:buFont typeface="+mj-lt"/>
              <a:buAutoNum type="arabicPeriod"/>
            </a:pPr>
            <a:r>
              <a:rPr lang="en-US" sz="1000" b="1" dirty="0">
                <a:latin typeface="Calibri"/>
                <a:cs typeface="Calibri"/>
              </a:rPr>
              <a:t>Abstract Conceptualization –  </a:t>
            </a:r>
            <a:r>
              <a:rPr lang="en-US" sz="1000" dirty="0">
                <a:latin typeface="Calibri"/>
                <a:cs typeface="Calibri"/>
              </a:rPr>
              <a:t>New ideas  how to deal with a situation or problem through reflection</a:t>
            </a:r>
            <a:r>
              <a:rPr lang="en-US" sz="1000" dirty="0">
                <a:solidFill>
                  <a:srgbClr val="FF0000"/>
                </a:solidFill>
                <a:latin typeface="Calibri"/>
                <a:cs typeface="Calibri"/>
              </a:rPr>
              <a:t> and as a result we  can generate a new understanding about ourselves</a:t>
            </a:r>
          </a:p>
          <a:p>
            <a:pPr marL="457200" indent="-457200">
              <a:buFont typeface="+mj-lt"/>
              <a:buAutoNum type="arabicPeriod"/>
            </a:pPr>
            <a:r>
              <a:rPr lang="en-US" sz="1000" b="1" dirty="0">
                <a:latin typeface="Calibri"/>
                <a:cs typeface="Calibri"/>
              </a:rPr>
              <a:t>Active experimentation – (reflectivity) </a:t>
            </a:r>
            <a:r>
              <a:rPr lang="en-US" sz="1000" dirty="0">
                <a:latin typeface="Calibri"/>
                <a:cs typeface="Calibri"/>
              </a:rPr>
              <a:t>Trying our new ideas we have  created</a:t>
            </a:r>
            <a:endParaRPr lang="en-US" sz="1000" dirty="0">
              <a:latin typeface="Calibri" panose="020F0502020204030204" pitchFamily="34" charset="0"/>
              <a:cs typeface="Calibri" panose="020F0502020204030204" pitchFamily="34" charset="0"/>
            </a:endParaRPr>
          </a:p>
          <a:p>
            <a:pPr marL="0" indent="0">
              <a:buNone/>
            </a:pPr>
            <a:endParaRPr lang="en-US" sz="1000" dirty="0">
              <a:latin typeface="Calibri"/>
              <a:cs typeface="Calibri"/>
            </a:endParaRPr>
          </a:p>
          <a:p>
            <a:pPr marL="0" indent="0">
              <a:buNone/>
            </a:pPr>
            <a:r>
              <a:rPr lang="en-US" sz="1000" dirty="0">
                <a:latin typeface="Calibri"/>
                <a:cs typeface="Calibri"/>
              </a:rPr>
              <a:t>My critique of this is that, even though </a:t>
            </a:r>
            <a:r>
              <a:rPr lang="en-US" sz="1000" dirty="0" err="1">
                <a:latin typeface="Calibri"/>
                <a:cs typeface="Calibri"/>
              </a:rPr>
              <a:t>i</a:t>
            </a:r>
            <a:r>
              <a:rPr lang="en-US" sz="1000" dirty="0">
                <a:latin typeface="Calibri"/>
                <a:cs typeface="Calibri"/>
              </a:rPr>
              <a:t> would consider this a good model for educational and an organizational settings due to its ability to reflect and fix an issue based on the outcomes of a problem. Or result, , I believe my situation  required a bit more structure and a bit more depth when it came to reflection as only asking basic questions would not of brought about positive change in my responses due to its inability to "dig deeper" into my understanding of how </a:t>
            </a:r>
            <a:r>
              <a:rPr lang="en-US" sz="1000" dirty="0" err="1">
                <a:latin typeface="Calibri"/>
                <a:cs typeface="Calibri"/>
              </a:rPr>
              <a:t>i</a:t>
            </a:r>
            <a:r>
              <a:rPr lang="en-US" sz="1000" dirty="0">
                <a:latin typeface="Calibri"/>
                <a:cs typeface="Calibri"/>
              </a:rPr>
              <a:t> responded  and its non-emotional nature, This model would of only  allowed  me to think about what I went through and allow me to come up with new plans of action off the top of my head and  would not of allowed me to consider my own beliefs and values or question my own responses on a deeper level.</a:t>
            </a:r>
            <a:endParaRPr lang="en-US" sz="1000" dirty="0">
              <a:latin typeface="Calibri"/>
              <a:ea typeface="+mn-lt"/>
              <a:cs typeface="Calibri"/>
            </a:endParaRPr>
          </a:p>
          <a:p>
            <a:pPr marL="457200" indent="-457200">
              <a:buAutoNum type="arabicPeriod"/>
            </a:pPr>
            <a:endParaRPr lang="en-US" sz="1400" dirty="0">
              <a:latin typeface="Calibri" panose="020F0502020204030204" pitchFamily="34" charset="0"/>
              <a:cs typeface="Calibri" panose="020F0502020204030204" pitchFamily="34" charset="0"/>
            </a:endParaRPr>
          </a:p>
          <a:p>
            <a:endParaRPr lang="en-US" dirty="0">
              <a:latin typeface="Calibri" panose="020F0502020204030204" pitchFamily="34" charset="0"/>
              <a:cs typeface="Calibri" panose="020F0502020204030204" pitchFamily="34" charset="0"/>
            </a:endParaRPr>
          </a:p>
          <a:p>
            <a:endParaRPr lang="en-US" dirty="0">
              <a:latin typeface="Calibri" panose="020F0502020204030204" pitchFamily="34" charset="0"/>
              <a:cs typeface="Calibri" panose="020F0502020204030204" pitchFamily="34" charset="0"/>
            </a:endParaRPr>
          </a:p>
          <a:p>
            <a:endParaRPr lang="en-US" dirty="0">
              <a:latin typeface="Calibri" panose="020F0502020204030204" pitchFamily="34" charset="0"/>
              <a:cs typeface="Calibri" panose="020F0502020204030204" pitchFamily="34" charset="0"/>
            </a:endParaRPr>
          </a:p>
        </p:txBody>
      </p:sp>
      <p:sp>
        <p:nvSpPr>
          <p:cNvPr id="4" name="AutoShape 2" descr="Kolb's Learning Cycle">
            <a:extLst>
              <a:ext uri="{FF2B5EF4-FFF2-40B4-BE49-F238E27FC236}">
                <a16:creationId xmlns:a16="http://schemas.microsoft.com/office/drawing/2014/main" id="{20220C79-3EE6-43DD-B1F0-B253573A1FE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TextBox 6">
            <a:extLst>
              <a:ext uri="{FF2B5EF4-FFF2-40B4-BE49-F238E27FC236}">
                <a16:creationId xmlns:a16="http://schemas.microsoft.com/office/drawing/2014/main" id="{E8F95237-1FE6-4311-BABC-7B5BC6CD757D}"/>
              </a:ext>
            </a:extLst>
          </p:cNvPr>
          <p:cNvSpPr txBox="1"/>
          <p:nvPr/>
        </p:nvSpPr>
        <p:spPr>
          <a:xfrm>
            <a:off x="566094" y="843819"/>
            <a:ext cx="11059811" cy="646331"/>
          </a:xfrm>
          <a:prstGeom prst="rect">
            <a:avLst/>
          </a:prstGeom>
          <a:noFill/>
        </p:spPr>
        <p:txBody>
          <a:bodyPr wrap="square" lIns="91440" tIns="45720" rIns="91440" bIns="45720" rtlCol="0" anchor="t">
            <a:spAutoFit/>
          </a:bodyPr>
          <a:lstStyle/>
          <a:p>
            <a:r>
              <a:rPr lang="en-GB" sz="3600" b="1" dirty="0">
                <a:latin typeface="Calibri"/>
                <a:cs typeface="Calibri"/>
              </a:rPr>
              <a:t>Kolb's (1984) Experimental Learning</a:t>
            </a:r>
            <a:endParaRPr lang="en-GB" sz="3600" b="1" dirty="0">
              <a:latin typeface="Calibri" panose="020F0502020204030204" pitchFamily="34" charset="0"/>
              <a:cs typeface="Calibri" panose="020F0502020204030204" pitchFamily="34" charset="0"/>
            </a:endParaRPr>
          </a:p>
        </p:txBody>
      </p:sp>
      <p:pic>
        <p:nvPicPr>
          <p:cNvPr id="8" name="Audio 7">
            <a:hlinkClick r:id="" action="ppaction://media"/>
            <a:extLst>
              <a:ext uri="{FF2B5EF4-FFF2-40B4-BE49-F238E27FC236}">
                <a16:creationId xmlns:a16="http://schemas.microsoft.com/office/drawing/2014/main" id="{AF9F6F8A-8F55-473A-BBA7-5CEF12A9941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174874167"/>
      </p:ext>
    </p:extLst>
  </p:cSld>
  <p:clrMapOvr>
    <a:masterClrMapping/>
  </p:clrMapOvr>
  <mc:AlternateContent xmlns:mc="http://schemas.openxmlformats.org/markup-compatibility/2006" xmlns:p14="http://schemas.microsoft.com/office/powerpoint/2010/main">
    <mc:Choice Requires="p14">
      <p:transition spd="slow" p14:dur="2000" advTm="2285"/>
    </mc:Choice>
    <mc:Fallback xmlns="">
      <p:transition spd="slow" advTm="22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99A12-12F3-4AA0-AFB4-767515C09A80}"/>
              </a:ext>
            </a:extLst>
          </p:cNvPr>
          <p:cNvSpPr>
            <a:spLocks noGrp="1"/>
          </p:cNvSpPr>
          <p:nvPr>
            <p:ph type="title"/>
          </p:nvPr>
        </p:nvSpPr>
        <p:spPr/>
        <p:txBody>
          <a:bodyPr>
            <a:normAutofit/>
          </a:bodyPr>
          <a:lstStyle/>
          <a:p>
            <a:r>
              <a:rPr lang="en-GB" sz="3600" b="1" dirty="0">
                <a:latin typeface="Calibri"/>
                <a:ea typeface="Batang"/>
                <a:cs typeface="Calibri"/>
              </a:rPr>
              <a:t>Gibbs (1988) Reflective cycle </a:t>
            </a:r>
          </a:p>
        </p:txBody>
      </p:sp>
      <p:sp>
        <p:nvSpPr>
          <p:cNvPr id="3" name="Content Placeholder 2">
            <a:extLst>
              <a:ext uri="{FF2B5EF4-FFF2-40B4-BE49-F238E27FC236}">
                <a16:creationId xmlns:a16="http://schemas.microsoft.com/office/drawing/2014/main" id="{4EECFFE8-34E4-449F-B285-E5B135758CC1}"/>
              </a:ext>
            </a:extLst>
          </p:cNvPr>
          <p:cNvSpPr>
            <a:spLocks noGrp="1"/>
          </p:cNvSpPr>
          <p:nvPr>
            <p:ph idx="1"/>
          </p:nvPr>
        </p:nvSpPr>
        <p:spPr>
          <a:xfrm>
            <a:off x="571499" y="1885188"/>
            <a:ext cx="11059811" cy="4093023"/>
          </a:xfrm>
        </p:spPr>
        <p:txBody>
          <a:bodyPr vert="horz" lIns="91440" tIns="45720" rIns="91440" bIns="45720" rtlCol="0" anchor="t">
            <a:noAutofit/>
          </a:bodyPr>
          <a:lstStyle/>
          <a:p>
            <a:pPr marL="0" indent="0">
              <a:buNone/>
            </a:pPr>
            <a:r>
              <a:rPr lang="en-GB" sz="1000" dirty="0">
                <a:latin typeface="Calibri"/>
                <a:cs typeface="Calibri"/>
              </a:rPr>
              <a:t>Both held the same assumption, but Gibbs (1988) developed on Kolb's (1984)  model as he critiqued that it held too few steps and didn’t consider feelings and the use of strict questions, much like I stated. As s a result he created his own 6 step “Reflective Cycle”.</a:t>
            </a:r>
            <a:r>
              <a:rPr lang="en-GB" sz="1000" dirty="0">
                <a:solidFill>
                  <a:srgbClr val="000000"/>
                </a:solidFill>
                <a:latin typeface="Calibri"/>
                <a:cs typeface="Calibri"/>
              </a:rPr>
              <a:t> He </a:t>
            </a:r>
            <a:r>
              <a:rPr lang="en-GB" sz="1000" dirty="0">
                <a:solidFill>
                  <a:srgbClr val="202124"/>
                </a:solidFill>
                <a:latin typeface="Calibri"/>
                <a:cs typeface="Calibri"/>
              </a:rPr>
              <a:t>e</a:t>
            </a:r>
            <a:r>
              <a:rPr lang="en-GB" sz="1000" b="0" i="0" dirty="0">
                <a:solidFill>
                  <a:srgbClr val="202124"/>
                </a:solidFill>
                <a:effectLst/>
                <a:latin typeface="Calibri"/>
                <a:cs typeface="Calibri"/>
              </a:rPr>
              <a:t> suggested how a</a:t>
            </a:r>
            <a:r>
              <a:rPr lang="en-GB" sz="1000" dirty="0">
                <a:solidFill>
                  <a:srgbClr val="202124"/>
                </a:solidFill>
                <a:latin typeface="Calibri"/>
                <a:cs typeface="Calibri"/>
              </a:rPr>
              <a:t>  </a:t>
            </a:r>
            <a:endParaRPr lang="en-GB" sz="1000" dirty="0">
              <a:solidFill>
                <a:srgbClr val="000000"/>
              </a:solidFill>
              <a:latin typeface="Calibri" panose="020F0502020204030204" pitchFamily="34" charset="0"/>
              <a:cs typeface="Calibri" panose="020F0502020204030204" pitchFamily="34" charset="0"/>
            </a:endParaRPr>
          </a:p>
          <a:p>
            <a:pPr marL="0" indent="0">
              <a:buNone/>
            </a:pPr>
            <a:r>
              <a:rPr lang="en-GB" sz="1000" dirty="0">
                <a:solidFill>
                  <a:srgbClr val="202124"/>
                </a:solidFill>
                <a:latin typeface="Calibri"/>
                <a:cs typeface="Calibri"/>
              </a:rPr>
              <a:t>                                                                    </a:t>
            </a:r>
            <a:r>
              <a:rPr lang="en-GB" sz="1000" b="1" dirty="0">
                <a:solidFill>
                  <a:srgbClr val="202124"/>
                </a:solidFill>
                <a:latin typeface="Calibri"/>
                <a:cs typeface="Calibri"/>
              </a:rPr>
              <a:t>  "</a:t>
            </a:r>
            <a:r>
              <a:rPr lang="en-GB" sz="1000" b="1" i="0" dirty="0">
                <a:solidFill>
                  <a:srgbClr val="202124"/>
                </a:solidFill>
                <a:effectLst/>
                <a:latin typeface="Calibri"/>
                <a:cs typeface="Calibri"/>
              </a:rPr>
              <a:t>full structured analysis of a situation could take place using prompt questions at each stage” </a:t>
            </a:r>
            <a:r>
              <a:rPr lang="en-GB" sz="1000" b="1" dirty="0">
                <a:solidFill>
                  <a:srgbClr val="202124"/>
                </a:solidFill>
                <a:latin typeface="Calibri"/>
                <a:cs typeface="Calibri"/>
              </a:rPr>
              <a:t>(Gibbs. 1988)</a:t>
            </a:r>
            <a:endParaRPr lang="en-GB" sz="1000" b="1" i="0" dirty="0">
              <a:solidFill>
                <a:srgbClr val="000000"/>
              </a:solidFill>
              <a:effectLst/>
              <a:latin typeface="Calibri" panose="020F0502020204030204" pitchFamily="34" charset="0"/>
              <a:cs typeface="Calibri" panose="020F0502020204030204" pitchFamily="34" charset="0"/>
            </a:endParaRPr>
          </a:p>
          <a:p>
            <a:pPr marL="0" indent="0">
              <a:buNone/>
            </a:pPr>
            <a:r>
              <a:rPr lang="en-GB" sz="1000" dirty="0">
                <a:solidFill>
                  <a:srgbClr val="202124"/>
                </a:solidFill>
                <a:latin typeface="Calibri"/>
                <a:ea typeface="+mn-lt"/>
                <a:cs typeface="Calibri"/>
              </a:rPr>
              <a:t>The 6 stages of this model are as follows; </a:t>
            </a:r>
            <a:endParaRPr lang="en-GB" dirty="0"/>
          </a:p>
          <a:p>
            <a:pPr algn="just"/>
            <a:r>
              <a:rPr lang="en-US" sz="1000" b="1" dirty="0">
                <a:latin typeface="Calibri"/>
                <a:ea typeface="+mn-lt"/>
                <a:cs typeface="Calibri"/>
              </a:rPr>
              <a:t>Description </a:t>
            </a:r>
            <a:r>
              <a:rPr lang="en-US" sz="1000" dirty="0">
                <a:latin typeface="Calibri"/>
                <a:ea typeface="+mn-lt"/>
                <a:cs typeface="Calibri"/>
              </a:rPr>
              <a:t>– What happened? </a:t>
            </a:r>
            <a:endParaRPr lang="en-US" sz="1000" dirty="0">
              <a:latin typeface="Calibri"/>
              <a:cs typeface="Calibri"/>
            </a:endParaRPr>
          </a:p>
          <a:p>
            <a:pPr algn="just"/>
            <a:r>
              <a:rPr lang="en-US" sz="1000" b="1" dirty="0">
                <a:latin typeface="Calibri"/>
                <a:ea typeface="+mn-lt"/>
                <a:cs typeface="Calibri"/>
              </a:rPr>
              <a:t>Feelings </a:t>
            </a:r>
            <a:r>
              <a:rPr lang="en-US" sz="1000" dirty="0">
                <a:latin typeface="Calibri"/>
                <a:ea typeface="+mn-lt"/>
                <a:cs typeface="Calibri"/>
              </a:rPr>
              <a:t>-  What were you thinking and feeling ? </a:t>
            </a:r>
            <a:endParaRPr lang="en-US" sz="1000">
              <a:latin typeface="Calibri" panose="020F0502020204030204" pitchFamily="34" charset="0"/>
              <a:ea typeface="+mn-lt"/>
              <a:cs typeface="Calibri" panose="020F0502020204030204" pitchFamily="34" charset="0"/>
            </a:endParaRPr>
          </a:p>
          <a:p>
            <a:pPr algn="just"/>
            <a:r>
              <a:rPr lang="en-US" sz="1000" b="1" dirty="0">
                <a:latin typeface="Calibri"/>
                <a:ea typeface="+mn-lt"/>
                <a:cs typeface="Calibri"/>
              </a:rPr>
              <a:t>Evaluation – </a:t>
            </a:r>
            <a:r>
              <a:rPr lang="en-US" sz="1000" dirty="0">
                <a:latin typeface="Calibri"/>
                <a:ea typeface="+mn-lt"/>
                <a:cs typeface="Calibri"/>
              </a:rPr>
              <a:t>What was good or bad about the experience ? </a:t>
            </a:r>
          </a:p>
          <a:p>
            <a:pPr algn="just"/>
            <a:r>
              <a:rPr lang="en-US" sz="1000" b="1" dirty="0">
                <a:latin typeface="Calibri"/>
                <a:ea typeface="+mn-lt"/>
                <a:cs typeface="Calibri"/>
              </a:rPr>
              <a:t>Analysis </a:t>
            </a:r>
            <a:r>
              <a:rPr lang="en-US" sz="1000" dirty="0">
                <a:latin typeface="Calibri"/>
                <a:ea typeface="+mn-lt"/>
                <a:cs typeface="Calibri"/>
              </a:rPr>
              <a:t>–What else can I make of the situation ?</a:t>
            </a:r>
            <a:endParaRPr lang="en-US" sz="1000">
              <a:latin typeface="Calibri" panose="020F0502020204030204" pitchFamily="34" charset="0"/>
              <a:ea typeface="+mn-lt"/>
              <a:cs typeface="Calibri" panose="020F0502020204030204" pitchFamily="34" charset="0"/>
            </a:endParaRPr>
          </a:p>
          <a:p>
            <a:pPr algn="just"/>
            <a:r>
              <a:rPr lang="en-US" sz="1000" b="1" dirty="0">
                <a:latin typeface="Calibri"/>
                <a:ea typeface="+mn-lt"/>
                <a:cs typeface="Calibri"/>
              </a:rPr>
              <a:t>Conclusion </a:t>
            </a:r>
            <a:r>
              <a:rPr lang="en-US" sz="1000" dirty="0">
                <a:latin typeface="Calibri"/>
                <a:ea typeface="+mn-lt"/>
                <a:cs typeface="Calibri"/>
              </a:rPr>
              <a:t>–What else could I of done? </a:t>
            </a:r>
          </a:p>
          <a:p>
            <a:pPr algn="just"/>
            <a:r>
              <a:rPr lang="en-US" sz="1000" b="1" dirty="0">
                <a:latin typeface="Calibri"/>
                <a:ea typeface="+mn-lt"/>
                <a:cs typeface="Calibri"/>
              </a:rPr>
              <a:t>Action plan</a:t>
            </a:r>
            <a:r>
              <a:rPr lang="en-US" sz="1000" dirty="0">
                <a:latin typeface="Calibri"/>
                <a:ea typeface="+mn-lt"/>
                <a:cs typeface="Calibri"/>
              </a:rPr>
              <a:t> – If it rose again what would I do?</a:t>
            </a:r>
            <a:endParaRPr lang="en-US" sz="1000" dirty="0">
              <a:solidFill>
                <a:srgbClr val="000000"/>
              </a:solidFill>
              <a:latin typeface="Calibri"/>
              <a:ea typeface="+mn-lt"/>
              <a:cs typeface="Calibri"/>
            </a:endParaRPr>
          </a:p>
          <a:p>
            <a:pPr marL="0" indent="0" algn="just">
              <a:buNone/>
            </a:pPr>
            <a:endParaRPr lang="en-US" sz="1000">
              <a:latin typeface="Calibri"/>
              <a:cs typeface="Calibri"/>
            </a:endParaRPr>
          </a:p>
          <a:p>
            <a:pPr marL="0" indent="0" algn="just">
              <a:buNone/>
            </a:pPr>
            <a:r>
              <a:rPr lang="en-US" sz="1000" dirty="0">
                <a:latin typeface="Calibri"/>
                <a:cs typeface="Calibri"/>
              </a:rPr>
              <a:t>If I were to critique of my own thinking  using this theory it would of encouraged me, through strict question and focusing on my feelings ( I am very self-aware of my feelings in a situation), to rationalize my thoughts. It would of also encouraged me to understand why I became so flustered and over the lack of communication between us and through the use of analysis and thinking about me feelings would of  enabled me to through reflection acknowledge that </a:t>
            </a:r>
            <a:r>
              <a:rPr lang="en-US" sz="1000" dirty="0" err="1">
                <a:latin typeface="Calibri"/>
                <a:cs typeface="Calibri"/>
              </a:rPr>
              <a:t>i</a:t>
            </a:r>
            <a:r>
              <a:rPr lang="en-US" sz="1000" dirty="0">
                <a:latin typeface="Calibri"/>
                <a:cs typeface="Calibri"/>
              </a:rPr>
              <a:t> was simply upset as the values and beliefs which were set from birth had momentarily shifted due to this huge negative event which had happened in our lives.  I do acknowledge however that this model has been considered as too formulaic and reduces reflective outcomes to a series of steps.  some may need to Veere off course and feel the need to ask a broader array of questions to understand an issue and next time maybe I would too..  I appreciate Gibbs (1988) rigid structure by the use of questions and its ability to consider a deeper form of reflection inwards by understanding our responses through fixed questions and acknowledgement of feelings and self-analysis..  </a:t>
            </a:r>
            <a:endParaRPr lang="en-US" dirty="0"/>
          </a:p>
          <a:p>
            <a:pPr marL="0" indent="0" algn="just">
              <a:buNone/>
            </a:pPr>
            <a:endParaRPr lang="en-US" sz="1900" dirty="0">
              <a:latin typeface="Calibri"/>
              <a:cs typeface="Calibri"/>
            </a:endParaRPr>
          </a:p>
          <a:p>
            <a:pPr marL="0" indent="0" algn="just">
              <a:buNone/>
            </a:pPr>
            <a:endParaRPr lang="en-US" sz="1900" dirty="0">
              <a:latin typeface="Calibri"/>
              <a:cs typeface="Calibri"/>
            </a:endParaRPr>
          </a:p>
          <a:p>
            <a:pPr algn="just"/>
            <a:endParaRPr lang="en-GB" dirty="0"/>
          </a:p>
          <a:p>
            <a:pPr marL="0" indent="0">
              <a:buNone/>
            </a:pPr>
            <a:endParaRPr lang="en-GB" dirty="0"/>
          </a:p>
          <a:p>
            <a:pPr marL="0" indent="0">
              <a:buNone/>
            </a:pPr>
            <a:endParaRPr lang="en-GB" dirty="0"/>
          </a:p>
          <a:p>
            <a:pPr marL="0" indent="0">
              <a:buNone/>
            </a:pPr>
            <a:endParaRPr lang="en-GB" dirty="0"/>
          </a:p>
        </p:txBody>
      </p:sp>
      <p:pic>
        <p:nvPicPr>
          <p:cNvPr id="5" name="Audio 4">
            <a:hlinkClick r:id="" action="ppaction://media"/>
            <a:extLst>
              <a:ext uri="{FF2B5EF4-FFF2-40B4-BE49-F238E27FC236}">
                <a16:creationId xmlns:a16="http://schemas.microsoft.com/office/drawing/2014/main" id="{58994295-A276-43D8-91EA-E656B8E9344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1923948542"/>
      </p:ext>
    </p:extLst>
  </p:cSld>
  <p:clrMapOvr>
    <a:masterClrMapping/>
  </p:clrMapOvr>
  <mc:AlternateContent xmlns:mc="http://schemas.openxmlformats.org/markup-compatibility/2006" xmlns:p14="http://schemas.microsoft.com/office/powerpoint/2010/main">
    <mc:Choice Requires="p14">
      <p:transition spd="slow" p14:dur="2000" advTm="11225"/>
    </mc:Choice>
    <mc:Fallback xmlns="">
      <p:transition spd="slow" advTm="112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45003-DBD8-4D6D-9432-2D46BB58A812}"/>
              </a:ext>
            </a:extLst>
          </p:cNvPr>
          <p:cNvSpPr>
            <a:spLocks noGrp="1"/>
          </p:cNvSpPr>
          <p:nvPr>
            <p:ph type="title"/>
          </p:nvPr>
        </p:nvSpPr>
        <p:spPr/>
        <p:txBody>
          <a:bodyPr/>
          <a:lstStyle/>
          <a:p>
            <a:r>
              <a:rPr lang="en-GB" sz="3600" b="1" dirty="0">
                <a:latin typeface="Calibri"/>
                <a:ea typeface="Batang"/>
                <a:cs typeface="Calibri"/>
              </a:rPr>
              <a:t>Drawing from my experience/ Self Critique</a:t>
            </a:r>
            <a:r>
              <a:rPr lang="en-GB" b="1" dirty="0">
                <a:latin typeface="Calibri"/>
                <a:ea typeface="Batang"/>
                <a:cs typeface="Calibri"/>
              </a:rPr>
              <a:t> </a:t>
            </a:r>
            <a:endParaRPr lang="en-GB"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DF1F455A-CF02-4A1E-81FD-DE2908E798E0}"/>
              </a:ext>
            </a:extLst>
          </p:cNvPr>
          <p:cNvSpPr>
            <a:spLocks noGrp="1"/>
          </p:cNvSpPr>
          <p:nvPr>
            <p:ph idx="1"/>
          </p:nvPr>
        </p:nvSpPr>
        <p:spPr>
          <a:xfrm>
            <a:off x="571499" y="2075688"/>
            <a:ext cx="11059811" cy="4171000"/>
          </a:xfrm>
        </p:spPr>
        <p:txBody>
          <a:bodyPr vert="horz" lIns="91440" tIns="45720" rIns="91440" bIns="45720" rtlCol="0" anchor="t">
            <a:normAutofit fontScale="47500" lnSpcReduction="20000"/>
          </a:bodyPr>
          <a:lstStyle/>
          <a:p>
            <a:pPr marL="0" indent="0">
              <a:buNone/>
            </a:pPr>
            <a:r>
              <a:rPr lang="en-US" dirty="0">
                <a:latin typeface="Calibri"/>
                <a:ea typeface="+mn-lt"/>
                <a:cs typeface="+mn-lt"/>
              </a:rPr>
              <a:t>At the time simply thinking, talking and getting it out on paper was enough, and much like what Issaac (2010) stated</a:t>
            </a:r>
          </a:p>
          <a:p>
            <a:pPr marL="0" indent="0">
              <a:buNone/>
            </a:pPr>
            <a:r>
              <a:rPr lang="en-US" b="1" dirty="0">
                <a:latin typeface="Calibri"/>
                <a:ea typeface="+mn-lt"/>
                <a:cs typeface="+mn-lt"/>
              </a:rPr>
              <a:t>                                        "Acknowledging the problem was enough" </a:t>
            </a:r>
          </a:p>
          <a:p>
            <a:pPr marL="0" indent="0">
              <a:buNone/>
            </a:pPr>
            <a:r>
              <a:rPr lang="en-US" dirty="0">
                <a:latin typeface="Calibri"/>
                <a:ea typeface="+mn-lt"/>
                <a:cs typeface="+mn-lt"/>
              </a:rPr>
              <a:t>If I had  known about these methods and if I were to be in the same situation, I would use either Argyles and Schon (1978) or Gibbs (1988) models as they focus on looking inward at a far deeper lever of self than Kolb(1984) and as a result would of developed new ideas by asking questions, acknowledging my feeling and analyzing how I contributed to the situation. Through the progression of this module I can now acknowledge that my behavior had a part to play in us drifting apart at the time and though good reflection and reflexivity could of possibly brought about positive change in our relationship</a:t>
            </a:r>
          </a:p>
          <a:p>
            <a:pPr marL="0" indent="0">
              <a:buNone/>
            </a:pPr>
            <a:r>
              <a:rPr lang="en-US" dirty="0">
                <a:latin typeface="Calibri"/>
                <a:ea typeface="+mn-lt"/>
                <a:cs typeface="+mn-lt"/>
              </a:rPr>
              <a:t>To use these models I would hope it would of followed the following structure , by using Gibbs(1988)</a:t>
            </a:r>
          </a:p>
          <a:p>
            <a:pPr algn="just"/>
            <a:r>
              <a:rPr lang="en-US" b="1" dirty="0">
                <a:latin typeface="Calibri"/>
                <a:ea typeface="+mn-lt"/>
                <a:cs typeface="Calibri"/>
              </a:rPr>
              <a:t>Description </a:t>
            </a:r>
            <a:r>
              <a:rPr lang="en-US" dirty="0">
                <a:latin typeface="Calibri"/>
                <a:ea typeface="+mn-lt"/>
                <a:cs typeface="Calibri"/>
              </a:rPr>
              <a:t>– What happened?  - My relationship with dad broke down </a:t>
            </a:r>
          </a:p>
          <a:p>
            <a:pPr algn="just"/>
            <a:r>
              <a:rPr lang="en-US" b="1" dirty="0">
                <a:latin typeface="Calibri"/>
                <a:ea typeface="+mn-lt"/>
                <a:cs typeface="Calibri"/>
              </a:rPr>
              <a:t>Feelings </a:t>
            </a:r>
            <a:r>
              <a:rPr lang="en-US" dirty="0">
                <a:latin typeface="Calibri"/>
                <a:ea typeface="+mn-lt"/>
                <a:cs typeface="Calibri"/>
              </a:rPr>
              <a:t>-  What were you thinking and feeling ? - At the time I felt angry, confused, lonely and abandoned </a:t>
            </a:r>
            <a:endParaRPr lang="en-US">
              <a:latin typeface="Calibri"/>
              <a:ea typeface="+mn-lt"/>
              <a:cs typeface="+mn-lt"/>
            </a:endParaRPr>
          </a:p>
          <a:p>
            <a:pPr algn="just"/>
            <a:r>
              <a:rPr lang="en-US" b="1" dirty="0">
                <a:latin typeface="Calibri"/>
                <a:ea typeface="+mn-lt"/>
                <a:cs typeface="Calibri"/>
              </a:rPr>
              <a:t>Evaluation – </a:t>
            </a:r>
            <a:r>
              <a:rPr lang="en-US" dirty="0">
                <a:latin typeface="Calibri"/>
                <a:ea typeface="+mn-lt"/>
                <a:cs typeface="Calibri"/>
              </a:rPr>
              <a:t>What was good or bad about the experience ? – Good that it made me become independent, bad as I didn’t feel I had a dad either due to feeling abandoned</a:t>
            </a:r>
            <a:endParaRPr lang="en-US" dirty="0">
              <a:latin typeface="Calibri"/>
              <a:ea typeface="+mn-lt"/>
              <a:cs typeface="+mn-lt"/>
            </a:endParaRPr>
          </a:p>
          <a:p>
            <a:pPr algn="just"/>
            <a:r>
              <a:rPr lang="en-US" b="1" dirty="0">
                <a:latin typeface="Calibri"/>
                <a:ea typeface="+mn-lt"/>
                <a:cs typeface="Calibri"/>
              </a:rPr>
              <a:t>Analysis </a:t>
            </a:r>
            <a:r>
              <a:rPr lang="en-US" dirty="0">
                <a:latin typeface="Calibri"/>
                <a:ea typeface="+mn-lt"/>
                <a:cs typeface="Calibri"/>
              </a:rPr>
              <a:t>–What else can I make of the situation ?  I didn’t make things easy on him, I would be angry and short and wouldn’t be around him at all</a:t>
            </a:r>
          </a:p>
          <a:p>
            <a:pPr algn="just"/>
            <a:r>
              <a:rPr lang="en-US" b="1" dirty="0">
                <a:latin typeface="Calibri"/>
                <a:ea typeface="+mn-lt"/>
                <a:cs typeface="Calibri"/>
              </a:rPr>
              <a:t>Conclusion </a:t>
            </a:r>
            <a:r>
              <a:rPr lang="en-US" dirty="0">
                <a:latin typeface="Calibri"/>
                <a:ea typeface="+mn-lt"/>
                <a:cs typeface="Calibri"/>
              </a:rPr>
              <a:t>–I didn’t make things easy and I could of made more of an effort with him</a:t>
            </a:r>
          </a:p>
          <a:p>
            <a:pPr algn="just"/>
            <a:r>
              <a:rPr lang="en-US" b="1" dirty="0">
                <a:latin typeface="Calibri"/>
                <a:ea typeface="+mn-lt"/>
                <a:cs typeface="Calibri"/>
              </a:rPr>
              <a:t>Action plan</a:t>
            </a:r>
            <a:r>
              <a:rPr lang="en-US" dirty="0">
                <a:latin typeface="Calibri"/>
                <a:ea typeface="+mn-lt"/>
                <a:cs typeface="Calibri"/>
              </a:rPr>
              <a:t> – (practice reflexivity) If I had to go through it again I would talk to my dad about my feelings, maybe  sent an Olive branch, Practice what I preached and support him better too</a:t>
            </a:r>
            <a:endParaRPr lang="en-US" dirty="0">
              <a:latin typeface="Calibri"/>
              <a:cs typeface="Calibri"/>
            </a:endParaRPr>
          </a:p>
          <a:p>
            <a:pPr marL="0" indent="0" algn="just">
              <a:buNone/>
            </a:pPr>
            <a:endParaRPr lang="en-US" dirty="0">
              <a:solidFill>
                <a:srgbClr val="000000"/>
              </a:solidFill>
              <a:latin typeface="Calibri"/>
              <a:ea typeface="+mn-lt"/>
              <a:cs typeface="Calibri"/>
            </a:endParaRPr>
          </a:p>
          <a:p>
            <a:pPr marL="0" indent="0">
              <a:buNone/>
            </a:pPr>
            <a:r>
              <a:rPr lang="en-GB" dirty="0">
                <a:solidFill>
                  <a:srgbClr val="202124"/>
                </a:solidFill>
                <a:latin typeface="Calibri"/>
                <a:ea typeface="+mn-lt"/>
                <a:cs typeface="Calibri"/>
              </a:rPr>
              <a:t>It is important however that  as much as I appreciate my chosen theorists that we are all  living subjectively , one model will fit all and that, </a:t>
            </a:r>
            <a:endParaRPr lang="en-US" dirty="0">
              <a:latin typeface="Calibri"/>
              <a:ea typeface="+mn-lt"/>
              <a:cs typeface="+mn-lt"/>
            </a:endParaRPr>
          </a:p>
          <a:p>
            <a:pPr marL="0" indent="0">
              <a:buNone/>
            </a:pPr>
            <a:r>
              <a:rPr lang="en-US" b="1" dirty="0">
                <a:solidFill>
                  <a:srgbClr val="7030A0"/>
                </a:solidFill>
                <a:latin typeface="Calibri"/>
                <a:ea typeface="+mn-lt"/>
                <a:cs typeface="Calibri"/>
              </a:rPr>
              <a:t>                                      </a:t>
            </a:r>
            <a:r>
              <a:rPr lang="en-US" b="1" dirty="0">
                <a:latin typeface="Calibri"/>
                <a:ea typeface="+mn-lt"/>
                <a:cs typeface="Calibri"/>
              </a:rPr>
              <a:t>       "Any of these cycles may be used to analyze and reflect on a situation, a habit, a mode of practice or a service delivery" (Chapman and Patterson.2012) </a:t>
            </a:r>
            <a:endParaRPr lang="en-US" b="1" dirty="0">
              <a:solidFill>
                <a:srgbClr val="7030A0"/>
              </a:solidFill>
              <a:latin typeface="Calibri"/>
              <a:cs typeface="Calibri"/>
            </a:endParaRPr>
          </a:p>
          <a:p>
            <a:pPr marL="0" indent="0">
              <a:buNone/>
            </a:pPr>
            <a:endParaRPr lang="en-GB" dirty="0"/>
          </a:p>
          <a:p>
            <a:pPr marL="0" indent="0">
              <a:buNone/>
            </a:pPr>
            <a:endParaRPr lang="en-GB" dirty="0"/>
          </a:p>
        </p:txBody>
      </p:sp>
      <p:pic>
        <p:nvPicPr>
          <p:cNvPr id="4" name="Audio 3">
            <a:hlinkClick r:id="" action="ppaction://media"/>
            <a:extLst>
              <a:ext uri="{FF2B5EF4-FFF2-40B4-BE49-F238E27FC236}">
                <a16:creationId xmlns:a16="http://schemas.microsoft.com/office/drawing/2014/main" id="{C18CA3E5-9E26-4EFE-B6C6-A1C2814C175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533381055"/>
      </p:ext>
    </p:extLst>
  </p:cSld>
  <p:clrMapOvr>
    <a:masterClrMapping/>
  </p:clrMapOvr>
  <mc:AlternateContent xmlns:mc="http://schemas.openxmlformats.org/markup-compatibility/2006" xmlns:p14="http://schemas.microsoft.com/office/powerpoint/2010/main">
    <mc:Choice Requires="p14">
      <p:transition spd="slow" p14:dur="2000" advTm="2169"/>
    </mc:Choice>
    <mc:Fallback xmlns="">
      <p:transition spd="slow" advTm="21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DC530-FD58-F218-26C9-073384ECE166}"/>
              </a:ext>
            </a:extLst>
          </p:cNvPr>
          <p:cNvSpPr>
            <a:spLocks noGrp="1"/>
          </p:cNvSpPr>
          <p:nvPr>
            <p:ph type="title"/>
          </p:nvPr>
        </p:nvSpPr>
        <p:spPr/>
        <p:txBody>
          <a:bodyPr>
            <a:normAutofit/>
          </a:bodyPr>
          <a:lstStyle/>
          <a:p>
            <a:r>
              <a:rPr lang="en-US" sz="3600" b="1" dirty="0">
                <a:latin typeface="Calibri"/>
                <a:ea typeface="Batang"/>
                <a:cs typeface="Calibri"/>
              </a:rPr>
              <a:t>Conclusion</a:t>
            </a:r>
            <a:endParaRPr lang="en-US" sz="3600" b="1" dirty="0">
              <a:latin typeface="Calibri"/>
              <a:cs typeface="Calibri"/>
            </a:endParaRPr>
          </a:p>
        </p:txBody>
      </p:sp>
      <p:sp>
        <p:nvSpPr>
          <p:cNvPr id="3" name="Content Placeholder 2">
            <a:extLst>
              <a:ext uri="{FF2B5EF4-FFF2-40B4-BE49-F238E27FC236}">
                <a16:creationId xmlns:a16="http://schemas.microsoft.com/office/drawing/2014/main" id="{838B5E59-B176-CFEE-668E-BE7D9FEEB5D3}"/>
              </a:ext>
            </a:extLst>
          </p:cNvPr>
          <p:cNvSpPr>
            <a:spLocks noGrp="1"/>
          </p:cNvSpPr>
          <p:nvPr>
            <p:ph idx="1"/>
          </p:nvPr>
        </p:nvSpPr>
        <p:spPr>
          <a:xfrm>
            <a:off x="571499" y="2075688"/>
            <a:ext cx="11047111" cy="4088787"/>
          </a:xfrm>
        </p:spPr>
        <p:txBody>
          <a:bodyPr vert="horz" lIns="91440" tIns="45720" rIns="91440" bIns="45720" rtlCol="0" anchor="t">
            <a:normAutofit fontScale="77500" lnSpcReduction="20000"/>
          </a:bodyPr>
          <a:lstStyle/>
          <a:p>
            <a:pPr marL="0" indent="0">
              <a:lnSpc>
                <a:spcPct val="107000"/>
              </a:lnSpc>
              <a:spcAft>
                <a:spcPts val="800"/>
              </a:spcAft>
              <a:buNone/>
            </a:pPr>
            <a:r>
              <a:rPr lang="en-US" sz="1800" dirty="0">
                <a:latin typeface="Calibri"/>
                <a:ea typeface="Calibri" panose="020F0502020204030204" pitchFamily="34" charset="0"/>
                <a:cs typeface="Times New Roman"/>
              </a:rPr>
              <a:t>In conclusion, it is clear to see that through the use of good reflective and reflexive practice we can become better people by gaining an understanding and awareness of where our own positioning comes from when we are responding to an issue or difficulty we are facing. Reflection comes with many different definitions but all involve us looking inward. The ability to reflect has been around for a long time and its benefits have, </a:t>
            </a:r>
            <a:r>
              <a:rPr lang="en-US" sz="1800" dirty="0">
                <a:latin typeface="Calibri"/>
                <a:ea typeface="Calibri" panose="020F0502020204030204" pitchFamily="34" charset="0"/>
                <a:cs typeface="Calibri"/>
              </a:rPr>
              <a:t>in the way that ancient philosophers, modern thinkers and academics write, been </a:t>
            </a:r>
            <a:r>
              <a:rPr lang="en-US" sz="1800" dirty="0">
                <a:latin typeface="Calibri"/>
                <a:ea typeface="Calibri" panose="020F0502020204030204" pitchFamily="34" charset="0"/>
                <a:cs typeface="Times New Roman"/>
              </a:rPr>
              <a:t>encouraged as a good method of learning about ourselves. </a:t>
            </a:r>
            <a:endParaRPr lang="en-US" sz="1800" dirty="0">
              <a:latin typeface="Calibri"/>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1800" dirty="0">
                <a:latin typeface="Calibri"/>
                <a:ea typeface="Calibri" panose="020F0502020204030204" pitchFamily="34" charset="0"/>
                <a:cs typeface="Times New Roman"/>
              </a:rPr>
              <a:t>Through my own journey, I have no doubt that I have come up against many occasions in which could of benefited from better knowledge of reflective and reflexive practices. What is obvious is that the use of my metaphor and the issue I faced could of somewhat been made less "weighted" if I had used one of the many models described. Whilst some models have been praised in certain fields, personally for me I consider Gibbs (1988) as the fore-runner due to its ability to be more person focused which highlights the need for feeling and asks more rigid questions which allows us to dig deeper int our own frame of reference. Whilst it is important to consider other methods especially when each have been critiqued by many, I do feel both Gibbs(1988) and Argyles and Schons(1974) models would be the most useful for me and those in emotional crisis.  </a:t>
            </a:r>
          </a:p>
          <a:p>
            <a:pPr marL="0" indent="0">
              <a:lnSpc>
                <a:spcPct val="107000"/>
              </a:lnSpc>
              <a:spcAft>
                <a:spcPts val="800"/>
              </a:spcAft>
              <a:buNone/>
            </a:pPr>
            <a:r>
              <a:rPr lang="en-US" sz="1800" dirty="0">
                <a:latin typeface="Calibri"/>
                <a:ea typeface="Calibri" panose="020F0502020204030204" pitchFamily="34" charset="0"/>
                <a:cs typeface="Times New Roman"/>
              </a:rPr>
              <a:t>The whole task of writing this presentation has encouraged me to reflect and understand its importance through actively critiquing my own thought process during a difficult transition for me. Even though my situation is far easier now, this may have been brought about sooner should I of been knowledgeable of my preferred models and recognized the need to reflect on my own values and positioning in responding to my issue. The outcome could have been a lot sweeter sooner. Whilst it is difficult to look inward and see how you have contributed to a situation, it is important to understand that your responses and values can impact on how others respond and learning about yourself and acting on it can bring about positive change.</a:t>
            </a:r>
            <a:endParaRPr lang="en-US" dirty="0"/>
          </a:p>
        </p:txBody>
      </p:sp>
      <p:pic>
        <p:nvPicPr>
          <p:cNvPr id="4" name="Audio 3">
            <a:hlinkClick r:id="" action="ppaction://media"/>
            <a:extLst>
              <a:ext uri="{FF2B5EF4-FFF2-40B4-BE49-F238E27FC236}">
                <a16:creationId xmlns:a16="http://schemas.microsoft.com/office/drawing/2014/main" id="{0CB6193D-ED62-4A54-AD8A-882AD1CB8EA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1431368195"/>
      </p:ext>
    </p:extLst>
  </p:cSld>
  <p:clrMapOvr>
    <a:masterClrMapping/>
  </p:clrMapOvr>
  <mc:AlternateContent xmlns:mc="http://schemas.openxmlformats.org/markup-compatibility/2006" xmlns:p14="http://schemas.microsoft.com/office/powerpoint/2010/main">
    <mc:Choice Requires="p14">
      <p:transition spd="slow" p14:dur="2000" advTm="9506"/>
    </mc:Choice>
    <mc:Fallback xmlns="">
      <p:transition spd="slow" advTm="95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3783A-6B1F-83D6-5CE3-BC70A6375C57}"/>
              </a:ext>
            </a:extLst>
          </p:cNvPr>
          <p:cNvSpPr>
            <a:spLocks noGrp="1"/>
          </p:cNvSpPr>
          <p:nvPr>
            <p:ph type="title"/>
          </p:nvPr>
        </p:nvSpPr>
        <p:spPr/>
        <p:txBody>
          <a:bodyPr>
            <a:normAutofit/>
          </a:bodyPr>
          <a:lstStyle/>
          <a:p>
            <a:r>
              <a:rPr lang="en-US" sz="3600" b="1" dirty="0">
                <a:latin typeface="Calibri"/>
                <a:ea typeface="Batang"/>
                <a:cs typeface="Calibri"/>
              </a:rPr>
              <a:t>References</a:t>
            </a:r>
            <a:endParaRPr lang="en-US" sz="3600" b="1" dirty="0">
              <a:latin typeface="Calibri"/>
              <a:cs typeface="Calibri"/>
            </a:endParaRPr>
          </a:p>
        </p:txBody>
      </p:sp>
      <p:sp>
        <p:nvSpPr>
          <p:cNvPr id="3" name="Content Placeholder 2">
            <a:extLst>
              <a:ext uri="{FF2B5EF4-FFF2-40B4-BE49-F238E27FC236}">
                <a16:creationId xmlns:a16="http://schemas.microsoft.com/office/drawing/2014/main" id="{2AE8D3F7-E239-15BB-E4A5-5980B7EDEEFC}"/>
              </a:ext>
            </a:extLst>
          </p:cNvPr>
          <p:cNvSpPr>
            <a:spLocks noGrp="1"/>
          </p:cNvSpPr>
          <p:nvPr>
            <p:ph idx="1"/>
          </p:nvPr>
        </p:nvSpPr>
        <p:spPr>
          <a:xfrm>
            <a:off x="576168" y="1846060"/>
            <a:ext cx="11059811" cy="3910987"/>
          </a:xfrm>
        </p:spPr>
        <p:txBody>
          <a:bodyPr vert="horz" lIns="91440" tIns="45720" rIns="91440" bIns="45720" rtlCol="0" anchor="t">
            <a:noAutofit/>
          </a:bodyPr>
          <a:lstStyle/>
          <a:p>
            <a:r>
              <a:rPr lang="en-US" sz="900" dirty="0">
                <a:latin typeface="Calibri"/>
                <a:ea typeface="+mn-lt"/>
                <a:cs typeface="+mn-lt"/>
              </a:rPr>
              <a:t>Aral.com.au. (2019). </a:t>
            </a:r>
            <a:r>
              <a:rPr lang="en-US" sz="900" i="1" dirty="0">
                <a:latin typeface="Calibri"/>
                <a:ea typeface="+mn-lt"/>
                <a:cs typeface="+mn-lt"/>
              </a:rPr>
              <a:t>Argyris and Schon’s theory on congruence and learning</a:t>
            </a:r>
            <a:r>
              <a:rPr lang="en-US" sz="900" dirty="0">
                <a:latin typeface="Calibri"/>
                <a:ea typeface="+mn-lt"/>
                <a:cs typeface="+mn-lt"/>
              </a:rPr>
              <a:t>. [online] Available at: </a:t>
            </a:r>
            <a:r>
              <a:rPr lang="en-US" sz="900" dirty="0">
                <a:latin typeface="Calibri"/>
                <a:ea typeface="+mn-lt"/>
                <a:cs typeface="+mn-lt"/>
                <a:hlinkClick r:id="rId2"/>
              </a:rPr>
              <a:t>http://www.aral.com.au/resources/argyris.html</a:t>
            </a:r>
            <a:r>
              <a:rPr lang="en-US" sz="900" dirty="0">
                <a:latin typeface="Calibri"/>
                <a:ea typeface="+mn-lt"/>
                <a:cs typeface="+mn-lt"/>
              </a:rPr>
              <a:t>.</a:t>
            </a:r>
            <a:endParaRPr lang="en-US" sz="900" dirty="0">
              <a:latin typeface="Calibri"/>
              <a:cs typeface="Calibri"/>
            </a:endParaRPr>
          </a:p>
          <a:p>
            <a:r>
              <a:rPr lang="en-US" sz="900" dirty="0">
                <a:latin typeface="Calibri"/>
                <a:ea typeface="+mn-lt"/>
                <a:cs typeface="+mn-lt"/>
              </a:rPr>
              <a:t>Bager-Charleson, S., (2010) Reflective practice in counselling and psychotherapy, Exeter: Learning Matters. [</a:t>
            </a:r>
            <a:r>
              <a:rPr lang="en-US" sz="900" dirty="0" err="1">
                <a:latin typeface="Calibri"/>
                <a:ea typeface="+mn-lt"/>
                <a:cs typeface="+mn-lt"/>
              </a:rPr>
              <a:t>ebook</a:t>
            </a:r>
            <a:r>
              <a:rPr lang="en-US" sz="900" dirty="0">
                <a:latin typeface="Calibri"/>
                <a:ea typeface="+mn-lt"/>
                <a:cs typeface="+mn-lt"/>
              </a:rPr>
              <a:t>]</a:t>
            </a:r>
          </a:p>
          <a:p>
            <a:r>
              <a:rPr lang="en-US" sz="900" dirty="0">
                <a:latin typeface="Calibri"/>
                <a:ea typeface="+mn-lt"/>
                <a:cs typeface="+mn-lt"/>
              </a:rPr>
              <a:t>Bolton Image  - </a:t>
            </a:r>
            <a:r>
              <a:rPr lang="en-US" sz="900" dirty="0" err="1">
                <a:latin typeface="Calibri"/>
                <a:ea typeface="+mn-lt"/>
                <a:cs typeface="+mn-lt"/>
              </a:rPr>
              <a:t>GillieBolton</a:t>
            </a:r>
            <a:r>
              <a:rPr lang="en-US" sz="900" dirty="0">
                <a:latin typeface="Calibri"/>
                <a:ea typeface="+mn-lt"/>
                <a:cs typeface="+mn-lt"/>
              </a:rPr>
              <a:t>. (2017). </a:t>
            </a:r>
            <a:r>
              <a:rPr lang="en-US" sz="900" i="1" dirty="0">
                <a:latin typeface="Calibri"/>
                <a:ea typeface="+mn-lt"/>
                <a:cs typeface="+mn-lt"/>
              </a:rPr>
              <a:t>About</a:t>
            </a:r>
            <a:r>
              <a:rPr lang="en-US" sz="900" dirty="0">
                <a:latin typeface="Calibri"/>
                <a:ea typeface="+mn-lt"/>
                <a:cs typeface="+mn-lt"/>
              </a:rPr>
              <a:t>. [online] Available at: https://www.gilliebolton.com/?page_id=161 [Accessed 4 Nov. 2022].</a:t>
            </a:r>
          </a:p>
          <a:p>
            <a:r>
              <a:rPr lang="en-US" sz="900" dirty="0">
                <a:latin typeface="Calibri"/>
                <a:ea typeface="+mn-lt"/>
                <a:cs typeface="Calibri"/>
              </a:rPr>
              <a:t>Bolton, G., (2014) Reflective practice : writing and professional development 5th. ed., London: Sage. Chapter 1</a:t>
            </a:r>
            <a:endParaRPr lang="en-US" sz="900" dirty="0">
              <a:latin typeface="Calibri"/>
              <a:ea typeface="+mn-lt"/>
              <a:cs typeface="+mn-lt"/>
            </a:endParaRPr>
          </a:p>
          <a:p>
            <a:r>
              <a:rPr lang="en-US" sz="900" dirty="0">
                <a:latin typeface="Calibri"/>
                <a:ea typeface="+mn-lt"/>
                <a:cs typeface="+mn-lt"/>
              </a:rPr>
              <a:t>Cambridge Dictionary (2019). </a:t>
            </a:r>
            <a:r>
              <a:rPr lang="en-US" sz="900" i="1" dirty="0">
                <a:latin typeface="Calibri"/>
                <a:ea typeface="+mn-lt"/>
                <a:cs typeface="+mn-lt"/>
              </a:rPr>
              <a:t>REFLEXIVITY | meaning in the Cambridge English Dictionary</a:t>
            </a:r>
            <a:r>
              <a:rPr lang="en-US" sz="900" dirty="0">
                <a:latin typeface="Calibri"/>
                <a:ea typeface="+mn-lt"/>
                <a:cs typeface="+mn-lt"/>
              </a:rPr>
              <a:t>. [online] Cambridge.org. Available at: https://dictionary.cambridge.org/dictionary/english/reflexivity.</a:t>
            </a:r>
          </a:p>
          <a:p>
            <a:r>
              <a:rPr lang="en-US" sz="900" dirty="0">
                <a:latin typeface="Calibri"/>
                <a:ea typeface="+mn-lt"/>
                <a:cs typeface="+mn-lt"/>
              </a:rPr>
              <a:t>Gibbs.  image reflective cycle  - The University of Edinburgh (2020). </a:t>
            </a:r>
            <a:r>
              <a:rPr lang="en-US" sz="900" i="1" dirty="0">
                <a:latin typeface="Calibri"/>
                <a:ea typeface="+mn-lt"/>
                <a:cs typeface="+mn-lt"/>
              </a:rPr>
              <a:t>Gibbs’ Reflective Cycle</a:t>
            </a:r>
            <a:r>
              <a:rPr lang="en-US" sz="900" dirty="0">
                <a:latin typeface="Calibri"/>
                <a:ea typeface="+mn-lt"/>
                <a:cs typeface="+mn-lt"/>
              </a:rPr>
              <a:t>. [online] The University of Edinburgh. Available at: </a:t>
            </a:r>
            <a:r>
              <a:rPr lang="en-US" sz="900" dirty="0">
                <a:latin typeface="Calibri"/>
                <a:ea typeface="+mn-lt"/>
                <a:cs typeface="+mn-lt"/>
                <a:hlinkClick r:id="rId3"/>
              </a:rPr>
              <a:t>https://www.ed.ac.uk/reflection/reflectors-toolkit/reflecting-on-experience/gibbs-reflective-cycle</a:t>
            </a:r>
            <a:r>
              <a:rPr lang="en-US" sz="900" dirty="0">
                <a:latin typeface="Calibri"/>
                <a:ea typeface="+mn-lt"/>
                <a:cs typeface="+mn-lt"/>
              </a:rPr>
              <a:t>.</a:t>
            </a:r>
          </a:p>
          <a:p>
            <a:r>
              <a:rPr lang="en-US" sz="900" dirty="0">
                <a:latin typeface="Calibri"/>
                <a:ea typeface="+mn-lt"/>
                <a:cs typeface="+mn-lt"/>
              </a:rPr>
              <a:t>Isaacs, D. (2021). On being reflective, not just reflexive. </a:t>
            </a:r>
            <a:r>
              <a:rPr lang="en-US" sz="900" i="1" dirty="0">
                <a:latin typeface="Calibri"/>
                <a:ea typeface="+mn-lt"/>
                <a:cs typeface="+mn-lt"/>
              </a:rPr>
              <a:t>Journal of </a:t>
            </a:r>
            <a:r>
              <a:rPr lang="en-US" sz="900" i="1" dirty="0" err="1">
                <a:latin typeface="Calibri"/>
                <a:ea typeface="+mn-lt"/>
                <a:cs typeface="+mn-lt"/>
              </a:rPr>
              <a:t>Paediatrics</a:t>
            </a:r>
            <a:r>
              <a:rPr lang="en-US" sz="900" i="1" dirty="0">
                <a:latin typeface="Calibri"/>
                <a:ea typeface="+mn-lt"/>
                <a:cs typeface="+mn-lt"/>
              </a:rPr>
              <a:t> and Child Health</a:t>
            </a:r>
            <a:r>
              <a:rPr lang="en-US" sz="900" dirty="0">
                <a:latin typeface="Calibri"/>
                <a:ea typeface="+mn-lt"/>
                <a:cs typeface="+mn-lt"/>
              </a:rPr>
              <a:t>, 57(7), pp.976–978. doi:10.1111/jpc.15378.</a:t>
            </a:r>
          </a:p>
          <a:p>
            <a:r>
              <a:rPr lang="en" sz="900" b="1" dirty="0">
                <a:latin typeface="Calibri"/>
                <a:ea typeface="+mn-lt"/>
                <a:cs typeface="+mn-lt"/>
              </a:rPr>
              <a:t>Kolb, D. A.</a:t>
            </a:r>
            <a:r>
              <a:rPr lang="en" sz="900" dirty="0">
                <a:latin typeface="Calibri"/>
                <a:ea typeface="+mn-lt"/>
                <a:cs typeface="+mn-lt"/>
              </a:rPr>
              <a:t> (1984). Experiential learning: Experience as the source of learning and development. Englewood Cliffs, N.J: Prentice-Hall</a:t>
            </a:r>
            <a:endParaRPr lang="en-US" sz="900" dirty="0">
              <a:latin typeface="Calibri"/>
              <a:ea typeface="+mn-lt"/>
              <a:cs typeface="+mn-lt"/>
            </a:endParaRPr>
          </a:p>
          <a:p>
            <a:r>
              <a:rPr lang="en" sz="900" dirty="0">
                <a:latin typeface="Calibri"/>
                <a:ea typeface="+mn-lt"/>
                <a:cs typeface="+mn-lt"/>
              </a:rPr>
              <a:t>Margaret Keane, IT </a:t>
            </a:r>
            <a:r>
              <a:rPr lang="en" sz="900" dirty="0" err="1">
                <a:latin typeface="Calibri"/>
                <a:ea typeface="+mn-lt"/>
                <a:cs typeface="+mn-lt"/>
              </a:rPr>
              <a:t>Tallaght</a:t>
            </a:r>
            <a:r>
              <a:rPr lang="en" sz="900" dirty="0">
                <a:latin typeface="Calibri"/>
                <a:ea typeface="+mn-lt"/>
                <a:cs typeface="+mn-lt"/>
              </a:rPr>
              <a:t> 2016, adapted from Bassot, B. (2016). The Reflective Journal. 2nd Edition (p.6). London: Palgrave</a:t>
            </a:r>
          </a:p>
          <a:p>
            <a:r>
              <a:rPr lang="en" sz="900" dirty="0">
                <a:latin typeface="Calibri"/>
                <a:ea typeface="+mn-lt"/>
                <a:cs typeface="+mn-lt"/>
              </a:rPr>
              <a:t>Pearson, B. and Thomas, N. (2003). </a:t>
            </a:r>
            <a:r>
              <a:rPr lang="en" sz="900" i="1" dirty="0">
                <a:latin typeface="Calibri"/>
                <a:ea typeface="+mn-lt"/>
                <a:cs typeface="+mn-lt"/>
              </a:rPr>
              <a:t>The Book of Me</a:t>
            </a:r>
            <a:r>
              <a:rPr lang="en" sz="900" dirty="0">
                <a:latin typeface="Calibri"/>
                <a:ea typeface="+mn-lt"/>
                <a:cs typeface="+mn-lt"/>
              </a:rPr>
              <a:t>. </a:t>
            </a:r>
            <a:r>
              <a:rPr lang="en" sz="900" dirty="0" err="1">
                <a:latin typeface="Calibri"/>
                <a:ea typeface="+mn-lt"/>
                <a:cs typeface="+mn-lt"/>
              </a:rPr>
              <a:t>Throgood</a:t>
            </a:r>
            <a:r>
              <a:rPr lang="en" sz="900" dirty="0">
                <a:latin typeface="Calibri"/>
                <a:ea typeface="+mn-lt"/>
                <a:cs typeface="+mn-lt"/>
              </a:rPr>
              <a:t> Publishing</a:t>
            </a:r>
          </a:p>
          <a:p>
            <a:r>
              <a:rPr lang="en-US" sz="900" dirty="0">
                <a:latin typeface="Calibri"/>
                <a:ea typeface="+mn-lt"/>
                <a:cs typeface="+mn-lt"/>
              </a:rPr>
              <a:t>Socrates Image - Kraut, R. (2019). Socrates | Biography, Philosophy, Beliefs, &amp; Facts. In: </a:t>
            </a:r>
            <a:r>
              <a:rPr lang="en-US" sz="900" i="1" dirty="0" err="1">
                <a:latin typeface="Calibri"/>
                <a:ea typeface="+mn-lt"/>
                <a:cs typeface="+mn-lt"/>
              </a:rPr>
              <a:t>Encyclopædia</a:t>
            </a:r>
            <a:r>
              <a:rPr lang="en-US" sz="900" i="1" dirty="0">
                <a:latin typeface="Calibri"/>
                <a:ea typeface="+mn-lt"/>
                <a:cs typeface="+mn-lt"/>
              </a:rPr>
              <a:t> Britannica</a:t>
            </a:r>
            <a:r>
              <a:rPr lang="en-US" sz="900" dirty="0">
                <a:latin typeface="Calibri"/>
                <a:ea typeface="+mn-lt"/>
                <a:cs typeface="+mn-lt"/>
              </a:rPr>
              <a:t>. [online] Available at: https://www.britannica.com/biography/Socrates.</a:t>
            </a:r>
            <a:endParaRPr lang="en-US" sz="900" dirty="0">
              <a:latin typeface="Calibri"/>
              <a:cs typeface="Calibri"/>
            </a:endParaRPr>
          </a:p>
          <a:p>
            <a:r>
              <a:rPr lang="en-US" sz="900" dirty="0">
                <a:latin typeface="Calibri"/>
                <a:cs typeface="Calibri"/>
              </a:rPr>
              <a:t>Single and double loop learning </a:t>
            </a:r>
            <a:r>
              <a:rPr lang="en-US" sz="900" dirty="0">
                <a:latin typeface="Calibri"/>
                <a:ea typeface="+mn-lt"/>
                <a:cs typeface="+mn-lt"/>
              </a:rPr>
              <a:t>images - Organizational Learning. (2014). </a:t>
            </a:r>
            <a:r>
              <a:rPr lang="en-US" sz="900" i="1" dirty="0">
                <a:latin typeface="Calibri"/>
                <a:ea typeface="+mn-lt"/>
                <a:cs typeface="+mn-lt"/>
              </a:rPr>
              <a:t>Single and double loop learning</a:t>
            </a:r>
            <a:r>
              <a:rPr lang="en-US" sz="900" dirty="0">
                <a:latin typeface="Calibri"/>
                <a:ea typeface="+mn-lt"/>
                <a:cs typeface="+mn-lt"/>
              </a:rPr>
              <a:t>. [online] Available at: </a:t>
            </a:r>
            <a:r>
              <a:rPr lang="en-US" sz="900" dirty="0">
                <a:latin typeface="Calibri"/>
                <a:ea typeface="+mn-lt"/>
                <a:cs typeface="+mn-lt"/>
                <a:hlinkClick r:id="rId4"/>
              </a:rPr>
              <a:t>https://organizationallearning9.wordpress.com/single-and-double-loop-learning/</a:t>
            </a:r>
            <a:r>
              <a:rPr lang="en-US" sz="900" dirty="0">
                <a:latin typeface="Calibri"/>
                <a:ea typeface="+mn-lt"/>
                <a:cs typeface="+mn-lt"/>
              </a:rPr>
              <a:t>.</a:t>
            </a:r>
          </a:p>
          <a:p>
            <a:r>
              <a:rPr lang="en-US" sz="900" dirty="0">
                <a:latin typeface="Calibri"/>
                <a:ea typeface="+mn-lt"/>
                <a:cs typeface="+mn-lt"/>
              </a:rPr>
              <a:t>The University of Edinburgh (2020). </a:t>
            </a:r>
            <a:r>
              <a:rPr lang="en-US" sz="900" i="1" dirty="0">
                <a:latin typeface="Calibri"/>
                <a:ea typeface="+mn-lt"/>
                <a:cs typeface="+mn-lt"/>
              </a:rPr>
              <a:t>Gibbs’ Reflective Cycle</a:t>
            </a:r>
            <a:r>
              <a:rPr lang="en-US" sz="900" dirty="0">
                <a:latin typeface="Calibri"/>
                <a:ea typeface="+mn-lt"/>
                <a:cs typeface="+mn-lt"/>
              </a:rPr>
              <a:t>. [online] The University of Edinburgh. Available at: https://www.ed.ac.uk/reflection/reflectors-toolkit/reflecting-on-experience/gibbs-reflective-cycle.</a:t>
            </a:r>
          </a:p>
          <a:p>
            <a:r>
              <a:rPr lang="en-US" sz="900" dirty="0">
                <a:latin typeface="Calibri"/>
                <a:ea typeface="+mn-lt"/>
                <a:cs typeface="+mn-lt"/>
              </a:rPr>
              <a:t>White, S, Fook, J and Gardner, F (2008) Critical reflection in health and social care. Maidenhead: Open University Press</a:t>
            </a:r>
          </a:p>
          <a:p>
            <a:r>
              <a:rPr lang="en-US" sz="900" dirty="0">
                <a:latin typeface="Calibri"/>
                <a:ea typeface="+mn-lt"/>
                <a:cs typeface="+mn-lt"/>
              </a:rPr>
              <a:t>www.structural-learning.com. (n.d.). </a:t>
            </a:r>
            <a:r>
              <a:rPr lang="en-US" sz="900" i="1" dirty="0">
                <a:latin typeface="Calibri"/>
                <a:ea typeface="+mn-lt"/>
                <a:cs typeface="+mn-lt"/>
              </a:rPr>
              <a:t>Kolb’s Learning Cycle</a:t>
            </a:r>
            <a:r>
              <a:rPr lang="en-US" sz="900" dirty="0">
                <a:latin typeface="Calibri"/>
                <a:ea typeface="+mn-lt"/>
                <a:cs typeface="+mn-lt"/>
              </a:rPr>
              <a:t>. [online] Available at: https://www.structural-learning.com/post/kolbs-learning-cycle.</a:t>
            </a:r>
          </a:p>
        </p:txBody>
      </p:sp>
    </p:spTree>
    <p:extLst>
      <p:ext uri="{BB962C8B-B14F-4D97-AF65-F5344CB8AC3E}">
        <p14:creationId xmlns:p14="http://schemas.microsoft.com/office/powerpoint/2010/main" val="1334828895"/>
      </p:ext>
    </p:extLst>
  </p:cSld>
  <p:clrMapOvr>
    <a:masterClrMapping/>
  </p:clrMapOvr>
</p:sld>
</file>

<file path=ppt/theme/theme1.xml><?xml version="1.0" encoding="utf-8"?>
<a:theme xmlns:a="http://schemas.openxmlformats.org/drawingml/2006/main" name="AlignmentVTI">
  <a:themeElements>
    <a:clrScheme name="AnalogousFromDarkSeedLeftStep">
      <a:dk1>
        <a:srgbClr val="000000"/>
      </a:dk1>
      <a:lt1>
        <a:srgbClr val="FFFFFF"/>
      </a:lt1>
      <a:dk2>
        <a:srgbClr val="413024"/>
      </a:dk2>
      <a:lt2>
        <a:srgbClr val="E7E2E8"/>
      </a:lt2>
      <a:accent1>
        <a:srgbClr val="35B725"/>
      </a:accent1>
      <a:accent2>
        <a:srgbClr val="69B318"/>
      </a:accent2>
      <a:accent3>
        <a:srgbClr val="A1A922"/>
      </a:accent3>
      <a:accent4>
        <a:srgbClr val="D0901C"/>
      </a:accent4>
      <a:accent5>
        <a:srgbClr val="E2572E"/>
      </a:accent5>
      <a:accent6>
        <a:srgbClr val="D01C3E"/>
      </a:accent6>
      <a:hlink>
        <a:srgbClr val="B86E3C"/>
      </a:hlink>
      <a:folHlink>
        <a:srgbClr val="7F7F7F"/>
      </a:folHlink>
    </a:clrScheme>
    <a:fontScheme name="Custom 1">
      <a:majorFont>
        <a:latin typeface="Batang"/>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ignmentVTI" id="{606D7720-FAA0-4ADC-B967-3239DA8ECA1A}" vid="{10074623-6FCC-4A3C-AAA5-58644BD8FF19}"/>
    </a:ext>
  </a:extLst>
</a:theme>
</file>

<file path=docProps/app.xml><?xml version="1.0" encoding="utf-8"?>
<Properties xmlns="http://schemas.openxmlformats.org/officeDocument/2006/extended-properties" xmlns:vt="http://schemas.openxmlformats.org/officeDocument/2006/docPropsVTypes">
  <Template>office theme</Template>
  <TotalTime>98</TotalTime>
  <Words>2268</Words>
  <Application>Microsoft Office PowerPoint</Application>
  <PresentationFormat>Widescreen</PresentationFormat>
  <Paragraphs>119</Paragraphs>
  <Slides>14</Slides>
  <Notes>0</Notes>
  <HiddenSlides>0</HiddenSlides>
  <MMClips>10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AlignmentVTI</vt:lpstr>
      <vt:lpstr>Reflective Module Presentation</vt:lpstr>
      <vt:lpstr>Introduction – Setting the scene </vt:lpstr>
      <vt:lpstr>What is reflective practice, and why is it important? </vt:lpstr>
      <vt:lpstr>Reflection considered through time</vt:lpstr>
      <vt:lpstr>"Metaphorical mirrors" Bassot (2016)</vt:lpstr>
      <vt:lpstr>My Journey </vt:lpstr>
      <vt:lpstr>“The Journey was a weight on my shoulders” </vt:lpstr>
      <vt:lpstr>Reflective Theories </vt:lpstr>
      <vt:lpstr>Argyles and Schon (1978) Single and Double loop learning </vt:lpstr>
      <vt:lpstr>PowerPoint Presentation</vt:lpstr>
      <vt:lpstr>Gibbs (1988) Reflective cycle </vt:lpstr>
      <vt:lpstr>Drawing from my experience/ Self Critique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Maryanne Temblett</dc:creator>
  <cp:lastModifiedBy>Maryanne Temblett</cp:lastModifiedBy>
  <cp:revision>1907</cp:revision>
  <dcterms:created xsi:type="dcterms:W3CDTF">2013-07-15T20:26:40Z</dcterms:created>
  <dcterms:modified xsi:type="dcterms:W3CDTF">2022-11-06T11:41:35Z</dcterms:modified>
</cp:coreProperties>
</file>