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84" r:id="rId3"/>
    <p:sldId id="276" r:id="rId4"/>
    <p:sldId id="277" r:id="rId5"/>
    <p:sldId id="278" r:id="rId6"/>
    <p:sldId id="257" r:id="rId7"/>
    <p:sldId id="258" r:id="rId8"/>
    <p:sldId id="263" r:id="rId9"/>
    <p:sldId id="259" r:id="rId10"/>
    <p:sldId id="260" r:id="rId11"/>
    <p:sldId id="261" r:id="rId12"/>
    <p:sldId id="264" r:id="rId13"/>
    <p:sldId id="265" r:id="rId14"/>
    <p:sldId id="266" r:id="rId15"/>
    <p:sldId id="267" r:id="rId16"/>
    <p:sldId id="268" r:id="rId17"/>
    <p:sldId id="269" r:id="rId18"/>
    <p:sldId id="270" r:id="rId19"/>
    <p:sldId id="272" r:id="rId20"/>
    <p:sldId id="273" r:id="rId21"/>
    <p:sldId id="274" r:id="rId22"/>
    <p:sldId id="275" r:id="rId23"/>
    <p:sldId id="279" r:id="rId24"/>
    <p:sldId id="281" r:id="rId25"/>
    <p:sldId id="282" r:id="rId26"/>
    <p:sldId id="283" r:id="rId2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06" d="100"/>
          <a:sy n="106" d="100"/>
        </p:scale>
        <p:origin x="1686" y="114"/>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2"/>
      </p:bgRef>
    </p:bg>
    <p:spTree>
      <p:nvGrpSpPr>
        <p:cNvPr id="1" name=""/>
        <p:cNvGrpSpPr/>
        <p:nvPr/>
      </p:nvGrpSpPr>
      <p:grpSpPr>
        <a:xfrm>
          <a:off x="0" y="0"/>
          <a:ext cx="0" cy="0"/>
          <a:chOff x="0" y="0"/>
          <a:chExt cx="0" cy="0"/>
        </a:xfrm>
      </p:grpSpPr>
      <p:sp>
        <p:nvSpPr>
          <p:cNvPr id="7" name="Rectangle 6"/>
          <p:cNvSpPr/>
          <p:nvPr/>
        </p:nvSpPr>
        <p:spPr bwMode="white">
          <a:xfrm>
            <a:off x="0" y="5971032"/>
            <a:ext cx="9144000" cy="88696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9144" y="6053328"/>
            <a:ext cx="2249424" cy="71323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a:xfrm>
            <a:off x="2359152" y="6044184"/>
            <a:ext cx="6784848" cy="713232"/>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2362200" y="4038600"/>
            <a:ext cx="6477000" cy="1828800"/>
          </a:xfrm>
        </p:spPr>
        <p:txBody>
          <a:bodyPr anchor="b"/>
          <a:lstStyle>
            <a:lvl1pPr>
              <a:defRPr cap="all" baseline="0"/>
            </a:lvl1pPr>
          </a:lstStyle>
          <a:p>
            <a:r>
              <a:rPr kumimoji="0" lang="en-US" smtClean="0"/>
              <a:t>Click to edit Master title style</a:t>
            </a:r>
            <a:endParaRPr kumimoji="0" lang="en-US"/>
          </a:p>
        </p:txBody>
      </p:sp>
      <p:sp>
        <p:nvSpPr>
          <p:cNvPr id="9" name="Subtitle 8"/>
          <p:cNvSpPr>
            <a:spLocks noGrp="1"/>
          </p:cNvSpPr>
          <p:nvPr>
            <p:ph type="subTitle" idx="1"/>
          </p:nvPr>
        </p:nvSpPr>
        <p:spPr>
          <a:xfrm>
            <a:off x="2362200" y="6050037"/>
            <a:ext cx="6705600" cy="685800"/>
          </a:xfrm>
        </p:spPr>
        <p:txBody>
          <a:bodyPr anchor="ctr">
            <a:normAutofit/>
          </a:bodyPr>
          <a:lstStyle>
            <a:lvl1pPr marL="0" indent="0" algn="l">
              <a:buNone/>
              <a:defRPr sz="2600">
                <a:solidFill>
                  <a:srgbClr val="FFFFFF"/>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a:xfrm>
            <a:off x="76200" y="6068699"/>
            <a:ext cx="2057400" cy="685800"/>
          </a:xfrm>
        </p:spPr>
        <p:txBody>
          <a:bodyPr>
            <a:noAutofit/>
          </a:bodyPr>
          <a:lstStyle>
            <a:lvl1pPr algn="ctr">
              <a:defRPr sz="2000">
                <a:solidFill>
                  <a:srgbClr val="FFFFFF"/>
                </a:solidFill>
              </a:defRPr>
            </a:lvl1pPr>
          </a:lstStyle>
          <a:p>
            <a:fld id="{A2831F2F-4032-43D7-87FE-03F7AF208B2A}" type="datetimeFigureOut">
              <a:rPr lang="en-US" smtClean="0"/>
              <a:t>4/25/2016</a:t>
            </a:fld>
            <a:endParaRPr lang="en-GB"/>
          </a:p>
        </p:txBody>
      </p:sp>
      <p:sp>
        <p:nvSpPr>
          <p:cNvPr id="17" name="Footer Placeholder 16"/>
          <p:cNvSpPr>
            <a:spLocks noGrp="1"/>
          </p:cNvSpPr>
          <p:nvPr>
            <p:ph type="ftr" sz="quarter" idx="11"/>
          </p:nvPr>
        </p:nvSpPr>
        <p:spPr>
          <a:xfrm>
            <a:off x="2085393" y="236538"/>
            <a:ext cx="5867400" cy="365125"/>
          </a:xfrm>
        </p:spPr>
        <p:txBody>
          <a:bodyPr/>
          <a:lstStyle>
            <a:lvl1pPr algn="r">
              <a:defRPr>
                <a:solidFill>
                  <a:schemeClr val="tx2"/>
                </a:solidFill>
              </a:defRPr>
            </a:lvl1pPr>
          </a:lstStyle>
          <a:p>
            <a:endParaRPr lang="en-GB"/>
          </a:p>
        </p:txBody>
      </p:sp>
      <p:sp>
        <p:nvSpPr>
          <p:cNvPr id="29" name="Slide Number Placeholder 28"/>
          <p:cNvSpPr>
            <a:spLocks noGrp="1"/>
          </p:cNvSpPr>
          <p:nvPr>
            <p:ph type="sldNum" sz="quarter" idx="12"/>
          </p:nvPr>
        </p:nvSpPr>
        <p:spPr>
          <a:xfrm>
            <a:off x="8001000" y="228600"/>
            <a:ext cx="838200" cy="381000"/>
          </a:xfrm>
        </p:spPr>
        <p:txBody>
          <a:bodyPr/>
          <a:lstStyle>
            <a:lvl1pPr>
              <a:defRPr>
                <a:solidFill>
                  <a:schemeClr val="tx2"/>
                </a:solidFill>
              </a:defRPr>
            </a:lvl1pPr>
          </a:lstStyle>
          <a:p>
            <a:fld id="{4EB427A2-B424-4AA7-A3F2-41CF59D36B39}" type="slidenum">
              <a:rPr lang="en-GB" smtClean="0"/>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12648" y="228600"/>
            <a:ext cx="8153400" cy="990600"/>
          </a:xfrm>
        </p:spPr>
        <p:txBody>
          <a:bodyPr/>
          <a:lstStyle/>
          <a:p>
            <a:r>
              <a:rPr kumimoji="0" lang="en-US" smtClean="0"/>
              <a:t>Click to edit Master title style</a:t>
            </a:r>
            <a:endParaRPr kumimoji="0" lang="en-US"/>
          </a:p>
        </p:txBody>
      </p:sp>
      <p:sp>
        <p:nvSpPr>
          <p:cNvPr id="4" name="Date Placeholder 3"/>
          <p:cNvSpPr>
            <a:spLocks noGrp="1"/>
          </p:cNvSpPr>
          <p:nvPr>
            <p:ph type="dt" sz="half" idx="10"/>
          </p:nvPr>
        </p:nvSpPr>
        <p:spPr/>
        <p:txBody>
          <a:bodyPr/>
          <a:lstStyle/>
          <a:p>
            <a:fld id="{A2831F2F-4032-43D7-87FE-03F7AF208B2A}" type="datetimeFigureOut">
              <a:rPr lang="en-US" smtClean="0"/>
              <a:t>4/25/2016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lvl1pPr>
              <a:defRPr>
                <a:solidFill>
                  <a:srgbClr val="FFFFFF"/>
                </a:solidFill>
              </a:defRPr>
            </a:lvl1pPr>
          </a:lstStyle>
          <a:p>
            <a:fld id="{4EB427A2-B424-4AA7-A3F2-41CF59D36B39}" type="slidenum">
              <a:rPr lang="en-GB" smtClean="0"/>
              <a:t>‹#›</a:t>
            </a:fld>
            <a:endParaRPr lang="en-GB"/>
          </a:p>
        </p:txBody>
      </p:sp>
      <p:sp>
        <p:nvSpPr>
          <p:cNvPr id="8" name="Content Placeholder 7"/>
          <p:cNvSpPr>
            <a:spLocks noGrp="1"/>
          </p:cNvSpPr>
          <p:nvPr>
            <p:ph sz="quarter" idx="1"/>
          </p:nvPr>
        </p:nvSpPr>
        <p:spPr>
          <a:xfrm>
            <a:off x="612648" y="1600200"/>
            <a:ext cx="8153400" cy="44958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3">
        <a:schemeClr val="bg1"/>
      </p:bgRef>
    </p:bg>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371600" y="2743200"/>
            <a:ext cx="7123113" cy="1673225"/>
          </a:xfrm>
        </p:spPr>
        <p:txBody>
          <a:bodyPr anchor="t"/>
          <a:lstStyle>
            <a:lvl1pPr marL="0" indent="0">
              <a:buNone/>
              <a:defRPr sz="280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7" name="Rectangle 6"/>
          <p:cNvSpPr/>
          <p:nvPr/>
        </p:nvSpPr>
        <p:spPr bwMode="white">
          <a:xfrm>
            <a:off x="0" y="1524000"/>
            <a:ext cx="9144000" cy="114300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0" y="1600200"/>
            <a:ext cx="1295400" cy="990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1371600" y="1600200"/>
            <a:ext cx="7772400" cy="990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1371600" y="1600200"/>
            <a:ext cx="7620000" cy="990600"/>
          </a:xfrm>
        </p:spPr>
        <p:txBody>
          <a:bodyPr/>
          <a:lstStyle>
            <a:lvl1pPr algn="l">
              <a:buNone/>
              <a:defRPr sz="4400" b="0" cap="none">
                <a:solidFill>
                  <a:srgbClr val="FFFFFF"/>
                </a:solidFill>
              </a:defRPr>
            </a:lvl1pPr>
          </a:lstStyle>
          <a:p>
            <a:r>
              <a:rPr kumimoji="0" lang="en-US" smtClean="0"/>
              <a:t>Click to edit Master title style</a:t>
            </a:r>
            <a:endParaRPr kumimoji="0" lang="en-US"/>
          </a:p>
        </p:txBody>
      </p:sp>
      <p:sp>
        <p:nvSpPr>
          <p:cNvPr id="12" name="Date Placeholder 11"/>
          <p:cNvSpPr>
            <a:spLocks noGrp="1"/>
          </p:cNvSpPr>
          <p:nvPr>
            <p:ph type="dt" sz="half" idx="10"/>
          </p:nvPr>
        </p:nvSpPr>
        <p:spPr/>
        <p:txBody>
          <a:bodyPr/>
          <a:lstStyle/>
          <a:p>
            <a:fld id="{A2831F2F-4032-43D7-87FE-03F7AF208B2A}" type="datetimeFigureOut">
              <a:rPr lang="en-US" smtClean="0"/>
              <a:t>4/25/2016</a:t>
            </a:fld>
            <a:endParaRPr lang="en-GB"/>
          </a:p>
        </p:txBody>
      </p:sp>
      <p:sp>
        <p:nvSpPr>
          <p:cNvPr id="13" name="Slide Number Placeholder 12"/>
          <p:cNvSpPr>
            <a:spLocks noGrp="1"/>
          </p:cNvSpPr>
          <p:nvPr>
            <p:ph type="sldNum" sz="quarter" idx="11"/>
          </p:nvPr>
        </p:nvSpPr>
        <p:spPr>
          <a:xfrm>
            <a:off x="0" y="1752600"/>
            <a:ext cx="1295400" cy="701676"/>
          </a:xfrm>
        </p:spPr>
        <p:txBody>
          <a:bodyPr>
            <a:noAutofit/>
          </a:bodyPr>
          <a:lstStyle>
            <a:lvl1pPr>
              <a:defRPr sz="2400">
                <a:solidFill>
                  <a:srgbClr val="FFFFFF"/>
                </a:solidFill>
              </a:defRPr>
            </a:lvl1pPr>
          </a:lstStyle>
          <a:p>
            <a:fld id="{4EB427A2-B424-4AA7-A3F2-41CF59D36B39}" type="slidenum">
              <a:rPr lang="en-GB" smtClean="0"/>
              <a:t>‹#›</a:t>
            </a:fld>
            <a:endParaRPr lang="en-GB"/>
          </a:p>
        </p:txBody>
      </p:sp>
      <p:sp>
        <p:nvSpPr>
          <p:cNvPr id="14" name="Footer Placeholder 13"/>
          <p:cNvSpPr>
            <a:spLocks noGrp="1"/>
          </p:cNvSpPr>
          <p:nvPr>
            <p:ph type="ftr" sz="quarter" idx="12"/>
          </p:nvPr>
        </p:nvSpPr>
        <p:spPr/>
        <p:txBody>
          <a:bodyPr/>
          <a:lstStyle/>
          <a:p>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9" name="Content Placeholder 8"/>
          <p:cNvSpPr>
            <a:spLocks noGrp="1"/>
          </p:cNvSpPr>
          <p:nvPr>
            <p:ph sz="quarter" idx="1"/>
          </p:nvPr>
        </p:nvSpPr>
        <p:spPr>
          <a:xfrm>
            <a:off x="609600" y="1589567"/>
            <a:ext cx="388620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1" name="Content Placeholder 10"/>
          <p:cNvSpPr>
            <a:spLocks noGrp="1"/>
          </p:cNvSpPr>
          <p:nvPr>
            <p:ph sz="quarter" idx="2"/>
          </p:nvPr>
        </p:nvSpPr>
        <p:spPr>
          <a:xfrm>
            <a:off x="4844901" y="1589567"/>
            <a:ext cx="388620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8" name="Date Placeholder 7"/>
          <p:cNvSpPr>
            <a:spLocks noGrp="1"/>
          </p:cNvSpPr>
          <p:nvPr>
            <p:ph type="dt" sz="half" idx="15"/>
          </p:nvPr>
        </p:nvSpPr>
        <p:spPr/>
        <p:txBody>
          <a:bodyPr rtlCol="0"/>
          <a:lstStyle/>
          <a:p>
            <a:fld id="{A2831F2F-4032-43D7-87FE-03F7AF208B2A}" type="datetimeFigureOut">
              <a:rPr lang="en-US" smtClean="0"/>
              <a:t>4/25/2016</a:t>
            </a:fld>
            <a:endParaRPr lang="en-GB"/>
          </a:p>
        </p:txBody>
      </p:sp>
      <p:sp>
        <p:nvSpPr>
          <p:cNvPr id="10" name="Slide Number Placeholder 9"/>
          <p:cNvSpPr>
            <a:spLocks noGrp="1"/>
          </p:cNvSpPr>
          <p:nvPr>
            <p:ph type="sldNum" sz="quarter" idx="16"/>
          </p:nvPr>
        </p:nvSpPr>
        <p:spPr/>
        <p:txBody>
          <a:bodyPr rtlCol="0"/>
          <a:lstStyle/>
          <a:p>
            <a:fld id="{4EB427A2-B424-4AA7-A3F2-41CF59D36B39}" type="slidenum">
              <a:rPr lang="en-GB" smtClean="0"/>
              <a:t>‹#›</a:t>
            </a:fld>
            <a:endParaRPr lang="en-GB"/>
          </a:p>
        </p:txBody>
      </p:sp>
      <p:sp>
        <p:nvSpPr>
          <p:cNvPr id="12" name="Footer Placeholder 11"/>
          <p:cNvSpPr>
            <a:spLocks noGrp="1"/>
          </p:cNvSpPr>
          <p:nvPr>
            <p:ph type="ftr" sz="quarter" idx="17"/>
          </p:nvPr>
        </p:nvSpPr>
        <p:spPr/>
        <p:txBody>
          <a:bodyPr rtlCol="0"/>
          <a:lstStyle/>
          <a:p>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33400" y="273050"/>
            <a:ext cx="8153400" cy="869950"/>
          </a:xfrm>
        </p:spPr>
        <p:txBody>
          <a:bodyPr anchor="ctr"/>
          <a:lstStyle>
            <a:lvl1pPr>
              <a:defRPr/>
            </a:lvl1pPr>
          </a:lstStyle>
          <a:p>
            <a:r>
              <a:rPr kumimoji="0" lang="en-US" smtClean="0"/>
              <a:t>Click to edit Master title style</a:t>
            </a:r>
            <a:endParaRPr kumimoji="0" lang="en-US"/>
          </a:p>
        </p:txBody>
      </p:sp>
      <p:sp>
        <p:nvSpPr>
          <p:cNvPr id="11" name="Content Placeholder 10"/>
          <p:cNvSpPr>
            <a:spLocks noGrp="1"/>
          </p:cNvSpPr>
          <p:nvPr>
            <p:ph sz="quarter" idx="2"/>
          </p:nvPr>
        </p:nvSpPr>
        <p:spPr>
          <a:xfrm>
            <a:off x="609600" y="2438400"/>
            <a:ext cx="3886200" cy="35814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3" name="Content Placeholder 12"/>
          <p:cNvSpPr>
            <a:spLocks noGrp="1"/>
          </p:cNvSpPr>
          <p:nvPr>
            <p:ph sz="quarter" idx="4"/>
          </p:nvPr>
        </p:nvSpPr>
        <p:spPr>
          <a:xfrm>
            <a:off x="4800600" y="2438400"/>
            <a:ext cx="3886200" cy="35814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0" name="Date Placeholder 9"/>
          <p:cNvSpPr>
            <a:spLocks noGrp="1"/>
          </p:cNvSpPr>
          <p:nvPr>
            <p:ph type="dt" sz="half" idx="15"/>
          </p:nvPr>
        </p:nvSpPr>
        <p:spPr/>
        <p:txBody>
          <a:bodyPr rtlCol="0"/>
          <a:lstStyle/>
          <a:p>
            <a:fld id="{A2831F2F-4032-43D7-87FE-03F7AF208B2A}" type="datetimeFigureOut">
              <a:rPr lang="en-US" smtClean="0"/>
              <a:t>4/25/2016</a:t>
            </a:fld>
            <a:endParaRPr lang="en-GB"/>
          </a:p>
        </p:txBody>
      </p:sp>
      <p:sp>
        <p:nvSpPr>
          <p:cNvPr id="12" name="Slide Number Placeholder 11"/>
          <p:cNvSpPr>
            <a:spLocks noGrp="1"/>
          </p:cNvSpPr>
          <p:nvPr>
            <p:ph type="sldNum" sz="quarter" idx="16"/>
          </p:nvPr>
        </p:nvSpPr>
        <p:spPr/>
        <p:txBody>
          <a:bodyPr rtlCol="0"/>
          <a:lstStyle/>
          <a:p>
            <a:fld id="{4EB427A2-B424-4AA7-A3F2-41CF59D36B39}" type="slidenum">
              <a:rPr lang="en-GB" smtClean="0"/>
              <a:t>‹#›</a:t>
            </a:fld>
            <a:endParaRPr lang="en-GB"/>
          </a:p>
        </p:txBody>
      </p:sp>
      <p:sp>
        <p:nvSpPr>
          <p:cNvPr id="14" name="Footer Placeholder 13"/>
          <p:cNvSpPr>
            <a:spLocks noGrp="1"/>
          </p:cNvSpPr>
          <p:nvPr>
            <p:ph type="ftr" sz="quarter" idx="17"/>
          </p:nvPr>
        </p:nvSpPr>
        <p:spPr/>
        <p:txBody>
          <a:bodyPr rtlCol="0"/>
          <a:lstStyle/>
          <a:p>
            <a:endParaRPr lang="en-GB"/>
          </a:p>
        </p:txBody>
      </p:sp>
      <p:sp>
        <p:nvSpPr>
          <p:cNvPr id="16" name="Text Placeholder 15"/>
          <p:cNvSpPr>
            <a:spLocks noGrp="1"/>
          </p:cNvSpPr>
          <p:nvPr>
            <p:ph type="body" sz="quarter" idx="1"/>
          </p:nvPr>
        </p:nvSpPr>
        <p:spPr>
          <a:xfrm>
            <a:off x="609600" y="1752600"/>
            <a:ext cx="3886200" cy="640080"/>
          </a:xfrm>
          <a:solidFill>
            <a:schemeClr val="accent2"/>
          </a:solidFill>
        </p:spPr>
        <p:txBody>
          <a:bodyPr rtlCol="0" anchor="ctr"/>
          <a:lstStyle>
            <a:lvl1pPr marL="0" indent="0">
              <a:buFontTx/>
              <a:buNone/>
              <a:defRPr sz="2000" b="1">
                <a:solidFill>
                  <a:srgbClr val="FFFFFF"/>
                </a:solidFill>
              </a:defRPr>
            </a:lvl1pPr>
          </a:lstStyle>
          <a:p>
            <a:pPr lvl="0" eaLnBrk="1" latinLnBrk="0" hangingPunct="1"/>
            <a:r>
              <a:rPr kumimoji="0" lang="en-US" smtClean="0"/>
              <a:t>Click to edit Master text styles</a:t>
            </a:r>
          </a:p>
        </p:txBody>
      </p:sp>
      <p:sp>
        <p:nvSpPr>
          <p:cNvPr id="15" name="Text Placeholder 14"/>
          <p:cNvSpPr>
            <a:spLocks noGrp="1"/>
          </p:cNvSpPr>
          <p:nvPr>
            <p:ph type="body" sz="quarter" idx="3"/>
          </p:nvPr>
        </p:nvSpPr>
        <p:spPr>
          <a:xfrm>
            <a:off x="4800600" y="1752600"/>
            <a:ext cx="3886200" cy="640080"/>
          </a:xfrm>
          <a:solidFill>
            <a:schemeClr val="accent4"/>
          </a:solidFill>
        </p:spPr>
        <p:txBody>
          <a:bodyPr rtlCol="0" anchor="ctr"/>
          <a:lstStyle>
            <a:lvl1pPr marL="0" indent="0">
              <a:buFontTx/>
              <a:buNone/>
              <a:defRPr sz="2000" b="1">
                <a:solidFill>
                  <a:srgbClr val="FFFFFF"/>
                </a:solidFill>
              </a:defRPr>
            </a:lvl1pPr>
          </a:lstStyle>
          <a:p>
            <a:pPr lvl="0" eaLnBrk="1" latinLnBrk="0" hangingPunct="1"/>
            <a:r>
              <a:rPr kumimoji="0" lang="en-US" smtClean="0"/>
              <a:t>Click to edit Master text styles</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A2831F2F-4032-43D7-87FE-03F7AF208B2A}" type="datetimeFigureOut">
              <a:rPr lang="en-US" smtClean="0"/>
              <a:t>4/25/2016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lvl1pPr>
              <a:defRPr>
                <a:solidFill>
                  <a:srgbClr val="FFFFFF"/>
                </a:solidFill>
              </a:defRPr>
            </a:lvl1pPr>
          </a:lstStyle>
          <a:p>
            <a:fld id="{4EB427A2-B424-4AA7-A3F2-41CF59D36B39}"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2831F2F-4032-43D7-87FE-03F7AF208B2A}" type="datetimeFigureOut">
              <a:rPr lang="en-US" smtClean="0"/>
              <a:t>4/25/2016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a:xfrm>
            <a:off x="0" y="6248400"/>
            <a:ext cx="533400" cy="381000"/>
          </a:xfrm>
        </p:spPr>
        <p:txBody>
          <a:bodyPr/>
          <a:lstStyle>
            <a:lvl1pPr>
              <a:defRPr>
                <a:solidFill>
                  <a:schemeClr val="tx2"/>
                </a:solidFill>
              </a:defRPr>
            </a:lvl1pPr>
          </a:lstStyle>
          <a:p>
            <a:fld id="{4EB427A2-B424-4AA7-A3F2-41CF59D36B39}"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3050"/>
            <a:ext cx="8077200" cy="869950"/>
          </a:xfrm>
        </p:spPr>
        <p:txBody>
          <a:bodyPr anchor="ctr"/>
          <a:lstStyle>
            <a:lvl1pPr algn="l">
              <a:buNone/>
              <a:defRPr sz="4400" b="0"/>
            </a:lvl1pPr>
          </a:lstStyle>
          <a:p>
            <a:r>
              <a:rPr kumimoji="0" lang="en-US" smtClean="0"/>
              <a:t>Click to edit Master title style</a:t>
            </a:r>
            <a:endParaRPr kumimoji="0" lang="en-US"/>
          </a:p>
        </p:txBody>
      </p:sp>
      <p:sp>
        <p:nvSpPr>
          <p:cNvPr id="5" name="Date Placeholder 4"/>
          <p:cNvSpPr>
            <a:spLocks noGrp="1"/>
          </p:cNvSpPr>
          <p:nvPr>
            <p:ph type="dt" sz="half" idx="10"/>
          </p:nvPr>
        </p:nvSpPr>
        <p:spPr/>
        <p:txBody>
          <a:bodyPr/>
          <a:lstStyle/>
          <a:p>
            <a:fld id="{A2831F2F-4032-43D7-87FE-03F7AF208B2A}" type="datetimeFigureOut">
              <a:rPr lang="en-US" smtClean="0"/>
              <a:t>4/25/2016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lvl1pPr>
              <a:defRPr>
                <a:solidFill>
                  <a:srgbClr val="FFFFFF"/>
                </a:solidFill>
              </a:defRPr>
            </a:lvl1pPr>
          </a:lstStyle>
          <a:p>
            <a:fld id="{4EB427A2-B424-4AA7-A3F2-41CF59D36B39}" type="slidenum">
              <a:rPr lang="en-GB" smtClean="0"/>
              <a:t>‹#›</a:t>
            </a:fld>
            <a:endParaRPr lang="en-GB"/>
          </a:p>
        </p:txBody>
      </p:sp>
      <p:sp>
        <p:nvSpPr>
          <p:cNvPr id="3" name="Text Placeholder 2"/>
          <p:cNvSpPr>
            <a:spLocks noGrp="1"/>
          </p:cNvSpPr>
          <p:nvPr>
            <p:ph type="body" idx="2"/>
          </p:nvPr>
        </p:nvSpPr>
        <p:spPr>
          <a:xfrm>
            <a:off x="609600" y="1752600"/>
            <a:ext cx="1600200" cy="4343400"/>
          </a:xfrm>
          <a:ln w="50800" cap="sq" cmpd="dbl" algn="ctr">
            <a:solidFill>
              <a:schemeClr val="accent2"/>
            </a:solidFill>
            <a:prstDash val="solid"/>
            <a:miter lim="800000"/>
          </a:ln>
          <a:effectLst/>
        </p:spPr>
        <p:style>
          <a:lnRef idx="3">
            <a:schemeClr val="lt1"/>
          </a:lnRef>
          <a:fillRef idx="1">
            <a:schemeClr val="accent2"/>
          </a:fillRef>
          <a:effectRef idx="1">
            <a:schemeClr val="accent2"/>
          </a:effectRef>
          <a:fontRef idx="minor">
            <a:schemeClr val="lt1"/>
          </a:fontRef>
        </p:style>
        <p:txBody>
          <a:bodyPr lIns="137160" tIns="182880" rIns="137160" bIns="91440"/>
          <a:lstStyle>
            <a:lvl1pPr marL="0" indent="0">
              <a:spcAft>
                <a:spcPts val="1000"/>
              </a:spcAft>
              <a:buNone/>
              <a:defRPr sz="18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9" name="Content Placeholder 8"/>
          <p:cNvSpPr>
            <a:spLocks noGrp="1"/>
          </p:cNvSpPr>
          <p:nvPr>
            <p:ph sz="quarter" idx="1"/>
          </p:nvPr>
        </p:nvSpPr>
        <p:spPr>
          <a:xfrm>
            <a:off x="2362200" y="1752600"/>
            <a:ext cx="6400800" cy="44196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3">
        <a:schemeClr val="bg2"/>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600200" y="5486400"/>
            <a:ext cx="7315200" cy="685800"/>
          </a:xfrm>
        </p:spPr>
        <p:txBody>
          <a:bodyPr/>
          <a:lstStyle>
            <a:lvl1pPr marL="0" indent="0">
              <a:buFontTx/>
              <a:buNone/>
              <a:defRPr sz="1700"/>
            </a:lvl1pPr>
            <a:lvl2pPr>
              <a:buFontTx/>
              <a:buNone/>
              <a:defRPr sz="1200"/>
            </a:lvl2pPr>
            <a:lvl3pPr>
              <a:buFontTx/>
              <a:buNone/>
              <a:defRPr sz="1000"/>
            </a:lvl3pPr>
            <a:lvl4pPr>
              <a:buFontTx/>
              <a:buNone/>
              <a:defRPr sz="900"/>
            </a:lvl4pPr>
            <a:lvl5pPr>
              <a:buFontTx/>
              <a:buNone/>
              <a:defRPr sz="900"/>
            </a:lvl5pPr>
          </a:lstStyle>
          <a:p>
            <a:pPr lvl="0" eaLnBrk="1" latinLnBrk="0" hangingPunct="1"/>
            <a:r>
              <a:rPr kumimoji="0" lang="en-US" smtClean="0"/>
              <a:t>Click to edit Master text styles</a:t>
            </a:r>
          </a:p>
        </p:txBody>
      </p:sp>
      <p:sp>
        <p:nvSpPr>
          <p:cNvPr id="8" name="Rectangle 7"/>
          <p:cNvSpPr/>
          <p:nvPr/>
        </p:nvSpPr>
        <p:spPr bwMode="white">
          <a:xfrm>
            <a:off x="-9144" y="4572000"/>
            <a:ext cx="9144000" cy="88696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9144" y="4663440"/>
            <a:ext cx="1463040" cy="71323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1545336" y="4654296"/>
            <a:ext cx="7598664" cy="713232"/>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1600200" y="4648200"/>
            <a:ext cx="7315200" cy="685800"/>
          </a:xfrm>
        </p:spPr>
        <p:txBody>
          <a:bodyPr anchor="ctr"/>
          <a:lstStyle>
            <a:lvl1pPr algn="l">
              <a:buNone/>
              <a:defRPr sz="2800" b="0">
                <a:solidFill>
                  <a:srgbClr val="FFFFFF"/>
                </a:solidFill>
              </a:defRPr>
            </a:lvl1pPr>
          </a:lstStyle>
          <a:p>
            <a:r>
              <a:rPr kumimoji="0" lang="en-US" smtClean="0"/>
              <a:t>Click to edit Master title style</a:t>
            </a:r>
            <a:endParaRPr kumimoji="0" lang="en-US"/>
          </a:p>
        </p:txBody>
      </p:sp>
      <p:sp>
        <p:nvSpPr>
          <p:cNvPr id="11" name="Rectangle 10"/>
          <p:cNvSpPr/>
          <p:nvPr/>
        </p:nvSpPr>
        <p:spPr bwMode="white">
          <a:xfrm>
            <a:off x="1447800" y="0"/>
            <a:ext cx="100584" cy="6867144"/>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Date Placeholder 11"/>
          <p:cNvSpPr>
            <a:spLocks noGrp="1"/>
          </p:cNvSpPr>
          <p:nvPr>
            <p:ph type="dt" sz="half" idx="10"/>
          </p:nvPr>
        </p:nvSpPr>
        <p:spPr>
          <a:xfrm>
            <a:off x="6248400" y="6248400"/>
            <a:ext cx="2667000" cy="365125"/>
          </a:xfrm>
        </p:spPr>
        <p:txBody>
          <a:bodyPr rtlCol="0"/>
          <a:lstStyle/>
          <a:p>
            <a:fld id="{A2831F2F-4032-43D7-87FE-03F7AF208B2A}" type="datetimeFigureOut">
              <a:rPr lang="en-US" smtClean="0"/>
              <a:t>4/25/2016</a:t>
            </a:fld>
            <a:endParaRPr lang="en-GB"/>
          </a:p>
        </p:txBody>
      </p:sp>
      <p:sp>
        <p:nvSpPr>
          <p:cNvPr id="13" name="Slide Number Placeholder 12"/>
          <p:cNvSpPr>
            <a:spLocks noGrp="1"/>
          </p:cNvSpPr>
          <p:nvPr>
            <p:ph type="sldNum" sz="quarter" idx="11"/>
          </p:nvPr>
        </p:nvSpPr>
        <p:spPr>
          <a:xfrm>
            <a:off x="0" y="4667249"/>
            <a:ext cx="1447800" cy="663578"/>
          </a:xfrm>
        </p:spPr>
        <p:txBody>
          <a:bodyPr rtlCol="0"/>
          <a:lstStyle>
            <a:lvl1pPr>
              <a:defRPr sz="2800"/>
            </a:lvl1pPr>
          </a:lstStyle>
          <a:p>
            <a:fld id="{4EB427A2-B424-4AA7-A3F2-41CF59D36B39}" type="slidenum">
              <a:rPr lang="en-GB" smtClean="0"/>
              <a:t>‹#›</a:t>
            </a:fld>
            <a:endParaRPr lang="en-GB"/>
          </a:p>
        </p:txBody>
      </p:sp>
      <p:sp>
        <p:nvSpPr>
          <p:cNvPr id="14" name="Footer Placeholder 13"/>
          <p:cNvSpPr>
            <a:spLocks noGrp="1"/>
          </p:cNvSpPr>
          <p:nvPr>
            <p:ph type="ftr" sz="quarter" idx="12"/>
          </p:nvPr>
        </p:nvSpPr>
        <p:spPr>
          <a:xfrm>
            <a:off x="1600200" y="6248206"/>
            <a:ext cx="4572000" cy="365125"/>
          </a:xfrm>
        </p:spPr>
        <p:txBody>
          <a:bodyPr rtlCol="0"/>
          <a:lstStyle/>
          <a:p>
            <a:endParaRPr lang="en-GB"/>
          </a:p>
        </p:txBody>
      </p:sp>
      <p:sp>
        <p:nvSpPr>
          <p:cNvPr id="3" name="Picture Placeholder 2"/>
          <p:cNvSpPr>
            <a:spLocks noGrp="1"/>
          </p:cNvSpPr>
          <p:nvPr>
            <p:ph type="pic" idx="1"/>
          </p:nvPr>
        </p:nvSpPr>
        <p:spPr>
          <a:xfrm>
            <a:off x="1560576" y="0"/>
            <a:ext cx="7583424" cy="4568952"/>
          </a:xfrm>
          <a:solidFill>
            <a:schemeClr val="accent1">
              <a:tint val="40000"/>
            </a:schemeClr>
          </a:solidFill>
          <a:ln>
            <a:noFill/>
          </a:ln>
        </p:spPr>
        <p:txBody>
          <a:bodyPr/>
          <a:lstStyle>
            <a:lvl1pPr marL="0" indent="0">
              <a:buNone/>
              <a:defRPr sz="3200"/>
            </a:lvl1pPr>
          </a:lstStyle>
          <a:p>
            <a:r>
              <a:rPr kumimoji="0" lang="en-US" smtClean="0"/>
              <a:t>Click icon to add picture</a:t>
            </a:r>
            <a:endParaRPr kumimoji="0"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A2831F2F-4032-43D7-87FE-03F7AF208B2A}" type="datetimeFigureOut">
              <a:rPr lang="en-US" smtClean="0"/>
              <a:t>4/25/2016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EB427A2-B424-4AA7-A3F2-41CF59D36B39}"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bg>
      <p:bgRef idx="1001">
        <a:schemeClr val="bg1"/>
      </p:bgRef>
    </p:bg>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53200" y="609600"/>
            <a:ext cx="2057400" cy="5516563"/>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609600"/>
            <a:ext cx="5562600" cy="5516564"/>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a:xfrm>
            <a:off x="6553200" y="6248402"/>
            <a:ext cx="2209800" cy="365125"/>
          </a:xfrm>
        </p:spPr>
        <p:txBody>
          <a:bodyPr/>
          <a:lstStyle/>
          <a:p>
            <a:fld id="{A2831F2F-4032-43D7-87FE-03F7AF208B2A}" type="datetimeFigureOut">
              <a:rPr lang="en-US" smtClean="0"/>
              <a:t>4/25/2016</a:t>
            </a:fld>
            <a:endParaRPr lang="en-GB"/>
          </a:p>
        </p:txBody>
      </p:sp>
      <p:sp>
        <p:nvSpPr>
          <p:cNvPr id="5" name="Footer Placeholder 4"/>
          <p:cNvSpPr>
            <a:spLocks noGrp="1"/>
          </p:cNvSpPr>
          <p:nvPr>
            <p:ph type="ftr" sz="quarter" idx="11"/>
          </p:nvPr>
        </p:nvSpPr>
        <p:spPr>
          <a:xfrm>
            <a:off x="457201" y="6248207"/>
            <a:ext cx="5573483" cy="365125"/>
          </a:xfrm>
        </p:spPr>
        <p:txBody>
          <a:bodyPr/>
          <a:lstStyle/>
          <a:p>
            <a:endParaRPr lang="en-GB"/>
          </a:p>
        </p:txBody>
      </p:sp>
      <p:sp>
        <p:nvSpPr>
          <p:cNvPr id="7" name="Rectangle 6"/>
          <p:cNvSpPr/>
          <p:nvPr/>
        </p:nvSpPr>
        <p:spPr bwMode="white">
          <a:xfrm>
            <a:off x="6096318" y="0"/>
            <a:ext cx="320040" cy="6858000"/>
          </a:xfrm>
          <a:prstGeom prst="rect">
            <a:avLst/>
          </a:prstGeom>
          <a:solidFill>
            <a:srgbClr val="FFFFFF"/>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8" name="Rectangle 7"/>
          <p:cNvSpPr/>
          <p:nvPr/>
        </p:nvSpPr>
        <p:spPr>
          <a:xfrm>
            <a:off x="6142038" y="609600"/>
            <a:ext cx="228600" cy="6248400"/>
          </a:xfrm>
          <a:prstGeom prst="rect">
            <a:avLst/>
          </a:prstGeom>
          <a:solidFill>
            <a:schemeClr val="accent1"/>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9" name="Rectangle 8"/>
          <p:cNvSpPr/>
          <p:nvPr/>
        </p:nvSpPr>
        <p:spPr>
          <a:xfrm>
            <a:off x="6142038" y="0"/>
            <a:ext cx="228600" cy="533400"/>
          </a:xfrm>
          <a:prstGeom prst="rect">
            <a:avLst/>
          </a:prstGeom>
          <a:solidFill>
            <a:schemeClr val="accent2"/>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6" name="Slide Number Placeholder 5"/>
          <p:cNvSpPr>
            <a:spLocks noGrp="1"/>
          </p:cNvSpPr>
          <p:nvPr>
            <p:ph type="sldNum" sz="quarter" idx="12"/>
          </p:nvPr>
        </p:nvSpPr>
        <p:spPr>
          <a:xfrm rot="5400000">
            <a:off x="5989638" y="144462"/>
            <a:ext cx="533400" cy="244476"/>
          </a:xfrm>
        </p:spPr>
        <p:txBody>
          <a:bodyPr/>
          <a:lstStyle/>
          <a:p>
            <a:fld id="{4EB427A2-B424-4AA7-A3F2-41CF59D36B39}" type="slidenum">
              <a:rPr lang="en-GB" smtClean="0"/>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609600" y="228600"/>
            <a:ext cx="8153400" cy="990600"/>
          </a:xfrm>
          <a:prstGeom prst="rect">
            <a:avLst/>
          </a:prstGeom>
        </p:spPr>
        <p:txBody>
          <a:bodyPr vert="horz" anchor="ctr">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612648" y="1600200"/>
            <a:ext cx="8153400" cy="452628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6096000" y="6248400"/>
            <a:ext cx="2667000" cy="365125"/>
          </a:xfrm>
          <a:prstGeom prst="rect">
            <a:avLst/>
          </a:prstGeom>
        </p:spPr>
        <p:txBody>
          <a:bodyPr vert="horz" anchor="ctr" anchorCtr="0"/>
          <a:lstStyle>
            <a:lvl1pPr algn="l" eaLnBrk="1" latinLnBrk="0" hangingPunct="1">
              <a:defRPr kumimoji="0" sz="1400">
                <a:solidFill>
                  <a:schemeClr val="tx2"/>
                </a:solidFill>
              </a:defRPr>
            </a:lvl1pPr>
          </a:lstStyle>
          <a:p>
            <a:fld id="{A2831F2F-4032-43D7-87FE-03F7AF208B2A}" type="datetimeFigureOut">
              <a:rPr lang="en-US" smtClean="0"/>
              <a:t>4/25/2016</a:t>
            </a:fld>
            <a:endParaRPr lang="en-GB"/>
          </a:p>
        </p:txBody>
      </p:sp>
      <p:sp>
        <p:nvSpPr>
          <p:cNvPr id="3" name="Footer Placeholder 2"/>
          <p:cNvSpPr>
            <a:spLocks noGrp="1"/>
          </p:cNvSpPr>
          <p:nvPr>
            <p:ph type="ftr" sz="quarter" idx="3"/>
          </p:nvPr>
        </p:nvSpPr>
        <p:spPr>
          <a:xfrm>
            <a:off x="609600" y="6248206"/>
            <a:ext cx="5421083" cy="365125"/>
          </a:xfrm>
          <a:prstGeom prst="rect">
            <a:avLst/>
          </a:prstGeom>
        </p:spPr>
        <p:txBody>
          <a:bodyPr vert="horz" anchor="ctr"/>
          <a:lstStyle>
            <a:lvl1pPr algn="r" eaLnBrk="1" latinLnBrk="0" hangingPunct="1">
              <a:defRPr kumimoji="0" sz="1400">
                <a:solidFill>
                  <a:schemeClr val="tx2"/>
                </a:solidFill>
              </a:defRPr>
            </a:lvl1pPr>
          </a:lstStyle>
          <a:p>
            <a:endParaRPr lang="en-GB"/>
          </a:p>
        </p:txBody>
      </p:sp>
      <p:sp>
        <p:nvSpPr>
          <p:cNvPr id="7" name="Rectangle 6"/>
          <p:cNvSpPr/>
          <p:nvPr/>
        </p:nvSpPr>
        <p:spPr bwMode="white">
          <a:xfrm>
            <a:off x="0" y="1234440"/>
            <a:ext cx="9144000" cy="32004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0" y="1280160"/>
            <a:ext cx="533400" cy="228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590550" y="1280160"/>
            <a:ext cx="8553450" cy="228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3" name="Slide Number Placeholder 22"/>
          <p:cNvSpPr>
            <a:spLocks noGrp="1"/>
          </p:cNvSpPr>
          <p:nvPr>
            <p:ph type="sldNum" sz="quarter" idx="4"/>
          </p:nvPr>
        </p:nvSpPr>
        <p:spPr>
          <a:xfrm>
            <a:off x="0" y="1272222"/>
            <a:ext cx="533400" cy="244476"/>
          </a:xfrm>
          <a:prstGeom prst="rect">
            <a:avLst/>
          </a:prstGeom>
        </p:spPr>
        <p:txBody>
          <a:bodyPr vert="horz" anchor="ctr" anchorCtr="0">
            <a:normAutofit/>
          </a:bodyPr>
          <a:lstStyle>
            <a:lvl1pPr algn="ctr" eaLnBrk="1" latinLnBrk="0" hangingPunct="1">
              <a:defRPr kumimoji="0" sz="1400" b="1">
                <a:solidFill>
                  <a:srgbClr val="FFFFFF"/>
                </a:solidFill>
              </a:defRPr>
            </a:lvl1pPr>
          </a:lstStyle>
          <a:p>
            <a:fld id="{4EB427A2-B424-4AA7-A3F2-41CF59D36B39}"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4400" kern="1200">
          <a:solidFill>
            <a:schemeClr val="tx2"/>
          </a:solidFill>
          <a:latin typeface="+mj-lt"/>
          <a:ea typeface="+mj-ea"/>
          <a:cs typeface="+mj-cs"/>
        </a:defRPr>
      </a:lvl1pPr>
    </p:titleStyle>
    <p:bodyStyle>
      <a:lvl1pPr marL="320040" indent="-320040" algn="l" rtl="0" eaLnBrk="1" latinLnBrk="0" hangingPunct="1">
        <a:spcBef>
          <a:spcPts val="700"/>
        </a:spcBef>
        <a:buClr>
          <a:schemeClr val="accent2"/>
        </a:buClr>
        <a:buSzPct val="60000"/>
        <a:buFont typeface="Wingdings"/>
        <a:buChar char=""/>
        <a:defRPr kumimoji="0" sz="2900" kern="1200">
          <a:solidFill>
            <a:schemeClr val="tx1"/>
          </a:solidFill>
          <a:latin typeface="+mn-lt"/>
          <a:ea typeface="+mn-ea"/>
          <a:cs typeface="+mn-cs"/>
        </a:defRPr>
      </a:lvl1pPr>
      <a:lvl2pPr marL="640080" indent="-274320" algn="l" rtl="0" eaLnBrk="1" latinLnBrk="0" hangingPunct="1">
        <a:spcBef>
          <a:spcPts val="550"/>
        </a:spcBef>
        <a:buClr>
          <a:schemeClr val="accent1"/>
        </a:buClr>
        <a:buSzPct val="70000"/>
        <a:buFont typeface="Wingdings 2"/>
        <a:buChar char=""/>
        <a:defRPr kumimoji="0" sz="2600" kern="1200">
          <a:solidFill>
            <a:schemeClr val="tx1"/>
          </a:solidFill>
          <a:latin typeface="+mn-lt"/>
          <a:ea typeface="+mn-ea"/>
          <a:cs typeface="+mn-cs"/>
        </a:defRPr>
      </a:lvl2pPr>
      <a:lvl3pPr marL="914400" indent="-228600" algn="l" rtl="0" eaLnBrk="1" latinLnBrk="0" hangingPunct="1">
        <a:spcBef>
          <a:spcPts val="500"/>
        </a:spcBef>
        <a:buClr>
          <a:schemeClr val="accent2"/>
        </a:buClr>
        <a:buSzPct val="75000"/>
        <a:buFont typeface="Wingdings"/>
        <a:buChar char=""/>
        <a:defRPr kumimoji="0" sz="2300" kern="1200">
          <a:solidFill>
            <a:schemeClr val="tx1"/>
          </a:solidFill>
          <a:latin typeface="+mn-lt"/>
          <a:ea typeface="+mn-ea"/>
          <a:cs typeface="+mn-cs"/>
        </a:defRPr>
      </a:lvl3pPr>
      <a:lvl4pPr marL="1371600" indent="-228600" algn="l" rtl="0" eaLnBrk="1" latinLnBrk="0" hangingPunct="1">
        <a:spcBef>
          <a:spcPts val="400"/>
        </a:spcBef>
        <a:buClr>
          <a:schemeClr val="accent3"/>
        </a:buClr>
        <a:buSzPct val="75000"/>
        <a:buFont typeface="Wingdings"/>
        <a:buChar char=""/>
        <a:defRPr kumimoji="0" sz="2000" kern="1200">
          <a:solidFill>
            <a:schemeClr val="tx1"/>
          </a:solidFill>
          <a:latin typeface="+mn-lt"/>
          <a:ea typeface="+mn-ea"/>
          <a:cs typeface="+mn-cs"/>
        </a:defRPr>
      </a:lvl4pPr>
      <a:lvl5pPr marL="1828800" indent="-228600" algn="l" rtl="0" eaLnBrk="1" latinLnBrk="0" hangingPunct="1">
        <a:spcBef>
          <a:spcPts val="400"/>
        </a:spcBef>
        <a:buClr>
          <a:schemeClr val="accent4"/>
        </a:buClr>
        <a:buSzPct val="65000"/>
        <a:buFont typeface="Wingdings"/>
        <a:buChar char=""/>
        <a:defRPr kumimoji="0" sz="2000" kern="1200">
          <a:solidFill>
            <a:schemeClr val="tx1"/>
          </a:solidFill>
          <a:latin typeface="+mn-lt"/>
          <a:ea typeface="+mn-ea"/>
          <a:cs typeface="+mn-cs"/>
        </a:defRPr>
      </a:lvl5pPr>
      <a:lvl6pPr marL="2103120" indent="-228600" algn="l" rtl="0" eaLnBrk="1" latinLnBrk="0" hangingPunct="1">
        <a:spcBef>
          <a:spcPct val="20000"/>
        </a:spcBef>
        <a:buClr>
          <a:schemeClr val="accent1"/>
        </a:buClr>
        <a:buFont typeface="Wingdings"/>
        <a:buChar char="§"/>
        <a:defRPr kumimoji="0" sz="1800" kern="1200" baseline="0">
          <a:solidFill>
            <a:schemeClr val="tx1"/>
          </a:solidFill>
          <a:latin typeface="+mn-lt"/>
          <a:ea typeface="+mn-ea"/>
          <a:cs typeface="+mn-cs"/>
        </a:defRPr>
      </a:lvl6pPr>
      <a:lvl7pPr marL="2377440" indent="-228600" algn="l" rtl="0" eaLnBrk="1" latinLnBrk="0" hangingPunct="1">
        <a:spcBef>
          <a:spcPct val="20000"/>
        </a:spcBef>
        <a:buClr>
          <a:schemeClr val="accent2"/>
        </a:buClr>
        <a:buFont typeface="Wingdings"/>
        <a:buChar char="§"/>
        <a:defRPr kumimoji="0" sz="1800" kern="1200" baseline="0">
          <a:solidFill>
            <a:schemeClr val="tx1"/>
          </a:solidFill>
          <a:latin typeface="+mn-lt"/>
          <a:ea typeface="+mn-ea"/>
          <a:cs typeface="+mn-cs"/>
        </a:defRPr>
      </a:lvl7pPr>
      <a:lvl8pPr marL="2651760" indent="-228600" algn="l" rtl="0" eaLnBrk="1" latinLnBrk="0" hangingPunct="1">
        <a:spcBef>
          <a:spcPct val="20000"/>
        </a:spcBef>
        <a:buClr>
          <a:schemeClr val="accent3"/>
        </a:buClr>
        <a:buFont typeface="Wingdings"/>
        <a:buChar char="§"/>
        <a:defRPr kumimoji="0" sz="1800" kern="1200" baseline="0">
          <a:solidFill>
            <a:schemeClr val="tx1"/>
          </a:solidFill>
          <a:latin typeface="+mn-lt"/>
          <a:ea typeface="+mn-ea"/>
          <a:cs typeface="+mn-cs"/>
        </a:defRPr>
      </a:lvl8pPr>
      <a:lvl9pPr marL="2926080" indent="-228600" algn="l" rtl="0" eaLnBrk="1" latinLnBrk="0" hangingPunct="1">
        <a:spcBef>
          <a:spcPct val="20000"/>
        </a:spcBef>
        <a:buClr>
          <a:schemeClr val="accent4"/>
        </a:buClr>
        <a:buFont typeface="Wingdings"/>
        <a:buChar char="§"/>
        <a:defRPr kumimoji="0" sz="18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smtClean="0"/>
              <a:t>Intensive Latin 2</a:t>
            </a:r>
            <a:endParaRPr lang="en-GB" dirty="0"/>
          </a:p>
        </p:txBody>
      </p:sp>
      <p:sp>
        <p:nvSpPr>
          <p:cNvPr id="3" name="Subtitle 2"/>
          <p:cNvSpPr>
            <a:spLocks noGrp="1"/>
          </p:cNvSpPr>
          <p:nvPr>
            <p:ph type="subTitle" idx="1"/>
          </p:nvPr>
        </p:nvSpPr>
        <p:spPr/>
        <p:txBody>
          <a:bodyPr/>
          <a:lstStyle/>
          <a:p>
            <a:r>
              <a:rPr lang="en-GB" dirty="0" err="1" smtClean="0"/>
              <a:t>Ovidian</a:t>
            </a:r>
            <a:r>
              <a:rPr lang="en-GB" dirty="0" smtClean="0"/>
              <a:t> Openings</a:t>
            </a:r>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Prose comp feedback</a:t>
            </a:r>
            <a:endParaRPr lang="en-GB"/>
          </a:p>
        </p:txBody>
      </p:sp>
      <p:sp>
        <p:nvSpPr>
          <p:cNvPr id="3" name="Content Placeholder 2"/>
          <p:cNvSpPr>
            <a:spLocks noGrp="1"/>
          </p:cNvSpPr>
          <p:nvPr>
            <p:ph sz="quarter" idx="1"/>
          </p:nvPr>
        </p:nvSpPr>
        <p:spPr/>
        <p:txBody>
          <a:bodyPr/>
          <a:lstStyle/>
          <a:p>
            <a:r>
              <a:rPr lang="en-GB"/>
              <a:t>Caius replied that he wished that he could say the same of them, but that he had sworn to tell the </a:t>
            </a:r>
            <a:r>
              <a:rPr lang="en-GB"/>
              <a:t>truth</a:t>
            </a:r>
            <a:r>
              <a:rPr lang="en-GB" smtClean="0"/>
              <a:t>.</a:t>
            </a:r>
          </a:p>
          <a:p>
            <a:r>
              <a:rPr lang="en-GB"/>
              <a:t>The Romans answered that this would be given when the hostages had been surrendered (abl. </a:t>
            </a:r>
            <a:r>
              <a:rPr lang="en-GB"/>
              <a:t>abs</a:t>
            </a:r>
            <a:r>
              <a:rPr lang="en-GB" smtClean="0"/>
              <a:t>.).</a:t>
            </a:r>
          </a:p>
          <a:p>
            <a:endParaRPr lang="en-GB"/>
          </a:p>
        </p:txBody>
      </p:sp>
    </p:spTree>
    <p:extLst>
      <p:ext uri="{BB962C8B-B14F-4D97-AF65-F5344CB8AC3E}">
        <p14:creationId xmlns:p14="http://schemas.microsoft.com/office/powerpoint/2010/main" val="27939034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Ovid’s Heroides</a:t>
            </a:r>
            <a:endParaRPr lang="en-GB"/>
          </a:p>
        </p:txBody>
      </p:sp>
      <p:sp>
        <p:nvSpPr>
          <p:cNvPr id="3" name="Content Placeholder 2"/>
          <p:cNvSpPr>
            <a:spLocks noGrp="1"/>
          </p:cNvSpPr>
          <p:nvPr>
            <p:ph sz="quarter" idx="1"/>
          </p:nvPr>
        </p:nvSpPr>
        <p:spPr/>
        <p:txBody>
          <a:bodyPr>
            <a:normAutofit fontScale="85000" lnSpcReduction="20000"/>
          </a:bodyPr>
          <a:lstStyle/>
          <a:p>
            <a:pPr marL="0" indent="0">
              <a:lnSpc>
                <a:spcPct val="300000"/>
              </a:lnSpc>
              <a:buNone/>
            </a:pPr>
            <a:r>
              <a:rPr lang="en-GB"/>
              <a:t>Haec tua Penelope lento tibi mittit, Ulixe</a:t>
            </a:r>
            <a:br>
              <a:rPr lang="en-GB"/>
            </a:br>
            <a:r>
              <a:rPr lang="en-GB"/>
              <a:t>     nil mihi rescribas attinet: ipse veni!</a:t>
            </a:r>
            <a:br>
              <a:rPr lang="en-GB"/>
            </a:br>
            <a:r>
              <a:rPr lang="en-GB"/>
              <a:t>Troia iacet certe, Danais invisa puellis;</a:t>
            </a:r>
            <a:br>
              <a:rPr lang="en-GB"/>
            </a:br>
            <a:r>
              <a:rPr lang="en-GB"/>
              <a:t>     vix Priamus tanti totaque Troia fuit</a:t>
            </a:r>
            <a:r>
              <a:rPr lang="en-GB" smtClean="0"/>
              <a:t>.</a:t>
            </a:r>
            <a:endParaRPr lang="en-GB"/>
          </a:p>
        </p:txBody>
      </p:sp>
    </p:spTree>
    <p:extLst>
      <p:ext uri="{BB962C8B-B14F-4D97-AF65-F5344CB8AC3E}">
        <p14:creationId xmlns:p14="http://schemas.microsoft.com/office/powerpoint/2010/main" val="351412826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Bascis of Latin verse</a:t>
            </a:r>
            <a:endParaRPr lang="en-GB"/>
          </a:p>
        </p:txBody>
      </p:sp>
      <p:sp>
        <p:nvSpPr>
          <p:cNvPr id="3" name="Content Placeholder 2"/>
          <p:cNvSpPr>
            <a:spLocks noGrp="1"/>
          </p:cNvSpPr>
          <p:nvPr>
            <p:ph idx="1"/>
          </p:nvPr>
        </p:nvSpPr>
        <p:spPr/>
        <p:txBody>
          <a:bodyPr>
            <a:normAutofit fontScale="77500" lnSpcReduction="20000"/>
          </a:bodyPr>
          <a:lstStyle/>
          <a:p>
            <a:r>
              <a:rPr lang="en-GB" smtClean="0"/>
              <a:t>Rhythm in Latin metre is different from normal word stress </a:t>
            </a:r>
          </a:p>
          <a:p>
            <a:r>
              <a:rPr lang="en-GB" smtClean="0"/>
              <a:t>It is based instead on the difference between heavy and light syllables (long and short)</a:t>
            </a:r>
          </a:p>
          <a:p>
            <a:r>
              <a:rPr lang="en-GB" smtClean="0"/>
              <a:t>Each word (form of word) has its own set quantities in this regard: we have already seen this influence pronounciation:</a:t>
            </a:r>
            <a:endParaRPr lang="en-GB"/>
          </a:p>
          <a:p>
            <a:pPr lvl="1"/>
            <a:r>
              <a:rPr lang="en-GB" smtClean="0"/>
              <a:t>habére versus dícere: a heavy (long) antepenultima pulls the word accent towards the end of the word</a:t>
            </a:r>
          </a:p>
          <a:p>
            <a:r>
              <a:rPr lang="en-GB" smtClean="0"/>
              <a:t>There are some basic rules for when syllables are heavy/light:</a:t>
            </a:r>
          </a:p>
          <a:p>
            <a:pPr lvl="1"/>
            <a:r>
              <a:rPr lang="en-GB" smtClean="0"/>
              <a:t>Ablative singular endings (1</a:t>
            </a:r>
            <a:r>
              <a:rPr lang="en-GB" baseline="30000" smtClean="0"/>
              <a:t>st</a:t>
            </a:r>
            <a:r>
              <a:rPr lang="en-GB" smtClean="0"/>
              <a:t>-2</a:t>
            </a:r>
            <a:r>
              <a:rPr lang="en-GB" baseline="30000" smtClean="0"/>
              <a:t>nd</a:t>
            </a:r>
            <a:r>
              <a:rPr lang="en-GB" smtClean="0"/>
              <a:t>) are always heavy</a:t>
            </a:r>
          </a:p>
          <a:p>
            <a:pPr lvl="1"/>
            <a:r>
              <a:rPr lang="en-GB" smtClean="0"/>
              <a:t>Accusative plural endings are always heavy</a:t>
            </a:r>
          </a:p>
          <a:p>
            <a:pPr lvl="2"/>
            <a:r>
              <a:rPr lang="en-GB" smtClean="0"/>
              <a:t>even though other endings whose final letter is not s are short: mens</a:t>
            </a:r>
            <a:r>
              <a:rPr lang="en-GB" u="sng" smtClean="0">
                <a:solidFill>
                  <a:srgbClr val="FF0000"/>
                </a:solidFill>
              </a:rPr>
              <a:t>a</a:t>
            </a:r>
            <a:r>
              <a:rPr lang="en-GB" smtClean="0"/>
              <a:t>m</a:t>
            </a:r>
          </a:p>
          <a:p>
            <a:pPr lvl="1"/>
            <a:r>
              <a:rPr lang="en-GB" smtClean="0"/>
              <a:t>Diphtongs (</a:t>
            </a:r>
            <a:r>
              <a:rPr lang="en-GB" i="1" smtClean="0"/>
              <a:t>ae</a:t>
            </a:r>
            <a:r>
              <a:rPr lang="en-GB" smtClean="0"/>
              <a:t>) are always heavy</a:t>
            </a:r>
          </a:p>
          <a:p>
            <a:pPr lvl="1"/>
            <a:r>
              <a:rPr lang="en-GB" smtClean="0"/>
              <a:t>A vowel before another vowel is always light</a:t>
            </a:r>
          </a:p>
          <a:p>
            <a:pPr lvl="1"/>
            <a:endParaRPr lang="en-GB" smtClean="0"/>
          </a:p>
        </p:txBody>
      </p:sp>
    </p:spTree>
    <p:extLst>
      <p:ext uri="{BB962C8B-B14F-4D97-AF65-F5344CB8AC3E}">
        <p14:creationId xmlns:p14="http://schemas.microsoft.com/office/powerpoint/2010/main" val="333944696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mtClean="0"/>
              <a:t>Basics of Latin verse: words in context</a:t>
            </a:r>
            <a:endParaRPr lang="en-GB"/>
          </a:p>
        </p:txBody>
      </p:sp>
      <p:sp>
        <p:nvSpPr>
          <p:cNvPr id="3" name="Content Placeholder 2"/>
          <p:cNvSpPr>
            <a:spLocks noGrp="1"/>
          </p:cNvSpPr>
          <p:nvPr>
            <p:ph idx="1"/>
          </p:nvPr>
        </p:nvSpPr>
        <p:spPr/>
        <p:txBody>
          <a:bodyPr/>
          <a:lstStyle/>
          <a:p>
            <a:r>
              <a:rPr lang="en-GB" smtClean="0"/>
              <a:t>Length by position:</a:t>
            </a:r>
          </a:p>
          <a:p>
            <a:pPr lvl="1"/>
            <a:r>
              <a:rPr lang="en-GB" smtClean="0"/>
              <a:t>if a vowel is followed by two consonants it is normally heavy</a:t>
            </a:r>
          </a:p>
          <a:p>
            <a:pPr lvl="2"/>
            <a:r>
              <a:rPr lang="en-GB" smtClean="0"/>
              <a:t>exceptions for certain consonant combinations:</a:t>
            </a:r>
          </a:p>
          <a:p>
            <a:pPr lvl="2"/>
            <a:r>
              <a:rPr lang="pt-BR" i="1" smtClean="0"/>
              <a:t>muta </a:t>
            </a:r>
            <a:r>
              <a:rPr lang="pt-BR" smtClean="0"/>
              <a:t>(b, p, d, t, g, c, f) </a:t>
            </a:r>
            <a:r>
              <a:rPr lang="pt-BR" i="1" smtClean="0"/>
              <a:t>cum liquida </a:t>
            </a:r>
            <a:r>
              <a:rPr lang="pt-BR" smtClean="0"/>
              <a:t>(m, n, l, r) (especially within one word) may remain light</a:t>
            </a:r>
            <a:endParaRPr lang="en-GB" smtClean="0"/>
          </a:p>
          <a:p>
            <a:pPr lvl="1"/>
            <a:r>
              <a:rPr lang="en-GB" smtClean="0"/>
              <a:t>in verse, this applies even if the consonants belong to different words: </a:t>
            </a:r>
          </a:p>
          <a:p>
            <a:pPr lvl="2"/>
            <a:r>
              <a:rPr lang="en-GB" smtClean="0"/>
              <a:t>mon</a:t>
            </a:r>
            <a:r>
              <a:rPr lang="en-GB" u="sng" smtClean="0">
                <a:solidFill>
                  <a:srgbClr val="FF0000"/>
                </a:solidFill>
              </a:rPr>
              <a:t>er</a:t>
            </a:r>
            <a:r>
              <a:rPr lang="en-GB" smtClean="0"/>
              <a:t>e: the highlighted e is heavy in its own right</a:t>
            </a:r>
          </a:p>
          <a:p>
            <a:pPr lvl="2"/>
            <a:r>
              <a:rPr lang="en-GB" smtClean="0"/>
              <a:t>uis</a:t>
            </a:r>
            <a:r>
              <a:rPr lang="en-GB" u="sng" smtClean="0">
                <a:solidFill>
                  <a:srgbClr val="FF0000"/>
                </a:solidFill>
              </a:rPr>
              <a:t>um d</a:t>
            </a:r>
            <a:r>
              <a:rPr lang="en-GB" smtClean="0"/>
              <a:t>uxerat: the u becomes heavy through its position</a:t>
            </a:r>
          </a:p>
          <a:p>
            <a:pPr lvl="2"/>
            <a:endParaRPr lang="en-GB"/>
          </a:p>
        </p:txBody>
      </p:sp>
    </p:spTree>
    <p:extLst>
      <p:ext uri="{BB962C8B-B14F-4D97-AF65-F5344CB8AC3E}">
        <p14:creationId xmlns:p14="http://schemas.microsoft.com/office/powerpoint/2010/main" val="203819048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Elegy after the </a:t>
            </a:r>
            <a:r>
              <a:rPr lang="en-GB" i="1" dirty="0" err="1" smtClean="0"/>
              <a:t>Amores</a:t>
            </a:r>
            <a:endParaRPr lang="en-GB" i="1" dirty="0"/>
          </a:p>
        </p:txBody>
      </p:sp>
      <p:sp>
        <p:nvSpPr>
          <p:cNvPr id="3" name="Content Placeholder 2"/>
          <p:cNvSpPr>
            <a:spLocks noGrp="1"/>
          </p:cNvSpPr>
          <p:nvPr>
            <p:ph sz="quarter" idx="1"/>
          </p:nvPr>
        </p:nvSpPr>
        <p:spPr/>
        <p:txBody>
          <a:bodyPr>
            <a:normAutofit lnSpcReduction="10000"/>
          </a:bodyPr>
          <a:lstStyle/>
          <a:p>
            <a:r>
              <a:rPr lang="en-GB" dirty="0" smtClean="0"/>
              <a:t>This lecture will briefly survey Augustan elegiac poetry after the </a:t>
            </a:r>
            <a:r>
              <a:rPr lang="en-GB" i="1" dirty="0" err="1" smtClean="0"/>
              <a:t>Amores</a:t>
            </a:r>
            <a:endParaRPr lang="en-GB" i="1" dirty="0" smtClean="0"/>
          </a:p>
          <a:p>
            <a:r>
              <a:rPr lang="en-GB" dirty="0" smtClean="0"/>
              <a:t>Both in Prop. 4 and in the </a:t>
            </a:r>
            <a:r>
              <a:rPr lang="en-GB" i="1" dirty="0" err="1" smtClean="0"/>
              <a:t>Amores</a:t>
            </a:r>
            <a:r>
              <a:rPr lang="en-GB" dirty="0" smtClean="0"/>
              <a:t> (esp. 2-3</a:t>
            </a:r>
            <a:r>
              <a:rPr lang="en-GB" smtClean="0"/>
              <a:t>) the </a:t>
            </a:r>
            <a:r>
              <a:rPr lang="en-GB" dirty="0" smtClean="0"/>
              <a:t>elegiac genre has begun to change</a:t>
            </a:r>
          </a:p>
          <a:p>
            <a:pPr lvl="1"/>
            <a:r>
              <a:rPr lang="en-GB" dirty="0" smtClean="0"/>
              <a:t>…the love story no longer the only chief interest</a:t>
            </a:r>
          </a:p>
          <a:p>
            <a:pPr lvl="1"/>
            <a:r>
              <a:rPr lang="en-GB" dirty="0" smtClean="0"/>
              <a:t>…love motivates poetry to a lesser degree</a:t>
            </a:r>
          </a:p>
          <a:p>
            <a:pPr lvl="1"/>
            <a:r>
              <a:rPr lang="en-GB" dirty="0" smtClean="0"/>
              <a:t>…narrators actively consider new options</a:t>
            </a:r>
          </a:p>
          <a:p>
            <a:pPr lvl="1"/>
            <a:r>
              <a:rPr lang="en-GB" dirty="0" smtClean="0"/>
              <a:t>…sometimes connecting with earlier elegy (like Hellenistic aetiological elegy)</a:t>
            </a:r>
          </a:p>
          <a:p>
            <a:pPr lvl="1"/>
            <a:r>
              <a:rPr lang="en-GB" dirty="0" smtClean="0"/>
              <a:t>…or bringing in features from other genres</a:t>
            </a:r>
            <a:endParaRPr lang="en-GB"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Elegy takes over the world</a:t>
            </a:r>
            <a:endParaRPr lang="en-GB" dirty="0"/>
          </a:p>
        </p:txBody>
      </p:sp>
      <p:sp>
        <p:nvSpPr>
          <p:cNvPr id="3" name="Content Placeholder 2"/>
          <p:cNvSpPr>
            <a:spLocks noGrp="1"/>
          </p:cNvSpPr>
          <p:nvPr>
            <p:ph sz="quarter" idx="1"/>
          </p:nvPr>
        </p:nvSpPr>
        <p:spPr>
          <a:xfrm>
            <a:off x="612648" y="1600200"/>
            <a:ext cx="8153400" cy="4972072"/>
          </a:xfrm>
        </p:spPr>
        <p:txBody>
          <a:bodyPr>
            <a:normAutofit fontScale="85000" lnSpcReduction="20000"/>
          </a:bodyPr>
          <a:lstStyle/>
          <a:p>
            <a:r>
              <a:rPr lang="en-GB" dirty="0" smtClean="0"/>
              <a:t>Ovid’s </a:t>
            </a:r>
            <a:r>
              <a:rPr lang="en-GB" i="1" dirty="0" err="1" smtClean="0"/>
              <a:t>Heroides</a:t>
            </a:r>
            <a:endParaRPr lang="en-GB" i="1" dirty="0" smtClean="0"/>
          </a:p>
          <a:p>
            <a:pPr lvl="1"/>
            <a:r>
              <a:rPr lang="en-GB" dirty="0" smtClean="0"/>
              <a:t>Likely to have been published immediately after or about the same time as the </a:t>
            </a:r>
            <a:r>
              <a:rPr lang="en-GB" i="1" dirty="0" err="1" smtClean="0"/>
              <a:t>Amores</a:t>
            </a:r>
            <a:endParaRPr lang="en-GB" i="1" dirty="0" smtClean="0"/>
          </a:p>
          <a:p>
            <a:pPr lvl="1"/>
            <a:r>
              <a:rPr lang="en-GB" dirty="0" smtClean="0"/>
              <a:t>Elegiac love letters written as if from the point of view of mythological heroines</a:t>
            </a:r>
          </a:p>
          <a:p>
            <a:pPr lvl="1"/>
            <a:r>
              <a:rPr lang="en-GB" dirty="0" smtClean="0"/>
              <a:t>This picks up the Hellenistic/</a:t>
            </a:r>
            <a:r>
              <a:rPr lang="en-GB" dirty="0" err="1" smtClean="0"/>
              <a:t>Callimachean</a:t>
            </a:r>
            <a:r>
              <a:rPr lang="en-GB" dirty="0" smtClean="0"/>
              <a:t> preference for writing missing-moments stories</a:t>
            </a:r>
          </a:p>
          <a:p>
            <a:pPr lvl="2"/>
            <a:r>
              <a:rPr lang="en-GB" dirty="0" smtClean="0"/>
              <a:t>We have already seen this is ‘canonical’ elegy:</a:t>
            </a:r>
          </a:p>
          <a:p>
            <a:pPr lvl="2"/>
            <a:r>
              <a:rPr lang="en-GB" dirty="0" smtClean="0"/>
              <a:t>E.g.: Propertius magnifying the </a:t>
            </a:r>
            <a:r>
              <a:rPr lang="en-GB" dirty="0" err="1" smtClean="0"/>
              <a:t>Briseis</a:t>
            </a:r>
            <a:r>
              <a:rPr lang="en-GB" dirty="0" smtClean="0"/>
              <a:t>-Achilles relationship, writing Calypso on the beach, Tibullus expanding on Apollo’s enslavement to </a:t>
            </a:r>
            <a:r>
              <a:rPr lang="en-GB" dirty="0" err="1" smtClean="0"/>
              <a:t>Admetus</a:t>
            </a:r>
            <a:endParaRPr lang="en-GB" dirty="0" smtClean="0"/>
          </a:p>
          <a:p>
            <a:r>
              <a:rPr lang="en-GB" dirty="0" smtClean="0"/>
              <a:t>…but bringing in features of the two ‘high’ poetic genres: epic and tragedy:</a:t>
            </a:r>
          </a:p>
          <a:p>
            <a:pPr lvl="1"/>
            <a:r>
              <a:rPr lang="en-GB" dirty="0" smtClean="0"/>
              <a:t>Penelope, Dido, </a:t>
            </a:r>
            <a:r>
              <a:rPr lang="en-GB" dirty="0" err="1" smtClean="0"/>
              <a:t>Ariadne</a:t>
            </a:r>
            <a:r>
              <a:rPr lang="en-GB" dirty="0" smtClean="0"/>
              <a:t>, and </a:t>
            </a:r>
            <a:r>
              <a:rPr lang="en-GB" dirty="0" err="1" smtClean="0"/>
              <a:t>Medea</a:t>
            </a:r>
            <a:r>
              <a:rPr lang="en-GB" dirty="0" smtClean="0"/>
              <a:t> are perhaps the most famous of the letter writers</a:t>
            </a:r>
          </a:p>
          <a:p>
            <a:pPr lvl="2"/>
            <a:endParaRPr lang="en-GB"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Elegiac features</a:t>
            </a:r>
            <a:endParaRPr lang="en-GB" dirty="0"/>
          </a:p>
        </p:txBody>
      </p:sp>
      <p:sp>
        <p:nvSpPr>
          <p:cNvPr id="3" name="Content Placeholder 2"/>
          <p:cNvSpPr>
            <a:spLocks noGrp="1"/>
          </p:cNvSpPr>
          <p:nvPr>
            <p:ph sz="quarter" idx="1"/>
          </p:nvPr>
        </p:nvSpPr>
        <p:spPr>
          <a:xfrm>
            <a:off x="612648" y="1600200"/>
            <a:ext cx="8153400" cy="4900634"/>
          </a:xfrm>
        </p:spPr>
        <p:txBody>
          <a:bodyPr>
            <a:normAutofit/>
          </a:bodyPr>
          <a:lstStyle/>
          <a:p>
            <a:r>
              <a:rPr lang="en-GB" dirty="0" smtClean="0"/>
              <a:t>First, what is elegiac about these poems?</a:t>
            </a:r>
          </a:p>
          <a:p>
            <a:pPr marL="594360" lvl="2" indent="-320040">
              <a:spcBef>
                <a:spcPts val="700"/>
              </a:spcBef>
              <a:buSzPct val="60000"/>
              <a:buFont typeface="Wingdings"/>
              <a:buChar char=""/>
            </a:pPr>
            <a:r>
              <a:rPr lang="en-GB" dirty="0" smtClean="0"/>
              <a:t>The metre: the ancient reader’s first and foremost clue no longer to expect Penelope to speak ‘epic’</a:t>
            </a:r>
          </a:p>
          <a:p>
            <a:pPr marL="594360" lvl="2" indent="-320040">
              <a:spcBef>
                <a:spcPts val="700"/>
              </a:spcBef>
              <a:buSzPct val="60000"/>
              <a:buFont typeface="Wingdings"/>
              <a:buChar char=""/>
            </a:pPr>
            <a:r>
              <a:rPr lang="en-GB" dirty="0" smtClean="0"/>
              <a:t>The vocabulary: key phrases from ‘canonical’ elegy recur here and due to the allusions, they change the tone of the narrative</a:t>
            </a:r>
          </a:p>
          <a:p>
            <a:pPr marL="1051560" lvl="3" indent="-320040">
              <a:spcBef>
                <a:spcPts val="700"/>
              </a:spcBef>
              <a:buSzPct val="60000"/>
              <a:buFont typeface="Wingdings"/>
              <a:buChar char=""/>
            </a:pPr>
            <a:r>
              <a:rPr lang="en-GB" dirty="0" smtClean="0"/>
              <a:t>Odysseus is ‘</a:t>
            </a:r>
            <a:r>
              <a:rPr lang="en-GB" dirty="0" err="1" smtClean="0"/>
              <a:t>ferreus</a:t>
            </a:r>
            <a:r>
              <a:rPr lang="en-GB" dirty="0" smtClean="0"/>
              <a:t>’, ‘hard-hearted’, a word often used of lovers playing hard to get in ‘canonical’ elegy</a:t>
            </a:r>
          </a:p>
          <a:p>
            <a:pPr marL="594360" lvl="2" indent="-320040">
              <a:spcBef>
                <a:spcPts val="700"/>
              </a:spcBef>
              <a:buSzPct val="60000"/>
              <a:buFont typeface="Wingdings"/>
              <a:buChar char=""/>
            </a:pPr>
            <a:r>
              <a:rPr lang="en-GB" dirty="0" smtClean="0"/>
              <a:t>The emphasis on love</a:t>
            </a:r>
          </a:p>
          <a:p>
            <a:pPr marL="320040" lvl="1" indent="-320040">
              <a:spcBef>
                <a:spcPts val="700"/>
              </a:spcBef>
              <a:buClr>
                <a:schemeClr val="accent2"/>
              </a:buClr>
              <a:buSzPct val="60000"/>
              <a:buFont typeface="Wingdings"/>
              <a:buChar char=""/>
            </a:pPr>
            <a:r>
              <a:rPr lang="en-GB" dirty="0" smtClean="0"/>
              <a:t>Furthermore, all letter writers are shut-out lovers, or lovers that have been abandoned for a rival – both scenarios we know well from ‘canonical’ elegy</a:t>
            </a:r>
          </a:p>
          <a:p>
            <a:pPr>
              <a:buNone/>
            </a:pPr>
            <a:endParaRPr lang="en-GB"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Blending Genres</a:t>
            </a:r>
            <a:endParaRPr lang="en-GB" dirty="0"/>
          </a:p>
        </p:txBody>
      </p:sp>
      <p:sp>
        <p:nvSpPr>
          <p:cNvPr id="3" name="Content Placeholder 2"/>
          <p:cNvSpPr>
            <a:spLocks noGrp="1"/>
          </p:cNvSpPr>
          <p:nvPr>
            <p:ph sz="quarter" idx="1"/>
          </p:nvPr>
        </p:nvSpPr>
        <p:spPr>
          <a:xfrm>
            <a:off x="612648" y="1600200"/>
            <a:ext cx="8153400" cy="4972072"/>
          </a:xfrm>
        </p:spPr>
        <p:txBody>
          <a:bodyPr>
            <a:normAutofit fontScale="92500" lnSpcReduction="20000"/>
          </a:bodyPr>
          <a:lstStyle/>
          <a:p>
            <a:r>
              <a:rPr lang="en-GB" dirty="0" smtClean="0"/>
              <a:t>The </a:t>
            </a:r>
            <a:r>
              <a:rPr lang="en-GB" i="1" dirty="0" err="1" smtClean="0"/>
              <a:t>Heroides</a:t>
            </a:r>
            <a:r>
              <a:rPr lang="en-GB" dirty="0" smtClean="0"/>
              <a:t> letters all deal with mythological topics outside of the usual area of ‘canonical’ elegy</a:t>
            </a:r>
          </a:p>
          <a:p>
            <a:r>
              <a:rPr lang="en-GB" dirty="0" smtClean="0"/>
              <a:t>They all depend extensively on </a:t>
            </a:r>
            <a:r>
              <a:rPr lang="en-GB" dirty="0" err="1" smtClean="0"/>
              <a:t>intertextual</a:t>
            </a:r>
            <a:r>
              <a:rPr lang="en-GB" dirty="0" smtClean="0"/>
              <a:t> interplay with epic and tragedy: i.e., you need to know your Homer to appreciate Penelope’s letter</a:t>
            </a:r>
          </a:p>
          <a:p>
            <a:r>
              <a:rPr lang="en-GB" dirty="0" smtClean="0"/>
              <a:t>Above all, the reader’s knowledge of the </a:t>
            </a:r>
            <a:r>
              <a:rPr lang="en-GB" dirty="0" err="1" smtClean="0"/>
              <a:t>intertexts</a:t>
            </a:r>
            <a:r>
              <a:rPr lang="en-GB" dirty="0" smtClean="0"/>
              <a:t> create a sense of dramatic irony:</a:t>
            </a:r>
          </a:p>
          <a:p>
            <a:pPr lvl="1"/>
            <a:r>
              <a:rPr lang="en-GB" dirty="0" smtClean="0"/>
              <a:t>E.g. the reader will understand from Penelope’s letter that the traveller she is preparing to hand her letter to, is actually Odysseus himself:</a:t>
            </a:r>
          </a:p>
          <a:p>
            <a:pPr lvl="1"/>
            <a:r>
              <a:rPr lang="en-GB" dirty="0" smtClean="0"/>
              <a:t>‘Whoever turns his wandering vessel towards this shore departs weary of being questioned by me, about you: and what he’ll deliver to you, if he sees you anywhere, will be letters surrendered to him, written by my hand.’</a:t>
            </a:r>
          </a:p>
          <a:p>
            <a:pPr lvl="1"/>
            <a:endParaRPr lang="en-GB" dirty="0" smtClean="0"/>
          </a:p>
          <a:p>
            <a:pPr lvl="1"/>
            <a:endParaRPr lang="en-GB" dirty="0" smtClean="0"/>
          </a:p>
          <a:p>
            <a:endParaRPr lang="en-GB" dirty="0" smtClean="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Heroine vs. genre</a:t>
            </a:r>
            <a:endParaRPr lang="en-GB" dirty="0"/>
          </a:p>
        </p:txBody>
      </p:sp>
      <p:sp>
        <p:nvSpPr>
          <p:cNvPr id="3" name="Content Placeholder 2"/>
          <p:cNvSpPr>
            <a:spLocks noGrp="1"/>
          </p:cNvSpPr>
          <p:nvPr>
            <p:ph sz="quarter" idx="1"/>
          </p:nvPr>
        </p:nvSpPr>
        <p:spPr>
          <a:xfrm>
            <a:off x="214282" y="1600200"/>
            <a:ext cx="8551766" cy="4972072"/>
          </a:xfrm>
        </p:spPr>
        <p:txBody>
          <a:bodyPr>
            <a:normAutofit fontScale="85000" lnSpcReduction="20000"/>
          </a:bodyPr>
          <a:lstStyle/>
          <a:p>
            <a:r>
              <a:rPr lang="en-GB" dirty="0" smtClean="0"/>
              <a:t>The elegiac form imposes several changes on the epic/tragic matter: Love is the one central concern in the letter writers’ minds</a:t>
            </a:r>
          </a:p>
          <a:p>
            <a:pPr lvl="2"/>
            <a:r>
              <a:rPr lang="en-GB" dirty="0" smtClean="0"/>
              <a:t>Odysseus is neglecting his love interest Penelope, so in the very first line of her letter, she calls him ‘long-delayed’, or literally, in the Latin, ‘lazy’</a:t>
            </a:r>
          </a:p>
          <a:p>
            <a:pPr lvl="2"/>
            <a:r>
              <a:rPr lang="en-GB" dirty="0" smtClean="0"/>
              <a:t>Ovid’s Penelope doesn’t worry about ship wreck – she worries primarily about her husband having found another woman</a:t>
            </a:r>
          </a:p>
          <a:p>
            <a:pPr lvl="2"/>
            <a:r>
              <a:rPr lang="en-GB" dirty="0" smtClean="0"/>
              <a:t>While I foolishly fear it, that is your wilfulness, you could be captive now to a foreign love. And perhaps you tell her, that your wife’s an innocent, considered to be almost like raw wool.</a:t>
            </a:r>
          </a:p>
          <a:p>
            <a:r>
              <a:rPr lang="en-GB" dirty="0" smtClean="0"/>
              <a:t>This makes the focus shift from what the reader knows are important events in the mainstream version of the myth:</a:t>
            </a:r>
          </a:p>
          <a:p>
            <a:pPr lvl="1"/>
            <a:r>
              <a:rPr lang="en-GB" dirty="0" smtClean="0"/>
              <a:t>Penelope drawing focus away from </a:t>
            </a:r>
            <a:r>
              <a:rPr lang="en-GB" dirty="0" err="1" smtClean="0"/>
              <a:t>Telemachus</a:t>
            </a:r>
            <a:r>
              <a:rPr lang="en-GB" dirty="0" smtClean="0"/>
              <a:t>’ actions, saying that she sent him to </a:t>
            </a:r>
            <a:r>
              <a:rPr lang="en-GB" dirty="0" err="1" smtClean="0"/>
              <a:t>Pylos</a:t>
            </a:r>
            <a:r>
              <a:rPr lang="en-GB" dirty="0" smtClean="0"/>
              <a:t> and Sparta – when the reader knows from the Odyssey that he went on his own account, and had to trick his mother to get away</a:t>
            </a:r>
            <a:endParaRPr lang="en-GB"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Reader response</a:t>
            </a:r>
            <a:endParaRPr lang="en-GB" dirty="0"/>
          </a:p>
        </p:txBody>
      </p:sp>
      <p:sp>
        <p:nvSpPr>
          <p:cNvPr id="3" name="Content Placeholder 2"/>
          <p:cNvSpPr>
            <a:spLocks noGrp="1"/>
          </p:cNvSpPr>
          <p:nvPr>
            <p:ph sz="quarter" idx="1"/>
          </p:nvPr>
        </p:nvSpPr>
        <p:spPr>
          <a:xfrm>
            <a:off x="612648" y="1600200"/>
            <a:ext cx="8153400" cy="4900634"/>
          </a:xfrm>
        </p:spPr>
        <p:txBody>
          <a:bodyPr>
            <a:normAutofit lnSpcReduction="10000"/>
          </a:bodyPr>
          <a:lstStyle/>
          <a:p>
            <a:pPr marL="320040" lvl="1" indent="-320040">
              <a:spcBef>
                <a:spcPts val="700"/>
              </a:spcBef>
              <a:buClr>
                <a:schemeClr val="accent2"/>
              </a:buClr>
              <a:buSzPct val="60000"/>
              <a:buFont typeface="Wingdings"/>
              <a:buChar char=""/>
            </a:pPr>
            <a:r>
              <a:rPr lang="en-GB" dirty="0" smtClean="0"/>
              <a:t>How does the reader respond to such shifts?</a:t>
            </a:r>
          </a:p>
          <a:p>
            <a:pPr marL="594360" lvl="2" indent="-320040">
              <a:spcBef>
                <a:spcPts val="700"/>
              </a:spcBef>
              <a:buSzPct val="60000"/>
              <a:buFont typeface="Wingdings"/>
              <a:buChar char=""/>
            </a:pPr>
            <a:r>
              <a:rPr lang="en-GB" dirty="0" smtClean="0"/>
              <a:t>‘Hey, we finally find out what </a:t>
            </a:r>
            <a:r>
              <a:rPr lang="en-GB" i="1" dirty="0" smtClean="0"/>
              <a:t>really</a:t>
            </a:r>
            <a:r>
              <a:rPr lang="en-GB" dirty="0" smtClean="0"/>
              <a:t> went on!’ ‘That </a:t>
            </a:r>
            <a:r>
              <a:rPr lang="en-GB" dirty="0" err="1" smtClean="0"/>
              <a:t>Odyssseus</a:t>
            </a:r>
            <a:r>
              <a:rPr lang="en-GB" dirty="0" smtClean="0"/>
              <a:t>/Aeneas/Jason, what a twat!’ </a:t>
            </a:r>
          </a:p>
          <a:p>
            <a:pPr marL="594360" lvl="2" indent="-320040">
              <a:spcBef>
                <a:spcPts val="700"/>
              </a:spcBef>
              <a:buSzPct val="60000"/>
              <a:buFont typeface="Wingdings"/>
              <a:buChar char=""/>
            </a:pPr>
            <a:r>
              <a:rPr lang="en-GB" dirty="0" smtClean="0"/>
              <a:t>‘She hasn’t got a clue, has she?’</a:t>
            </a:r>
          </a:p>
          <a:p>
            <a:pPr marL="320040" lvl="1" indent="-320040">
              <a:spcBef>
                <a:spcPts val="700"/>
              </a:spcBef>
              <a:buSzPct val="60000"/>
              <a:buFont typeface="Wingdings"/>
              <a:buChar char=""/>
            </a:pPr>
            <a:r>
              <a:rPr lang="en-GB" dirty="0" smtClean="0"/>
              <a:t>When considering this, we need to bear in mind that the epic version of the myths would have been considerably more ingrained in the ancient reader than it is, perhaps, for us</a:t>
            </a:r>
          </a:p>
          <a:p>
            <a:pPr marL="594360" lvl="2" indent="-320040">
              <a:spcBef>
                <a:spcPts val="700"/>
              </a:spcBef>
              <a:buSzPct val="60000"/>
              <a:buFont typeface="Wingdings"/>
              <a:buChar char=""/>
            </a:pPr>
            <a:r>
              <a:rPr lang="en-GB" dirty="0" smtClean="0"/>
              <a:t>Greek and Roman epic vital parts of school education, where they had canonical status</a:t>
            </a:r>
          </a:p>
          <a:p>
            <a:pPr marL="594360" lvl="2" indent="-320040">
              <a:spcBef>
                <a:spcPts val="700"/>
              </a:spcBef>
              <a:buSzPct val="60000"/>
              <a:buFont typeface="Wingdings"/>
              <a:buChar char=""/>
            </a:pPr>
            <a:r>
              <a:rPr lang="en-GB" dirty="0" smtClean="0"/>
              <a:t>However, the ideal learned reader of elegy would also know of variants – but would likely be inclined to consider them just that, variants</a:t>
            </a:r>
          </a:p>
          <a:p>
            <a:pPr marL="320040" lvl="1" indent="-320040">
              <a:spcBef>
                <a:spcPts val="700"/>
              </a:spcBef>
              <a:buClr>
                <a:schemeClr val="accent2"/>
              </a:buClr>
              <a:buSzPct val="60000"/>
              <a:buFont typeface="Wingdings"/>
              <a:buChar char=""/>
            </a:pPr>
            <a:endParaRPr lang="en-GB" dirty="0" smtClean="0"/>
          </a:p>
          <a:p>
            <a:endParaRPr lang="en-GB"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7158" y="285728"/>
            <a:ext cx="8153400" cy="990600"/>
          </a:xfrm>
        </p:spPr>
        <p:txBody>
          <a:bodyPr/>
          <a:lstStyle/>
          <a:p>
            <a:r>
              <a:rPr lang="en-GB" dirty="0" smtClean="0"/>
              <a:t>Reading epic through the </a:t>
            </a:r>
            <a:r>
              <a:rPr lang="en-GB" i="1" dirty="0" err="1" smtClean="0"/>
              <a:t>Heroides</a:t>
            </a:r>
            <a:endParaRPr lang="en-GB" dirty="0"/>
          </a:p>
        </p:txBody>
      </p:sp>
      <p:sp>
        <p:nvSpPr>
          <p:cNvPr id="3" name="Content Placeholder 2"/>
          <p:cNvSpPr>
            <a:spLocks noGrp="1"/>
          </p:cNvSpPr>
          <p:nvPr>
            <p:ph sz="quarter" idx="1"/>
          </p:nvPr>
        </p:nvSpPr>
        <p:spPr>
          <a:xfrm>
            <a:off x="612648" y="1600200"/>
            <a:ext cx="8153400" cy="4829196"/>
          </a:xfrm>
        </p:spPr>
        <p:txBody>
          <a:bodyPr>
            <a:normAutofit/>
          </a:bodyPr>
          <a:lstStyle/>
          <a:p>
            <a:r>
              <a:rPr lang="en-GB" dirty="0" smtClean="0"/>
              <a:t>Does Ovid’s elegiac take on these myths tell us anything about the genres of the </a:t>
            </a:r>
            <a:r>
              <a:rPr lang="en-GB" dirty="0" err="1" smtClean="0"/>
              <a:t>intertexts</a:t>
            </a:r>
            <a:r>
              <a:rPr lang="en-GB" dirty="0" smtClean="0"/>
              <a:t>?</a:t>
            </a:r>
          </a:p>
          <a:p>
            <a:pPr lvl="1"/>
            <a:r>
              <a:rPr lang="en-GB" dirty="0" smtClean="0"/>
              <a:t>The </a:t>
            </a:r>
            <a:r>
              <a:rPr lang="en-GB" i="1" dirty="0" err="1" smtClean="0"/>
              <a:t>Heroides</a:t>
            </a:r>
            <a:r>
              <a:rPr lang="en-GB" dirty="0" smtClean="0"/>
              <a:t> offer a similar perspective on mainstream society and its priorities as ‘canonical’ elegy does – heroes are encouraged to leave aside the pursuit of glory, just as the narrators of elegy reject military and civic careers</a:t>
            </a:r>
          </a:p>
          <a:p>
            <a:pPr lvl="1"/>
            <a:r>
              <a:rPr lang="en-GB" dirty="0" smtClean="0"/>
              <a:t>This may be seen as supporting an anti-traditional agenda pursued in earlier elegy, suggesting that the values associated with, if not explicitly expressed by, mainstream literature are flawed</a:t>
            </a:r>
          </a:p>
          <a:p>
            <a:pPr lvl="1"/>
            <a:endParaRPr lang="en-GB" dirty="0" smtClean="0"/>
          </a:p>
          <a:p>
            <a:endParaRPr lang="en-GB"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2648" y="228600"/>
            <a:ext cx="8153400" cy="842946"/>
          </a:xfrm>
        </p:spPr>
        <p:txBody>
          <a:bodyPr>
            <a:normAutofit fontScale="90000"/>
          </a:bodyPr>
          <a:lstStyle/>
          <a:p>
            <a:r>
              <a:rPr lang="en-GB" dirty="0" smtClean="0"/>
              <a:t/>
            </a:r>
            <a:br>
              <a:rPr lang="en-GB" dirty="0" smtClean="0"/>
            </a:br>
            <a:r>
              <a:rPr lang="en-GB" dirty="0" smtClean="0"/>
              <a:t>Reading elegy through the </a:t>
            </a:r>
            <a:r>
              <a:rPr lang="en-GB" i="1" dirty="0" err="1" smtClean="0"/>
              <a:t>Heroides</a:t>
            </a:r>
            <a:endParaRPr lang="en-GB" i="1" dirty="0"/>
          </a:p>
        </p:txBody>
      </p:sp>
      <p:sp>
        <p:nvSpPr>
          <p:cNvPr id="3" name="Content Placeholder 2"/>
          <p:cNvSpPr>
            <a:spLocks noGrp="1"/>
          </p:cNvSpPr>
          <p:nvPr>
            <p:ph sz="quarter" idx="1"/>
          </p:nvPr>
        </p:nvSpPr>
        <p:spPr/>
        <p:txBody>
          <a:bodyPr>
            <a:normAutofit fontScale="92500" lnSpcReduction="10000"/>
          </a:bodyPr>
          <a:lstStyle/>
          <a:p>
            <a:r>
              <a:rPr lang="en-GB" dirty="0" smtClean="0"/>
              <a:t>Does it tell us anything about their other </a:t>
            </a:r>
            <a:r>
              <a:rPr lang="en-GB" dirty="0" err="1" smtClean="0"/>
              <a:t>intertext</a:t>
            </a:r>
            <a:r>
              <a:rPr lang="en-GB" dirty="0" smtClean="0"/>
              <a:t>, that of ‘canonical’ elegy? </a:t>
            </a:r>
          </a:p>
          <a:p>
            <a:r>
              <a:rPr lang="en-GB" dirty="0" smtClean="0"/>
              <a:t>Let’s come back to the suggested reader response of ‘She hasn’t got a clue!’:</a:t>
            </a:r>
          </a:p>
          <a:p>
            <a:r>
              <a:rPr lang="en-GB" dirty="0" smtClean="0"/>
              <a:t>It may recall the possible reader response to ‘canonical’ elegy that the narrators are characters lacking in understanding of Roman society and its priorities</a:t>
            </a:r>
          </a:p>
          <a:p>
            <a:r>
              <a:rPr lang="en-GB" dirty="0" smtClean="0"/>
              <a:t>If so, the </a:t>
            </a:r>
            <a:r>
              <a:rPr lang="en-GB" i="1" dirty="0" err="1" smtClean="0"/>
              <a:t>Heroides</a:t>
            </a:r>
            <a:r>
              <a:rPr lang="en-GB" dirty="0" smtClean="0"/>
              <a:t> would reinforce that the elegiac lifestyle does not work out in reality</a:t>
            </a:r>
          </a:p>
          <a:p>
            <a:pPr lvl="1"/>
            <a:r>
              <a:rPr lang="en-GB" dirty="0" smtClean="0"/>
              <a:t>Elegy can be seen as being tested against the reality of epic?</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Ovid’s </a:t>
            </a:r>
            <a:r>
              <a:rPr lang="en-GB" i="1" dirty="0" smtClean="0"/>
              <a:t>Art of Love</a:t>
            </a:r>
            <a:endParaRPr lang="en-GB" i="1" dirty="0"/>
          </a:p>
        </p:txBody>
      </p:sp>
      <p:sp>
        <p:nvSpPr>
          <p:cNvPr id="3" name="Content Placeholder 2"/>
          <p:cNvSpPr>
            <a:spLocks noGrp="1"/>
          </p:cNvSpPr>
          <p:nvPr>
            <p:ph sz="quarter" idx="1"/>
          </p:nvPr>
        </p:nvSpPr>
        <p:spPr/>
        <p:txBody>
          <a:bodyPr/>
          <a:lstStyle/>
          <a:p>
            <a:r>
              <a:rPr lang="en-GB" dirty="0" smtClean="0"/>
              <a:t>Three books on the art of love, published at the turn of the century</a:t>
            </a:r>
          </a:p>
          <a:p>
            <a:r>
              <a:rPr lang="en-GB" dirty="0" smtClean="0"/>
              <a:t>Book 1: How to get a girl (where to find her, how to approach her, how to woo her)</a:t>
            </a:r>
          </a:p>
          <a:p>
            <a:r>
              <a:rPr lang="en-GB" dirty="0" smtClean="0"/>
              <a:t>Book 2: How to keep a girl (even if you aren’t necessarily faithful, sometimes with trickery)</a:t>
            </a:r>
          </a:p>
          <a:p>
            <a:r>
              <a:rPr lang="en-GB" dirty="0" smtClean="0"/>
              <a:t>Book 3: Advice to women</a:t>
            </a:r>
          </a:p>
          <a:p>
            <a:r>
              <a:rPr lang="en-GB" dirty="0" smtClean="0"/>
              <a:t>The Cures for Love (</a:t>
            </a:r>
            <a:r>
              <a:rPr lang="en-GB" i="1" dirty="0" err="1" smtClean="0"/>
              <a:t>Remedia</a:t>
            </a:r>
            <a:r>
              <a:rPr lang="en-GB" i="1" dirty="0" smtClean="0"/>
              <a:t> </a:t>
            </a:r>
            <a:r>
              <a:rPr lang="en-GB" i="1" dirty="0" err="1" smtClean="0"/>
              <a:t>amoris</a:t>
            </a:r>
            <a:r>
              <a:rPr lang="en-GB" dirty="0" smtClean="0"/>
              <a:t>): How to get over a relationship (and get ready for a new one)</a:t>
            </a:r>
            <a:endParaRPr lang="en-GB"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Is the </a:t>
            </a:r>
            <a:r>
              <a:rPr lang="en-GB" i="1" dirty="0" smtClean="0"/>
              <a:t>Art of Love </a:t>
            </a:r>
            <a:r>
              <a:rPr lang="en-GB" dirty="0" smtClean="0"/>
              <a:t>elegy?</a:t>
            </a:r>
            <a:endParaRPr lang="en-GB" dirty="0"/>
          </a:p>
        </p:txBody>
      </p:sp>
      <p:sp>
        <p:nvSpPr>
          <p:cNvPr id="3" name="Content Placeholder 2"/>
          <p:cNvSpPr>
            <a:spLocks noGrp="1"/>
          </p:cNvSpPr>
          <p:nvPr>
            <p:ph sz="quarter" idx="1"/>
          </p:nvPr>
        </p:nvSpPr>
        <p:spPr>
          <a:xfrm>
            <a:off x="612648" y="1600200"/>
            <a:ext cx="8153400" cy="4900634"/>
          </a:xfrm>
        </p:spPr>
        <p:txBody>
          <a:bodyPr>
            <a:normAutofit fontScale="92500" lnSpcReduction="10000"/>
          </a:bodyPr>
          <a:lstStyle/>
          <a:p>
            <a:r>
              <a:rPr lang="en-GB" dirty="0" smtClean="0"/>
              <a:t>The ‘yes, of course’ approach:</a:t>
            </a:r>
          </a:p>
          <a:p>
            <a:r>
              <a:rPr lang="en-GB" dirty="0" smtClean="0"/>
              <a:t>The metre is elegiac (rather than hexameter as could otherwise be expected in a didactic text)</a:t>
            </a:r>
          </a:p>
          <a:p>
            <a:r>
              <a:rPr lang="en-GB" dirty="0" smtClean="0"/>
              <a:t>The vocabulary closely resembles that of ‘canonical’ elegy</a:t>
            </a:r>
          </a:p>
          <a:p>
            <a:r>
              <a:rPr lang="en-GB" dirty="0" smtClean="0"/>
              <a:t>The situations described are precisely such as are found in ‘canonical’ elegy</a:t>
            </a:r>
          </a:p>
          <a:p>
            <a:r>
              <a:rPr lang="en-GB" dirty="0" smtClean="0"/>
              <a:t>The teacher of love, who calls himself ‘Ovid’, just as the narrator of the </a:t>
            </a:r>
            <a:r>
              <a:rPr lang="en-GB" i="1" dirty="0" err="1" smtClean="0"/>
              <a:t>Amores</a:t>
            </a:r>
            <a:r>
              <a:rPr lang="en-GB" dirty="0" smtClean="0"/>
              <a:t> did, says he builds on experience, and makes references that seem to recall the relationship with </a:t>
            </a:r>
            <a:r>
              <a:rPr lang="en-GB" dirty="0" err="1" smtClean="0"/>
              <a:t>Corinna</a:t>
            </a:r>
            <a:endParaRPr lang="en-GB"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 what’s new about it?</a:t>
            </a:r>
            <a:endParaRPr lang="en-GB" dirty="0"/>
          </a:p>
        </p:txBody>
      </p:sp>
      <p:sp>
        <p:nvSpPr>
          <p:cNvPr id="3" name="Content Placeholder 2"/>
          <p:cNvSpPr>
            <a:spLocks noGrp="1"/>
          </p:cNvSpPr>
          <p:nvPr>
            <p:ph sz="quarter" idx="1"/>
          </p:nvPr>
        </p:nvSpPr>
        <p:spPr>
          <a:xfrm>
            <a:off x="612648" y="1600200"/>
            <a:ext cx="8153400" cy="4829196"/>
          </a:xfrm>
        </p:spPr>
        <p:txBody>
          <a:bodyPr>
            <a:normAutofit fontScale="92500" lnSpcReduction="20000"/>
          </a:bodyPr>
          <a:lstStyle/>
          <a:p>
            <a:r>
              <a:rPr lang="en-GB" dirty="0" smtClean="0"/>
              <a:t>The extending didactic approach</a:t>
            </a:r>
          </a:p>
          <a:p>
            <a:pPr lvl="1"/>
            <a:r>
              <a:rPr lang="en-GB" dirty="0" err="1" smtClean="0"/>
              <a:t>Erotodidactic</a:t>
            </a:r>
            <a:r>
              <a:rPr lang="en-GB" dirty="0" smtClean="0"/>
              <a:t> passages are part of elegy, directed both to the narrator and to the </a:t>
            </a:r>
            <a:r>
              <a:rPr lang="en-GB" i="1" dirty="0" err="1" smtClean="0"/>
              <a:t>puella</a:t>
            </a:r>
            <a:r>
              <a:rPr lang="en-GB" dirty="0" smtClean="0"/>
              <a:t>, as well as to her husband (</a:t>
            </a:r>
            <a:r>
              <a:rPr lang="en-GB" i="1" dirty="0" err="1" smtClean="0"/>
              <a:t>uir</a:t>
            </a:r>
            <a:r>
              <a:rPr lang="en-GB" dirty="0" smtClean="0"/>
              <a:t>)</a:t>
            </a:r>
          </a:p>
          <a:p>
            <a:pPr lvl="1"/>
            <a:r>
              <a:rPr lang="en-GB" dirty="0" smtClean="0"/>
              <a:t>…but they are only a small part of the larger whole</a:t>
            </a:r>
          </a:p>
          <a:p>
            <a:r>
              <a:rPr lang="en-GB" dirty="0" smtClean="0"/>
              <a:t>In addition, the love teacher’s promise that you can learn how to fall in love contradicts the premise of ‘canonical’ elegy that the lover does not have any control over his emotions (cf. Prop. 1.1; 2.1; </a:t>
            </a:r>
            <a:r>
              <a:rPr lang="en-GB" dirty="0" err="1" smtClean="0"/>
              <a:t>Ov</a:t>
            </a:r>
            <a:r>
              <a:rPr lang="en-GB" dirty="0" smtClean="0"/>
              <a:t>. </a:t>
            </a:r>
            <a:r>
              <a:rPr lang="en-GB" i="1" dirty="0" smtClean="0"/>
              <a:t>Am</a:t>
            </a:r>
            <a:r>
              <a:rPr lang="en-GB" dirty="0" smtClean="0"/>
              <a:t>. 1.1, etc)</a:t>
            </a:r>
          </a:p>
          <a:p>
            <a:pPr lvl="1"/>
            <a:r>
              <a:rPr lang="en-GB" dirty="0" smtClean="0"/>
              <a:t>…which is an important reason why, in ‘canonical’ elegy, the narrator’s being in love motivates his life choices, rather than the other way round</a:t>
            </a:r>
            <a:endParaRPr lang="en-GB"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Reading elegy through the Ars</a:t>
            </a:r>
            <a:endParaRPr lang="en-GB" dirty="0"/>
          </a:p>
        </p:txBody>
      </p:sp>
      <p:sp>
        <p:nvSpPr>
          <p:cNvPr id="3" name="Content Placeholder 2"/>
          <p:cNvSpPr>
            <a:spLocks noGrp="1"/>
          </p:cNvSpPr>
          <p:nvPr>
            <p:ph sz="quarter" idx="1"/>
          </p:nvPr>
        </p:nvSpPr>
        <p:spPr/>
        <p:txBody>
          <a:bodyPr>
            <a:normAutofit fontScale="92500" lnSpcReduction="10000"/>
          </a:bodyPr>
          <a:lstStyle/>
          <a:p>
            <a:r>
              <a:rPr lang="en-GB" dirty="0" smtClean="0"/>
              <a:t>What does the </a:t>
            </a:r>
            <a:r>
              <a:rPr lang="en-GB" dirty="0" err="1" smtClean="0"/>
              <a:t>Ars</a:t>
            </a:r>
            <a:r>
              <a:rPr lang="en-GB" dirty="0" smtClean="0"/>
              <a:t> tell us about ‘canonical’ elegy?</a:t>
            </a:r>
          </a:p>
          <a:p>
            <a:r>
              <a:rPr lang="en-GB" dirty="0" smtClean="0"/>
              <a:t>By spelling out rules for the elegiac game, the </a:t>
            </a:r>
            <a:r>
              <a:rPr lang="en-GB" dirty="0" err="1" smtClean="0"/>
              <a:t>Ars</a:t>
            </a:r>
            <a:r>
              <a:rPr lang="en-GB" dirty="0" smtClean="0"/>
              <a:t> makes us aware that ‘canonical’ elegy too is a construction, whether literary or social</a:t>
            </a:r>
          </a:p>
          <a:p>
            <a:r>
              <a:rPr lang="en-GB" dirty="0" smtClean="0"/>
              <a:t>That we cannot trust elegiac narrators; that their world-view is skewed? </a:t>
            </a:r>
          </a:p>
          <a:p>
            <a:pPr lvl="1"/>
            <a:r>
              <a:rPr lang="en-GB" dirty="0" smtClean="0"/>
              <a:t>The teacher of love is revealed much more prominently as an unreliable narrator than were earlier elegiac narrators – but as he is connected to them, the reader may retrospectively become aware of less than reliable traits in them, too?</a:t>
            </a:r>
          </a:p>
          <a:p>
            <a:pPr lvl="1"/>
            <a:endParaRPr lang="en-GB"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An example</a:t>
            </a:r>
            <a:endParaRPr lang="en-GB" dirty="0"/>
          </a:p>
        </p:txBody>
      </p:sp>
      <p:sp>
        <p:nvSpPr>
          <p:cNvPr id="4" name="Content Placeholder 3"/>
          <p:cNvSpPr>
            <a:spLocks noGrp="1"/>
          </p:cNvSpPr>
          <p:nvPr>
            <p:ph sz="quarter" idx="1"/>
          </p:nvPr>
        </p:nvSpPr>
        <p:spPr>
          <a:xfrm>
            <a:off x="285720" y="1589566"/>
            <a:ext cx="4210080" cy="4982705"/>
          </a:xfrm>
        </p:spPr>
        <p:txBody>
          <a:bodyPr>
            <a:normAutofit fontScale="55000" lnSpcReduction="20000"/>
          </a:bodyPr>
          <a:lstStyle/>
          <a:p>
            <a:pPr marL="0" indent="0">
              <a:lnSpc>
                <a:spcPct val="120000"/>
              </a:lnSpc>
              <a:buNone/>
            </a:pPr>
            <a:r>
              <a:rPr lang="en-GB" dirty="0" smtClean="0"/>
              <a:t>While I was writing this, Apollo suddenly appeared / plucking the strings of his lyre with his thumb. / Laurel was in his hand, laurel wreathing his hair: / he appears to poets looking like that. / ‘Professor of Wanton Love,’ he said to me, / ‘go lead your disciples to my temple, /it’s where the famous words, celebrated throughout the world, /command everyone to “Know Yourself”. / He alone will be wise, who’s well-known to himself, /and carries out each work that suits his powers./ Whom nature’s given beauty, let it be seen by her: / whose skin is lustrous, lie there often with bare shoulders: / who delights by talking, avoid taciturn silence: /who sings with art, then sing: who drinks with art, then drink. / but the eloquent should never declaim mid-speech / nor the crazy poet ever read his poems!’ (Book 2)</a:t>
            </a:r>
            <a:endParaRPr lang="en-GB" dirty="0"/>
          </a:p>
        </p:txBody>
      </p:sp>
      <p:sp>
        <p:nvSpPr>
          <p:cNvPr id="5" name="Content Placeholder 4"/>
          <p:cNvSpPr>
            <a:spLocks noGrp="1"/>
          </p:cNvSpPr>
          <p:nvPr>
            <p:ph sz="quarter" idx="2"/>
          </p:nvPr>
        </p:nvSpPr>
        <p:spPr>
          <a:xfrm>
            <a:off x="4844901" y="1589567"/>
            <a:ext cx="3886200" cy="2271481"/>
          </a:xfrm>
        </p:spPr>
        <p:txBody>
          <a:bodyPr>
            <a:noAutofit/>
          </a:bodyPr>
          <a:lstStyle/>
          <a:p>
            <a:r>
              <a:rPr lang="en-GB" sz="1800" dirty="0" smtClean="0"/>
              <a:t>The narrator refers to himself as a seer thanks to experience – of his love life </a:t>
            </a:r>
          </a:p>
          <a:p>
            <a:r>
              <a:rPr lang="en-GB" sz="1800" dirty="0" smtClean="0"/>
              <a:t>The word used for seer is at this time otherwise only used for semi-religious experiences, most often to do with the fate foretold for Rome</a:t>
            </a:r>
          </a:p>
          <a:p>
            <a:endParaRPr lang="en-GB" dirty="0"/>
          </a:p>
        </p:txBody>
      </p:sp>
      <p:pic>
        <p:nvPicPr>
          <p:cNvPr id="3" name="Picture 2"/>
          <p:cNvPicPr>
            <a:picLocks noChangeAspect="1"/>
          </p:cNvPicPr>
          <p:nvPr/>
        </p:nvPicPr>
        <p:blipFill>
          <a:blip r:embed="rId2"/>
          <a:stretch>
            <a:fillRect/>
          </a:stretch>
        </p:blipFill>
        <p:spPr>
          <a:xfrm rot="5400000">
            <a:off x="5191803" y="4105341"/>
            <a:ext cx="3048000" cy="2271382"/>
          </a:xfrm>
          <a:prstGeom prst="rect">
            <a:avLst/>
          </a:prstGeom>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Apollo at Delphi</a:t>
            </a:r>
            <a:endParaRPr lang="en-GB"/>
          </a:p>
        </p:txBody>
      </p:sp>
      <p:pic>
        <p:nvPicPr>
          <p:cNvPr id="5" name="Content Placeholder 4"/>
          <p:cNvPicPr>
            <a:picLocks noGrp="1" noChangeAspect="1"/>
          </p:cNvPicPr>
          <p:nvPr>
            <p:ph sz="quarter" idx="1"/>
          </p:nvPr>
        </p:nvPicPr>
        <p:blipFill>
          <a:blip r:embed="rId2"/>
          <a:stretch>
            <a:fillRect/>
          </a:stretch>
        </p:blipFill>
        <p:spPr>
          <a:xfrm>
            <a:off x="609600" y="2417763"/>
            <a:ext cx="3886200" cy="2914650"/>
          </a:xfrm>
          <a:prstGeom prst="rect">
            <a:avLst/>
          </a:prstGeom>
        </p:spPr>
      </p:pic>
      <p:sp>
        <p:nvSpPr>
          <p:cNvPr id="4" name="Content Placeholder 3"/>
          <p:cNvSpPr>
            <a:spLocks noGrp="1"/>
          </p:cNvSpPr>
          <p:nvPr>
            <p:ph sz="quarter" idx="2"/>
          </p:nvPr>
        </p:nvSpPr>
        <p:spPr/>
        <p:txBody>
          <a:bodyPr>
            <a:normAutofit fontScale="85000" lnSpcReduction="20000"/>
          </a:bodyPr>
          <a:lstStyle/>
          <a:p>
            <a:r>
              <a:rPr lang="en-GB" sz="3200"/>
              <a:t>The reader can therefore conclude that the narrator is exaggerating rather a lot</a:t>
            </a:r>
          </a:p>
          <a:p>
            <a:r>
              <a:rPr lang="en-GB" sz="3200"/>
              <a:t>Here, the philosophical ‘know thyself’ is transformed into something quite frivolous – and we’re invited to envision a lover who’ll woo his woman by his expert drinking!</a:t>
            </a:r>
          </a:p>
          <a:p>
            <a:endParaRPr lang="en-GB"/>
          </a:p>
        </p:txBody>
      </p:sp>
    </p:spTree>
    <p:extLst>
      <p:ext uri="{BB962C8B-B14F-4D97-AF65-F5344CB8AC3E}">
        <p14:creationId xmlns:p14="http://schemas.microsoft.com/office/powerpoint/2010/main" val="41361342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mtClean="0"/>
              <a:t>Andreas Capellanus De Amore (12</a:t>
            </a:r>
            <a:r>
              <a:rPr lang="en-GB" baseline="30000" smtClean="0"/>
              <a:t>th</a:t>
            </a:r>
            <a:r>
              <a:rPr lang="en-GB" smtClean="0"/>
              <a:t> C)</a:t>
            </a:r>
            <a:endParaRPr lang="en-GB"/>
          </a:p>
        </p:txBody>
      </p:sp>
      <p:sp>
        <p:nvSpPr>
          <p:cNvPr id="5" name="Content Placeholder 4"/>
          <p:cNvSpPr>
            <a:spLocks noGrp="1"/>
          </p:cNvSpPr>
          <p:nvPr>
            <p:ph sz="quarter" idx="1"/>
          </p:nvPr>
        </p:nvSpPr>
        <p:spPr/>
        <p:txBody>
          <a:bodyPr>
            <a:normAutofit fontScale="85000" lnSpcReduction="20000"/>
          </a:bodyPr>
          <a:lstStyle/>
          <a:p>
            <a:r>
              <a:rPr lang="en-GB" b="1"/>
              <a:t>LIBER PRIMUS</a:t>
            </a:r>
            <a:endParaRPr lang="en-GB"/>
          </a:p>
          <a:p>
            <a:r>
              <a:rPr lang="en-GB"/>
              <a:t>Accessus ad amoris tractatum</a:t>
            </a:r>
          </a:p>
          <a:p>
            <a:r>
              <a:rPr lang="en-GB"/>
              <a:t>Est igitur primo videre quid sit amor, et unde dicatur amor, et quis sit effectus amoris, et inter quos possit esse amor, qualiter acquiratur amor, retineatur, augmentetur, minuatur, finiatur; et de notitia amoris mutui, et quid unus amantium agere debeat altero fidem fallente.</a:t>
            </a:r>
          </a:p>
          <a:p>
            <a:r>
              <a:rPr lang="en-GB" b="1"/>
              <a:t>Capitulum I: Quid sit amor</a:t>
            </a:r>
            <a:endParaRPr lang="en-GB"/>
          </a:p>
          <a:p>
            <a:r>
              <a:rPr lang="en-GB"/>
              <a:t>[1] Amor est passio quaedam innata procedens ex visione et immoderata cogitatione formae alterius sexus, ob quam aliquis super omnia cupit alterius potiri amplexibus et omnia de utriusque voluntate in ipsius amplexu amoris praecepta compleri.</a:t>
            </a:r>
          </a:p>
          <a:p>
            <a:endParaRPr lang="en-GB"/>
          </a:p>
        </p:txBody>
      </p:sp>
    </p:spTree>
    <p:extLst>
      <p:ext uri="{BB962C8B-B14F-4D97-AF65-F5344CB8AC3E}">
        <p14:creationId xmlns:p14="http://schemas.microsoft.com/office/powerpoint/2010/main" val="402855920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5408" y="255"/>
            <a:ext cx="9073008" cy="6264696"/>
          </a:xfrm>
          <a:prstGeom prst="rect">
            <a:avLst/>
          </a:prstGeom>
        </p:spPr>
      </p:pic>
      <p:sp>
        <p:nvSpPr>
          <p:cNvPr id="6" name="TextBox 5"/>
          <p:cNvSpPr txBox="1"/>
          <p:nvPr/>
        </p:nvSpPr>
        <p:spPr>
          <a:xfrm>
            <a:off x="2843808" y="6381328"/>
            <a:ext cx="2996782" cy="369332"/>
          </a:xfrm>
          <a:prstGeom prst="rect">
            <a:avLst/>
          </a:prstGeom>
          <a:noFill/>
        </p:spPr>
        <p:txBody>
          <a:bodyPr wrap="none" rtlCol="0">
            <a:spAutoFit/>
          </a:bodyPr>
          <a:lstStyle/>
          <a:p>
            <a:r>
              <a:rPr lang="en-GB" smtClean="0"/>
              <a:t>Manuscript P of Ovid: 9</a:t>
            </a:r>
            <a:r>
              <a:rPr lang="en-GB" baseline="30000" smtClean="0"/>
              <a:t>th</a:t>
            </a:r>
            <a:r>
              <a:rPr lang="en-GB" smtClean="0"/>
              <a:t> C CE</a:t>
            </a:r>
            <a:endParaRPr lang="en-GB"/>
          </a:p>
        </p:txBody>
      </p:sp>
    </p:spTree>
    <p:extLst>
      <p:ext uri="{BB962C8B-B14F-4D97-AF65-F5344CB8AC3E}">
        <p14:creationId xmlns:p14="http://schemas.microsoft.com/office/powerpoint/2010/main" val="421403705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2"/>
          <a:srcRect l="50880" t="23287" r="15280" b="61141"/>
          <a:stretch/>
        </p:blipFill>
        <p:spPr>
          <a:xfrm>
            <a:off x="0" y="620688"/>
            <a:ext cx="9065293" cy="2880320"/>
          </a:xfrm>
          <a:prstGeom prst="rect">
            <a:avLst/>
          </a:prstGeom>
        </p:spPr>
      </p:pic>
      <p:sp>
        <p:nvSpPr>
          <p:cNvPr id="3" name="TextBox 2"/>
          <p:cNvSpPr txBox="1"/>
          <p:nvPr/>
        </p:nvSpPr>
        <p:spPr>
          <a:xfrm>
            <a:off x="899592" y="3933056"/>
            <a:ext cx="8640960" cy="2246769"/>
          </a:xfrm>
          <a:prstGeom prst="rect">
            <a:avLst/>
          </a:prstGeom>
          <a:noFill/>
        </p:spPr>
        <p:txBody>
          <a:bodyPr wrap="square" rtlCol="0">
            <a:spAutoFit/>
          </a:bodyPr>
          <a:lstStyle/>
          <a:p>
            <a:r>
              <a:rPr lang="en-GB" sz="2800" smtClean="0"/>
              <a:t>Ov. Am. 2.12: </a:t>
            </a:r>
          </a:p>
          <a:p>
            <a:r>
              <a:rPr lang="en-GB" sz="2800" smtClean="0"/>
              <a:t>haec </a:t>
            </a:r>
            <a:r>
              <a:rPr lang="en-GB" sz="2800"/>
              <a:t>est praecipuo victoria digna triumpho,</a:t>
            </a:r>
            <a:br>
              <a:rPr lang="en-GB" sz="2800"/>
            </a:br>
            <a:r>
              <a:rPr lang="en-GB" sz="2800"/>
              <a:t>    in qua, quaecumque est, sanguine praeda caret.</a:t>
            </a:r>
            <a:br>
              <a:rPr lang="en-GB" sz="2800"/>
            </a:br>
            <a:r>
              <a:rPr lang="en-GB" sz="2800"/>
              <a:t>non humiles muri, non parvis oppida fossis</a:t>
            </a:r>
            <a:br>
              <a:rPr lang="en-GB" sz="2800"/>
            </a:br>
            <a:r>
              <a:rPr lang="en-GB" sz="2800"/>
              <a:t>    cincta, sed est ductu capta puella meo!</a:t>
            </a:r>
          </a:p>
        </p:txBody>
      </p:sp>
    </p:spTree>
    <p:extLst>
      <p:ext uri="{BB962C8B-B14F-4D97-AF65-F5344CB8AC3E}">
        <p14:creationId xmlns:p14="http://schemas.microsoft.com/office/powerpoint/2010/main" val="169520178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2"/>
          <a:srcRect b="13580"/>
          <a:stretch/>
        </p:blipFill>
        <p:spPr>
          <a:xfrm>
            <a:off x="1331640" y="0"/>
            <a:ext cx="6897187" cy="6741368"/>
          </a:xfrm>
          <a:prstGeom prst="rect">
            <a:avLst/>
          </a:prstGeom>
        </p:spPr>
      </p:pic>
    </p:spTree>
    <p:extLst>
      <p:ext uri="{BB962C8B-B14F-4D97-AF65-F5344CB8AC3E}">
        <p14:creationId xmlns:p14="http://schemas.microsoft.com/office/powerpoint/2010/main" val="281960863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Size matters: pragmatics</a:t>
            </a:r>
            <a:endParaRPr lang="en-GB" dirty="0"/>
          </a:p>
        </p:txBody>
      </p:sp>
      <p:sp>
        <p:nvSpPr>
          <p:cNvPr id="3" name="Content Placeholder 2"/>
          <p:cNvSpPr>
            <a:spLocks noGrp="1"/>
          </p:cNvSpPr>
          <p:nvPr>
            <p:ph sz="quarter" idx="1"/>
          </p:nvPr>
        </p:nvSpPr>
        <p:spPr>
          <a:xfrm>
            <a:off x="609600" y="1589566"/>
            <a:ext cx="3886200" cy="4982705"/>
          </a:xfrm>
        </p:spPr>
        <p:txBody>
          <a:bodyPr>
            <a:normAutofit fontScale="92500" lnSpcReduction="10000"/>
          </a:bodyPr>
          <a:lstStyle/>
          <a:p>
            <a:pPr marL="320040" lvl="1" indent="-320040">
              <a:spcBef>
                <a:spcPts val="700"/>
              </a:spcBef>
              <a:buClr>
                <a:schemeClr val="accent2"/>
              </a:buClr>
              <a:buSzPct val="60000"/>
              <a:buFont typeface="Wingdings"/>
              <a:buChar char=""/>
            </a:pPr>
            <a:r>
              <a:rPr lang="en-GB" dirty="0" smtClean="0"/>
              <a:t>Average book size determined by how much fits onto a scroll</a:t>
            </a:r>
          </a:p>
          <a:p>
            <a:pPr marL="320040" lvl="1" indent="-320040">
              <a:spcBef>
                <a:spcPts val="700"/>
              </a:spcBef>
              <a:buClr>
                <a:schemeClr val="accent2"/>
              </a:buClr>
              <a:buSzPct val="60000"/>
              <a:buFont typeface="Wingdings"/>
              <a:buChar char=""/>
            </a:pPr>
            <a:r>
              <a:rPr lang="en-GB" dirty="0" smtClean="0"/>
              <a:t>For individual elegies, authors may also want to keep alive the illusion that they were sent as messages between lovers, which would limit them to whatever can fit onto a double wax tablet (diptych)</a:t>
            </a:r>
          </a:p>
          <a:p>
            <a:pPr marL="320040" lvl="1" indent="-320040">
              <a:spcBef>
                <a:spcPts val="700"/>
              </a:spcBef>
              <a:buClr>
                <a:schemeClr val="accent2"/>
              </a:buClr>
              <a:buSzPct val="60000"/>
              <a:buFont typeface="Wingdings"/>
              <a:buChar char=""/>
            </a:pPr>
            <a:r>
              <a:rPr lang="en-GB" dirty="0" smtClean="0"/>
              <a:t>Cf. </a:t>
            </a:r>
            <a:r>
              <a:rPr lang="en-GB" dirty="0" err="1" smtClean="0"/>
              <a:t>Ov</a:t>
            </a:r>
            <a:r>
              <a:rPr lang="en-GB" dirty="0" smtClean="0"/>
              <a:t>. </a:t>
            </a:r>
            <a:r>
              <a:rPr lang="en-GB" i="1" dirty="0" smtClean="0"/>
              <a:t>Am</a:t>
            </a:r>
            <a:r>
              <a:rPr lang="en-GB" dirty="0" smtClean="0"/>
              <a:t>. 1.11.15-23</a:t>
            </a:r>
            <a:r>
              <a:rPr lang="en-GB" smtClean="0"/>
              <a:t>; 12</a:t>
            </a:r>
            <a:endParaRPr lang="en-GB" dirty="0" smtClean="0"/>
          </a:p>
        </p:txBody>
      </p:sp>
      <p:pic>
        <p:nvPicPr>
          <p:cNvPr id="5" name="Content Placeholder 4" descr="diptych.jpg"/>
          <p:cNvPicPr>
            <a:picLocks noGrp="1" noChangeAspect="1"/>
          </p:cNvPicPr>
          <p:nvPr>
            <p:ph sz="quarter" idx="2"/>
          </p:nvPr>
        </p:nvPicPr>
        <p:blipFill>
          <a:blip r:embed="rId2" cstate="print"/>
          <a:stretch>
            <a:fillRect/>
          </a:stretch>
        </p:blipFill>
        <p:spPr>
          <a:xfrm>
            <a:off x="5167478" y="1589088"/>
            <a:ext cx="3241343" cy="4572000"/>
          </a:xfrm>
        </p:spPr>
      </p:pic>
    </p:spTree>
    <p:extLst>
      <p:ext uri="{BB962C8B-B14F-4D97-AF65-F5344CB8AC3E}">
        <p14:creationId xmlns:p14="http://schemas.microsoft.com/office/powerpoint/2010/main" val="107837750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p:cNvPicPr>
            <a:picLocks noGrp="1" noChangeAspect="1"/>
          </p:cNvPicPr>
          <p:nvPr>
            <p:ph sz="quarter" idx="4294967295"/>
          </p:nvPr>
        </p:nvPicPr>
        <p:blipFill>
          <a:blip r:embed="rId2" cstate="print">
            <a:extLst>
              <a:ext uri="{28A0092B-C50C-407E-A947-70E740481C1C}">
                <a14:useLocalDpi xmlns:a14="http://schemas.microsoft.com/office/drawing/2010/main" val="0"/>
              </a:ext>
            </a:extLst>
          </a:blip>
          <a:stretch>
            <a:fillRect/>
          </a:stretch>
        </p:blipFill>
        <p:spPr>
          <a:xfrm>
            <a:off x="0" y="0"/>
            <a:ext cx="6432715" cy="4824536"/>
          </a:xfrm>
        </p:spPr>
      </p:pic>
      <p:pic>
        <p:nvPicPr>
          <p:cNvPr id="6" name="Content Placeholder 5"/>
          <p:cNvPicPr>
            <a:picLocks noGrp="1" noChangeAspect="1"/>
          </p:cNvPicPr>
          <p:nvPr>
            <p:ph sz="quarter" idx="4294967295"/>
          </p:nvPr>
        </p:nvPicPr>
        <p:blipFill>
          <a:blip r:embed="rId3" cstate="print">
            <a:extLst>
              <a:ext uri="{28A0092B-C50C-407E-A947-70E740481C1C}">
                <a14:useLocalDpi xmlns:a14="http://schemas.microsoft.com/office/drawing/2010/main" val="0"/>
              </a:ext>
            </a:extLst>
          </a:blip>
          <a:stretch>
            <a:fillRect/>
          </a:stretch>
        </p:blipFill>
        <p:spPr>
          <a:xfrm>
            <a:off x="5148064" y="3909309"/>
            <a:ext cx="3886200" cy="2914650"/>
          </a:xfrm>
        </p:spPr>
      </p:pic>
    </p:spTree>
    <p:extLst>
      <p:ext uri="{BB962C8B-B14F-4D97-AF65-F5344CB8AC3E}">
        <p14:creationId xmlns:p14="http://schemas.microsoft.com/office/powerpoint/2010/main" val="345982987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2" cstate="print">
            <a:extLst>
              <a:ext uri="{28A0092B-C50C-407E-A947-70E740481C1C}">
                <a14:useLocalDpi xmlns:a14="http://schemas.microsoft.com/office/drawing/2010/main" val="0"/>
              </a:ext>
            </a:extLst>
          </a:blip>
          <a:srcRect b="21651"/>
          <a:stretch/>
        </p:blipFill>
        <p:spPr>
          <a:xfrm>
            <a:off x="0" y="0"/>
            <a:ext cx="9144000" cy="5373216"/>
          </a:xfrm>
          <a:prstGeom prst="rect">
            <a:avLst/>
          </a:prstGeom>
        </p:spPr>
      </p:pic>
      <p:sp>
        <p:nvSpPr>
          <p:cNvPr id="3" name="TextBox 2"/>
          <p:cNvSpPr txBox="1"/>
          <p:nvPr/>
        </p:nvSpPr>
        <p:spPr>
          <a:xfrm>
            <a:off x="611560" y="5733256"/>
            <a:ext cx="7776864" cy="923330"/>
          </a:xfrm>
          <a:prstGeom prst="rect">
            <a:avLst/>
          </a:prstGeom>
          <a:noFill/>
        </p:spPr>
        <p:txBody>
          <a:bodyPr wrap="square" rtlCol="0">
            <a:spAutoFit/>
          </a:bodyPr>
          <a:lstStyle/>
          <a:p>
            <a:r>
              <a:rPr lang="en-GB" smtClean="0"/>
              <a:t>Finds from the tomb of the poet at Daphne (Athens) showing writers’ implements. Roughly from the Classical period, 5</a:t>
            </a:r>
            <a:r>
              <a:rPr lang="en-GB" baseline="30000" smtClean="0"/>
              <a:t>th</a:t>
            </a:r>
            <a:r>
              <a:rPr lang="en-GB" smtClean="0"/>
              <a:t> C BCE, now at the Pireaus Archaeological Museum.</a:t>
            </a:r>
            <a:endParaRPr lang="en-GB"/>
          </a:p>
        </p:txBody>
      </p:sp>
    </p:spTree>
    <p:extLst>
      <p:ext uri="{BB962C8B-B14F-4D97-AF65-F5344CB8AC3E}">
        <p14:creationId xmlns:p14="http://schemas.microsoft.com/office/powerpoint/2010/main" val="3262181859"/>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Median">
  <a:themeElements>
    <a:clrScheme name="Median">
      <a:dk1>
        <a:sysClr val="windowText" lastClr="000000"/>
      </a:dk1>
      <a:lt1>
        <a:sysClr val="window" lastClr="FFFFFF"/>
      </a:lt1>
      <a:dk2>
        <a:srgbClr val="775F55"/>
      </a:dk2>
      <a:lt2>
        <a:srgbClr val="EBDDC3"/>
      </a:lt2>
      <a:accent1>
        <a:srgbClr val="94B6D2"/>
      </a:accent1>
      <a:accent2>
        <a:srgbClr val="DD8047"/>
      </a:accent2>
      <a:accent3>
        <a:srgbClr val="A5AB81"/>
      </a:accent3>
      <a:accent4>
        <a:srgbClr val="D8B25C"/>
      </a:accent4>
      <a:accent5>
        <a:srgbClr val="7BA79D"/>
      </a:accent5>
      <a:accent6>
        <a:srgbClr val="968C8C"/>
      </a:accent6>
      <a:hlink>
        <a:srgbClr val="F7B615"/>
      </a:hlink>
      <a:folHlink>
        <a:srgbClr val="704404"/>
      </a:folHlink>
    </a:clrScheme>
    <a:fontScheme name="Median">
      <a:majorFont>
        <a:latin typeface="Tw Cen MT"/>
        <a:ea typeface=""/>
        <a:cs typeface=""/>
        <a:font script="Grek" typeface="Calibri"/>
        <a:font script="Cyrl" typeface="Calibri"/>
        <a:font script="Jpan" typeface="HGPｺﾞｼｯｸE"/>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Tw Cen MT"/>
        <a:ea typeface=""/>
        <a:cs typeface=""/>
        <a:font script="Grek" typeface="Calibri"/>
        <a:font script="Cyrl" typeface="Calibri"/>
        <a:font script="Jpan" typeface="HGPｺﾞｼｯｸE"/>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inorFont>
    </a:fontScheme>
    <a:fmtScheme name="Median">
      <a:fillStyleLst>
        <a:solidFill>
          <a:schemeClr val="phClr"/>
        </a:solidFill>
        <a:solidFill>
          <a:schemeClr val="phClr">
            <a:tint val="50000"/>
          </a:schemeClr>
        </a:solidFill>
        <a:solidFill>
          <a:schemeClr val="phClr"/>
        </a:solidFill>
      </a:fillStyleLst>
      <a:lnStyleLst>
        <a:ln w="10000" cap="flat" cmpd="sng" algn="ctr">
          <a:solidFill>
            <a:schemeClr val="phClr"/>
          </a:solidFill>
          <a:prstDash val="solid"/>
        </a:ln>
        <a:ln w="19050" cap="flat" cmpd="sng" algn="ctr">
          <a:solidFill>
            <a:schemeClr val="phClr"/>
          </a:solidFill>
          <a:prstDash val="solid"/>
        </a:ln>
        <a:ln w="47625" cap="flat" cmpd="dbl" algn="ctr">
          <a:solidFill>
            <a:schemeClr val="phClr"/>
          </a:solidFill>
          <a:prstDash val="solid"/>
        </a:ln>
      </a:lnStyleLst>
      <a:effectStyleLst>
        <a:effectStyle>
          <a:effectLst>
            <a:outerShdw blurRad="38100" dist="30000" dir="5400000" rotWithShape="0">
              <a:srgbClr val="000000">
                <a:alpha val="45000"/>
              </a:srgbClr>
            </a:outerShdw>
          </a:effectLst>
        </a:effectStyle>
        <a:effectStyle>
          <a:effectLst>
            <a:outerShdw blurRad="38100" dist="30000" dir="5400000" rotWithShape="0">
              <a:srgbClr val="000000">
                <a:alpha val="45000"/>
              </a:srgbClr>
            </a:outerShdw>
          </a:effectLst>
        </a:effectStyle>
        <a:effectStyle>
          <a:effectLst>
            <a:outerShdw blurRad="38100" dist="25400" dir="5400000" rotWithShape="0">
              <a:srgbClr val="000000">
                <a:alpha val="35000"/>
              </a:srgbClr>
            </a:outerShdw>
          </a:effectLst>
          <a:scene3d>
            <a:camera prst="isometricTopDown" fov="0">
              <a:rot lat="0" lon="0" rev="0"/>
            </a:camera>
            <a:lightRig rig="balanced" dir="t">
              <a:rot lat="0" lon="0" rev="13800000"/>
            </a:lightRig>
          </a:scene3d>
          <a:sp3d extrusionH="12700" prstMaterial="plastic">
            <a:bevelT w="38100" h="25400" prst="softRound"/>
            <a:contourClr>
              <a:schemeClr val="phClr"/>
            </a:contourClr>
          </a:sp3d>
        </a:effectStyle>
      </a:effectStyleLst>
      <a:bgFillStyleLst>
        <a:solidFill>
          <a:schemeClr val="phClr"/>
        </a:solidFill>
        <a:blipFill>
          <a:blip xmlns:r="http://schemas.openxmlformats.org/officeDocument/2006/relationships" r:embed="rId1">
            <a:duotone>
              <a:schemeClr val="phClr">
                <a:shade val="90000"/>
                <a:satMod val="140000"/>
              </a:schemeClr>
              <a:schemeClr val="phClr">
                <a:satMod val="120000"/>
              </a:schemeClr>
            </a:duotone>
          </a:blip>
          <a:tile tx="0" ty="0" sx="100000" sy="100000" flip="none" algn="tl"/>
        </a:blipFill>
        <a:blipFill>
          <a:blip xmlns:r="http://schemas.openxmlformats.org/officeDocument/2006/relationships" r:embed="rId2">
            <a:duotone>
              <a:schemeClr val="phClr">
                <a:shade val="90000"/>
                <a:satMod val="140000"/>
              </a:schemeClr>
              <a:schemeClr val="phClr">
                <a:satMod val="120000"/>
              </a:schemeClr>
            </a:duotone>
          </a:blip>
          <a:tile tx="0" ty="0" sx="100000" sy="100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Median</Template>
  <TotalTime>554</TotalTime>
  <Words>2131</Words>
  <Application>Microsoft Office PowerPoint</Application>
  <PresentationFormat>On-screen Show (4:3)</PresentationFormat>
  <Paragraphs>125</Paragraphs>
  <Slides>26</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26</vt:i4>
      </vt:variant>
    </vt:vector>
  </HeadingPairs>
  <TitlesOfParts>
    <vt:vector size="30" baseType="lpstr">
      <vt:lpstr>Tw Cen MT</vt:lpstr>
      <vt:lpstr>Wingdings</vt:lpstr>
      <vt:lpstr>Wingdings 2</vt:lpstr>
      <vt:lpstr>Median</vt:lpstr>
      <vt:lpstr>Intensive Latin 2</vt:lpstr>
      <vt:lpstr>Prose comp feedback</vt:lpstr>
      <vt:lpstr>Ovid’s Heroides</vt:lpstr>
      <vt:lpstr>Bascis of Latin verse</vt:lpstr>
      <vt:lpstr>Basics of Latin verse: words in context</vt:lpstr>
      <vt:lpstr>Elegy after the Amores</vt:lpstr>
      <vt:lpstr>Elegy takes over the world</vt:lpstr>
      <vt:lpstr>Elegiac features</vt:lpstr>
      <vt:lpstr>Blending Genres</vt:lpstr>
      <vt:lpstr>Heroine vs. genre</vt:lpstr>
      <vt:lpstr>Reader response</vt:lpstr>
      <vt:lpstr>Reading epic through the Heroides</vt:lpstr>
      <vt:lpstr> Reading elegy through the Heroides</vt:lpstr>
      <vt:lpstr>Ovid’s Art of Love</vt:lpstr>
      <vt:lpstr>Is the Art of Love elegy?</vt:lpstr>
      <vt:lpstr>So what’s new about it?</vt:lpstr>
      <vt:lpstr>Reading elegy through the Ars</vt:lpstr>
      <vt:lpstr>An example</vt:lpstr>
      <vt:lpstr>Apollo at Delphi</vt:lpstr>
      <vt:lpstr>Andreas Capellanus De Amore (12th C)</vt:lpstr>
      <vt:lpstr>PowerPoint Presentation</vt:lpstr>
      <vt:lpstr>PowerPoint Presentation</vt:lpstr>
      <vt:lpstr>PowerPoint Presentation</vt:lpstr>
      <vt:lpstr>Size matters: pragmatics</vt:lpstr>
      <vt:lpstr>PowerPoint Presentation</vt:lpstr>
      <vt:lpstr>PowerPoint Presentation</vt:lpstr>
    </vt:vector>
  </TitlesOfParts>
  <Company>University of Wales Lampeter</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Augustan lovers 20</dc:title>
  <dc:creator>sg001</dc:creator>
  <cp:lastModifiedBy>Magdalena Ohrman</cp:lastModifiedBy>
  <cp:revision>49</cp:revision>
  <dcterms:created xsi:type="dcterms:W3CDTF">2010-04-28T09:38:54Z</dcterms:created>
  <dcterms:modified xsi:type="dcterms:W3CDTF">2016-04-25T14:57:57Z</dcterms:modified>
</cp:coreProperties>
</file>