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5225" autoAdjust="0"/>
    <p:restoredTop sz="86433" autoAdjust="0"/>
  </p:normalViewPr>
  <p:slideViewPr>
    <p:cSldViewPr>
      <p:cViewPr varScale="1">
        <p:scale>
          <a:sx n="71" d="100"/>
          <a:sy n="71" d="100"/>
        </p:scale>
        <p:origin x="2718" y="78"/>
      </p:cViewPr>
      <p:guideLst>
        <p:guide orient="horz" pos="3024"/>
        <p:guide pos="4032"/>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497997-4B4E-4490-BBBF-539AC8718CD6}" type="datetimeFigureOut">
              <a:rPr lang="en-GB" smtClean="0"/>
              <a:t>04/10/2019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845B0E-564E-4451-B3C6-BC0B0C7BF042}" type="slidenum">
              <a:rPr lang="en-GB" smtClean="0"/>
              <a:t>‹#›</a:t>
            </a:fld>
            <a:endParaRPr lang="en-GB"/>
          </a:p>
        </p:txBody>
      </p:sp>
    </p:spTree>
    <p:extLst>
      <p:ext uri="{BB962C8B-B14F-4D97-AF65-F5344CB8AC3E}">
        <p14:creationId xmlns:p14="http://schemas.microsoft.com/office/powerpoint/2010/main" val="7804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845B0E-564E-4451-B3C6-BC0B0C7BF042}" type="slidenum">
              <a:rPr lang="en-GB" smtClean="0"/>
              <a:t>1</a:t>
            </a:fld>
            <a:endParaRPr lang="en-GB"/>
          </a:p>
        </p:txBody>
      </p:sp>
    </p:spTree>
    <p:extLst>
      <p:ext uri="{BB962C8B-B14F-4D97-AF65-F5344CB8AC3E}">
        <p14:creationId xmlns:p14="http://schemas.microsoft.com/office/powerpoint/2010/main" val="3941769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6"/>
            <a:ext cx="10881360" cy="2058035"/>
          </a:xfrm>
        </p:spPr>
        <p:txBody>
          <a:bodyPr/>
          <a:lstStyle/>
          <a:p>
            <a:r>
              <a:rPr lang="en-US"/>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1"/>
            <a:ext cx="10881360" cy="1906905"/>
          </a:xfrm>
        </p:spPr>
        <p:txBody>
          <a:bodyPr anchor="t"/>
          <a:lstStyle>
            <a:lvl1pPr algn="l">
              <a:defRPr sz="5600" b="1" cap="all"/>
            </a:lvl1pPr>
          </a:lstStyle>
          <a:p>
            <a:r>
              <a:rPr lang="en-US"/>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067800" y="3135948"/>
            <a:ext cx="7958773"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3"/>
            <a:ext cx="11521440" cy="16002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503036" y="2149158"/>
            <a:ext cx="5658485"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503036"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04/10/2019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04/10/2019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04/10/2019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382270"/>
            <a:ext cx="4211638" cy="1626870"/>
          </a:xfrm>
        </p:spPr>
        <p:txBody>
          <a:bodyPr anchor="b"/>
          <a:lstStyle>
            <a:lvl1pPr algn="l">
              <a:defRPr sz="2800" b="1"/>
            </a:lvl1pPr>
          </a:lstStyle>
          <a:p>
            <a:r>
              <a:rPr lang="en-US"/>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40081" y="2009141"/>
            <a:ext cx="4211638" cy="656748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59" y="537845"/>
            <a:ext cx="4031615" cy="1147032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95668" y="537845"/>
            <a:ext cx="11885930" cy="114703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40080" y="8898891"/>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04/10/2019</a:t>
            </a:fld>
            <a:endParaRPr lang="en-GB"/>
          </a:p>
        </p:txBody>
      </p:sp>
      <p:sp>
        <p:nvSpPr>
          <p:cNvPr id="5" name="Footer Placeholder 4"/>
          <p:cNvSpPr>
            <a:spLocks noGrp="1"/>
          </p:cNvSpPr>
          <p:nvPr>
            <p:ph type="ftr" sz="quarter" idx="3"/>
          </p:nvPr>
        </p:nvSpPr>
        <p:spPr>
          <a:xfrm>
            <a:off x="4373880" y="8898891"/>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1"/>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86647"/>
            <a:ext cx="12801600" cy="1479457"/>
          </a:xfrm>
        </p:spPr>
        <p:txBody>
          <a:bodyPr>
            <a:normAutofit fontScale="90000"/>
          </a:bodyPr>
          <a:lstStyle/>
          <a:p>
            <a:r>
              <a:rPr lang="en-GB" sz="4400" dirty="0"/>
              <a:t>Building a Secure Enterprise Network</a:t>
            </a:r>
            <a:br>
              <a:rPr lang="en-GB" sz="4000" dirty="0"/>
            </a:br>
            <a:r>
              <a:rPr lang="en-GB" sz="2200" dirty="0"/>
              <a:t>Dale Griffiths (P146062) – MSc Computer Networks and Security</a:t>
            </a:r>
            <a:br>
              <a:rPr lang="en-GB" sz="2200" dirty="0"/>
            </a:br>
            <a:r>
              <a:rPr lang="en-GB" sz="2200" dirty="0"/>
              <a:t>University of Wales Trinity St. David SA1 Campus</a:t>
            </a:r>
            <a:br>
              <a:rPr lang="en-GB" sz="2200" dirty="0"/>
            </a:br>
            <a:r>
              <a:rPr lang="en-GB" sz="2200" dirty="0"/>
              <a:t>Email: dgriffiths.146062@student.uwtsd.ac.uk</a:t>
            </a:r>
          </a:p>
        </p:txBody>
      </p:sp>
      <p:pic>
        <p:nvPicPr>
          <p:cNvPr id="7" name="Picture 6">
            <a:extLst>
              <a:ext uri="{FF2B5EF4-FFF2-40B4-BE49-F238E27FC236}">
                <a16:creationId xmlns:a16="http://schemas.microsoft.com/office/drawing/2014/main" id="{9A06648A-DB07-4DD7-A3B1-81A49F4CEFA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9379" y="485748"/>
            <a:ext cx="2520280" cy="881253"/>
          </a:xfrm>
          <a:prstGeom prst="rect">
            <a:avLst/>
          </a:prstGeom>
        </p:spPr>
      </p:pic>
      <p:sp>
        <p:nvSpPr>
          <p:cNvPr id="15" name="AutoShape 2" descr="https://moodle.uwtsd.ac.uk/pluginfile.php/33676/mod_resource/content/1/schoollogo.jpg">
            <a:extLst>
              <a:ext uri="{FF2B5EF4-FFF2-40B4-BE49-F238E27FC236}">
                <a16:creationId xmlns:a16="http://schemas.microsoft.com/office/drawing/2014/main" id="{83422BA8-7506-4B14-BB22-7F25968F4673}"/>
              </a:ext>
            </a:extLst>
          </p:cNvPr>
          <p:cNvSpPr>
            <a:spLocks noChangeAspect="1" noChangeArrowheads="1"/>
          </p:cNvSpPr>
          <p:nvPr/>
        </p:nvSpPr>
        <p:spPr bwMode="auto">
          <a:xfrm>
            <a:off x="6248400" y="4648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 name="Picture 16">
            <a:extLst>
              <a:ext uri="{FF2B5EF4-FFF2-40B4-BE49-F238E27FC236}">
                <a16:creationId xmlns:a16="http://schemas.microsoft.com/office/drawing/2014/main" id="{6690311E-9C94-4ABC-A82D-25CF5B47F514}"/>
              </a:ext>
            </a:extLst>
          </p:cNvPr>
          <p:cNvPicPr>
            <a:picLocks noChangeAspect="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10148025" y="411035"/>
            <a:ext cx="2520280" cy="881252"/>
          </a:xfrm>
          <a:prstGeom prst="rect">
            <a:avLst/>
          </a:prstGeom>
        </p:spPr>
      </p:pic>
      <p:sp>
        <p:nvSpPr>
          <p:cNvPr id="49" name="TextBox 48">
            <a:extLst>
              <a:ext uri="{FF2B5EF4-FFF2-40B4-BE49-F238E27FC236}">
                <a16:creationId xmlns:a16="http://schemas.microsoft.com/office/drawing/2014/main" id="{44098A14-FC14-4054-A6DB-50101196F8E5}"/>
              </a:ext>
            </a:extLst>
          </p:cNvPr>
          <p:cNvSpPr txBox="1"/>
          <p:nvPr/>
        </p:nvSpPr>
        <p:spPr>
          <a:xfrm>
            <a:off x="10545610" y="3732540"/>
            <a:ext cx="810478" cy="323165"/>
          </a:xfrm>
          <a:prstGeom prst="rect">
            <a:avLst/>
          </a:prstGeom>
          <a:noFill/>
        </p:spPr>
        <p:txBody>
          <a:bodyPr wrap="none" rtlCol="0">
            <a:spAutoFit/>
          </a:bodyPr>
          <a:lstStyle/>
          <a:p>
            <a:r>
              <a:rPr lang="en-GB" sz="1500" dirty="0"/>
              <a:t>Figure 1</a:t>
            </a:r>
          </a:p>
        </p:txBody>
      </p:sp>
      <p:sp>
        <p:nvSpPr>
          <p:cNvPr id="50" name="TextBox 49">
            <a:extLst>
              <a:ext uri="{FF2B5EF4-FFF2-40B4-BE49-F238E27FC236}">
                <a16:creationId xmlns:a16="http://schemas.microsoft.com/office/drawing/2014/main" id="{70AA09CE-3785-4B6E-B3D1-6CD0DB918866}"/>
              </a:ext>
            </a:extLst>
          </p:cNvPr>
          <p:cNvSpPr txBox="1"/>
          <p:nvPr/>
        </p:nvSpPr>
        <p:spPr>
          <a:xfrm>
            <a:off x="10545610" y="8037176"/>
            <a:ext cx="810478" cy="323165"/>
          </a:xfrm>
          <a:prstGeom prst="rect">
            <a:avLst/>
          </a:prstGeom>
          <a:noFill/>
        </p:spPr>
        <p:txBody>
          <a:bodyPr wrap="none" rtlCol="0">
            <a:spAutoFit/>
          </a:bodyPr>
          <a:lstStyle/>
          <a:p>
            <a:r>
              <a:rPr lang="en-GB" sz="1500" dirty="0"/>
              <a:t>Figure 3</a:t>
            </a:r>
          </a:p>
        </p:txBody>
      </p:sp>
      <p:sp>
        <p:nvSpPr>
          <p:cNvPr id="51" name="TextBox 50">
            <a:extLst>
              <a:ext uri="{FF2B5EF4-FFF2-40B4-BE49-F238E27FC236}">
                <a16:creationId xmlns:a16="http://schemas.microsoft.com/office/drawing/2014/main" id="{60602F3D-D945-4B4F-A7A0-C18678E2CF4B}"/>
              </a:ext>
            </a:extLst>
          </p:cNvPr>
          <p:cNvSpPr txBox="1"/>
          <p:nvPr/>
        </p:nvSpPr>
        <p:spPr>
          <a:xfrm>
            <a:off x="10553170" y="5884858"/>
            <a:ext cx="810478" cy="323165"/>
          </a:xfrm>
          <a:prstGeom prst="rect">
            <a:avLst/>
          </a:prstGeom>
          <a:noFill/>
        </p:spPr>
        <p:txBody>
          <a:bodyPr wrap="none" rtlCol="0">
            <a:spAutoFit/>
          </a:bodyPr>
          <a:lstStyle/>
          <a:p>
            <a:r>
              <a:rPr lang="en-GB" sz="1500" dirty="0"/>
              <a:t>Figure 2</a:t>
            </a:r>
          </a:p>
        </p:txBody>
      </p:sp>
      <p:sp>
        <p:nvSpPr>
          <p:cNvPr id="53" name="TextBox 52">
            <a:extLst>
              <a:ext uri="{FF2B5EF4-FFF2-40B4-BE49-F238E27FC236}">
                <a16:creationId xmlns:a16="http://schemas.microsoft.com/office/drawing/2014/main" id="{B5DBDDC0-86CA-4D27-8593-BBB892A0D412}"/>
              </a:ext>
            </a:extLst>
          </p:cNvPr>
          <p:cNvSpPr txBox="1"/>
          <p:nvPr/>
        </p:nvSpPr>
        <p:spPr>
          <a:xfrm>
            <a:off x="129411" y="1894147"/>
            <a:ext cx="2970000" cy="2246769"/>
          </a:xfrm>
          <a:prstGeom prst="rect">
            <a:avLst/>
          </a:prstGeom>
          <a:noFill/>
          <a:ln>
            <a:solidFill>
              <a:schemeClr val="tx1"/>
            </a:solidFill>
          </a:ln>
        </p:spPr>
        <p:txBody>
          <a:bodyPr wrap="square" rtlCol="0">
            <a:spAutoFit/>
          </a:bodyPr>
          <a:lstStyle/>
          <a:p>
            <a:pPr marL="457200" indent="-457200" algn="ctr">
              <a:buFont typeface="+mj-lt"/>
              <a:buAutoNum type="arabicPeriod"/>
            </a:pPr>
            <a:r>
              <a:rPr lang="en-GB" sz="2000" b="1" dirty="0"/>
              <a:t>Introduction</a:t>
            </a:r>
          </a:p>
          <a:p>
            <a:pPr algn="just"/>
            <a:r>
              <a:rPr lang="en-GB" sz="1500" dirty="0"/>
              <a:t>This project was based upon building an enterprise-class network. This then allowed the author to conduct experiments to test the networks security. The vulnerabilities identified were secured to prevent these types of attacks in the future.  </a:t>
            </a:r>
            <a:endParaRPr lang="en-GB" dirty="0"/>
          </a:p>
        </p:txBody>
      </p:sp>
      <p:sp>
        <p:nvSpPr>
          <p:cNvPr id="54" name="TextBox 53">
            <a:extLst>
              <a:ext uri="{FF2B5EF4-FFF2-40B4-BE49-F238E27FC236}">
                <a16:creationId xmlns:a16="http://schemas.microsoft.com/office/drawing/2014/main" id="{92291BF5-C02F-4DF2-B22F-64AEDA819654}"/>
              </a:ext>
            </a:extLst>
          </p:cNvPr>
          <p:cNvSpPr txBox="1"/>
          <p:nvPr/>
        </p:nvSpPr>
        <p:spPr>
          <a:xfrm>
            <a:off x="9251724" y="8343255"/>
            <a:ext cx="3400125" cy="1138773"/>
          </a:xfrm>
          <a:prstGeom prst="rect">
            <a:avLst/>
          </a:prstGeom>
          <a:noFill/>
          <a:ln>
            <a:solidFill>
              <a:schemeClr val="tx1"/>
            </a:solidFill>
          </a:ln>
        </p:spPr>
        <p:txBody>
          <a:bodyPr wrap="square" rtlCol="0">
            <a:spAutoFit/>
          </a:bodyPr>
          <a:lstStyle/>
          <a:p>
            <a:pPr algn="ctr"/>
            <a:r>
              <a:rPr lang="en-GB" sz="2000" b="1" dirty="0"/>
              <a:t>Table of Figures</a:t>
            </a:r>
          </a:p>
          <a:p>
            <a:pPr marL="342900" indent="-342900" algn="just">
              <a:buFont typeface="+mj-lt"/>
              <a:buAutoNum type="arabicPeriod"/>
            </a:pPr>
            <a:r>
              <a:rPr lang="en-GB" sz="1500" dirty="0"/>
              <a:t>Network Blueprint</a:t>
            </a:r>
          </a:p>
          <a:p>
            <a:pPr marL="342900" indent="-342900" algn="just">
              <a:buFont typeface="+mj-lt"/>
              <a:buAutoNum type="arabicPeriod"/>
            </a:pPr>
            <a:r>
              <a:rPr lang="en-GB" sz="1500" dirty="0"/>
              <a:t>VLAN Hopping Attack</a:t>
            </a:r>
          </a:p>
          <a:p>
            <a:pPr marL="342900" indent="-342900">
              <a:buFont typeface="+mj-lt"/>
              <a:buAutoNum type="arabicPeriod"/>
            </a:pPr>
            <a:r>
              <a:rPr lang="en-GB" sz="1500" dirty="0"/>
              <a:t>WPA2 Password Cracking</a:t>
            </a:r>
          </a:p>
          <a:p>
            <a:endParaRPr lang="en-GB" sz="300" dirty="0"/>
          </a:p>
        </p:txBody>
      </p:sp>
      <p:sp>
        <p:nvSpPr>
          <p:cNvPr id="55" name="TextBox 54">
            <a:extLst>
              <a:ext uri="{FF2B5EF4-FFF2-40B4-BE49-F238E27FC236}">
                <a16:creationId xmlns:a16="http://schemas.microsoft.com/office/drawing/2014/main" id="{D6F88A90-0FBD-40D7-9402-E5D6D2EEF451}"/>
              </a:ext>
            </a:extLst>
          </p:cNvPr>
          <p:cNvSpPr txBox="1"/>
          <p:nvPr/>
        </p:nvSpPr>
        <p:spPr>
          <a:xfrm>
            <a:off x="116475" y="8343256"/>
            <a:ext cx="9024111" cy="1138773"/>
          </a:xfrm>
          <a:prstGeom prst="rect">
            <a:avLst/>
          </a:prstGeom>
          <a:noFill/>
          <a:ln>
            <a:solidFill>
              <a:schemeClr val="tx1"/>
            </a:solidFill>
          </a:ln>
        </p:spPr>
        <p:txBody>
          <a:bodyPr wrap="square" rtlCol="0">
            <a:spAutoFit/>
          </a:bodyPr>
          <a:lstStyle/>
          <a:p>
            <a:pPr algn="ctr"/>
            <a:r>
              <a:rPr lang="en-GB" sz="2000" b="1" dirty="0"/>
              <a:t>References</a:t>
            </a:r>
          </a:p>
          <a:p>
            <a:r>
              <a:rPr lang="en-GB" sz="1500" dirty="0"/>
              <a:t>[1] D. Yuan, “Design and develop hands on cyber-security curriculum and laboratory,” in </a:t>
            </a:r>
            <a:r>
              <a:rPr lang="en-GB" sz="1500" i="1" dirty="0"/>
              <a:t>Proceedings of Computing Conference 2017</a:t>
            </a:r>
            <a:r>
              <a:rPr lang="en-GB" sz="1500" dirty="0"/>
              <a:t>, 2018, vol. 2018-Janua, pp. 1176–1179.</a:t>
            </a:r>
          </a:p>
          <a:p>
            <a:r>
              <a:rPr lang="en-GB" sz="1500" dirty="0"/>
              <a:t>[2]Profiling and mitigating brute force attack in home wireless LAN (2014)</a:t>
            </a:r>
          </a:p>
          <a:p>
            <a:endParaRPr lang="en-GB" sz="300" dirty="0"/>
          </a:p>
        </p:txBody>
      </p:sp>
      <p:sp>
        <p:nvSpPr>
          <p:cNvPr id="57" name="TextBox 56">
            <a:extLst>
              <a:ext uri="{FF2B5EF4-FFF2-40B4-BE49-F238E27FC236}">
                <a16:creationId xmlns:a16="http://schemas.microsoft.com/office/drawing/2014/main" id="{5C8D39A5-2492-43C8-8109-0C0D00EEFCB3}"/>
              </a:ext>
            </a:extLst>
          </p:cNvPr>
          <p:cNvSpPr txBox="1"/>
          <p:nvPr/>
        </p:nvSpPr>
        <p:spPr>
          <a:xfrm>
            <a:off x="129379" y="4196572"/>
            <a:ext cx="2958502" cy="4062651"/>
          </a:xfrm>
          <a:prstGeom prst="rect">
            <a:avLst/>
          </a:prstGeom>
          <a:noFill/>
          <a:ln>
            <a:solidFill>
              <a:schemeClr val="tx1"/>
            </a:solidFill>
          </a:ln>
        </p:spPr>
        <p:txBody>
          <a:bodyPr wrap="square" rtlCol="0">
            <a:spAutoFit/>
          </a:bodyPr>
          <a:lstStyle/>
          <a:p>
            <a:pPr marL="457200" indent="-457200" algn="ctr">
              <a:buFont typeface="+mj-lt"/>
              <a:buAutoNum type="arabicPeriod" startAt="2"/>
            </a:pPr>
            <a:r>
              <a:rPr lang="en-GB" sz="2000" b="1" dirty="0"/>
              <a:t>Aims and Objectives</a:t>
            </a:r>
          </a:p>
          <a:p>
            <a:pPr algn="just"/>
            <a:r>
              <a:rPr lang="en-GB" sz="1380" dirty="0"/>
              <a:t>The aim of this project is to design and build an enterprise-class network  with 30 networking devices. Therefore allowing vulnerabilities to be identified during experimentation and solutions to be implemented. </a:t>
            </a:r>
          </a:p>
          <a:p>
            <a:pPr algn="just"/>
            <a:r>
              <a:rPr lang="en-GB" sz="1380" dirty="0"/>
              <a:t>Objectives:</a:t>
            </a:r>
          </a:p>
          <a:p>
            <a:pPr marL="285750" lvl="0" indent="-285750">
              <a:buFont typeface="Arial" panose="020B0604020202020204" pitchFamily="34" charset="0"/>
              <a:buChar char="•"/>
            </a:pPr>
            <a:r>
              <a:rPr lang="en-GB" sz="1380" dirty="0"/>
              <a:t>Research enterprise-class networks</a:t>
            </a:r>
          </a:p>
          <a:p>
            <a:pPr marL="285750" lvl="0" indent="-285750">
              <a:buFont typeface="Arial" panose="020B0604020202020204" pitchFamily="34" charset="0"/>
              <a:buChar char="•"/>
            </a:pPr>
            <a:r>
              <a:rPr lang="en-GB" sz="1380" dirty="0"/>
              <a:t>Research networking devices</a:t>
            </a:r>
          </a:p>
          <a:p>
            <a:pPr marL="285750" lvl="0" indent="-285750">
              <a:buFont typeface="Arial" panose="020B0604020202020204" pitchFamily="34" charset="0"/>
              <a:buChar char="•"/>
            </a:pPr>
            <a:r>
              <a:rPr lang="en-GB" sz="1380" dirty="0"/>
              <a:t>Investigate vulnerabilities and solutions to be used in the project</a:t>
            </a:r>
          </a:p>
          <a:p>
            <a:pPr marL="285750" lvl="0" indent="-285750">
              <a:buFont typeface="Arial" panose="020B0604020202020204" pitchFamily="34" charset="0"/>
              <a:buChar char="•"/>
            </a:pPr>
            <a:r>
              <a:rPr lang="en-GB" sz="1380" dirty="0"/>
              <a:t>Plan and implement an enterprise-class network</a:t>
            </a:r>
          </a:p>
          <a:p>
            <a:pPr marL="285750" lvl="0" indent="-285750">
              <a:buFont typeface="Arial" panose="020B0604020202020204" pitchFamily="34" charset="0"/>
              <a:buChar char="•"/>
            </a:pPr>
            <a:r>
              <a:rPr lang="en-GB" sz="1380" dirty="0"/>
              <a:t>Conduct experiments and configure solutions to secure the network</a:t>
            </a:r>
          </a:p>
        </p:txBody>
      </p:sp>
      <p:sp>
        <p:nvSpPr>
          <p:cNvPr id="59" name="TextBox 58">
            <a:extLst>
              <a:ext uri="{FF2B5EF4-FFF2-40B4-BE49-F238E27FC236}">
                <a16:creationId xmlns:a16="http://schemas.microsoft.com/office/drawing/2014/main" id="{91199946-AC5B-418A-B978-A22F8A56C321}"/>
              </a:ext>
            </a:extLst>
          </p:cNvPr>
          <p:cNvSpPr txBox="1"/>
          <p:nvPr/>
        </p:nvSpPr>
        <p:spPr>
          <a:xfrm>
            <a:off x="3149280" y="1894147"/>
            <a:ext cx="2970000" cy="3400931"/>
          </a:xfrm>
          <a:prstGeom prst="rect">
            <a:avLst/>
          </a:prstGeom>
          <a:noFill/>
          <a:ln>
            <a:solidFill>
              <a:schemeClr val="tx1"/>
            </a:solidFill>
          </a:ln>
        </p:spPr>
        <p:txBody>
          <a:bodyPr wrap="square" rtlCol="0">
            <a:spAutoFit/>
          </a:bodyPr>
          <a:lstStyle/>
          <a:p>
            <a:pPr marL="457200" indent="-457200" algn="ctr">
              <a:buFont typeface="+mj-lt"/>
              <a:buAutoNum type="arabicPeriod" startAt="3"/>
            </a:pPr>
            <a:r>
              <a:rPr lang="en-GB" sz="2000" b="1" dirty="0"/>
              <a:t>Related Work</a:t>
            </a:r>
          </a:p>
          <a:p>
            <a:pPr algn="just"/>
            <a:r>
              <a:rPr lang="en-GB" sz="1500" dirty="0"/>
              <a:t>There was one paper that was  used when conducting this project, the paper and information relating to it can be seen below. </a:t>
            </a:r>
          </a:p>
          <a:p>
            <a:pPr algn="just"/>
            <a:r>
              <a:rPr lang="en-GB" sz="1500" dirty="0"/>
              <a:t>[1] This paper investigates building a virtual enterprise network. Then moves onto performing penetration testing on the network, the paper provides tools that can be used during the attacks. The paper then looks into implementing solutions to prevent these attacks and finally investigates network auditing.  </a:t>
            </a:r>
          </a:p>
        </p:txBody>
      </p:sp>
      <p:sp>
        <p:nvSpPr>
          <p:cNvPr id="60" name="TextBox 59">
            <a:extLst>
              <a:ext uri="{FF2B5EF4-FFF2-40B4-BE49-F238E27FC236}">
                <a16:creationId xmlns:a16="http://schemas.microsoft.com/office/drawing/2014/main" id="{D55A3BA3-56AF-4175-9798-2AA133EC735D}"/>
              </a:ext>
            </a:extLst>
          </p:cNvPr>
          <p:cNvSpPr txBox="1"/>
          <p:nvPr/>
        </p:nvSpPr>
        <p:spPr>
          <a:xfrm>
            <a:off x="3149280" y="5350734"/>
            <a:ext cx="2958502" cy="2846933"/>
          </a:xfrm>
          <a:prstGeom prst="rect">
            <a:avLst/>
          </a:prstGeom>
          <a:noFill/>
          <a:ln>
            <a:solidFill>
              <a:schemeClr val="tx1"/>
            </a:solidFill>
          </a:ln>
        </p:spPr>
        <p:txBody>
          <a:bodyPr wrap="square" rtlCol="0">
            <a:spAutoFit/>
          </a:bodyPr>
          <a:lstStyle/>
          <a:p>
            <a:pPr marL="457200" indent="-457200" algn="ctr">
              <a:buFont typeface="+mj-lt"/>
              <a:buAutoNum type="arabicPeriod" startAt="4"/>
            </a:pPr>
            <a:r>
              <a:rPr lang="en-GB" sz="2000" b="1" dirty="0"/>
              <a:t>Design and  Implementation</a:t>
            </a:r>
          </a:p>
          <a:p>
            <a:pPr algn="just"/>
            <a:r>
              <a:rPr lang="en-GB" sz="1500" dirty="0"/>
              <a:t>The author designed both a physical and virtual network to be implemented including:</a:t>
            </a:r>
          </a:p>
          <a:p>
            <a:pPr marL="285750" indent="-285750" algn="just">
              <a:buFont typeface="Arial" panose="020B0604020202020204" pitchFamily="34" charset="0"/>
              <a:buChar char="•"/>
            </a:pPr>
            <a:r>
              <a:rPr lang="en-GB" sz="1500" dirty="0"/>
              <a:t>Firewalls </a:t>
            </a:r>
          </a:p>
          <a:p>
            <a:pPr marL="285750" indent="-285750" algn="just">
              <a:buFont typeface="Arial" panose="020B0604020202020204" pitchFamily="34" charset="0"/>
              <a:buChar char="•"/>
            </a:pPr>
            <a:r>
              <a:rPr lang="en-GB" sz="1500" dirty="0"/>
              <a:t>Routers</a:t>
            </a:r>
          </a:p>
          <a:p>
            <a:pPr marL="285750" indent="-285750" algn="just">
              <a:buFont typeface="Arial" panose="020B0604020202020204" pitchFamily="34" charset="0"/>
              <a:buChar char="•"/>
            </a:pPr>
            <a:r>
              <a:rPr lang="en-GB" sz="1500" dirty="0"/>
              <a:t>L2 &amp; L3 Switches</a:t>
            </a:r>
          </a:p>
          <a:p>
            <a:pPr marL="285750" indent="-285750" algn="just">
              <a:buFont typeface="Arial" panose="020B0604020202020204" pitchFamily="34" charset="0"/>
              <a:buChar char="•"/>
            </a:pPr>
            <a:r>
              <a:rPr lang="en-GB" sz="1500" dirty="0"/>
              <a:t>Workstations</a:t>
            </a:r>
          </a:p>
          <a:p>
            <a:pPr marL="285750" indent="-285750" algn="just">
              <a:buFont typeface="Arial" panose="020B0604020202020204" pitchFamily="34" charset="0"/>
              <a:buChar char="•"/>
            </a:pPr>
            <a:r>
              <a:rPr lang="en-GB" sz="1500" dirty="0"/>
              <a:t>Wireless Access Point</a:t>
            </a:r>
          </a:p>
          <a:p>
            <a:pPr marL="285750" indent="-285750" algn="just">
              <a:buFont typeface="Arial" panose="020B0604020202020204" pitchFamily="34" charset="0"/>
              <a:buChar char="•"/>
            </a:pPr>
            <a:r>
              <a:rPr lang="en-GB" sz="1500" dirty="0"/>
              <a:t>Kali Linux operating system</a:t>
            </a:r>
            <a:endParaRPr lang="en-GB" sz="500" dirty="0"/>
          </a:p>
          <a:p>
            <a:pPr marL="285750" indent="-285750" algn="just">
              <a:buFont typeface="Arial" panose="020B0604020202020204" pitchFamily="34" charset="0"/>
              <a:buChar char="•"/>
            </a:pPr>
            <a:endParaRPr lang="en-GB" sz="450" dirty="0"/>
          </a:p>
        </p:txBody>
      </p:sp>
      <p:sp>
        <p:nvSpPr>
          <p:cNvPr id="61" name="TextBox 60">
            <a:extLst>
              <a:ext uri="{FF2B5EF4-FFF2-40B4-BE49-F238E27FC236}">
                <a16:creationId xmlns:a16="http://schemas.microsoft.com/office/drawing/2014/main" id="{EF56488A-843B-4557-B57B-EBE1FC3E0046}"/>
              </a:ext>
            </a:extLst>
          </p:cNvPr>
          <p:cNvSpPr txBox="1"/>
          <p:nvPr/>
        </p:nvSpPr>
        <p:spPr>
          <a:xfrm>
            <a:off x="6165893" y="1895038"/>
            <a:ext cx="2970000" cy="2477601"/>
          </a:xfrm>
          <a:prstGeom prst="rect">
            <a:avLst/>
          </a:prstGeom>
          <a:noFill/>
          <a:ln>
            <a:solidFill>
              <a:schemeClr val="tx1"/>
            </a:solidFill>
          </a:ln>
        </p:spPr>
        <p:txBody>
          <a:bodyPr wrap="square" rtlCol="0">
            <a:spAutoFit/>
          </a:bodyPr>
          <a:lstStyle/>
          <a:p>
            <a:pPr marL="457200" indent="-457200" algn="ctr">
              <a:buFont typeface="+mj-lt"/>
              <a:buAutoNum type="arabicPeriod" startAt="5"/>
            </a:pPr>
            <a:r>
              <a:rPr lang="en-GB" sz="2000" b="1" dirty="0"/>
              <a:t>Results</a:t>
            </a:r>
          </a:p>
          <a:p>
            <a:pPr algn="just"/>
            <a:r>
              <a:rPr lang="en-GB" sz="1500" dirty="0"/>
              <a:t>Figure 2-3 are used to demonstrate the results from the project. </a:t>
            </a:r>
          </a:p>
          <a:p>
            <a:pPr algn="just"/>
            <a:r>
              <a:rPr lang="en-GB" sz="1500" dirty="0"/>
              <a:t>Figure two identifies the results from the VLAN hopping attack using the software Yersinia. Figure three is used to show that the wireless network WPA2 password was cracked and is  “adminadmin”. Then solutions were implemented.</a:t>
            </a:r>
          </a:p>
        </p:txBody>
      </p:sp>
      <p:sp>
        <p:nvSpPr>
          <p:cNvPr id="67" name="TextBox 66">
            <a:extLst>
              <a:ext uri="{FF2B5EF4-FFF2-40B4-BE49-F238E27FC236}">
                <a16:creationId xmlns:a16="http://schemas.microsoft.com/office/drawing/2014/main" id="{30BA1F7B-C445-40F3-976D-45F3DCA5F6B4}"/>
              </a:ext>
            </a:extLst>
          </p:cNvPr>
          <p:cNvSpPr txBox="1"/>
          <p:nvPr/>
        </p:nvSpPr>
        <p:spPr>
          <a:xfrm>
            <a:off x="6163939" y="4425895"/>
            <a:ext cx="2970000" cy="3785652"/>
          </a:xfrm>
          <a:prstGeom prst="rect">
            <a:avLst/>
          </a:prstGeom>
          <a:noFill/>
          <a:ln>
            <a:solidFill>
              <a:schemeClr val="tx1"/>
            </a:solidFill>
          </a:ln>
        </p:spPr>
        <p:txBody>
          <a:bodyPr wrap="square" rtlCol="0">
            <a:spAutoFit/>
          </a:bodyPr>
          <a:lstStyle/>
          <a:p>
            <a:pPr marL="457200" indent="-457200" algn="ctr">
              <a:buFont typeface="+mj-lt"/>
              <a:buAutoNum type="arabicPeriod" startAt="6"/>
            </a:pPr>
            <a:r>
              <a:rPr lang="en-GB" sz="2000" b="1" dirty="0"/>
              <a:t>Conclusion</a:t>
            </a:r>
          </a:p>
          <a:p>
            <a:pPr algn="just"/>
            <a:r>
              <a:rPr lang="en-GB" sz="1375" dirty="0"/>
              <a:t>The project was conducted to investigate the vulnerabilities within enterprise-class networks The author then implemented solutions to prevent further attacks. The aim and objectives of the project have been met </a:t>
            </a:r>
          </a:p>
          <a:p>
            <a:pPr marL="285750" lvl="0" indent="-285750">
              <a:buFont typeface="Arial" panose="020B0604020202020204" pitchFamily="34" charset="0"/>
              <a:buChar char="•"/>
            </a:pPr>
            <a:r>
              <a:rPr lang="en-GB" sz="1375" dirty="0"/>
              <a:t>Research enterprise-class networks</a:t>
            </a:r>
          </a:p>
          <a:p>
            <a:pPr marL="285750" lvl="0" indent="-285750">
              <a:buFont typeface="Arial" panose="020B0604020202020204" pitchFamily="34" charset="0"/>
              <a:buChar char="•"/>
            </a:pPr>
            <a:r>
              <a:rPr lang="en-GB" sz="1375" dirty="0"/>
              <a:t>Research networking devices</a:t>
            </a:r>
          </a:p>
          <a:p>
            <a:pPr marL="285750" lvl="0" indent="-285750">
              <a:buFont typeface="Arial" panose="020B0604020202020204" pitchFamily="34" charset="0"/>
              <a:buChar char="•"/>
            </a:pPr>
            <a:r>
              <a:rPr lang="en-GB" sz="1375" dirty="0"/>
              <a:t>Investigate vulnerabilities and solutions to be used in the project</a:t>
            </a:r>
          </a:p>
          <a:p>
            <a:pPr marL="285750" lvl="0" indent="-285750">
              <a:buFont typeface="Arial" panose="020B0604020202020204" pitchFamily="34" charset="0"/>
              <a:buChar char="•"/>
            </a:pPr>
            <a:r>
              <a:rPr lang="en-GB" sz="1375" dirty="0"/>
              <a:t>Plan and implement an enterprise-class network</a:t>
            </a:r>
          </a:p>
          <a:p>
            <a:pPr marL="285750" lvl="0" indent="-285750">
              <a:buFont typeface="Arial" panose="020B0604020202020204" pitchFamily="34" charset="0"/>
              <a:buChar char="•"/>
            </a:pPr>
            <a:r>
              <a:rPr lang="en-GB" sz="1375" dirty="0"/>
              <a:t>Conduct experiments and configure solutions to secure the network</a:t>
            </a:r>
          </a:p>
        </p:txBody>
      </p:sp>
      <p:pic>
        <p:nvPicPr>
          <p:cNvPr id="3" name="Picture 2">
            <a:extLst>
              <a:ext uri="{FF2B5EF4-FFF2-40B4-BE49-F238E27FC236}">
                <a16:creationId xmlns:a16="http://schemas.microsoft.com/office/drawing/2014/main" id="{8CF38479-EBA1-41A8-8D4B-C4420E17D6B8}"/>
              </a:ext>
            </a:extLst>
          </p:cNvPr>
          <p:cNvPicPr>
            <a:picLocks noChangeAspect="1"/>
          </p:cNvPicPr>
          <p:nvPr/>
        </p:nvPicPr>
        <p:blipFill>
          <a:blip r:embed="rId5"/>
          <a:stretch>
            <a:fillRect/>
          </a:stretch>
        </p:blipFill>
        <p:spPr>
          <a:xfrm>
            <a:off x="9140586" y="3896885"/>
            <a:ext cx="3661014" cy="2184343"/>
          </a:xfrm>
          <a:prstGeom prst="rect">
            <a:avLst/>
          </a:prstGeom>
        </p:spPr>
      </p:pic>
      <p:pic>
        <p:nvPicPr>
          <p:cNvPr id="21" name="Picture 20">
            <a:extLst>
              <a:ext uri="{FF2B5EF4-FFF2-40B4-BE49-F238E27FC236}">
                <a16:creationId xmlns:a16="http://schemas.microsoft.com/office/drawing/2014/main" id="{1100D4DB-FE43-410A-8475-1B7D0846B8A2}"/>
              </a:ext>
            </a:extLst>
          </p:cNvPr>
          <p:cNvPicPr/>
          <p:nvPr/>
        </p:nvPicPr>
        <p:blipFill>
          <a:blip r:embed="rId6"/>
          <a:stretch>
            <a:fillRect/>
          </a:stretch>
        </p:blipFill>
        <p:spPr>
          <a:xfrm>
            <a:off x="9251723" y="6151048"/>
            <a:ext cx="3416581" cy="1960793"/>
          </a:xfrm>
          <a:prstGeom prst="rect">
            <a:avLst/>
          </a:prstGeom>
          <a:ln>
            <a:noFill/>
          </a:ln>
          <a:effectLst>
            <a:outerShdw blurRad="190500" algn="tl" rotWithShape="0">
              <a:srgbClr val="000000">
                <a:alpha val="70000"/>
              </a:srgbClr>
            </a:outerShdw>
          </a:effectLst>
        </p:spPr>
      </p:pic>
      <p:pic>
        <p:nvPicPr>
          <p:cNvPr id="22" name="Picture 21">
            <a:extLst>
              <a:ext uri="{FF2B5EF4-FFF2-40B4-BE49-F238E27FC236}">
                <a16:creationId xmlns:a16="http://schemas.microsoft.com/office/drawing/2014/main" id="{E48E5673-5CFC-482C-8B5C-A48C4391B746}"/>
              </a:ext>
            </a:extLst>
          </p:cNvPr>
          <p:cNvPicPr/>
          <p:nvPr/>
        </p:nvPicPr>
        <p:blipFill rotWithShape="1">
          <a:blip r:embed="rId7"/>
          <a:srcRect l="53542" t="12890" r="7156" b="19190"/>
          <a:stretch/>
        </p:blipFill>
        <p:spPr bwMode="auto">
          <a:xfrm>
            <a:off x="9251724" y="1897518"/>
            <a:ext cx="3396592" cy="1883659"/>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244</TotalTime>
  <Words>406</Words>
  <Application>Microsoft Office PowerPoint</Application>
  <PresentationFormat>A3 Paper (297x420 mm)</PresentationFormat>
  <Paragraphs>43</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Building a Secure Enterprise Network Dale Griffiths (P146062) – MSc Computer Networks and Security University of Wales Trinity St. David SA1 Campus Email: dgriffiths.146062@student.uwtsd.ac.uk</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Dale Griffiths (P146062)</cp:lastModifiedBy>
  <cp:revision>28</cp:revision>
  <dcterms:created xsi:type="dcterms:W3CDTF">2014-10-01T08:15:24Z</dcterms:created>
  <dcterms:modified xsi:type="dcterms:W3CDTF">2019-10-04T15:21:18Z</dcterms:modified>
</cp:coreProperties>
</file>