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4" r:id="rId1"/>
  </p:sldMasterIdLst>
  <p:notesMasterIdLst>
    <p:notesMasterId r:id="rId30"/>
  </p:notesMasterIdLst>
  <p:sldIdLst>
    <p:sldId id="275" r:id="rId2"/>
    <p:sldId id="256" r:id="rId3"/>
    <p:sldId id="262" r:id="rId4"/>
    <p:sldId id="257" r:id="rId5"/>
    <p:sldId id="276" r:id="rId6"/>
    <p:sldId id="282" r:id="rId7"/>
    <p:sldId id="268" r:id="rId8"/>
    <p:sldId id="269" r:id="rId9"/>
    <p:sldId id="278" r:id="rId10"/>
    <p:sldId id="279" r:id="rId11"/>
    <p:sldId id="286" r:id="rId12"/>
    <p:sldId id="259" r:id="rId13"/>
    <p:sldId id="260" r:id="rId14"/>
    <p:sldId id="274" r:id="rId15"/>
    <p:sldId id="272" r:id="rId16"/>
    <p:sldId id="273" r:id="rId17"/>
    <p:sldId id="261" r:id="rId18"/>
    <p:sldId id="263" r:id="rId19"/>
    <p:sldId id="265" r:id="rId20"/>
    <p:sldId id="267" r:id="rId21"/>
    <p:sldId id="283" r:id="rId22"/>
    <p:sldId id="284" r:id="rId23"/>
    <p:sldId id="266" r:id="rId24"/>
    <p:sldId id="264" r:id="rId25"/>
    <p:sldId id="258" r:id="rId26"/>
    <p:sldId id="271" r:id="rId27"/>
    <p:sldId id="285" r:id="rId28"/>
    <p:sldId id="27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87AB6B-7E7F-4F25-8FC9-1F5226C61CCF}" v="103" dt="2022-10-10T21:53:17.9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1" autoAdjust="0"/>
    <p:restoredTop sz="94660"/>
  </p:normalViewPr>
  <p:slideViewPr>
    <p:cSldViewPr snapToGrid="0">
      <p:cViewPr varScale="1">
        <p:scale>
          <a:sx n="91" d="100"/>
          <a:sy n="91" d="100"/>
        </p:scale>
        <p:origin x="56" y="5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microsoft.com/office/2015/10/relationships/revisionInfo" Target="revisionInfo.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05AFCD-33DF-4CF3-AEC4-7DB053B5950B}" type="datetimeFigureOut">
              <a:rPr lang="en-GB" smtClean="0"/>
              <a:t>06/10/2026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0A7C73-D17C-4F65-9F37-50D1B80D965D}" type="slidenum">
              <a:rPr lang="en-GB" smtClean="0"/>
              <a:t>‹#›</a:t>
            </a:fld>
            <a:endParaRPr lang="en-GB"/>
          </a:p>
        </p:txBody>
      </p:sp>
    </p:spTree>
    <p:extLst>
      <p:ext uri="{BB962C8B-B14F-4D97-AF65-F5344CB8AC3E}">
        <p14:creationId xmlns:p14="http://schemas.microsoft.com/office/powerpoint/2010/main" val="9617480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a:p>
        </p:txBody>
      </p:sp>
      <p:sp>
        <p:nvSpPr>
          <p:cNvPr id="4" name="Slide Number Placeholder 3"/>
          <p:cNvSpPr>
            <a:spLocks noGrp="1"/>
          </p:cNvSpPr>
          <p:nvPr>
            <p:ph type="sldNum" sz="quarter" idx="5"/>
          </p:nvPr>
        </p:nvSpPr>
        <p:spPr/>
        <p:txBody>
          <a:bodyPr/>
          <a:lstStyle/>
          <a:p>
            <a:fld id="{3C828836-1701-4445-ACD0-B166F46EA1CB}" type="slidenum">
              <a:rPr lang="cy-GB" smtClean="0"/>
              <a:t>5</a:t>
            </a:fld>
            <a:endParaRPr lang="cy-GB"/>
          </a:p>
        </p:txBody>
      </p:sp>
    </p:spTree>
    <p:extLst>
      <p:ext uri="{BB962C8B-B14F-4D97-AF65-F5344CB8AC3E}">
        <p14:creationId xmlns:p14="http://schemas.microsoft.com/office/powerpoint/2010/main" val="3198521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25533C-895F-501D-90FB-8374D5FF0CE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02A6FD9-1221-6780-8597-EABB77BCEA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8D595E5-785F-2242-4A89-195B3C44F6C3}"/>
              </a:ext>
            </a:extLst>
          </p:cNvPr>
          <p:cNvSpPr>
            <a:spLocks noGrp="1"/>
          </p:cNvSpPr>
          <p:nvPr>
            <p:ph type="dt" sz="half" idx="10"/>
          </p:nvPr>
        </p:nvSpPr>
        <p:spPr/>
        <p:txBody>
          <a:bodyPr/>
          <a:lstStyle/>
          <a:p>
            <a:fld id="{6A4B53A7-3209-46A6-9454-F38EAC8F11E7}" type="datetimeFigureOut">
              <a:rPr lang="en-US" smtClean="0"/>
              <a:t>10/6/2026</a:t>
            </a:fld>
            <a:endParaRPr lang="en-US"/>
          </a:p>
        </p:txBody>
      </p:sp>
      <p:sp>
        <p:nvSpPr>
          <p:cNvPr id="5" name="Footer Placeholder 4">
            <a:extLst>
              <a:ext uri="{FF2B5EF4-FFF2-40B4-BE49-F238E27FC236}">
                <a16:creationId xmlns:a16="http://schemas.microsoft.com/office/drawing/2014/main" id="{ECBC3313-67AF-7070-6C01-CCA133EEAC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B4B5D7-BC23-EC5E-F05A-AB5B46240793}"/>
              </a:ext>
            </a:extLst>
          </p:cNvPr>
          <p:cNvSpPr>
            <a:spLocks noGrp="1"/>
          </p:cNvSpPr>
          <p:nvPr>
            <p:ph type="sldNum" sz="quarter" idx="12"/>
          </p:nvPr>
        </p:nvSpPr>
        <p:spPr/>
        <p:txBody>
          <a:bodyPr/>
          <a:lstStyle/>
          <a:p>
            <a:fld id="{27CE633F-9882-4A5C-83A2-1109D0C73261}" type="slidenum">
              <a:rPr lang="en-US" smtClean="0"/>
              <a:t>‹#›</a:t>
            </a:fld>
            <a:endParaRPr lang="en-US"/>
          </a:p>
        </p:txBody>
      </p:sp>
    </p:spTree>
    <p:extLst>
      <p:ext uri="{BB962C8B-B14F-4D97-AF65-F5344CB8AC3E}">
        <p14:creationId xmlns:p14="http://schemas.microsoft.com/office/powerpoint/2010/main" val="14225601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58B1B-541F-992A-13FC-C888997263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E76695C-12F2-A115-0646-EF35973E80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206816-C6A4-9821-BEFD-32E223899A5A}"/>
              </a:ext>
            </a:extLst>
          </p:cNvPr>
          <p:cNvSpPr>
            <a:spLocks noGrp="1"/>
          </p:cNvSpPr>
          <p:nvPr>
            <p:ph type="dt" sz="half" idx="10"/>
          </p:nvPr>
        </p:nvSpPr>
        <p:spPr/>
        <p:txBody>
          <a:bodyPr/>
          <a:lstStyle/>
          <a:p>
            <a:fld id="{6A4B53A7-3209-46A6-9454-F38EAC8F11E7}" type="datetimeFigureOut">
              <a:rPr lang="en-US" smtClean="0"/>
              <a:t>10/6/2026</a:t>
            </a:fld>
            <a:endParaRPr lang="en-US"/>
          </a:p>
        </p:txBody>
      </p:sp>
      <p:sp>
        <p:nvSpPr>
          <p:cNvPr id="5" name="Footer Placeholder 4">
            <a:extLst>
              <a:ext uri="{FF2B5EF4-FFF2-40B4-BE49-F238E27FC236}">
                <a16:creationId xmlns:a16="http://schemas.microsoft.com/office/drawing/2014/main" id="{A9388866-EBCD-9550-D6AB-FFF25046E2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D8E904-0091-54ED-C6DC-47BDE57B84F1}"/>
              </a:ext>
            </a:extLst>
          </p:cNvPr>
          <p:cNvSpPr>
            <a:spLocks noGrp="1"/>
          </p:cNvSpPr>
          <p:nvPr>
            <p:ph type="sldNum" sz="quarter" idx="12"/>
          </p:nvPr>
        </p:nvSpPr>
        <p:spPr/>
        <p:txBody>
          <a:bodyPr/>
          <a:lstStyle/>
          <a:p>
            <a:fld id="{27CE633F-9882-4A5C-83A2-1109D0C73261}" type="slidenum">
              <a:rPr lang="en-US" smtClean="0"/>
              <a:t>‹#›</a:t>
            </a:fld>
            <a:endParaRPr lang="en-US"/>
          </a:p>
        </p:txBody>
      </p:sp>
    </p:spTree>
    <p:extLst>
      <p:ext uri="{BB962C8B-B14F-4D97-AF65-F5344CB8AC3E}">
        <p14:creationId xmlns:p14="http://schemas.microsoft.com/office/powerpoint/2010/main" val="103258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70B16-6EF2-0CF1-D76E-C7CEB7C4972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8EBBCCA-3DBA-F96E-3299-410CD4A3F2F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9F87AB-FFC7-22DE-D3A3-D1203BC0749E}"/>
              </a:ext>
            </a:extLst>
          </p:cNvPr>
          <p:cNvSpPr>
            <a:spLocks noGrp="1"/>
          </p:cNvSpPr>
          <p:nvPr>
            <p:ph type="dt" sz="half" idx="10"/>
          </p:nvPr>
        </p:nvSpPr>
        <p:spPr/>
        <p:txBody>
          <a:bodyPr/>
          <a:lstStyle/>
          <a:p>
            <a:fld id="{6A4B53A7-3209-46A6-9454-F38EAC8F11E7}" type="datetimeFigureOut">
              <a:rPr lang="en-US" smtClean="0"/>
              <a:t>10/6/2026</a:t>
            </a:fld>
            <a:endParaRPr lang="en-US"/>
          </a:p>
        </p:txBody>
      </p:sp>
      <p:sp>
        <p:nvSpPr>
          <p:cNvPr id="5" name="Footer Placeholder 4">
            <a:extLst>
              <a:ext uri="{FF2B5EF4-FFF2-40B4-BE49-F238E27FC236}">
                <a16:creationId xmlns:a16="http://schemas.microsoft.com/office/drawing/2014/main" id="{43D30BC0-B4ED-7770-9203-3A280E78A8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E6E271-B549-435B-E349-50A7B96C57A7}"/>
              </a:ext>
            </a:extLst>
          </p:cNvPr>
          <p:cNvSpPr>
            <a:spLocks noGrp="1"/>
          </p:cNvSpPr>
          <p:nvPr>
            <p:ph type="sldNum" sz="quarter" idx="12"/>
          </p:nvPr>
        </p:nvSpPr>
        <p:spPr/>
        <p:txBody>
          <a:bodyPr/>
          <a:lstStyle/>
          <a:p>
            <a:fld id="{27CE633F-9882-4A5C-83A2-1109D0C73261}" type="slidenum">
              <a:rPr lang="en-US" smtClean="0"/>
              <a:t>‹#›</a:t>
            </a:fld>
            <a:endParaRPr lang="en-US"/>
          </a:p>
        </p:txBody>
      </p:sp>
    </p:spTree>
    <p:extLst>
      <p:ext uri="{BB962C8B-B14F-4D97-AF65-F5344CB8AC3E}">
        <p14:creationId xmlns:p14="http://schemas.microsoft.com/office/powerpoint/2010/main" val="2817880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92329-13FB-D439-71B8-090D69BF04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80E86FB-80E7-41D7-D5DF-EDEB487D767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B667877-6734-1E5E-3F42-897EFBF0AD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27B03C-39EA-7829-865A-19618F8865D3}"/>
              </a:ext>
            </a:extLst>
          </p:cNvPr>
          <p:cNvSpPr>
            <a:spLocks noGrp="1"/>
          </p:cNvSpPr>
          <p:nvPr>
            <p:ph type="dt" sz="half" idx="10"/>
          </p:nvPr>
        </p:nvSpPr>
        <p:spPr/>
        <p:txBody>
          <a:bodyPr/>
          <a:lstStyle/>
          <a:p>
            <a:fld id="{6A4B53A7-3209-46A6-9454-F38EAC8F11E7}" type="datetimeFigureOut">
              <a:rPr lang="en-US" smtClean="0"/>
              <a:t>10/6/2026</a:t>
            </a:fld>
            <a:endParaRPr lang="en-US"/>
          </a:p>
        </p:txBody>
      </p:sp>
      <p:sp>
        <p:nvSpPr>
          <p:cNvPr id="6" name="Footer Placeholder 5">
            <a:extLst>
              <a:ext uri="{FF2B5EF4-FFF2-40B4-BE49-F238E27FC236}">
                <a16:creationId xmlns:a16="http://schemas.microsoft.com/office/drawing/2014/main" id="{FFB99547-C202-6F45-FF67-4608DEA6E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D2B8FAC-4939-E61A-BDF4-4A45ABCDEA3B}"/>
              </a:ext>
            </a:extLst>
          </p:cNvPr>
          <p:cNvSpPr>
            <a:spLocks noGrp="1"/>
          </p:cNvSpPr>
          <p:nvPr>
            <p:ph type="sldNum" sz="quarter" idx="12"/>
          </p:nvPr>
        </p:nvSpPr>
        <p:spPr/>
        <p:txBody>
          <a:bodyPr/>
          <a:lstStyle/>
          <a:p>
            <a:fld id="{27CE633F-9882-4A5C-83A2-1109D0C73261}" type="slidenum">
              <a:rPr lang="en-US" smtClean="0"/>
              <a:t>‹#›</a:t>
            </a:fld>
            <a:endParaRPr lang="en-US"/>
          </a:p>
        </p:txBody>
      </p:sp>
    </p:spTree>
    <p:extLst>
      <p:ext uri="{BB962C8B-B14F-4D97-AF65-F5344CB8AC3E}">
        <p14:creationId xmlns:p14="http://schemas.microsoft.com/office/powerpoint/2010/main" val="25764257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4874F-688F-E4EC-1A1C-48379405FDA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B436C0D-599E-5C2A-E227-FE00366414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E14A1D-C3BE-45E6-8F55-FC221EE9105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991FAC2-E041-0EAE-794A-4113FEE549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B0C4503-4DA8-98DA-BFB8-B9BCEA0DDEE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7D6F51D-942F-4E60-3741-05FB45DB3F0F}"/>
              </a:ext>
            </a:extLst>
          </p:cNvPr>
          <p:cNvSpPr>
            <a:spLocks noGrp="1"/>
          </p:cNvSpPr>
          <p:nvPr>
            <p:ph type="dt" sz="half" idx="10"/>
          </p:nvPr>
        </p:nvSpPr>
        <p:spPr/>
        <p:txBody>
          <a:bodyPr/>
          <a:lstStyle/>
          <a:p>
            <a:fld id="{6A4B53A7-3209-46A6-9454-F38EAC8F11E7}" type="datetimeFigureOut">
              <a:rPr lang="en-US" smtClean="0"/>
              <a:t>10/6/2026</a:t>
            </a:fld>
            <a:endParaRPr lang="en-US"/>
          </a:p>
        </p:txBody>
      </p:sp>
      <p:sp>
        <p:nvSpPr>
          <p:cNvPr id="8" name="Footer Placeholder 7">
            <a:extLst>
              <a:ext uri="{FF2B5EF4-FFF2-40B4-BE49-F238E27FC236}">
                <a16:creationId xmlns:a16="http://schemas.microsoft.com/office/drawing/2014/main" id="{4CB82C2B-F75E-A582-4DA7-40ADD97EE6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592F5B2-D9AE-6B5C-1C26-CC1881D11878}"/>
              </a:ext>
            </a:extLst>
          </p:cNvPr>
          <p:cNvSpPr>
            <a:spLocks noGrp="1"/>
          </p:cNvSpPr>
          <p:nvPr>
            <p:ph type="sldNum" sz="quarter" idx="12"/>
          </p:nvPr>
        </p:nvSpPr>
        <p:spPr/>
        <p:txBody>
          <a:bodyPr/>
          <a:lstStyle/>
          <a:p>
            <a:fld id="{27CE633F-9882-4A5C-83A2-1109D0C73261}" type="slidenum">
              <a:rPr lang="en-US" smtClean="0"/>
              <a:t>‹#›</a:t>
            </a:fld>
            <a:endParaRPr lang="en-US"/>
          </a:p>
        </p:txBody>
      </p:sp>
    </p:spTree>
    <p:extLst>
      <p:ext uri="{BB962C8B-B14F-4D97-AF65-F5344CB8AC3E}">
        <p14:creationId xmlns:p14="http://schemas.microsoft.com/office/powerpoint/2010/main" val="3815802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CDCD7-A735-EEE5-500A-14457909060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A4D44D0-0D9D-9C34-A6D6-02F39ED43FD7}"/>
              </a:ext>
            </a:extLst>
          </p:cNvPr>
          <p:cNvSpPr>
            <a:spLocks noGrp="1"/>
          </p:cNvSpPr>
          <p:nvPr>
            <p:ph type="dt" sz="half" idx="10"/>
          </p:nvPr>
        </p:nvSpPr>
        <p:spPr/>
        <p:txBody>
          <a:bodyPr/>
          <a:lstStyle/>
          <a:p>
            <a:fld id="{6A4B53A7-3209-46A6-9454-F38EAC8F11E7}" type="datetimeFigureOut">
              <a:rPr lang="en-US" smtClean="0"/>
              <a:t>10/6/2026</a:t>
            </a:fld>
            <a:endParaRPr lang="en-US"/>
          </a:p>
        </p:txBody>
      </p:sp>
      <p:sp>
        <p:nvSpPr>
          <p:cNvPr id="4" name="Footer Placeholder 3">
            <a:extLst>
              <a:ext uri="{FF2B5EF4-FFF2-40B4-BE49-F238E27FC236}">
                <a16:creationId xmlns:a16="http://schemas.microsoft.com/office/drawing/2014/main" id="{11C4750D-4B26-3AC1-F3F6-C4C5AC3D904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462EC69-DEFA-3DEC-227E-17BF867FF828}"/>
              </a:ext>
            </a:extLst>
          </p:cNvPr>
          <p:cNvSpPr>
            <a:spLocks noGrp="1"/>
          </p:cNvSpPr>
          <p:nvPr>
            <p:ph type="sldNum" sz="quarter" idx="12"/>
          </p:nvPr>
        </p:nvSpPr>
        <p:spPr/>
        <p:txBody>
          <a:bodyPr/>
          <a:lstStyle/>
          <a:p>
            <a:fld id="{27CE633F-9882-4A5C-83A2-1109D0C73261}" type="slidenum">
              <a:rPr lang="en-US" smtClean="0"/>
              <a:t>‹#›</a:t>
            </a:fld>
            <a:endParaRPr lang="en-US"/>
          </a:p>
        </p:txBody>
      </p:sp>
    </p:spTree>
    <p:extLst>
      <p:ext uri="{BB962C8B-B14F-4D97-AF65-F5344CB8AC3E}">
        <p14:creationId xmlns:p14="http://schemas.microsoft.com/office/powerpoint/2010/main" val="16551360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8F97DD-A51F-4F3C-C414-4700905EA02E}"/>
              </a:ext>
            </a:extLst>
          </p:cNvPr>
          <p:cNvSpPr>
            <a:spLocks noGrp="1"/>
          </p:cNvSpPr>
          <p:nvPr>
            <p:ph type="dt" sz="half" idx="10"/>
          </p:nvPr>
        </p:nvSpPr>
        <p:spPr/>
        <p:txBody>
          <a:bodyPr/>
          <a:lstStyle/>
          <a:p>
            <a:fld id="{6A4B53A7-3209-46A6-9454-F38EAC8F11E7}" type="datetimeFigureOut">
              <a:rPr lang="en-US" smtClean="0"/>
              <a:t>10/6/2026</a:t>
            </a:fld>
            <a:endParaRPr lang="en-US"/>
          </a:p>
        </p:txBody>
      </p:sp>
      <p:sp>
        <p:nvSpPr>
          <p:cNvPr id="3" name="Footer Placeholder 2">
            <a:extLst>
              <a:ext uri="{FF2B5EF4-FFF2-40B4-BE49-F238E27FC236}">
                <a16:creationId xmlns:a16="http://schemas.microsoft.com/office/drawing/2014/main" id="{CEE34713-7790-9A6A-D65B-105D3A096CA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3C1EC5C-90FA-0F94-B39B-854D241C58E2}"/>
              </a:ext>
            </a:extLst>
          </p:cNvPr>
          <p:cNvSpPr>
            <a:spLocks noGrp="1"/>
          </p:cNvSpPr>
          <p:nvPr>
            <p:ph type="sldNum" sz="quarter" idx="12"/>
          </p:nvPr>
        </p:nvSpPr>
        <p:spPr/>
        <p:txBody>
          <a:bodyPr/>
          <a:lstStyle/>
          <a:p>
            <a:fld id="{27CE633F-9882-4A5C-83A2-1109D0C73261}" type="slidenum">
              <a:rPr lang="en-US" smtClean="0"/>
              <a:t>‹#›</a:t>
            </a:fld>
            <a:endParaRPr lang="en-US"/>
          </a:p>
        </p:txBody>
      </p:sp>
    </p:spTree>
    <p:extLst>
      <p:ext uri="{BB962C8B-B14F-4D97-AF65-F5344CB8AC3E}">
        <p14:creationId xmlns:p14="http://schemas.microsoft.com/office/powerpoint/2010/main" val="531083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8FB45-E6CD-FC37-4D18-5E5BC76B0A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32F62BE-4FEE-8891-B3ED-D450A37543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79CE989-32AB-B4CC-72B5-5F76319593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0CBFAA-2325-DA7B-18D2-92C974894B3B}"/>
              </a:ext>
            </a:extLst>
          </p:cNvPr>
          <p:cNvSpPr>
            <a:spLocks noGrp="1"/>
          </p:cNvSpPr>
          <p:nvPr>
            <p:ph type="dt" sz="half" idx="10"/>
          </p:nvPr>
        </p:nvSpPr>
        <p:spPr/>
        <p:txBody>
          <a:bodyPr/>
          <a:lstStyle/>
          <a:p>
            <a:fld id="{6A4B53A7-3209-46A6-9454-F38EAC8F11E7}" type="datetimeFigureOut">
              <a:rPr lang="en-US" smtClean="0"/>
              <a:t>10/6/2026</a:t>
            </a:fld>
            <a:endParaRPr lang="en-US"/>
          </a:p>
        </p:txBody>
      </p:sp>
      <p:sp>
        <p:nvSpPr>
          <p:cNvPr id="6" name="Footer Placeholder 5">
            <a:extLst>
              <a:ext uri="{FF2B5EF4-FFF2-40B4-BE49-F238E27FC236}">
                <a16:creationId xmlns:a16="http://schemas.microsoft.com/office/drawing/2014/main" id="{14AA3190-9017-0E3A-9773-2410364992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ABB0D52-9FA1-4F2B-3F45-2E7D80731420}"/>
              </a:ext>
            </a:extLst>
          </p:cNvPr>
          <p:cNvSpPr>
            <a:spLocks noGrp="1"/>
          </p:cNvSpPr>
          <p:nvPr>
            <p:ph type="sldNum" sz="quarter" idx="12"/>
          </p:nvPr>
        </p:nvSpPr>
        <p:spPr/>
        <p:txBody>
          <a:bodyPr/>
          <a:lstStyle/>
          <a:p>
            <a:fld id="{27CE633F-9882-4A5C-83A2-1109D0C73261}" type="slidenum">
              <a:rPr lang="en-US" smtClean="0"/>
              <a:t>‹#›</a:t>
            </a:fld>
            <a:endParaRPr lang="en-US"/>
          </a:p>
        </p:txBody>
      </p:sp>
    </p:spTree>
    <p:extLst>
      <p:ext uri="{BB962C8B-B14F-4D97-AF65-F5344CB8AC3E}">
        <p14:creationId xmlns:p14="http://schemas.microsoft.com/office/powerpoint/2010/main" val="864303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E40B4-83F1-FE64-39C2-567942232B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DC03458-2844-25D6-650E-C1DC078CD2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AE02E87-0FE1-BC9F-5BF8-CC9D12B9B5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4B4B84B-B6EA-165F-A902-E7AA21E89738}"/>
              </a:ext>
            </a:extLst>
          </p:cNvPr>
          <p:cNvSpPr>
            <a:spLocks noGrp="1"/>
          </p:cNvSpPr>
          <p:nvPr>
            <p:ph type="dt" sz="half" idx="10"/>
          </p:nvPr>
        </p:nvSpPr>
        <p:spPr/>
        <p:txBody>
          <a:bodyPr/>
          <a:lstStyle/>
          <a:p>
            <a:fld id="{6A4B53A7-3209-46A6-9454-F38EAC8F11E7}" type="datetimeFigureOut">
              <a:rPr lang="en-US" smtClean="0"/>
              <a:t>10/6/2026</a:t>
            </a:fld>
            <a:endParaRPr lang="en-US"/>
          </a:p>
        </p:txBody>
      </p:sp>
      <p:sp>
        <p:nvSpPr>
          <p:cNvPr id="6" name="Footer Placeholder 5">
            <a:extLst>
              <a:ext uri="{FF2B5EF4-FFF2-40B4-BE49-F238E27FC236}">
                <a16:creationId xmlns:a16="http://schemas.microsoft.com/office/drawing/2014/main" id="{DADA9442-BE47-F623-25B6-7E25333607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1F67667-AF13-59A1-1B7D-A74AD8C93986}"/>
              </a:ext>
            </a:extLst>
          </p:cNvPr>
          <p:cNvSpPr>
            <a:spLocks noGrp="1"/>
          </p:cNvSpPr>
          <p:nvPr>
            <p:ph type="sldNum" sz="quarter" idx="12"/>
          </p:nvPr>
        </p:nvSpPr>
        <p:spPr/>
        <p:txBody>
          <a:bodyPr/>
          <a:lstStyle/>
          <a:p>
            <a:fld id="{27CE633F-9882-4A5C-83A2-1109D0C73261}" type="slidenum">
              <a:rPr lang="en-US" smtClean="0"/>
              <a:t>‹#›</a:t>
            </a:fld>
            <a:endParaRPr lang="en-US"/>
          </a:p>
        </p:txBody>
      </p:sp>
    </p:spTree>
    <p:extLst>
      <p:ext uri="{BB962C8B-B14F-4D97-AF65-F5344CB8AC3E}">
        <p14:creationId xmlns:p14="http://schemas.microsoft.com/office/powerpoint/2010/main" val="2294016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1A6E6-2AAA-A201-8201-397A86DDFEC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A2C500E-08D8-FE46-EC7C-0BB790CFEB2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B5024B-DBAC-8C1C-98DF-D010C33BC315}"/>
              </a:ext>
            </a:extLst>
          </p:cNvPr>
          <p:cNvSpPr>
            <a:spLocks noGrp="1"/>
          </p:cNvSpPr>
          <p:nvPr>
            <p:ph type="dt" sz="half" idx="10"/>
          </p:nvPr>
        </p:nvSpPr>
        <p:spPr/>
        <p:txBody>
          <a:bodyPr/>
          <a:lstStyle/>
          <a:p>
            <a:fld id="{6A4B53A7-3209-46A6-9454-F38EAC8F11E7}" type="datetimeFigureOut">
              <a:rPr lang="en-US" smtClean="0"/>
              <a:t>10/6/2026</a:t>
            </a:fld>
            <a:endParaRPr lang="en-US"/>
          </a:p>
        </p:txBody>
      </p:sp>
      <p:sp>
        <p:nvSpPr>
          <p:cNvPr id="5" name="Footer Placeholder 4">
            <a:extLst>
              <a:ext uri="{FF2B5EF4-FFF2-40B4-BE49-F238E27FC236}">
                <a16:creationId xmlns:a16="http://schemas.microsoft.com/office/drawing/2014/main" id="{4A60E37F-F12B-AF54-DC5E-79B158A453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754B4E-CCB1-1564-B441-994ED10845BA}"/>
              </a:ext>
            </a:extLst>
          </p:cNvPr>
          <p:cNvSpPr>
            <a:spLocks noGrp="1"/>
          </p:cNvSpPr>
          <p:nvPr>
            <p:ph type="sldNum" sz="quarter" idx="12"/>
          </p:nvPr>
        </p:nvSpPr>
        <p:spPr/>
        <p:txBody>
          <a:bodyPr/>
          <a:lstStyle/>
          <a:p>
            <a:fld id="{27CE633F-9882-4A5C-83A2-1109D0C73261}" type="slidenum">
              <a:rPr lang="en-US" smtClean="0"/>
              <a:t>‹#›</a:t>
            </a:fld>
            <a:endParaRPr lang="en-US"/>
          </a:p>
        </p:txBody>
      </p:sp>
    </p:spTree>
    <p:extLst>
      <p:ext uri="{BB962C8B-B14F-4D97-AF65-F5344CB8AC3E}">
        <p14:creationId xmlns:p14="http://schemas.microsoft.com/office/powerpoint/2010/main" val="473885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3E385E-1046-D7F2-9CFD-BFE8E65C703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906F4C5-A4D8-F34A-00BF-FFDD592963F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46A4F2-F730-DB17-C342-BF28AA4F4F79}"/>
              </a:ext>
            </a:extLst>
          </p:cNvPr>
          <p:cNvSpPr>
            <a:spLocks noGrp="1"/>
          </p:cNvSpPr>
          <p:nvPr>
            <p:ph type="dt" sz="half" idx="10"/>
          </p:nvPr>
        </p:nvSpPr>
        <p:spPr/>
        <p:txBody>
          <a:bodyPr/>
          <a:lstStyle/>
          <a:p>
            <a:fld id="{6A4B53A7-3209-46A6-9454-F38EAC8F11E7}" type="datetimeFigureOut">
              <a:rPr lang="en-US" smtClean="0"/>
              <a:t>10/6/2026</a:t>
            </a:fld>
            <a:endParaRPr lang="en-US"/>
          </a:p>
        </p:txBody>
      </p:sp>
      <p:sp>
        <p:nvSpPr>
          <p:cNvPr id="5" name="Footer Placeholder 4">
            <a:extLst>
              <a:ext uri="{FF2B5EF4-FFF2-40B4-BE49-F238E27FC236}">
                <a16:creationId xmlns:a16="http://schemas.microsoft.com/office/drawing/2014/main" id="{A3797E7F-865C-D466-B00D-812012C081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F04E50F-86C8-61A0-4F6D-CD2E586C1784}"/>
              </a:ext>
            </a:extLst>
          </p:cNvPr>
          <p:cNvSpPr>
            <a:spLocks noGrp="1"/>
          </p:cNvSpPr>
          <p:nvPr>
            <p:ph type="sldNum" sz="quarter" idx="12"/>
          </p:nvPr>
        </p:nvSpPr>
        <p:spPr/>
        <p:txBody>
          <a:bodyPr/>
          <a:lstStyle/>
          <a:p>
            <a:fld id="{27CE633F-9882-4A5C-83A2-1109D0C73261}" type="slidenum">
              <a:rPr lang="en-US" smtClean="0"/>
              <a:t>‹#›</a:t>
            </a:fld>
            <a:endParaRPr lang="en-US"/>
          </a:p>
        </p:txBody>
      </p:sp>
    </p:spTree>
    <p:extLst>
      <p:ext uri="{BB962C8B-B14F-4D97-AF65-F5344CB8AC3E}">
        <p14:creationId xmlns:p14="http://schemas.microsoft.com/office/powerpoint/2010/main" val="577758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2F27EA1-90F5-7099-C449-41F68A4881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31D2380-80CF-37C4-9428-5F88BF34D9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CB271B-CEEE-A8C3-728A-0CFC7BEB17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A4B53A7-3209-46A6-9454-F38EAC8F11E7}" type="datetimeFigureOut">
              <a:rPr lang="en-US" smtClean="0"/>
              <a:pPr/>
              <a:t>10/6/2026</a:t>
            </a:fld>
            <a:endParaRPr lang="en-US" dirty="0"/>
          </a:p>
        </p:txBody>
      </p:sp>
      <p:sp>
        <p:nvSpPr>
          <p:cNvPr id="5" name="Footer Placeholder 4">
            <a:extLst>
              <a:ext uri="{FF2B5EF4-FFF2-40B4-BE49-F238E27FC236}">
                <a16:creationId xmlns:a16="http://schemas.microsoft.com/office/drawing/2014/main" id="{19D14D09-9AB1-05FF-15CE-AC97D2284D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B04006DB-F223-0449-24DF-25E1A567F0C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7CE633F-9882-4A5C-83A2-1109D0C73261}" type="slidenum">
              <a:rPr lang="en-US" smtClean="0"/>
              <a:pPr/>
              <a:t>‹#›</a:t>
            </a:fld>
            <a:endParaRPr lang="en-US"/>
          </a:p>
        </p:txBody>
      </p:sp>
    </p:spTree>
    <p:extLst>
      <p:ext uri="{BB962C8B-B14F-4D97-AF65-F5344CB8AC3E}">
        <p14:creationId xmlns:p14="http://schemas.microsoft.com/office/powerpoint/2010/main" val="265906558"/>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campus.extension.org/course/view.php?id=719" TargetMode="External"/><Relationship Id="rId2" Type="http://schemas.openxmlformats.org/officeDocument/2006/relationships/image" Target="../media/image3.jpg"/><Relationship Id="rId1" Type="http://schemas.openxmlformats.org/officeDocument/2006/relationships/slideLayout" Target="../slideLayouts/slideLayout2.xml"/><Relationship Id="rId5" Type="http://schemas.openxmlformats.org/officeDocument/2006/relationships/hyperlink" Target="https://pixabay.com/en/question-speech-bubbles-speech-1828268/" TargetMode="Externa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hyperlink" Target="https://www.pngguru.com/free-transparent-background-png-clipart-nlloz"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www.freepngclipart.com/free-png/83130-adobe-three-dimensional-title-frame-euclidean-vector-illustrator"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business2community.com/customer-experience/art-asking-questions-01802321" TargetMode="External"/><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clipartstation.com/review-of-literature-clipart-10/" TargetMode="External"/><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clipartstation.com/review-of-literature-clipart-10/" TargetMode="External"/><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clipart-library.com/analyze-cliparts.html"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blog.ncce.org/2016/06/02/build-blended-learning-presence-part-1/" TargetMode="External"/><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hyperlink" Target="https://moodle.uwtsd.ac.uk/mod/book/view.php?id=277821"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kindpng.com/imgv/TooTxmm_quantitative-descriptive-research-quantitative-research-design-clipart-hd/"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scribbr.com/methodology/population-vs-sample/" TargetMode="External"/><Relationship Id="rId1" Type="http://schemas.openxmlformats.org/officeDocument/2006/relationships/slideLayout" Target="../slideLayouts/slideLayout2.xml"/><Relationship Id="rId4" Type="http://schemas.openxmlformats.org/officeDocument/2006/relationships/hyperlink" Target="https://www.kindpng.com/imgv/TooTxmm_quantitative-descriptive-research-quantitative-research-design-clipart-hd/"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scribbr.com/category/methodology/" TargetMode="External"/><Relationship Id="rId1" Type="http://schemas.openxmlformats.org/officeDocument/2006/relationships/slideLayout" Target="../slideLayouts/slideLayout2.xml"/><Relationship Id="rId4" Type="http://schemas.openxmlformats.org/officeDocument/2006/relationships/hyperlink" Target="https://www.kindpng.com/imgv/TooTxmm_quantitative-descriptive-research-quantitative-research-design-clipart-hd/"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kindpng.com/imgv/TooTxmm_quantitative-descriptive-research-quantitative-research-design-clipart-hd/"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bsf.org.br/tag/article-level-metrics/" TargetMode="External"/><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ait.libguides.com/c.php?g=280082&amp;p=2551412" TargetMode="External"/><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elearninginfographics.com/proofreading-tips-phd-dissertation-infographic/" TargetMode="External"/><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clipart-library.com/animated-footsteps-cliparts.html" TargetMode="External"/><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hyperlink" Target="http://www.istockphoto.com/illustrations/two-people-meeting"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www.parliament.nz/en/visit-and-learn/how-parliament-works/fact-sheets/delving-deeper-supplementary-questions/" TargetMode="External"/><Relationship Id="rId2" Type="http://schemas.openxmlformats.org/officeDocument/2006/relationships/image" Target="../media/image2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9A370-E293-4731-B2BB-ABE0D28CCDBC}"/>
              </a:ext>
            </a:extLst>
          </p:cNvPr>
          <p:cNvSpPr>
            <a:spLocks noGrp="1"/>
          </p:cNvSpPr>
          <p:nvPr>
            <p:ph type="ctrTitle"/>
          </p:nvPr>
        </p:nvSpPr>
        <p:spPr>
          <a:xfrm>
            <a:off x="-600407" y="1577220"/>
            <a:ext cx="7766936" cy="1646302"/>
          </a:xfrm>
        </p:spPr>
        <p:txBody>
          <a:bodyPr>
            <a:normAutofit fontScale="90000"/>
          </a:bodyPr>
          <a:lstStyle/>
          <a:p>
            <a:r>
              <a:rPr lang="en-GB" b="1" dirty="0">
                <a:solidFill>
                  <a:schemeClr val="bg1"/>
                </a:solidFill>
              </a:rPr>
              <a:t>     ECGE6003P/C </a:t>
            </a:r>
            <a:br>
              <a:rPr lang="en-GB" b="1" dirty="0">
                <a:solidFill>
                  <a:schemeClr val="bg1"/>
                </a:solidFill>
              </a:rPr>
            </a:br>
            <a:r>
              <a:rPr lang="en-GB" b="1" dirty="0" err="1">
                <a:solidFill>
                  <a:schemeClr val="bg1"/>
                </a:solidFill>
              </a:rPr>
              <a:t>Prosiect</a:t>
            </a:r>
            <a:r>
              <a:rPr lang="en-GB" b="1" dirty="0">
                <a:solidFill>
                  <a:schemeClr val="bg1"/>
                </a:solidFill>
              </a:rPr>
              <a:t> </a:t>
            </a:r>
            <a:r>
              <a:rPr lang="en-GB" b="1" dirty="0" err="1">
                <a:solidFill>
                  <a:schemeClr val="bg1"/>
                </a:solidFill>
              </a:rPr>
              <a:t>annibynnol</a:t>
            </a:r>
            <a:br>
              <a:rPr lang="en-GB" dirty="0">
                <a:solidFill>
                  <a:schemeClr val="bg1"/>
                </a:solidFill>
              </a:rPr>
            </a:br>
            <a:r>
              <a:rPr lang="en-GB" dirty="0">
                <a:solidFill>
                  <a:schemeClr val="bg1"/>
                </a:solidFill>
              </a:rPr>
              <a:t>Independent project</a:t>
            </a:r>
          </a:p>
        </p:txBody>
      </p:sp>
      <p:sp>
        <p:nvSpPr>
          <p:cNvPr id="3" name="Subtitle 2">
            <a:extLst>
              <a:ext uri="{FF2B5EF4-FFF2-40B4-BE49-F238E27FC236}">
                <a16:creationId xmlns:a16="http://schemas.microsoft.com/office/drawing/2014/main" id="{88DDDB08-14F9-40F2-B177-59E7A5C5F349}"/>
              </a:ext>
            </a:extLst>
          </p:cNvPr>
          <p:cNvSpPr>
            <a:spLocks noGrp="1"/>
          </p:cNvSpPr>
          <p:nvPr>
            <p:ph type="subTitle" idx="1"/>
          </p:nvPr>
        </p:nvSpPr>
        <p:spPr>
          <a:xfrm>
            <a:off x="-521133" y="4010121"/>
            <a:ext cx="8001000" cy="1947333"/>
          </a:xfrm>
        </p:spPr>
        <p:txBody>
          <a:bodyPr>
            <a:normAutofit/>
          </a:bodyPr>
          <a:lstStyle/>
          <a:p>
            <a:pPr algn="ctr"/>
            <a:r>
              <a:rPr lang="en-GB" sz="2400" b="1" dirty="0">
                <a:solidFill>
                  <a:schemeClr val="tx1"/>
                </a:solidFill>
              </a:rPr>
              <a:t>Helen Griffiths</a:t>
            </a:r>
          </a:p>
          <a:p>
            <a:pPr algn="ctr"/>
            <a:r>
              <a:rPr lang="en-GB" sz="2400" b="1" dirty="0" err="1">
                <a:solidFill>
                  <a:schemeClr val="bg1"/>
                </a:solidFill>
              </a:rPr>
              <a:t>Tiwtor</a:t>
            </a:r>
            <a:r>
              <a:rPr lang="en-GB" sz="2400" b="1" dirty="0">
                <a:solidFill>
                  <a:schemeClr val="bg1"/>
                </a:solidFill>
              </a:rPr>
              <a:t> </a:t>
            </a:r>
            <a:r>
              <a:rPr lang="en-GB" sz="2400" b="1" dirty="0" err="1">
                <a:solidFill>
                  <a:schemeClr val="bg1"/>
                </a:solidFill>
              </a:rPr>
              <a:t>Clwstwr</a:t>
            </a:r>
            <a:r>
              <a:rPr lang="en-GB" sz="2400" b="1" dirty="0">
                <a:solidFill>
                  <a:schemeClr val="bg1"/>
                </a:solidFill>
              </a:rPr>
              <a:t> / </a:t>
            </a:r>
            <a:r>
              <a:rPr lang="en-GB" sz="2400" dirty="0">
                <a:solidFill>
                  <a:schemeClr val="bg1"/>
                </a:solidFill>
              </a:rPr>
              <a:t>Tutor Cluster</a:t>
            </a:r>
          </a:p>
          <a:p>
            <a:pPr algn="ctr"/>
            <a:r>
              <a:rPr lang="en-GB" sz="2400" b="1" dirty="0" err="1">
                <a:solidFill>
                  <a:schemeClr val="bg1"/>
                </a:solidFill>
              </a:rPr>
              <a:t>Sesiwn</a:t>
            </a:r>
            <a:r>
              <a:rPr lang="en-GB" sz="2400" b="1" dirty="0">
                <a:solidFill>
                  <a:schemeClr val="bg1"/>
                </a:solidFill>
              </a:rPr>
              <a:t> 2 / </a:t>
            </a:r>
            <a:r>
              <a:rPr lang="en-GB" sz="2400" dirty="0">
                <a:solidFill>
                  <a:schemeClr val="bg1"/>
                </a:solidFill>
              </a:rPr>
              <a:t>Session 2</a:t>
            </a:r>
          </a:p>
          <a:p>
            <a:pPr algn="ctr"/>
            <a:endParaRPr lang="en-GB" sz="2400" b="1" dirty="0">
              <a:solidFill>
                <a:schemeClr val="accent1"/>
              </a:solidFill>
            </a:endParaRPr>
          </a:p>
        </p:txBody>
      </p:sp>
      <p:pic>
        <p:nvPicPr>
          <p:cNvPr id="4" name="Picture 3">
            <a:extLst>
              <a:ext uri="{FF2B5EF4-FFF2-40B4-BE49-F238E27FC236}">
                <a16:creationId xmlns:a16="http://schemas.microsoft.com/office/drawing/2014/main" id="{8647A16F-4A1D-40C3-BE2D-E10D8E9E149C}"/>
              </a:ext>
            </a:extLst>
          </p:cNvPr>
          <p:cNvPicPr>
            <a:picLocks noChangeAspect="1"/>
          </p:cNvPicPr>
          <p:nvPr/>
        </p:nvPicPr>
        <p:blipFill>
          <a:blip r:embed="rId2"/>
          <a:stretch>
            <a:fillRect/>
          </a:stretch>
        </p:blipFill>
        <p:spPr>
          <a:xfrm>
            <a:off x="8056548" y="1097280"/>
            <a:ext cx="3675684" cy="450343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2596180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C28FF-C811-400B-88BD-6CA646CDF4E2}"/>
              </a:ext>
            </a:extLst>
          </p:cNvPr>
          <p:cNvSpPr>
            <a:spLocks noGrp="1"/>
          </p:cNvSpPr>
          <p:nvPr>
            <p:ph type="ctrTitle"/>
          </p:nvPr>
        </p:nvSpPr>
        <p:spPr>
          <a:xfrm>
            <a:off x="4941258" y="310879"/>
            <a:ext cx="5136153" cy="1507067"/>
          </a:xfrm>
        </p:spPr>
        <p:txBody>
          <a:bodyPr vert="horz" lIns="91440" tIns="45720" rIns="91440" bIns="45720" rtlCol="0" anchor="ctr">
            <a:noAutofit/>
          </a:bodyPr>
          <a:lstStyle/>
          <a:p>
            <a:pPr>
              <a:lnSpc>
                <a:spcPct val="90000"/>
              </a:lnSpc>
            </a:pPr>
            <a:r>
              <a:rPr lang="en-US" sz="2800" b="1" dirty="0">
                <a:solidFill>
                  <a:schemeClr val="bg1"/>
                </a:solidFill>
              </a:rPr>
              <a:t>Pam </a:t>
            </a:r>
            <a:r>
              <a:rPr lang="en-US" sz="2800" b="1" dirty="0" err="1">
                <a:solidFill>
                  <a:schemeClr val="bg1"/>
                </a:solidFill>
              </a:rPr>
              <a:t>mae</a:t>
            </a:r>
            <a:r>
              <a:rPr lang="en-US" sz="2800" b="1" dirty="0">
                <a:solidFill>
                  <a:schemeClr val="bg1"/>
                </a:solidFill>
              </a:rPr>
              <a:t> </a:t>
            </a:r>
            <a:r>
              <a:rPr lang="en-US" sz="2800" b="1" dirty="0" err="1">
                <a:solidFill>
                  <a:schemeClr val="bg1"/>
                </a:solidFill>
              </a:rPr>
              <a:t>angen</a:t>
            </a:r>
            <a:r>
              <a:rPr lang="en-US" sz="2800" b="1" dirty="0">
                <a:solidFill>
                  <a:schemeClr val="bg1"/>
                </a:solidFill>
              </a:rPr>
              <a:t> </a:t>
            </a:r>
            <a:r>
              <a:rPr lang="en-US" sz="2800" b="1" dirty="0" err="1">
                <a:solidFill>
                  <a:schemeClr val="bg1"/>
                </a:solidFill>
              </a:rPr>
              <a:t>i</a:t>
            </a:r>
            <a:r>
              <a:rPr lang="en-US" sz="2800" b="1" dirty="0">
                <a:solidFill>
                  <a:schemeClr val="bg1"/>
                </a:solidFill>
              </a:rPr>
              <a:t> mi </a:t>
            </a:r>
            <a:r>
              <a:rPr lang="en-US" sz="2800" b="1" dirty="0" err="1">
                <a:solidFill>
                  <a:schemeClr val="bg1"/>
                </a:solidFill>
              </a:rPr>
              <a:t>ysgrifennu</a:t>
            </a:r>
            <a:r>
              <a:rPr lang="en-US" sz="2800" b="1" dirty="0">
                <a:solidFill>
                  <a:schemeClr val="bg1"/>
                </a:solidFill>
              </a:rPr>
              <a:t> </a:t>
            </a:r>
            <a:r>
              <a:rPr lang="en-US" sz="2800" b="1" dirty="0" err="1">
                <a:solidFill>
                  <a:schemeClr val="bg1"/>
                </a:solidFill>
              </a:rPr>
              <a:t>cynllun</a:t>
            </a:r>
            <a:r>
              <a:rPr lang="en-US" sz="2800" b="1" dirty="0">
                <a:solidFill>
                  <a:schemeClr val="bg1"/>
                </a:solidFill>
              </a:rPr>
              <a:t> </a:t>
            </a:r>
            <a:r>
              <a:rPr lang="en-US" sz="2800" b="1" dirty="0" err="1">
                <a:solidFill>
                  <a:schemeClr val="bg1"/>
                </a:solidFill>
              </a:rPr>
              <a:t>ymchwil</a:t>
            </a:r>
            <a:r>
              <a:rPr lang="en-US" sz="2800" b="1" dirty="0">
                <a:solidFill>
                  <a:schemeClr val="bg1"/>
                </a:solidFill>
              </a:rPr>
              <a:t>?</a:t>
            </a:r>
            <a:br>
              <a:rPr lang="en-US" sz="2800" b="1" dirty="0">
                <a:solidFill>
                  <a:schemeClr val="bg1"/>
                </a:solidFill>
              </a:rPr>
            </a:br>
            <a:r>
              <a:rPr lang="en-US" sz="2800" i="1" dirty="0">
                <a:solidFill>
                  <a:schemeClr val="bg1"/>
                </a:solidFill>
              </a:rPr>
              <a:t>Why do I need to write a research </a:t>
            </a:r>
            <a:r>
              <a:rPr lang="en-US" sz="2800" i="1" dirty="0">
                <a:solidFill>
                  <a:schemeClr val="tx1"/>
                </a:solidFill>
              </a:rPr>
              <a:t>proposal?</a:t>
            </a:r>
          </a:p>
        </p:txBody>
      </p:sp>
      <p:sp>
        <p:nvSpPr>
          <p:cNvPr id="3" name="Subtitle 2">
            <a:extLst>
              <a:ext uri="{FF2B5EF4-FFF2-40B4-BE49-F238E27FC236}">
                <a16:creationId xmlns:a16="http://schemas.microsoft.com/office/drawing/2014/main" id="{B8725D1F-9FAE-49D8-9072-D33315EC9F5C}"/>
              </a:ext>
            </a:extLst>
          </p:cNvPr>
          <p:cNvSpPr>
            <a:spLocks noGrp="1"/>
          </p:cNvSpPr>
          <p:nvPr>
            <p:ph type="subTitle" idx="1"/>
          </p:nvPr>
        </p:nvSpPr>
        <p:spPr>
          <a:xfrm>
            <a:off x="757647" y="1909405"/>
            <a:ext cx="6086620" cy="3615267"/>
          </a:xfrm>
        </p:spPr>
        <p:txBody>
          <a:bodyPr vert="horz" lIns="91440" tIns="45720" rIns="91440" bIns="45720" rtlCol="0" anchor="ctr">
            <a:normAutofit/>
          </a:bodyPr>
          <a:lstStyle/>
          <a:p>
            <a:pPr>
              <a:lnSpc>
                <a:spcPct val="90000"/>
              </a:lnSpc>
              <a:buFont typeface="Wingdings 3" panose="05040102010807070707" pitchFamily="18" charset="2"/>
              <a:buChar char=""/>
            </a:pPr>
            <a:r>
              <a:rPr lang="en-US" sz="2000" b="1" dirty="0">
                <a:solidFill>
                  <a:schemeClr val="bg1"/>
                </a:solidFill>
              </a:rPr>
              <a:t>Mae </a:t>
            </a:r>
            <a:r>
              <a:rPr lang="en-US" sz="2000" b="1" dirty="0" err="1">
                <a:solidFill>
                  <a:schemeClr val="bg1"/>
                </a:solidFill>
              </a:rPr>
              <a:t>angen</a:t>
            </a:r>
            <a:r>
              <a:rPr lang="en-US" sz="2000" b="1" dirty="0">
                <a:solidFill>
                  <a:schemeClr val="bg1"/>
                </a:solidFill>
              </a:rPr>
              <a:t> </a:t>
            </a:r>
            <a:r>
              <a:rPr lang="en-US" sz="2000" b="1" dirty="0" err="1">
                <a:solidFill>
                  <a:schemeClr val="bg1"/>
                </a:solidFill>
              </a:rPr>
              <a:t>i</a:t>
            </a:r>
            <a:r>
              <a:rPr lang="en-US" sz="2000" b="1" dirty="0">
                <a:solidFill>
                  <a:schemeClr val="bg1"/>
                </a:solidFill>
              </a:rPr>
              <a:t> chi </a:t>
            </a:r>
            <a:r>
              <a:rPr lang="en-US" sz="2000" b="1" dirty="0" err="1">
                <a:solidFill>
                  <a:schemeClr val="bg1"/>
                </a:solidFill>
              </a:rPr>
              <a:t>ysgrifennu</a:t>
            </a:r>
            <a:r>
              <a:rPr lang="en-US" sz="2000" b="1" dirty="0">
                <a:solidFill>
                  <a:schemeClr val="bg1"/>
                </a:solidFill>
              </a:rPr>
              <a:t> </a:t>
            </a:r>
            <a:r>
              <a:rPr lang="en-US" sz="2000" b="1" dirty="0" err="1">
                <a:solidFill>
                  <a:schemeClr val="bg1"/>
                </a:solidFill>
              </a:rPr>
              <a:t>cynnig</a:t>
            </a:r>
            <a:r>
              <a:rPr lang="en-US" sz="2000" b="1" dirty="0">
                <a:solidFill>
                  <a:schemeClr val="bg1"/>
                </a:solidFill>
              </a:rPr>
              <a:t> </a:t>
            </a:r>
            <a:r>
              <a:rPr lang="en-US" sz="2000" b="1" dirty="0" err="1">
                <a:solidFill>
                  <a:schemeClr val="bg1"/>
                </a:solidFill>
              </a:rPr>
              <a:t>ymchwil</a:t>
            </a:r>
            <a:r>
              <a:rPr lang="en-US" sz="2000" b="1" dirty="0">
                <a:solidFill>
                  <a:schemeClr val="bg1"/>
                </a:solidFill>
              </a:rPr>
              <a:t> </a:t>
            </a:r>
            <a:r>
              <a:rPr lang="en-US" sz="2000" b="1" dirty="0" err="1">
                <a:solidFill>
                  <a:schemeClr val="bg1"/>
                </a:solidFill>
              </a:rPr>
              <a:t>cyn</a:t>
            </a:r>
            <a:r>
              <a:rPr lang="en-US" sz="2000" b="1" dirty="0">
                <a:solidFill>
                  <a:schemeClr val="bg1"/>
                </a:solidFill>
              </a:rPr>
              <a:t> </a:t>
            </a:r>
            <a:r>
              <a:rPr lang="en-US" sz="2000" b="1" dirty="0" err="1">
                <a:solidFill>
                  <a:schemeClr val="bg1"/>
                </a:solidFill>
              </a:rPr>
              <a:t>i</a:t>
            </a:r>
            <a:r>
              <a:rPr lang="en-US" sz="2000" b="1" dirty="0">
                <a:solidFill>
                  <a:schemeClr val="bg1"/>
                </a:solidFill>
              </a:rPr>
              <a:t> chi </a:t>
            </a:r>
            <a:r>
              <a:rPr lang="en-US" sz="2000" b="1" dirty="0" err="1">
                <a:solidFill>
                  <a:schemeClr val="bg1"/>
                </a:solidFill>
              </a:rPr>
              <a:t>ddechrau</a:t>
            </a:r>
            <a:r>
              <a:rPr lang="en-US" sz="2000" b="1" dirty="0">
                <a:solidFill>
                  <a:schemeClr val="bg1"/>
                </a:solidFill>
              </a:rPr>
              <a:t> </a:t>
            </a:r>
            <a:r>
              <a:rPr lang="en-US" sz="2000" b="1" dirty="0" err="1">
                <a:solidFill>
                  <a:schemeClr val="bg1"/>
                </a:solidFill>
              </a:rPr>
              <a:t>ysgrifennu</a:t>
            </a:r>
            <a:r>
              <a:rPr lang="en-US" sz="2000" b="1" dirty="0">
                <a:solidFill>
                  <a:schemeClr val="bg1"/>
                </a:solidFill>
              </a:rPr>
              <a:t> </a:t>
            </a:r>
            <a:r>
              <a:rPr lang="en-US" sz="2000" b="1" dirty="0" err="1">
                <a:solidFill>
                  <a:schemeClr val="bg1"/>
                </a:solidFill>
              </a:rPr>
              <a:t>eich</a:t>
            </a:r>
            <a:r>
              <a:rPr lang="en-US" sz="2000" b="1" dirty="0">
                <a:solidFill>
                  <a:schemeClr val="bg1"/>
                </a:solidFill>
              </a:rPr>
              <a:t> </a:t>
            </a:r>
            <a:r>
              <a:rPr lang="en-US" sz="2000" b="1" dirty="0" err="1">
                <a:solidFill>
                  <a:schemeClr val="bg1"/>
                </a:solidFill>
              </a:rPr>
              <a:t>traethawd</a:t>
            </a:r>
            <a:r>
              <a:rPr lang="en-US" sz="2000" b="1" dirty="0">
                <a:solidFill>
                  <a:schemeClr val="bg1"/>
                </a:solidFill>
              </a:rPr>
              <a:t> </a:t>
            </a:r>
            <a:r>
              <a:rPr lang="en-US" sz="2000" b="1" dirty="0" err="1">
                <a:solidFill>
                  <a:schemeClr val="bg1"/>
                </a:solidFill>
              </a:rPr>
              <a:t>hir</a:t>
            </a:r>
            <a:r>
              <a:rPr lang="en-US" sz="2000" b="1" dirty="0">
                <a:solidFill>
                  <a:schemeClr val="bg1"/>
                </a:solidFill>
              </a:rPr>
              <a:t> neu </a:t>
            </a:r>
            <a:r>
              <a:rPr lang="en-US" sz="2000" b="1" dirty="0" err="1">
                <a:solidFill>
                  <a:schemeClr val="bg1"/>
                </a:solidFill>
              </a:rPr>
              <a:t>bortffolio</a:t>
            </a:r>
            <a:r>
              <a:rPr lang="en-US" sz="2000" b="1" dirty="0">
                <a:solidFill>
                  <a:schemeClr val="bg1"/>
                </a:solidFill>
              </a:rPr>
              <a:t>.</a:t>
            </a:r>
          </a:p>
          <a:p>
            <a:pPr>
              <a:lnSpc>
                <a:spcPct val="90000"/>
              </a:lnSpc>
              <a:buFont typeface="Wingdings 3" panose="05040102010807070707" pitchFamily="18" charset="2"/>
              <a:buChar char=""/>
            </a:pPr>
            <a:r>
              <a:rPr lang="en-US" sz="2000" b="1" dirty="0">
                <a:solidFill>
                  <a:schemeClr val="bg1"/>
                </a:solidFill>
              </a:rPr>
              <a:t>Mae </a:t>
            </a:r>
            <a:r>
              <a:rPr lang="en-US" sz="2000" b="1" dirty="0" err="1">
                <a:solidFill>
                  <a:schemeClr val="bg1"/>
                </a:solidFill>
              </a:rPr>
              <a:t>angen</a:t>
            </a:r>
            <a:r>
              <a:rPr lang="en-US" sz="2000" b="1" dirty="0">
                <a:solidFill>
                  <a:schemeClr val="bg1"/>
                </a:solidFill>
              </a:rPr>
              <a:t> </a:t>
            </a:r>
            <a:r>
              <a:rPr lang="en-US" sz="2000" b="1" dirty="0" err="1">
                <a:solidFill>
                  <a:schemeClr val="bg1"/>
                </a:solidFill>
              </a:rPr>
              <a:t>i'ch</a:t>
            </a:r>
            <a:r>
              <a:rPr lang="en-US" sz="2000" b="1" dirty="0">
                <a:solidFill>
                  <a:schemeClr val="bg1"/>
                </a:solidFill>
              </a:rPr>
              <a:t> </a:t>
            </a:r>
            <a:r>
              <a:rPr lang="en-US" sz="2000" b="1" dirty="0" err="1">
                <a:solidFill>
                  <a:schemeClr val="bg1"/>
                </a:solidFill>
              </a:rPr>
              <a:t>cynnig</a:t>
            </a:r>
            <a:r>
              <a:rPr lang="en-US" sz="2000" b="1" dirty="0">
                <a:solidFill>
                  <a:schemeClr val="bg1"/>
                </a:solidFill>
              </a:rPr>
              <a:t> </a:t>
            </a:r>
            <a:r>
              <a:rPr lang="en-US" sz="2000" b="1" dirty="0" err="1">
                <a:solidFill>
                  <a:schemeClr val="bg1"/>
                </a:solidFill>
              </a:rPr>
              <a:t>ymchwil</a:t>
            </a:r>
            <a:r>
              <a:rPr lang="en-US" sz="2000" b="1" dirty="0">
                <a:solidFill>
                  <a:schemeClr val="bg1"/>
                </a:solidFill>
              </a:rPr>
              <a:t> </a:t>
            </a:r>
            <a:r>
              <a:rPr lang="en-US" sz="2000" b="1" dirty="0" err="1">
                <a:solidFill>
                  <a:schemeClr val="bg1"/>
                </a:solidFill>
              </a:rPr>
              <a:t>berswadio</a:t>
            </a:r>
            <a:r>
              <a:rPr lang="en-US" sz="2000" b="1" dirty="0">
                <a:solidFill>
                  <a:schemeClr val="bg1"/>
                </a:solidFill>
              </a:rPr>
              <a:t> </a:t>
            </a:r>
            <a:r>
              <a:rPr lang="en-US" sz="2000" b="1" dirty="0" err="1">
                <a:solidFill>
                  <a:schemeClr val="bg1"/>
                </a:solidFill>
              </a:rPr>
              <a:t>eich</a:t>
            </a:r>
            <a:r>
              <a:rPr lang="en-US" sz="2000" b="1" dirty="0">
                <a:solidFill>
                  <a:schemeClr val="bg1"/>
                </a:solidFill>
              </a:rPr>
              <a:t> </a:t>
            </a:r>
            <a:r>
              <a:rPr lang="en-US" sz="2000" b="1" dirty="0" err="1">
                <a:solidFill>
                  <a:schemeClr val="bg1"/>
                </a:solidFill>
              </a:rPr>
              <a:t>tiwtor</a:t>
            </a:r>
            <a:r>
              <a:rPr lang="en-US" sz="2000" b="1" dirty="0">
                <a:solidFill>
                  <a:schemeClr val="bg1"/>
                </a:solidFill>
              </a:rPr>
              <a:t> bod </a:t>
            </a:r>
            <a:r>
              <a:rPr lang="en-US" sz="2000" b="1" dirty="0" err="1">
                <a:solidFill>
                  <a:schemeClr val="bg1"/>
                </a:solidFill>
              </a:rPr>
              <a:t>eich</a:t>
            </a:r>
            <a:r>
              <a:rPr lang="en-US" sz="2000" b="1" dirty="0">
                <a:solidFill>
                  <a:schemeClr val="bg1"/>
                </a:solidFill>
              </a:rPr>
              <a:t> </a:t>
            </a:r>
            <a:r>
              <a:rPr lang="en-US" sz="2000" b="1" dirty="0" err="1">
                <a:solidFill>
                  <a:schemeClr val="bg1"/>
                </a:solidFill>
              </a:rPr>
              <a:t>prosiect</a:t>
            </a:r>
            <a:r>
              <a:rPr lang="en-US" sz="2000" b="1" dirty="0">
                <a:solidFill>
                  <a:schemeClr val="bg1"/>
                </a:solidFill>
              </a:rPr>
              <a:t> </a:t>
            </a:r>
            <a:r>
              <a:rPr lang="en-US" sz="2000" b="1" dirty="0" err="1">
                <a:solidFill>
                  <a:schemeClr val="bg1"/>
                </a:solidFill>
              </a:rPr>
              <a:t>yn</a:t>
            </a:r>
            <a:r>
              <a:rPr lang="en-US" sz="2000" b="1" dirty="0">
                <a:solidFill>
                  <a:schemeClr val="bg1"/>
                </a:solidFill>
              </a:rPr>
              <a:t> </a:t>
            </a:r>
            <a:r>
              <a:rPr lang="en-US" sz="2000" b="1" dirty="0" err="1">
                <a:solidFill>
                  <a:schemeClr val="bg1"/>
                </a:solidFill>
              </a:rPr>
              <a:t>werth</a:t>
            </a:r>
            <a:r>
              <a:rPr lang="en-US" sz="2000" b="1" dirty="0">
                <a:solidFill>
                  <a:schemeClr val="bg1"/>
                </a:solidFill>
              </a:rPr>
              <a:t> </a:t>
            </a:r>
            <a:r>
              <a:rPr lang="en-US" sz="2000" b="1" dirty="0" err="1">
                <a:solidFill>
                  <a:schemeClr val="bg1"/>
                </a:solidFill>
              </a:rPr>
              <a:t>chweil</a:t>
            </a:r>
            <a:r>
              <a:rPr lang="en-US" sz="2000" b="1" dirty="0">
                <a:solidFill>
                  <a:schemeClr val="bg1"/>
                </a:solidFill>
              </a:rPr>
              <a:t> </a:t>
            </a:r>
            <a:r>
              <a:rPr lang="en-US" sz="2000" b="1" dirty="0" err="1">
                <a:solidFill>
                  <a:schemeClr val="bg1"/>
                </a:solidFill>
              </a:rPr>
              <a:t>mewn</a:t>
            </a:r>
            <a:r>
              <a:rPr lang="en-US" sz="2000" b="1" dirty="0">
                <a:solidFill>
                  <a:schemeClr val="bg1"/>
                </a:solidFill>
              </a:rPr>
              <a:t> 1000 o </a:t>
            </a:r>
            <a:r>
              <a:rPr lang="en-US" sz="2000" b="1" dirty="0" err="1">
                <a:solidFill>
                  <a:schemeClr val="bg1"/>
                </a:solidFill>
              </a:rPr>
              <a:t>eiriau</a:t>
            </a:r>
            <a:r>
              <a:rPr lang="en-US" sz="2000" b="1" dirty="0">
                <a:solidFill>
                  <a:schemeClr val="bg1"/>
                </a:solidFill>
              </a:rPr>
              <a:t>.</a:t>
            </a:r>
          </a:p>
          <a:p>
            <a:pPr>
              <a:lnSpc>
                <a:spcPct val="90000"/>
              </a:lnSpc>
              <a:buFont typeface="Wingdings 3" panose="05040102010807070707" pitchFamily="18" charset="2"/>
              <a:buChar char=""/>
            </a:pPr>
            <a:r>
              <a:rPr lang="en-US" sz="2000" i="1" dirty="0">
                <a:solidFill>
                  <a:schemeClr val="bg1"/>
                </a:solidFill>
              </a:rPr>
              <a:t>You need to write a research proposal before you start writing your dissertation or portfolio.</a:t>
            </a:r>
          </a:p>
          <a:p>
            <a:pPr>
              <a:lnSpc>
                <a:spcPct val="90000"/>
              </a:lnSpc>
              <a:buFont typeface="Wingdings 3" panose="05040102010807070707" pitchFamily="18" charset="2"/>
              <a:buChar char=""/>
            </a:pPr>
            <a:r>
              <a:rPr lang="en-US" sz="2000" i="1" dirty="0">
                <a:solidFill>
                  <a:schemeClr val="bg1"/>
                </a:solidFill>
              </a:rPr>
              <a:t>Your research proposal needs to persuade your tutor that your project is worthwhile in </a:t>
            </a:r>
            <a:r>
              <a:rPr lang="en-US" sz="2000" i="1" dirty="0">
                <a:solidFill>
                  <a:schemeClr val="tx1"/>
                </a:solidFill>
              </a:rPr>
              <a:t>1000 words.</a:t>
            </a:r>
          </a:p>
        </p:txBody>
      </p:sp>
      <p:pic>
        <p:nvPicPr>
          <p:cNvPr id="4" name="Picture 3" descr="Glasses on top of a book">
            <a:extLst>
              <a:ext uri="{FF2B5EF4-FFF2-40B4-BE49-F238E27FC236}">
                <a16:creationId xmlns:a16="http://schemas.microsoft.com/office/drawing/2014/main" id="{FBC84949-56A0-42A5-ABC6-F2977989C84C}"/>
              </a:ext>
            </a:extLst>
          </p:cNvPr>
          <p:cNvPicPr>
            <a:picLocks noChangeAspect="1"/>
          </p:cNvPicPr>
          <p:nvPr/>
        </p:nvPicPr>
        <p:blipFill rotWithShape="1">
          <a:blip r:embed="rId2"/>
          <a:srcRect l="5533" r="30173"/>
          <a:stretch/>
        </p:blipFill>
        <p:spPr>
          <a:xfrm>
            <a:off x="7925810" y="2699021"/>
            <a:ext cx="3508543" cy="3615267"/>
          </a:xfrm>
          <a:custGeom>
            <a:avLst/>
            <a:gdLst/>
            <a:ahLst/>
            <a:cxnLst/>
            <a:rect l="l" t="t" r="r" b="b"/>
            <a:pathLst>
              <a:path w="4809744" h="4956048">
                <a:moveTo>
                  <a:pt x="478762" y="0"/>
                </a:moveTo>
                <a:lnTo>
                  <a:pt x="4809744" y="0"/>
                </a:lnTo>
                <a:lnTo>
                  <a:pt x="4809744" y="4477286"/>
                </a:lnTo>
                <a:lnTo>
                  <a:pt x="4330982" y="4956048"/>
                </a:lnTo>
                <a:lnTo>
                  <a:pt x="0" y="4956048"/>
                </a:lnTo>
                <a:lnTo>
                  <a:pt x="0" y="478762"/>
                </a:lnTo>
                <a:close/>
              </a:path>
            </a:pathLst>
          </a:custGeom>
        </p:spPr>
      </p:pic>
    </p:spTree>
    <p:extLst>
      <p:ext uri="{BB962C8B-B14F-4D97-AF65-F5344CB8AC3E}">
        <p14:creationId xmlns:p14="http://schemas.microsoft.com/office/powerpoint/2010/main" val="3082472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400"/>
                                        <p:tgtEl>
                                          <p:spTgt spid="3">
                                            <p:txEl>
                                              <p:pRg st="1" end="1"/>
                                            </p:txEl>
                                          </p:spTgt>
                                        </p:tgtEl>
                                      </p:cBhvr>
                                    </p:animEffect>
                                  </p:childTnLst>
                                </p:cTn>
                              </p:par>
                              <p:par>
                                <p:cTn id="11" presetID="10" presetClass="entr" presetSubtype="0" fill="hold" grpId="0" nodeType="withEffect">
                                  <p:stCondLst>
                                    <p:cond delay="2000"/>
                                  </p:stCondLst>
                                  <p:iterate type="lt">
                                    <p:tmPct val="10000"/>
                                  </p:iterate>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400"/>
                                        <p:tgtEl>
                                          <p:spTgt spid="3">
                                            <p:txEl>
                                              <p:pRg st="2" end="2"/>
                                            </p:txEl>
                                          </p:spTgt>
                                        </p:tgtEl>
                                      </p:cBhvr>
                                    </p:animEffect>
                                  </p:childTnLst>
                                </p:cTn>
                              </p:par>
                              <p:par>
                                <p:cTn id="14" presetID="10" presetClass="entr" presetSubtype="0" fill="hold" grpId="0" nodeType="withEffect">
                                  <p:stCondLst>
                                    <p:cond delay="1000"/>
                                  </p:stCondLst>
                                  <p:iterate type="lt">
                                    <p:tmPct val="10000"/>
                                  </p:iterate>
                                  <p:childTnLst>
                                    <p:set>
                                      <p:cBhvr>
                                        <p:cTn id="15" dur="1" fill="hold">
                                          <p:stCondLst>
                                            <p:cond delay="0"/>
                                          </p:stCondLst>
                                        </p:cTn>
                                        <p:tgtEl>
                                          <p:spTgt spid="2"/>
                                        </p:tgtEl>
                                        <p:attrNameLst>
                                          <p:attrName>style.visibility</p:attrName>
                                        </p:attrNameLst>
                                      </p:cBhvr>
                                      <p:to>
                                        <p:strVal val="visible"/>
                                      </p:to>
                                    </p:set>
                                    <p:animEffect transition="in" filter="fade">
                                      <p:cBhvr>
                                        <p:cTn id="16" dur="4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2000"/>
                                  </p:stCondLst>
                                  <p:iterate type="lt">
                                    <p:tmPct val="10000"/>
                                  </p:iterate>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4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70734C-C08A-4E42-99E2-E587A6449CD5}"/>
              </a:ext>
            </a:extLst>
          </p:cNvPr>
          <p:cNvSpPr>
            <a:spLocks noGrp="1"/>
          </p:cNvSpPr>
          <p:nvPr>
            <p:ph idx="1"/>
          </p:nvPr>
        </p:nvSpPr>
        <p:spPr>
          <a:xfrm>
            <a:off x="195399" y="4336494"/>
            <a:ext cx="10625227" cy="3615267"/>
          </a:xfrm>
        </p:spPr>
        <p:txBody>
          <a:bodyPr>
            <a:normAutofit/>
          </a:bodyPr>
          <a:lstStyle/>
          <a:p>
            <a:r>
              <a:rPr lang="en-GB" sz="2400" i="1" dirty="0">
                <a:solidFill>
                  <a:schemeClr val="bg1"/>
                </a:solidFill>
              </a:rPr>
              <a:t>Have you found the ‘How to Write a Research Proposal’ guide on Moodle?</a:t>
            </a:r>
          </a:p>
        </p:txBody>
      </p:sp>
      <p:sp>
        <p:nvSpPr>
          <p:cNvPr id="4" name="TextBox 3">
            <a:extLst>
              <a:ext uri="{FF2B5EF4-FFF2-40B4-BE49-F238E27FC236}">
                <a16:creationId xmlns:a16="http://schemas.microsoft.com/office/drawing/2014/main" id="{C134AF2F-7C06-4D54-9716-98876F5FEE46}"/>
              </a:ext>
            </a:extLst>
          </p:cNvPr>
          <p:cNvSpPr txBox="1"/>
          <p:nvPr/>
        </p:nvSpPr>
        <p:spPr>
          <a:xfrm>
            <a:off x="436527" y="5266655"/>
            <a:ext cx="10540854" cy="461665"/>
          </a:xfrm>
          <a:prstGeom prst="rect">
            <a:avLst/>
          </a:prstGeom>
          <a:noFill/>
        </p:spPr>
        <p:txBody>
          <a:bodyPr wrap="square" lIns="91440" tIns="45720" rIns="91440" bIns="45720" rtlCol="0" anchor="t">
            <a:spAutoFit/>
          </a:bodyPr>
          <a:lstStyle/>
          <a:p>
            <a:r>
              <a:rPr lang="en-GB" sz="2400" i="1" dirty="0">
                <a:solidFill>
                  <a:schemeClr val="bg1"/>
                </a:solidFill>
                <a:latin typeface="Century Gothic"/>
                <a:cs typeface="Arabic Typesetting"/>
              </a:rPr>
              <a:t>Activity 1.3 – Writing your initial Independent Project Proposal  </a:t>
            </a:r>
          </a:p>
        </p:txBody>
      </p:sp>
      <p:sp>
        <p:nvSpPr>
          <p:cNvPr id="6" name="TextBox 5">
            <a:extLst>
              <a:ext uri="{FF2B5EF4-FFF2-40B4-BE49-F238E27FC236}">
                <a16:creationId xmlns:a16="http://schemas.microsoft.com/office/drawing/2014/main" id="{5979547F-4735-49CD-9B7C-42B7F174358A}"/>
              </a:ext>
            </a:extLst>
          </p:cNvPr>
          <p:cNvSpPr txBox="1"/>
          <p:nvPr/>
        </p:nvSpPr>
        <p:spPr>
          <a:xfrm>
            <a:off x="383703" y="594827"/>
            <a:ext cx="9702800" cy="2400657"/>
          </a:xfrm>
          <a:prstGeom prst="rect">
            <a:avLst/>
          </a:prstGeom>
          <a:noFill/>
        </p:spPr>
        <p:txBody>
          <a:bodyPr wrap="square" lIns="91440" tIns="45720" rIns="91440" bIns="45720" anchor="t">
            <a:spAutoFit/>
          </a:bodyPr>
          <a:lstStyle/>
          <a:p>
            <a:r>
              <a:rPr lang="en-GB" sz="2400" dirty="0" err="1">
                <a:solidFill>
                  <a:schemeClr val="bg1"/>
                </a:solidFill>
              </a:rPr>
              <a:t>Ydy</a:t>
            </a:r>
            <a:r>
              <a:rPr lang="en-GB" sz="2400" b="1" dirty="0" err="1">
                <a:solidFill>
                  <a:schemeClr val="bg1"/>
                </a:solidFill>
              </a:rPr>
              <a:t>ch</a:t>
            </a:r>
            <a:r>
              <a:rPr lang="en-GB" sz="2400" b="1" dirty="0">
                <a:solidFill>
                  <a:schemeClr val="bg1"/>
                </a:solidFill>
              </a:rPr>
              <a:t> chi </a:t>
            </a:r>
            <a:r>
              <a:rPr lang="en-GB" sz="2400" b="1" dirty="0" err="1">
                <a:solidFill>
                  <a:schemeClr val="bg1"/>
                </a:solidFill>
              </a:rPr>
              <a:t>wedi</a:t>
            </a:r>
            <a:r>
              <a:rPr lang="en-GB" sz="2400" b="1" dirty="0">
                <a:solidFill>
                  <a:schemeClr val="bg1"/>
                </a:solidFill>
              </a:rPr>
              <a:t> </a:t>
            </a:r>
            <a:r>
              <a:rPr lang="en-GB" sz="2400" b="1" dirty="0" err="1">
                <a:solidFill>
                  <a:schemeClr val="bg1"/>
                </a:solidFill>
              </a:rPr>
              <a:t>dod</a:t>
            </a:r>
            <a:r>
              <a:rPr lang="en-GB" sz="2400" b="1" dirty="0">
                <a:solidFill>
                  <a:schemeClr val="bg1"/>
                </a:solidFill>
              </a:rPr>
              <a:t> o </a:t>
            </a:r>
            <a:r>
              <a:rPr lang="en-GB" sz="2400" b="1" dirty="0" err="1">
                <a:solidFill>
                  <a:schemeClr val="bg1"/>
                </a:solidFill>
              </a:rPr>
              <a:t>hyd</a:t>
            </a:r>
            <a:r>
              <a:rPr lang="en-GB" sz="2400" b="1" dirty="0">
                <a:solidFill>
                  <a:schemeClr val="bg1"/>
                </a:solidFill>
              </a:rPr>
              <a:t> </a:t>
            </a:r>
            <a:r>
              <a:rPr lang="en-GB" sz="2400" b="1" dirty="0" err="1">
                <a:solidFill>
                  <a:schemeClr val="bg1"/>
                </a:solidFill>
              </a:rPr>
              <a:t>i'r</a:t>
            </a:r>
            <a:r>
              <a:rPr lang="en-GB" sz="2400" b="1" dirty="0">
                <a:solidFill>
                  <a:schemeClr val="bg1"/>
                </a:solidFill>
              </a:rPr>
              <a:t> </a:t>
            </a:r>
            <a:r>
              <a:rPr lang="en-GB" sz="2400" b="1" dirty="0" err="1">
                <a:solidFill>
                  <a:schemeClr val="bg1"/>
                </a:solidFill>
              </a:rPr>
              <a:t>canllaw</a:t>
            </a:r>
            <a:r>
              <a:rPr lang="en-GB" sz="2400" b="1" dirty="0">
                <a:solidFill>
                  <a:schemeClr val="bg1"/>
                </a:solidFill>
              </a:rPr>
              <a:t> 'Sut </a:t>
            </a:r>
            <a:r>
              <a:rPr lang="en-GB" sz="2400" b="1" dirty="0" err="1">
                <a:solidFill>
                  <a:schemeClr val="bg1"/>
                </a:solidFill>
              </a:rPr>
              <a:t>i</a:t>
            </a:r>
            <a:r>
              <a:rPr lang="en-GB" sz="2400" b="1" dirty="0">
                <a:solidFill>
                  <a:schemeClr val="bg1"/>
                </a:solidFill>
              </a:rPr>
              <a:t> </a:t>
            </a:r>
            <a:r>
              <a:rPr lang="en-GB" sz="2400" b="1" dirty="0" err="1">
                <a:solidFill>
                  <a:schemeClr val="bg1"/>
                </a:solidFill>
              </a:rPr>
              <a:t>Ysgrifennu</a:t>
            </a:r>
            <a:r>
              <a:rPr lang="en-GB" sz="2400" b="1" dirty="0">
                <a:solidFill>
                  <a:schemeClr val="bg1"/>
                </a:solidFill>
              </a:rPr>
              <a:t> </a:t>
            </a:r>
            <a:r>
              <a:rPr lang="en-GB" sz="2400" b="1" dirty="0" err="1">
                <a:solidFill>
                  <a:schemeClr val="bg1"/>
                </a:solidFill>
              </a:rPr>
              <a:t>Cynnig</a:t>
            </a:r>
            <a:r>
              <a:rPr lang="en-GB" sz="2400" b="1" dirty="0">
                <a:solidFill>
                  <a:schemeClr val="bg1"/>
                </a:solidFill>
              </a:rPr>
              <a:t> </a:t>
            </a:r>
            <a:r>
              <a:rPr lang="en-GB" sz="2400" b="1" dirty="0" err="1">
                <a:solidFill>
                  <a:schemeClr val="bg1"/>
                </a:solidFill>
              </a:rPr>
              <a:t>Ymchwil</a:t>
            </a:r>
            <a:r>
              <a:rPr lang="en-GB" sz="2400" b="1" dirty="0">
                <a:solidFill>
                  <a:schemeClr val="bg1"/>
                </a:solidFill>
              </a:rPr>
              <a:t>' </a:t>
            </a:r>
            <a:r>
              <a:rPr lang="en-GB" sz="2400" b="1" dirty="0" err="1">
                <a:solidFill>
                  <a:schemeClr val="bg1"/>
                </a:solidFill>
              </a:rPr>
              <a:t>ar</a:t>
            </a:r>
            <a:r>
              <a:rPr lang="en-GB" sz="2400" b="1" dirty="0">
                <a:solidFill>
                  <a:schemeClr val="bg1"/>
                </a:solidFill>
              </a:rPr>
              <a:t> Moodle?</a:t>
            </a:r>
          </a:p>
          <a:p>
            <a:r>
              <a:rPr lang="en-GB" sz="2400" b="1" dirty="0" err="1">
                <a:solidFill>
                  <a:schemeClr val="bg1"/>
                </a:solidFill>
              </a:rPr>
              <a:t>Gweithgaredd</a:t>
            </a:r>
            <a:r>
              <a:rPr lang="en-GB" sz="2400" b="1" dirty="0">
                <a:solidFill>
                  <a:schemeClr val="bg1"/>
                </a:solidFill>
              </a:rPr>
              <a:t> 1.3 – </a:t>
            </a:r>
            <a:r>
              <a:rPr lang="en-GB" sz="2400" b="1" dirty="0" err="1">
                <a:solidFill>
                  <a:schemeClr val="bg1"/>
                </a:solidFill>
              </a:rPr>
              <a:t>Ysgrifennu</a:t>
            </a:r>
            <a:r>
              <a:rPr lang="en-GB" sz="2400" b="1" dirty="0">
                <a:solidFill>
                  <a:schemeClr val="bg1"/>
                </a:solidFill>
              </a:rPr>
              <a:t> </a:t>
            </a:r>
            <a:r>
              <a:rPr lang="en-GB" sz="2400" b="1" dirty="0" err="1">
                <a:solidFill>
                  <a:schemeClr val="bg1"/>
                </a:solidFill>
              </a:rPr>
              <a:t>eich</a:t>
            </a:r>
            <a:r>
              <a:rPr lang="en-GB" sz="2400" b="1" dirty="0">
                <a:solidFill>
                  <a:schemeClr val="bg1"/>
                </a:solidFill>
              </a:rPr>
              <a:t> </a:t>
            </a:r>
            <a:r>
              <a:rPr lang="en-GB" sz="2400" b="1" dirty="0" err="1">
                <a:solidFill>
                  <a:schemeClr val="bg1"/>
                </a:solidFill>
              </a:rPr>
              <a:t>Cynnig</a:t>
            </a:r>
            <a:r>
              <a:rPr lang="en-GB" sz="2400" b="1" dirty="0">
                <a:solidFill>
                  <a:schemeClr val="bg1"/>
                </a:solidFill>
              </a:rPr>
              <a:t> </a:t>
            </a:r>
            <a:r>
              <a:rPr lang="en-GB" sz="2400" b="1" dirty="0" err="1">
                <a:solidFill>
                  <a:schemeClr val="bg1"/>
                </a:solidFill>
              </a:rPr>
              <a:t>Prosiect</a:t>
            </a:r>
            <a:r>
              <a:rPr lang="en-GB" sz="2400" b="1" dirty="0">
                <a:solidFill>
                  <a:schemeClr val="bg1"/>
                </a:solidFill>
              </a:rPr>
              <a:t> </a:t>
            </a:r>
            <a:r>
              <a:rPr lang="en-GB" sz="2400" b="1" dirty="0" err="1">
                <a:solidFill>
                  <a:schemeClr val="bg1"/>
                </a:solidFill>
              </a:rPr>
              <a:t>Annibynnol</a:t>
            </a:r>
            <a:r>
              <a:rPr lang="en-GB" sz="2400" b="1" dirty="0">
                <a:solidFill>
                  <a:schemeClr val="bg1"/>
                </a:solidFill>
              </a:rPr>
              <a:t> </a:t>
            </a:r>
            <a:r>
              <a:rPr lang="en-GB" sz="2400" b="1" dirty="0" err="1">
                <a:solidFill>
                  <a:schemeClr val="bg1"/>
                </a:solidFill>
              </a:rPr>
              <a:t>cychwynnol</a:t>
            </a:r>
            <a:endParaRPr lang="en-GB" sz="2400" b="1" dirty="0">
              <a:solidFill>
                <a:schemeClr val="bg1"/>
              </a:solidFill>
            </a:endParaRPr>
          </a:p>
          <a:p>
            <a:endParaRPr lang="en-GB" dirty="0">
              <a:solidFill>
                <a:schemeClr val="bg1"/>
              </a:solidFill>
            </a:endParaRPr>
          </a:p>
          <a:p>
            <a:endParaRPr lang="en-GB" dirty="0"/>
          </a:p>
          <a:p>
            <a:endParaRPr lang="en-GB" dirty="0"/>
          </a:p>
        </p:txBody>
      </p:sp>
      <p:pic>
        <p:nvPicPr>
          <p:cNvPr id="8" name="Picture 7" descr="Logo&#10;&#10;Description automatically generated">
            <a:extLst>
              <a:ext uri="{FF2B5EF4-FFF2-40B4-BE49-F238E27FC236}">
                <a16:creationId xmlns:a16="http://schemas.microsoft.com/office/drawing/2014/main" id="{2C2ABCDC-4940-4C9F-B6E2-77AA8FE2BE2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418136" y="593833"/>
            <a:ext cx="1171500" cy="1005709"/>
          </a:xfrm>
          <a:prstGeom prst="rect">
            <a:avLst/>
          </a:prstGeom>
        </p:spPr>
      </p:pic>
      <p:pic>
        <p:nvPicPr>
          <p:cNvPr id="7" name="Picture 6" descr="Logo&#10;&#10;Description automatically generated">
            <a:extLst>
              <a:ext uri="{FF2B5EF4-FFF2-40B4-BE49-F238E27FC236}">
                <a16:creationId xmlns:a16="http://schemas.microsoft.com/office/drawing/2014/main" id="{F0052522-5B0E-4B9D-AB33-AA72B818333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391631" y="5225466"/>
            <a:ext cx="1171500" cy="1005709"/>
          </a:xfrm>
          <a:prstGeom prst="rect">
            <a:avLst/>
          </a:prstGeom>
        </p:spPr>
      </p:pic>
      <p:pic>
        <p:nvPicPr>
          <p:cNvPr id="5" name="Picture 4">
            <a:extLst>
              <a:ext uri="{FF2B5EF4-FFF2-40B4-BE49-F238E27FC236}">
                <a16:creationId xmlns:a16="http://schemas.microsoft.com/office/drawing/2014/main" id="{29A9717C-891D-04F1-7219-25FC39E8DF64}"/>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551582" y="2412539"/>
            <a:ext cx="1824446" cy="1824446"/>
          </a:xfrm>
          <a:prstGeom prst="rect">
            <a:avLst/>
          </a:prstGeom>
        </p:spPr>
      </p:pic>
    </p:spTree>
    <p:extLst>
      <p:ext uri="{BB962C8B-B14F-4D97-AF65-F5344CB8AC3E}">
        <p14:creationId xmlns:p14="http://schemas.microsoft.com/office/powerpoint/2010/main" val="17792316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883D6-DE1B-42BA-A2DD-38F709C25CDF}"/>
              </a:ext>
            </a:extLst>
          </p:cNvPr>
          <p:cNvSpPr>
            <a:spLocks noGrp="1"/>
          </p:cNvSpPr>
          <p:nvPr>
            <p:ph type="title"/>
          </p:nvPr>
        </p:nvSpPr>
        <p:spPr>
          <a:xfrm>
            <a:off x="582612" y="382209"/>
            <a:ext cx="8534400" cy="1507067"/>
          </a:xfrm>
        </p:spPr>
        <p:txBody>
          <a:bodyPr/>
          <a:lstStyle/>
          <a:p>
            <a:r>
              <a:rPr lang="en-GB" b="1" dirty="0">
                <a:solidFill>
                  <a:schemeClr val="bg1"/>
                </a:solidFill>
              </a:rPr>
              <a:t>AMCANION CYNLLUN YMCHWIL</a:t>
            </a:r>
            <a:br>
              <a:rPr lang="en-GB" b="1" dirty="0">
                <a:solidFill>
                  <a:schemeClr val="bg1"/>
                </a:solidFill>
              </a:rPr>
            </a:br>
            <a:r>
              <a:rPr lang="en-GB" b="1" i="1" dirty="0">
                <a:solidFill>
                  <a:schemeClr val="bg1"/>
                </a:solidFill>
              </a:rPr>
              <a:t>Research Proposal Aims</a:t>
            </a:r>
          </a:p>
        </p:txBody>
      </p:sp>
      <p:sp>
        <p:nvSpPr>
          <p:cNvPr id="3" name="Content Placeholder 2">
            <a:extLst>
              <a:ext uri="{FF2B5EF4-FFF2-40B4-BE49-F238E27FC236}">
                <a16:creationId xmlns:a16="http://schemas.microsoft.com/office/drawing/2014/main" id="{4D516AD7-52A9-45C3-89C5-88E2C77538E5}"/>
              </a:ext>
            </a:extLst>
          </p:cNvPr>
          <p:cNvSpPr>
            <a:spLocks noGrp="1"/>
          </p:cNvSpPr>
          <p:nvPr>
            <p:ph idx="1"/>
          </p:nvPr>
        </p:nvSpPr>
        <p:spPr>
          <a:xfrm>
            <a:off x="5998278" y="2273184"/>
            <a:ext cx="5745617" cy="4330095"/>
          </a:xfrm>
        </p:spPr>
        <p:txBody>
          <a:bodyPr>
            <a:normAutofit fontScale="77500" lnSpcReduction="20000"/>
          </a:bodyPr>
          <a:lstStyle/>
          <a:p>
            <a:r>
              <a:rPr lang="en-GB" b="1" i="1" dirty="0">
                <a:solidFill>
                  <a:schemeClr val="bg1"/>
                </a:solidFill>
              </a:rPr>
              <a:t>Relevance</a:t>
            </a:r>
            <a:r>
              <a:rPr lang="en-GB" i="1" dirty="0">
                <a:solidFill>
                  <a:schemeClr val="bg1"/>
                </a:solidFill>
              </a:rPr>
              <a:t>: Convince your tutor that your project is interesting, original and important</a:t>
            </a:r>
          </a:p>
          <a:p>
            <a:r>
              <a:rPr lang="en-GB" b="1" i="1" dirty="0">
                <a:solidFill>
                  <a:schemeClr val="bg1"/>
                </a:solidFill>
              </a:rPr>
              <a:t>Context: </a:t>
            </a:r>
            <a:r>
              <a:rPr lang="en-GB" i="1" dirty="0">
                <a:solidFill>
                  <a:schemeClr val="bg1"/>
                </a:solidFill>
              </a:rPr>
              <a:t>Show that you are familiar with the field, you understand the current state of research on the topic, and your ideas have a strong academic basis</a:t>
            </a:r>
          </a:p>
          <a:p>
            <a:r>
              <a:rPr lang="en-GB" b="1" i="1" dirty="0">
                <a:solidFill>
                  <a:schemeClr val="bg1"/>
                </a:solidFill>
              </a:rPr>
              <a:t>Approach: </a:t>
            </a:r>
            <a:r>
              <a:rPr lang="en-GB" i="1" dirty="0">
                <a:solidFill>
                  <a:schemeClr val="bg1"/>
                </a:solidFill>
              </a:rPr>
              <a:t>Make a case for your methodology, showing that you have carefully thought about the data, tools and procedures you will need to conduct the research</a:t>
            </a:r>
          </a:p>
          <a:p>
            <a:r>
              <a:rPr lang="en-GB" b="1" i="1" dirty="0">
                <a:solidFill>
                  <a:schemeClr val="bg1"/>
                </a:solidFill>
              </a:rPr>
              <a:t>Feasibility: </a:t>
            </a:r>
            <a:r>
              <a:rPr lang="en-GB" i="1" dirty="0">
                <a:solidFill>
                  <a:schemeClr val="bg1"/>
                </a:solidFill>
              </a:rPr>
              <a:t>Confirm that the project is possible within the practical constraints of the time available</a:t>
            </a:r>
          </a:p>
        </p:txBody>
      </p:sp>
      <p:sp>
        <p:nvSpPr>
          <p:cNvPr id="4" name="Content Placeholder 2">
            <a:extLst>
              <a:ext uri="{FF2B5EF4-FFF2-40B4-BE49-F238E27FC236}">
                <a16:creationId xmlns:a16="http://schemas.microsoft.com/office/drawing/2014/main" id="{C522BDD4-B79A-4F79-8424-4BD38E5BF83A}"/>
              </a:ext>
            </a:extLst>
          </p:cNvPr>
          <p:cNvSpPr txBox="1">
            <a:spLocks/>
          </p:cNvSpPr>
          <p:nvPr/>
        </p:nvSpPr>
        <p:spPr>
          <a:xfrm>
            <a:off x="15336" y="2527905"/>
            <a:ext cx="5745617" cy="4330095"/>
          </a:xfrm>
          <a:prstGeom prst="rect">
            <a:avLst/>
          </a:prstGeom>
        </p:spPr>
        <p:txBody>
          <a:bodyPr vert="horz" lIns="91440" tIns="45720" rIns="91440" bIns="45720" rtlCol="0" anchor="ctr">
            <a:normAutofit fontScale="40000" lnSpcReduction="20000"/>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r>
              <a:rPr lang="en-GB" sz="5000" b="1" dirty="0" err="1">
                <a:solidFill>
                  <a:schemeClr val="bg1"/>
                </a:solidFill>
              </a:rPr>
              <a:t>Perthnasedd</a:t>
            </a:r>
            <a:r>
              <a:rPr lang="en-GB" sz="5000" b="1" dirty="0">
                <a:solidFill>
                  <a:schemeClr val="bg1"/>
                </a:solidFill>
              </a:rPr>
              <a:t>: </a:t>
            </a:r>
            <a:r>
              <a:rPr lang="en-GB" sz="5000" dirty="0" err="1">
                <a:solidFill>
                  <a:schemeClr val="bg1"/>
                </a:solidFill>
              </a:rPr>
              <a:t>Argyhoeddi</a:t>
            </a:r>
            <a:r>
              <a:rPr lang="en-GB" sz="5000" dirty="0">
                <a:solidFill>
                  <a:schemeClr val="bg1"/>
                </a:solidFill>
              </a:rPr>
              <a:t> </a:t>
            </a:r>
            <a:r>
              <a:rPr lang="en-GB" sz="5000" dirty="0" err="1">
                <a:solidFill>
                  <a:schemeClr val="bg1"/>
                </a:solidFill>
              </a:rPr>
              <a:t>eich</a:t>
            </a:r>
            <a:r>
              <a:rPr lang="en-GB" sz="5000" dirty="0">
                <a:solidFill>
                  <a:schemeClr val="bg1"/>
                </a:solidFill>
              </a:rPr>
              <a:t> </a:t>
            </a:r>
            <a:r>
              <a:rPr lang="en-GB" sz="5000" dirty="0" err="1">
                <a:solidFill>
                  <a:schemeClr val="bg1"/>
                </a:solidFill>
              </a:rPr>
              <a:t>tiwtor</a:t>
            </a:r>
            <a:r>
              <a:rPr lang="en-GB" sz="5000" dirty="0">
                <a:solidFill>
                  <a:schemeClr val="bg1"/>
                </a:solidFill>
              </a:rPr>
              <a:t> bod </a:t>
            </a:r>
            <a:r>
              <a:rPr lang="en-GB" sz="5000" dirty="0" err="1">
                <a:solidFill>
                  <a:schemeClr val="bg1"/>
                </a:solidFill>
              </a:rPr>
              <a:t>eich</a:t>
            </a:r>
            <a:r>
              <a:rPr lang="en-GB" sz="5000" dirty="0">
                <a:solidFill>
                  <a:schemeClr val="bg1"/>
                </a:solidFill>
              </a:rPr>
              <a:t> </a:t>
            </a:r>
            <a:r>
              <a:rPr lang="en-GB" sz="5000" dirty="0" err="1">
                <a:solidFill>
                  <a:schemeClr val="bg1"/>
                </a:solidFill>
              </a:rPr>
              <a:t>prosiect</a:t>
            </a:r>
            <a:r>
              <a:rPr lang="en-GB" sz="5000" dirty="0">
                <a:solidFill>
                  <a:schemeClr val="bg1"/>
                </a:solidFill>
              </a:rPr>
              <a:t> </a:t>
            </a:r>
            <a:r>
              <a:rPr lang="en-GB" sz="5000" dirty="0" err="1">
                <a:solidFill>
                  <a:schemeClr val="bg1"/>
                </a:solidFill>
              </a:rPr>
              <a:t>yn</a:t>
            </a:r>
            <a:r>
              <a:rPr lang="en-GB" sz="5000" dirty="0">
                <a:solidFill>
                  <a:schemeClr val="bg1"/>
                </a:solidFill>
              </a:rPr>
              <a:t> </a:t>
            </a:r>
            <a:r>
              <a:rPr lang="en-GB" sz="5000" dirty="0" err="1">
                <a:solidFill>
                  <a:schemeClr val="bg1"/>
                </a:solidFill>
              </a:rPr>
              <a:t>ddiddorol</a:t>
            </a:r>
            <a:r>
              <a:rPr lang="en-GB" sz="5000" dirty="0">
                <a:solidFill>
                  <a:schemeClr val="bg1"/>
                </a:solidFill>
              </a:rPr>
              <a:t>, </a:t>
            </a:r>
            <a:r>
              <a:rPr lang="en-GB" sz="5000" dirty="0" err="1">
                <a:solidFill>
                  <a:schemeClr val="bg1"/>
                </a:solidFill>
              </a:rPr>
              <a:t>yn</a:t>
            </a:r>
            <a:r>
              <a:rPr lang="en-GB" sz="5000" dirty="0">
                <a:solidFill>
                  <a:schemeClr val="bg1"/>
                </a:solidFill>
              </a:rPr>
              <a:t> </a:t>
            </a:r>
            <a:r>
              <a:rPr lang="en-GB" sz="5000" dirty="0" err="1">
                <a:solidFill>
                  <a:schemeClr val="bg1"/>
                </a:solidFill>
              </a:rPr>
              <a:t>wreiddiol</a:t>
            </a:r>
            <a:r>
              <a:rPr lang="en-GB" sz="5000" dirty="0">
                <a:solidFill>
                  <a:schemeClr val="bg1"/>
                </a:solidFill>
              </a:rPr>
              <a:t> ac </a:t>
            </a:r>
            <a:r>
              <a:rPr lang="en-GB" sz="5000" dirty="0" err="1">
                <a:solidFill>
                  <a:schemeClr val="bg1"/>
                </a:solidFill>
              </a:rPr>
              <a:t>yn</a:t>
            </a:r>
            <a:r>
              <a:rPr lang="en-GB" sz="5000" dirty="0">
                <a:solidFill>
                  <a:schemeClr val="bg1"/>
                </a:solidFill>
              </a:rPr>
              <a:t> </a:t>
            </a:r>
            <a:r>
              <a:rPr lang="en-GB" sz="5000" dirty="0" err="1">
                <a:solidFill>
                  <a:schemeClr val="bg1"/>
                </a:solidFill>
              </a:rPr>
              <a:t>bwysig</a:t>
            </a:r>
            <a:endParaRPr lang="en-GB" sz="5000" dirty="0">
              <a:solidFill>
                <a:schemeClr val="bg1"/>
              </a:solidFill>
            </a:endParaRPr>
          </a:p>
          <a:p>
            <a:r>
              <a:rPr lang="en-GB" sz="5000" b="1" dirty="0" err="1">
                <a:solidFill>
                  <a:schemeClr val="bg1"/>
                </a:solidFill>
              </a:rPr>
              <a:t>Cyd-destun</a:t>
            </a:r>
            <a:r>
              <a:rPr lang="en-GB" sz="5000" b="1" dirty="0">
                <a:solidFill>
                  <a:schemeClr val="bg1"/>
                </a:solidFill>
              </a:rPr>
              <a:t>: </a:t>
            </a:r>
            <a:r>
              <a:rPr lang="en-GB" sz="5000" dirty="0" err="1">
                <a:solidFill>
                  <a:schemeClr val="bg1"/>
                </a:solidFill>
              </a:rPr>
              <a:t>Dangos</a:t>
            </a:r>
            <a:r>
              <a:rPr lang="en-GB" sz="5000" dirty="0">
                <a:solidFill>
                  <a:schemeClr val="bg1"/>
                </a:solidFill>
              </a:rPr>
              <a:t> </a:t>
            </a:r>
            <a:r>
              <a:rPr lang="en-GB" sz="5000" dirty="0" err="1">
                <a:solidFill>
                  <a:schemeClr val="bg1"/>
                </a:solidFill>
              </a:rPr>
              <a:t>eich</a:t>
            </a:r>
            <a:r>
              <a:rPr lang="en-GB" sz="5000" dirty="0">
                <a:solidFill>
                  <a:schemeClr val="bg1"/>
                </a:solidFill>
              </a:rPr>
              <a:t> bod </a:t>
            </a:r>
            <a:r>
              <a:rPr lang="en-GB" sz="5000" dirty="0" err="1">
                <a:solidFill>
                  <a:schemeClr val="bg1"/>
                </a:solidFill>
              </a:rPr>
              <a:t>yn</a:t>
            </a:r>
            <a:r>
              <a:rPr lang="en-GB" sz="5000" dirty="0">
                <a:solidFill>
                  <a:schemeClr val="bg1"/>
                </a:solidFill>
              </a:rPr>
              <a:t> </a:t>
            </a:r>
            <a:r>
              <a:rPr lang="en-GB" sz="5000" dirty="0" err="1">
                <a:solidFill>
                  <a:schemeClr val="bg1"/>
                </a:solidFill>
              </a:rPr>
              <a:t>gyfarwydd</a:t>
            </a:r>
            <a:r>
              <a:rPr lang="en-GB" sz="5000" dirty="0">
                <a:solidFill>
                  <a:schemeClr val="bg1"/>
                </a:solidFill>
              </a:rPr>
              <a:t> </a:t>
            </a:r>
            <a:r>
              <a:rPr lang="en-GB" sz="5000" dirty="0" err="1">
                <a:solidFill>
                  <a:schemeClr val="bg1"/>
                </a:solidFill>
              </a:rPr>
              <a:t>â'r</a:t>
            </a:r>
            <a:r>
              <a:rPr lang="en-GB" sz="5000" dirty="0">
                <a:solidFill>
                  <a:schemeClr val="bg1"/>
                </a:solidFill>
              </a:rPr>
              <a:t> </a:t>
            </a:r>
            <a:r>
              <a:rPr lang="en-GB" sz="5000" dirty="0" err="1">
                <a:solidFill>
                  <a:schemeClr val="bg1"/>
                </a:solidFill>
              </a:rPr>
              <a:t>maes</a:t>
            </a:r>
            <a:r>
              <a:rPr lang="en-GB" sz="5000" dirty="0">
                <a:solidFill>
                  <a:schemeClr val="bg1"/>
                </a:solidFill>
              </a:rPr>
              <a:t>, </a:t>
            </a:r>
            <a:r>
              <a:rPr lang="en-GB" sz="5000" dirty="0" err="1">
                <a:solidFill>
                  <a:schemeClr val="bg1"/>
                </a:solidFill>
              </a:rPr>
              <a:t>rydych</a:t>
            </a:r>
            <a:r>
              <a:rPr lang="en-GB" sz="5000" dirty="0">
                <a:solidFill>
                  <a:schemeClr val="bg1"/>
                </a:solidFill>
              </a:rPr>
              <a:t> </a:t>
            </a:r>
            <a:r>
              <a:rPr lang="en-GB" sz="5000" dirty="0" err="1">
                <a:solidFill>
                  <a:schemeClr val="bg1"/>
                </a:solidFill>
              </a:rPr>
              <a:t>yn</a:t>
            </a:r>
            <a:r>
              <a:rPr lang="en-GB" sz="5000" dirty="0">
                <a:solidFill>
                  <a:schemeClr val="bg1"/>
                </a:solidFill>
              </a:rPr>
              <a:t> </a:t>
            </a:r>
            <a:r>
              <a:rPr lang="en-GB" sz="5000" dirty="0" err="1">
                <a:solidFill>
                  <a:schemeClr val="bg1"/>
                </a:solidFill>
              </a:rPr>
              <a:t>deall</a:t>
            </a:r>
            <a:r>
              <a:rPr lang="en-GB" sz="5000" dirty="0">
                <a:solidFill>
                  <a:schemeClr val="bg1"/>
                </a:solidFill>
              </a:rPr>
              <a:t> </a:t>
            </a:r>
            <a:r>
              <a:rPr lang="en-GB" sz="5000" dirty="0" err="1">
                <a:solidFill>
                  <a:schemeClr val="bg1"/>
                </a:solidFill>
              </a:rPr>
              <a:t>cyflwr</a:t>
            </a:r>
            <a:r>
              <a:rPr lang="en-GB" sz="5000" dirty="0">
                <a:solidFill>
                  <a:schemeClr val="bg1"/>
                </a:solidFill>
              </a:rPr>
              <a:t> </a:t>
            </a:r>
            <a:r>
              <a:rPr lang="en-GB" sz="5000" dirty="0" err="1">
                <a:solidFill>
                  <a:schemeClr val="bg1"/>
                </a:solidFill>
              </a:rPr>
              <a:t>presennol</a:t>
            </a:r>
            <a:r>
              <a:rPr lang="en-GB" sz="5000" dirty="0">
                <a:solidFill>
                  <a:schemeClr val="bg1"/>
                </a:solidFill>
              </a:rPr>
              <a:t> </a:t>
            </a:r>
            <a:r>
              <a:rPr lang="en-GB" sz="5000" dirty="0" err="1">
                <a:solidFill>
                  <a:schemeClr val="bg1"/>
                </a:solidFill>
              </a:rPr>
              <a:t>ymchwil</a:t>
            </a:r>
            <a:r>
              <a:rPr lang="en-GB" sz="5000" dirty="0">
                <a:solidFill>
                  <a:schemeClr val="bg1"/>
                </a:solidFill>
              </a:rPr>
              <a:t> </a:t>
            </a:r>
            <a:r>
              <a:rPr lang="en-GB" sz="5000" dirty="0" err="1">
                <a:solidFill>
                  <a:schemeClr val="bg1"/>
                </a:solidFill>
              </a:rPr>
              <a:t>ar</a:t>
            </a:r>
            <a:r>
              <a:rPr lang="en-GB" sz="5000" dirty="0">
                <a:solidFill>
                  <a:schemeClr val="bg1"/>
                </a:solidFill>
              </a:rPr>
              <a:t> y </a:t>
            </a:r>
            <a:r>
              <a:rPr lang="en-GB" sz="5000" dirty="0" err="1">
                <a:solidFill>
                  <a:schemeClr val="bg1"/>
                </a:solidFill>
              </a:rPr>
              <a:t>pwnc</a:t>
            </a:r>
            <a:r>
              <a:rPr lang="en-GB" sz="5000" dirty="0">
                <a:solidFill>
                  <a:schemeClr val="bg1"/>
                </a:solidFill>
              </a:rPr>
              <a:t>, ac </a:t>
            </a:r>
            <a:r>
              <a:rPr lang="en-GB" sz="5000" dirty="0" err="1">
                <a:solidFill>
                  <a:schemeClr val="bg1"/>
                </a:solidFill>
              </a:rPr>
              <a:t>mae</a:t>
            </a:r>
            <a:r>
              <a:rPr lang="en-GB" sz="5000" dirty="0">
                <a:solidFill>
                  <a:schemeClr val="bg1"/>
                </a:solidFill>
              </a:rPr>
              <a:t> </a:t>
            </a:r>
            <a:r>
              <a:rPr lang="en-GB" sz="5000" dirty="0" err="1">
                <a:solidFill>
                  <a:schemeClr val="bg1"/>
                </a:solidFill>
              </a:rPr>
              <a:t>gan</a:t>
            </a:r>
            <a:r>
              <a:rPr lang="en-GB" sz="5000" dirty="0">
                <a:solidFill>
                  <a:schemeClr val="bg1"/>
                </a:solidFill>
              </a:rPr>
              <a:t> </a:t>
            </a:r>
            <a:r>
              <a:rPr lang="en-GB" sz="5000" dirty="0" err="1">
                <a:solidFill>
                  <a:schemeClr val="bg1"/>
                </a:solidFill>
              </a:rPr>
              <a:t>eich</a:t>
            </a:r>
            <a:r>
              <a:rPr lang="en-GB" sz="5000" dirty="0">
                <a:solidFill>
                  <a:schemeClr val="bg1"/>
                </a:solidFill>
              </a:rPr>
              <a:t> </a:t>
            </a:r>
            <a:r>
              <a:rPr lang="en-GB" sz="5000" dirty="0" err="1">
                <a:solidFill>
                  <a:schemeClr val="bg1"/>
                </a:solidFill>
              </a:rPr>
              <a:t>syniadau</a:t>
            </a:r>
            <a:r>
              <a:rPr lang="en-GB" sz="5000" dirty="0">
                <a:solidFill>
                  <a:schemeClr val="bg1"/>
                </a:solidFill>
              </a:rPr>
              <a:t> sail </a:t>
            </a:r>
            <a:r>
              <a:rPr lang="en-GB" sz="5000" dirty="0" err="1">
                <a:solidFill>
                  <a:schemeClr val="bg1"/>
                </a:solidFill>
              </a:rPr>
              <a:t>academaidd</a:t>
            </a:r>
            <a:r>
              <a:rPr lang="en-GB" sz="5000" dirty="0">
                <a:solidFill>
                  <a:schemeClr val="bg1"/>
                </a:solidFill>
              </a:rPr>
              <a:t> </a:t>
            </a:r>
            <a:r>
              <a:rPr lang="en-GB" sz="5000" dirty="0" err="1">
                <a:solidFill>
                  <a:schemeClr val="bg1"/>
                </a:solidFill>
              </a:rPr>
              <a:t>gref</a:t>
            </a:r>
            <a:endParaRPr lang="en-GB" sz="5000" dirty="0">
              <a:solidFill>
                <a:schemeClr val="bg1"/>
              </a:solidFill>
            </a:endParaRPr>
          </a:p>
          <a:p>
            <a:r>
              <a:rPr lang="en-GB" sz="5000" b="1" dirty="0">
                <a:solidFill>
                  <a:schemeClr val="bg1"/>
                </a:solidFill>
              </a:rPr>
              <a:t>Dull </a:t>
            </a:r>
            <a:r>
              <a:rPr lang="en-GB" sz="5000" b="1" dirty="0" err="1">
                <a:solidFill>
                  <a:schemeClr val="bg1"/>
                </a:solidFill>
              </a:rPr>
              <a:t>gweithredu</a:t>
            </a:r>
            <a:r>
              <a:rPr lang="en-GB" sz="5000" b="1" dirty="0">
                <a:solidFill>
                  <a:schemeClr val="bg1"/>
                </a:solidFill>
              </a:rPr>
              <a:t>: </a:t>
            </a:r>
            <a:r>
              <a:rPr lang="en-GB" sz="5000" dirty="0" err="1">
                <a:solidFill>
                  <a:schemeClr val="bg1"/>
                </a:solidFill>
              </a:rPr>
              <a:t>Gwnewch</a:t>
            </a:r>
            <a:r>
              <a:rPr lang="en-GB" sz="5000" dirty="0">
                <a:solidFill>
                  <a:schemeClr val="bg1"/>
                </a:solidFill>
              </a:rPr>
              <a:t> </a:t>
            </a:r>
            <a:r>
              <a:rPr lang="en-GB" sz="5000" dirty="0" err="1">
                <a:solidFill>
                  <a:schemeClr val="bg1"/>
                </a:solidFill>
              </a:rPr>
              <a:t>achos</a:t>
            </a:r>
            <a:r>
              <a:rPr lang="en-GB" sz="5000" dirty="0">
                <a:solidFill>
                  <a:schemeClr val="bg1"/>
                </a:solidFill>
              </a:rPr>
              <a:t> </a:t>
            </a:r>
            <a:r>
              <a:rPr lang="en-GB" sz="5000" dirty="0" err="1">
                <a:solidFill>
                  <a:schemeClr val="bg1"/>
                </a:solidFill>
              </a:rPr>
              <a:t>dros</a:t>
            </a:r>
            <a:r>
              <a:rPr lang="en-GB" sz="5000" dirty="0">
                <a:solidFill>
                  <a:schemeClr val="bg1"/>
                </a:solidFill>
              </a:rPr>
              <a:t> </a:t>
            </a:r>
            <a:r>
              <a:rPr lang="en-GB" sz="5000" dirty="0" err="1">
                <a:solidFill>
                  <a:schemeClr val="bg1"/>
                </a:solidFill>
              </a:rPr>
              <a:t>eich</a:t>
            </a:r>
            <a:r>
              <a:rPr lang="en-GB" sz="5000" dirty="0">
                <a:solidFill>
                  <a:schemeClr val="bg1"/>
                </a:solidFill>
              </a:rPr>
              <a:t> </a:t>
            </a:r>
            <a:r>
              <a:rPr lang="en-GB" sz="5000" dirty="0" err="1">
                <a:solidFill>
                  <a:schemeClr val="bg1"/>
                </a:solidFill>
              </a:rPr>
              <a:t>methodoleg</a:t>
            </a:r>
            <a:r>
              <a:rPr lang="en-GB" sz="5000" dirty="0">
                <a:solidFill>
                  <a:schemeClr val="bg1"/>
                </a:solidFill>
              </a:rPr>
              <a:t>, </a:t>
            </a:r>
            <a:r>
              <a:rPr lang="en-GB" sz="5000" dirty="0" err="1">
                <a:solidFill>
                  <a:schemeClr val="bg1"/>
                </a:solidFill>
              </a:rPr>
              <a:t>gan</a:t>
            </a:r>
            <a:r>
              <a:rPr lang="en-GB" sz="5000" dirty="0">
                <a:solidFill>
                  <a:schemeClr val="bg1"/>
                </a:solidFill>
              </a:rPr>
              <a:t> </a:t>
            </a:r>
            <a:r>
              <a:rPr lang="en-GB" sz="5000" dirty="0" err="1">
                <a:solidFill>
                  <a:schemeClr val="bg1"/>
                </a:solidFill>
              </a:rPr>
              <a:t>ddangos</a:t>
            </a:r>
            <a:r>
              <a:rPr lang="en-GB" sz="5000" dirty="0">
                <a:solidFill>
                  <a:schemeClr val="bg1"/>
                </a:solidFill>
              </a:rPr>
              <a:t> </a:t>
            </a:r>
            <a:r>
              <a:rPr lang="en-GB" sz="5000" dirty="0" err="1">
                <a:solidFill>
                  <a:schemeClr val="bg1"/>
                </a:solidFill>
              </a:rPr>
              <a:t>eich</a:t>
            </a:r>
            <a:r>
              <a:rPr lang="en-GB" sz="5000" dirty="0">
                <a:solidFill>
                  <a:schemeClr val="bg1"/>
                </a:solidFill>
              </a:rPr>
              <a:t> bod </a:t>
            </a:r>
            <a:r>
              <a:rPr lang="en-GB" sz="5000" dirty="0" err="1">
                <a:solidFill>
                  <a:schemeClr val="bg1"/>
                </a:solidFill>
              </a:rPr>
              <a:t>wedi</a:t>
            </a:r>
            <a:r>
              <a:rPr lang="en-GB" sz="5000" dirty="0">
                <a:solidFill>
                  <a:schemeClr val="bg1"/>
                </a:solidFill>
              </a:rPr>
              <a:t> </a:t>
            </a:r>
            <a:r>
              <a:rPr lang="en-GB" sz="5000" dirty="0" err="1">
                <a:solidFill>
                  <a:schemeClr val="bg1"/>
                </a:solidFill>
              </a:rPr>
              <a:t>meddwl</a:t>
            </a:r>
            <a:r>
              <a:rPr lang="en-GB" sz="5000" dirty="0">
                <a:solidFill>
                  <a:schemeClr val="bg1"/>
                </a:solidFill>
              </a:rPr>
              <a:t> </a:t>
            </a:r>
            <a:r>
              <a:rPr lang="en-GB" sz="5000" dirty="0" err="1">
                <a:solidFill>
                  <a:schemeClr val="bg1"/>
                </a:solidFill>
              </a:rPr>
              <a:t>yn</a:t>
            </a:r>
            <a:r>
              <a:rPr lang="en-GB" sz="5000" dirty="0">
                <a:solidFill>
                  <a:schemeClr val="bg1"/>
                </a:solidFill>
              </a:rPr>
              <a:t> </a:t>
            </a:r>
            <a:r>
              <a:rPr lang="en-GB" sz="5000" dirty="0" err="1">
                <a:solidFill>
                  <a:schemeClr val="bg1"/>
                </a:solidFill>
              </a:rPr>
              <a:t>ofalus</a:t>
            </a:r>
            <a:r>
              <a:rPr lang="en-GB" sz="5000" dirty="0">
                <a:solidFill>
                  <a:schemeClr val="bg1"/>
                </a:solidFill>
              </a:rPr>
              <a:t> am y data, </a:t>
            </a:r>
            <a:r>
              <a:rPr lang="en-GB" sz="5000" dirty="0" err="1">
                <a:solidFill>
                  <a:schemeClr val="bg1"/>
                </a:solidFill>
              </a:rPr>
              <a:t>yr</a:t>
            </a:r>
            <a:r>
              <a:rPr lang="en-GB" sz="5000" dirty="0">
                <a:solidFill>
                  <a:schemeClr val="bg1"/>
                </a:solidFill>
              </a:rPr>
              <a:t> offer </a:t>
            </a:r>
            <a:r>
              <a:rPr lang="en-GB" sz="5000" dirty="0" err="1">
                <a:solidFill>
                  <a:schemeClr val="bg1"/>
                </a:solidFill>
              </a:rPr>
              <a:t>a'r</a:t>
            </a:r>
            <a:r>
              <a:rPr lang="en-GB" sz="5000" dirty="0">
                <a:solidFill>
                  <a:schemeClr val="bg1"/>
                </a:solidFill>
              </a:rPr>
              <a:t> </a:t>
            </a:r>
            <a:r>
              <a:rPr lang="en-GB" sz="5000" dirty="0" err="1">
                <a:solidFill>
                  <a:schemeClr val="bg1"/>
                </a:solidFill>
              </a:rPr>
              <a:t>gweithdrefnau</a:t>
            </a:r>
            <a:r>
              <a:rPr lang="en-GB" sz="5000" dirty="0">
                <a:solidFill>
                  <a:schemeClr val="bg1"/>
                </a:solidFill>
              </a:rPr>
              <a:t> y </a:t>
            </a:r>
            <a:r>
              <a:rPr lang="en-GB" sz="5000" dirty="0" err="1">
                <a:solidFill>
                  <a:schemeClr val="bg1"/>
                </a:solidFill>
              </a:rPr>
              <a:t>bydd</a:t>
            </a:r>
            <a:r>
              <a:rPr lang="en-GB" sz="5000" dirty="0">
                <a:solidFill>
                  <a:schemeClr val="bg1"/>
                </a:solidFill>
              </a:rPr>
              <a:t> </a:t>
            </a:r>
            <a:r>
              <a:rPr lang="en-GB" sz="5000" dirty="0" err="1">
                <a:solidFill>
                  <a:schemeClr val="bg1"/>
                </a:solidFill>
              </a:rPr>
              <a:t>eu</a:t>
            </a:r>
            <a:r>
              <a:rPr lang="en-GB" sz="5000" dirty="0">
                <a:solidFill>
                  <a:schemeClr val="bg1"/>
                </a:solidFill>
              </a:rPr>
              <a:t> </a:t>
            </a:r>
            <a:r>
              <a:rPr lang="en-GB" sz="5000" dirty="0" err="1">
                <a:solidFill>
                  <a:schemeClr val="bg1"/>
                </a:solidFill>
              </a:rPr>
              <a:t>hangen</a:t>
            </a:r>
            <a:r>
              <a:rPr lang="en-GB" sz="5000" dirty="0">
                <a:solidFill>
                  <a:schemeClr val="bg1"/>
                </a:solidFill>
              </a:rPr>
              <a:t> </a:t>
            </a:r>
            <a:r>
              <a:rPr lang="en-GB" sz="5000" dirty="0" err="1">
                <a:solidFill>
                  <a:schemeClr val="bg1"/>
                </a:solidFill>
              </a:rPr>
              <a:t>arnoch</a:t>
            </a:r>
            <a:r>
              <a:rPr lang="en-GB" sz="5000" dirty="0">
                <a:solidFill>
                  <a:schemeClr val="bg1"/>
                </a:solidFill>
              </a:rPr>
              <a:t> </a:t>
            </a:r>
            <a:r>
              <a:rPr lang="en-GB" sz="5000" dirty="0" err="1">
                <a:solidFill>
                  <a:schemeClr val="bg1"/>
                </a:solidFill>
              </a:rPr>
              <a:t>i</a:t>
            </a:r>
            <a:r>
              <a:rPr lang="en-GB" sz="5000" dirty="0">
                <a:solidFill>
                  <a:schemeClr val="bg1"/>
                </a:solidFill>
              </a:rPr>
              <a:t> </a:t>
            </a:r>
            <a:r>
              <a:rPr lang="en-GB" sz="5000" dirty="0" err="1">
                <a:solidFill>
                  <a:schemeClr val="bg1"/>
                </a:solidFill>
              </a:rPr>
              <a:t>gynnal</a:t>
            </a:r>
            <a:r>
              <a:rPr lang="en-GB" sz="5000" dirty="0">
                <a:solidFill>
                  <a:schemeClr val="bg1"/>
                </a:solidFill>
              </a:rPr>
              <a:t> </a:t>
            </a:r>
            <a:r>
              <a:rPr lang="en-GB" sz="5000" dirty="0" err="1">
                <a:solidFill>
                  <a:schemeClr val="bg1"/>
                </a:solidFill>
              </a:rPr>
              <a:t>yr</a:t>
            </a:r>
            <a:r>
              <a:rPr lang="en-GB" sz="5000" dirty="0">
                <a:solidFill>
                  <a:schemeClr val="bg1"/>
                </a:solidFill>
              </a:rPr>
              <a:t> </a:t>
            </a:r>
            <a:r>
              <a:rPr lang="en-GB" sz="5000" dirty="0" err="1">
                <a:solidFill>
                  <a:schemeClr val="bg1"/>
                </a:solidFill>
              </a:rPr>
              <a:t>ymchwil</a:t>
            </a:r>
            <a:endParaRPr lang="en-GB" sz="5000" dirty="0">
              <a:solidFill>
                <a:schemeClr val="bg1"/>
              </a:solidFill>
            </a:endParaRPr>
          </a:p>
          <a:p>
            <a:r>
              <a:rPr lang="en-GB" sz="5000" b="1" dirty="0" err="1">
                <a:solidFill>
                  <a:schemeClr val="bg1"/>
                </a:solidFill>
              </a:rPr>
              <a:t>Dichonoldeb</a:t>
            </a:r>
            <a:r>
              <a:rPr lang="en-GB" sz="5000" b="1" dirty="0">
                <a:solidFill>
                  <a:schemeClr val="bg1"/>
                </a:solidFill>
              </a:rPr>
              <a:t>: </a:t>
            </a:r>
            <a:r>
              <a:rPr lang="en-GB" sz="5000" dirty="0" err="1">
                <a:solidFill>
                  <a:schemeClr val="bg1"/>
                </a:solidFill>
              </a:rPr>
              <a:t>Cadarnhau</a:t>
            </a:r>
            <a:r>
              <a:rPr lang="en-GB" sz="5000" dirty="0">
                <a:solidFill>
                  <a:schemeClr val="bg1"/>
                </a:solidFill>
              </a:rPr>
              <a:t> bod y </a:t>
            </a:r>
            <a:r>
              <a:rPr lang="en-GB" sz="5000" dirty="0" err="1">
                <a:solidFill>
                  <a:schemeClr val="bg1"/>
                </a:solidFill>
              </a:rPr>
              <a:t>prosiect</a:t>
            </a:r>
            <a:r>
              <a:rPr lang="en-GB" sz="5000" dirty="0">
                <a:solidFill>
                  <a:schemeClr val="bg1"/>
                </a:solidFill>
              </a:rPr>
              <a:t> </a:t>
            </a:r>
            <a:r>
              <a:rPr lang="en-GB" sz="5000" dirty="0" err="1">
                <a:solidFill>
                  <a:schemeClr val="bg1"/>
                </a:solidFill>
              </a:rPr>
              <a:t>yn</a:t>
            </a:r>
            <a:r>
              <a:rPr lang="en-GB" sz="5000" dirty="0">
                <a:solidFill>
                  <a:schemeClr val="bg1"/>
                </a:solidFill>
              </a:rPr>
              <a:t> </a:t>
            </a:r>
            <a:r>
              <a:rPr lang="en-GB" sz="5000" dirty="0" err="1">
                <a:solidFill>
                  <a:schemeClr val="bg1"/>
                </a:solidFill>
              </a:rPr>
              <a:t>bosibl</a:t>
            </a:r>
            <a:r>
              <a:rPr lang="en-GB" sz="5000" dirty="0">
                <a:solidFill>
                  <a:schemeClr val="bg1"/>
                </a:solidFill>
              </a:rPr>
              <a:t> o </a:t>
            </a:r>
            <a:r>
              <a:rPr lang="en-GB" sz="5000" dirty="0" err="1">
                <a:solidFill>
                  <a:schemeClr val="bg1"/>
                </a:solidFill>
              </a:rPr>
              <a:t>fewn</a:t>
            </a:r>
            <a:r>
              <a:rPr lang="en-GB" sz="5000" dirty="0">
                <a:solidFill>
                  <a:schemeClr val="bg1"/>
                </a:solidFill>
              </a:rPr>
              <a:t> </a:t>
            </a:r>
            <a:r>
              <a:rPr lang="en-GB" sz="5000" dirty="0" err="1">
                <a:solidFill>
                  <a:schemeClr val="bg1"/>
                </a:solidFill>
              </a:rPr>
              <a:t>cyfyngiadau</a:t>
            </a:r>
            <a:r>
              <a:rPr lang="en-GB" sz="5000" dirty="0">
                <a:solidFill>
                  <a:schemeClr val="bg1"/>
                </a:solidFill>
              </a:rPr>
              <a:t> </a:t>
            </a:r>
            <a:r>
              <a:rPr lang="en-GB" sz="5000" dirty="0" err="1">
                <a:solidFill>
                  <a:schemeClr val="bg1"/>
                </a:solidFill>
              </a:rPr>
              <a:t>ymarferol</a:t>
            </a:r>
            <a:r>
              <a:rPr lang="en-GB" sz="5000" dirty="0">
                <a:solidFill>
                  <a:schemeClr val="bg1"/>
                </a:solidFill>
              </a:rPr>
              <a:t> </a:t>
            </a:r>
            <a:r>
              <a:rPr lang="en-GB" sz="5000" dirty="0" err="1">
                <a:solidFill>
                  <a:schemeClr val="bg1"/>
                </a:solidFill>
              </a:rPr>
              <a:t>yr</a:t>
            </a:r>
            <a:r>
              <a:rPr lang="en-GB" sz="5000" dirty="0">
                <a:solidFill>
                  <a:schemeClr val="bg1"/>
                </a:solidFill>
              </a:rPr>
              <a:t> </a:t>
            </a:r>
            <a:r>
              <a:rPr lang="en-GB" sz="5000" dirty="0" err="1">
                <a:solidFill>
                  <a:schemeClr val="bg1"/>
                </a:solidFill>
              </a:rPr>
              <a:t>amser</a:t>
            </a:r>
            <a:r>
              <a:rPr lang="en-GB" sz="5000" dirty="0">
                <a:solidFill>
                  <a:schemeClr val="bg1"/>
                </a:solidFill>
              </a:rPr>
              <a:t> </a:t>
            </a:r>
            <a:r>
              <a:rPr lang="en-GB" sz="5000" dirty="0" err="1">
                <a:solidFill>
                  <a:schemeClr val="bg1"/>
                </a:solidFill>
              </a:rPr>
              <a:t>sydd</a:t>
            </a:r>
            <a:r>
              <a:rPr lang="en-GB" sz="5000" dirty="0">
                <a:solidFill>
                  <a:schemeClr val="bg1"/>
                </a:solidFill>
              </a:rPr>
              <a:t> </a:t>
            </a:r>
            <a:r>
              <a:rPr lang="en-GB" sz="5000" dirty="0" err="1">
                <a:solidFill>
                  <a:schemeClr val="bg1"/>
                </a:solidFill>
              </a:rPr>
              <a:t>ar</a:t>
            </a:r>
            <a:r>
              <a:rPr lang="en-GB" sz="5000" dirty="0">
                <a:solidFill>
                  <a:schemeClr val="bg1"/>
                </a:solidFill>
              </a:rPr>
              <a:t> </a:t>
            </a:r>
            <a:r>
              <a:rPr lang="en-GB" sz="5000" dirty="0" err="1">
                <a:solidFill>
                  <a:schemeClr val="bg1"/>
                </a:solidFill>
              </a:rPr>
              <a:t>gael</a:t>
            </a:r>
            <a:endParaRPr lang="en-GB" sz="5000" dirty="0">
              <a:solidFill>
                <a:schemeClr val="bg1"/>
              </a:solidFill>
            </a:endParaRPr>
          </a:p>
          <a:p>
            <a:endParaRPr lang="en-GB" sz="4400" dirty="0"/>
          </a:p>
          <a:p>
            <a:endParaRPr lang="en-GB" sz="4400" dirty="0"/>
          </a:p>
          <a:p>
            <a:endParaRPr lang="en-GB" sz="4400" dirty="0"/>
          </a:p>
        </p:txBody>
      </p:sp>
      <p:pic>
        <p:nvPicPr>
          <p:cNvPr id="6" name="Picture 5" descr="Diagram&#10;&#10;Description automatically generated">
            <a:extLst>
              <a:ext uri="{FF2B5EF4-FFF2-40B4-BE49-F238E27FC236}">
                <a16:creationId xmlns:a16="http://schemas.microsoft.com/office/drawing/2014/main" id="{071D861B-412A-434F-AAE2-30074D84526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994828" y="254721"/>
            <a:ext cx="1437645" cy="1917459"/>
          </a:xfrm>
          <a:prstGeom prst="rect">
            <a:avLst/>
          </a:prstGeom>
        </p:spPr>
      </p:pic>
    </p:spTree>
    <p:extLst>
      <p:ext uri="{BB962C8B-B14F-4D97-AF65-F5344CB8AC3E}">
        <p14:creationId xmlns:p14="http://schemas.microsoft.com/office/powerpoint/2010/main" val="3187001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1" y="486347"/>
            <a:ext cx="9929983" cy="1059305"/>
          </a:xfrm>
        </p:spPr>
        <p:txBody>
          <a:bodyPr>
            <a:normAutofit fontScale="90000"/>
          </a:bodyPr>
          <a:lstStyle/>
          <a:p>
            <a:r>
              <a:rPr lang="cy-GB" b="1" noProof="0" dirty="0">
                <a:solidFill>
                  <a:schemeClr val="bg1"/>
                </a:solidFill>
              </a:rPr>
              <a:t>Beth ydyn ni’n ei olygu wrth ‘Ddyluniad ymchwil?’</a:t>
            </a:r>
            <a:br>
              <a:rPr lang="cy-GB" noProof="0" dirty="0">
                <a:solidFill>
                  <a:schemeClr val="bg1"/>
                </a:solidFill>
              </a:rPr>
            </a:br>
            <a:r>
              <a:rPr lang="cy-GB" noProof="0" dirty="0" err="1">
                <a:solidFill>
                  <a:schemeClr val="bg1"/>
                </a:solidFill>
              </a:rPr>
              <a:t>What</a:t>
            </a:r>
            <a:r>
              <a:rPr lang="cy-GB" noProof="0" dirty="0">
                <a:solidFill>
                  <a:schemeClr val="bg1"/>
                </a:solidFill>
              </a:rPr>
              <a:t> do we </a:t>
            </a:r>
            <a:r>
              <a:rPr lang="cy-GB" noProof="0" dirty="0" err="1">
                <a:solidFill>
                  <a:schemeClr val="bg1"/>
                </a:solidFill>
              </a:rPr>
              <a:t>mean</a:t>
            </a:r>
            <a:r>
              <a:rPr lang="cy-GB" noProof="0" dirty="0">
                <a:solidFill>
                  <a:schemeClr val="bg1"/>
                </a:solidFill>
              </a:rPr>
              <a:t> by ‘Research </a:t>
            </a:r>
            <a:r>
              <a:rPr lang="cy-GB" noProof="0" dirty="0" err="1">
                <a:solidFill>
                  <a:schemeClr val="bg1"/>
                </a:solidFill>
              </a:rPr>
              <a:t>design</a:t>
            </a:r>
            <a:r>
              <a:rPr lang="cy-GB" noProof="0" dirty="0">
                <a:solidFill>
                  <a:schemeClr val="bg1"/>
                </a:solidFill>
              </a:rPr>
              <a:t>?’</a:t>
            </a:r>
          </a:p>
        </p:txBody>
      </p:sp>
      <p:sp>
        <p:nvSpPr>
          <p:cNvPr id="3" name="Content Placeholder 2"/>
          <p:cNvSpPr>
            <a:spLocks noGrp="1"/>
          </p:cNvSpPr>
          <p:nvPr>
            <p:ph sz="half" idx="1"/>
          </p:nvPr>
        </p:nvSpPr>
        <p:spPr>
          <a:xfrm>
            <a:off x="484426" y="2624866"/>
            <a:ext cx="4937655" cy="4496284"/>
          </a:xfrm>
        </p:spPr>
        <p:txBody>
          <a:bodyPr>
            <a:normAutofit/>
          </a:bodyPr>
          <a:lstStyle/>
          <a:p>
            <a:r>
              <a:rPr lang="cy-GB" altLang="en-US" sz="2400" noProof="0" dirty="0">
                <a:solidFill>
                  <a:schemeClr val="bg1"/>
                </a:solidFill>
              </a:rPr>
              <a:t>Mae eich dyluniad ymchwil yn amlinelliad ar gyfer ymgymryd ag astudiaeth gyda’r rheolaeth fwyaf dros ffactorau a allai atal dilysrwydd y canfyddiadau (Burns &amp; Grove, 2016)</a:t>
            </a:r>
          </a:p>
          <a:p>
            <a:r>
              <a:rPr lang="cy-GB" altLang="en-US" sz="2400" noProof="0" dirty="0">
                <a:solidFill>
                  <a:schemeClr val="bg1"/>
                </a:solidFill>
              </a:rPr>
              <a:t>Mae’n darparu </a:t>
            </a:r>
            <a:r>
              <a:rPr lang="cy-GB" altLang="en-US" sz="2400" b="1" noProof="0" dirty="0">
                <a:solidFill>
                  <a:schemeClr val="bg1"/>
                </a:solidFill>
              </a:rPr>
              <a:t>trosolwg </a:t>
            </a:r>
            <a:r>
              <a:rPr lang="cy-GB" altLang="en-US" sz="2400" noProof="0" dirty="0">
                <a:solidFill>
                  <a:schemeClr val="bg1"/>
                </a:solidFill>
              </a:rPr>
              <a:t>o deitl yr ymchwil, y cwestiynau ymchwil a sut y byddant yn cael eu hateb</a:t>
            </a:r>
          </a:p>
          <a:p>
            <a:pPr marL="0" indent="0">
              <a:buNone/>
            </a:pPr>
            <a:endParaRPr lang="cy-GB" altLang="en-US" noProof="0" dirty="0"/>
          </a:p>
        </p:txBody>
      </p:sp>
      <p:sp>
        <p:nvSpPr>
          <p:cNvPr id="4" name="Content Placeholder 3">
            <a:extLst>
              <a:ext uri="{FF2B5EF4-FFF2-40B4-BE49-F238E27FC236}">
                <a16:creationId xmlns:a16="http://schemas.microsoft.com/office/drawing/2014/main" id="{34E2DC30-1802-4174-A753-DEB3C6F0F86D}"/>
              </a:ext>
            </a:extLst>
          </p:cNvPr>
          <p:cNvSpPr>
            <a:spLocks noGrp="1"/>
          </p:cNvSpPr>
          <p:nvPr>
            <p:ph sz="half" idx="2"/>
          </p:nvPr>
        </p:nvSpPr>
        <p:spPr>
          <a:xfrm>
            <a:off x="6096000" y="2526254"/>
            <a:ext cx="4934479" cy="3615266"/>
          </a:xfrm>
        </p:spPr>
        <p:txBody>
          <a:bodyPr>
            <a:normAutofit/>
          </a:bodyPr>
          <a:lstStyle/>
          <a:p>
            <a:pPr lvl="0">
              <a:buClr>
                <a:srgbClr val="B71E42"/>
              </a:buClr>
            </a:pPr>
            <a:r>
              <a:rPr lang="cy-GB" altLang="en-US" sz="2400" dirty="0" err="1">
                <a:solidFill>
                  <a:schemeClr val="bg1"/>
                </a:solidFill>
              </a:rPr>
              <a:t>Your</a:t>
            </a:r>
            <a:r>
              <a:rPr lang="cy-GB" altLang="en-US" sz="2400" dirty="0">
                <a:solidFill>
                  <a:schemeClr val="bg1"/>
                </a:solidFill>
              </a:rPr>
              <a:t> </a:t>
            </a:r>
            <a:r>
              <a:rPr lang="cy-GB" altLang="en-US" sz="2400" dirty="0" err="1">
                <a:solidFill>
                  <a:schemeClr val="bg1"/>
                </a:solidFill>
              </a:rPr>
              <a:t>research</a:t>
            </a:r>
            <a:r>
              <a:rPr lang="cy-GB" altLang="en-US" sz="2400" dirty="0">
                <a:solidFill>
                  <a:schemeClr val="bg1"/>
                </a:solidFill>
              </a:rPr>
              <a:t> </a:t>
            </a:r>
            <a:r>
              <a:rPr lang="cy-GB" altLang="en-US" sz="2400" dirty="0" err="1">
                <a:solidFill>
                  <a:schemeClr val="bg1"/>
                </a:solidFill>
              </a:rPr>
              <a:t>design</a:t>
            </a:r>
            <a:r>
              <a:rPr lang="cy-GB" altLang="en-US" sz="2400" dirty="0">
                <a:solidFill>
                  <a:schemeClr val="bg1"/>
                </a:solidFill>
              </a:rPr>
              <a:t> is </a:t>
            </a:r>
            <a:r>
              <a:rPr lang="cy-GB" altLang="en-US" sz="2400" dirty="0" err="1">
                <a:solidFill>
                  <a:schemeClr val="bg1"/>
                </a:solidFill>
              </a:rPr>
              <a:t>an</a:t>
            </a:r>
            <a:r>
              <a:rPr lang="cy-GB" altLang="en-US" sz="2400" dirty="0">
                <a:solidFill>
                  <a:schemeClr val="bg1"/>
                </a:solidFill>
              </a:rPr>
              <a:t> </a:t>
            </a:r>
            <a:r>
              <a:rPr lang="cy-GB" altLang="en-US" sz="2400" dirty="0" err="1">
                <a:solidFill>
                  <a:schemeClr val="bg1"/>
                </a:solidFill>
              </a:rPr>
              <a:t>outline</a:t>
            </a:r>
            <a:r>
              <a:rPr lang="cy-GB" altLang="en-US" sz="2400" dirty="0">
                <a:solidFill>
                  <a:schemeClr val="bg1"/>
                </a:solidFill>
              </a:rPr>
              <a:t> </a:t>
            </a:r>
            <a:r>
              <a:rPr lang="cy-GB" altLang="en-US" sz="2400" dirty="0" err="1">
                <a:solidFill>
                  <a:schemeClr val="bg1"/>
                </a:solidFill>
              </a:rPr>
              <a:t>for</a:t>
            </a:r>
            <a:r>
              <a:rPr lang="cy-GB" altLang="en-US" sz="2400" dirty="0">
                <a:solidFill>
                  <a:schemeClr val="bg1"/>
                </a:solidFill>
              </a:rPr>
              <a:t> </a:t>
            </a:r>
            <a:r>
              <a:rPr lang="cy-GB" altLang="en-US" sz="2400" dirty="0" err="1">
                <a:solidFill>
                  <a:schemeClr val="bg1"/>
                </a:solidFill>
              </a:rPr>
              <a:t>undertaking</a:t>
            </a:r>
            <a:r>
              <a:rPr lang="cy-GB" altLang="en-US" sz="2400" dirty="0">
                <a:solidFill>
                  <a:schemeClr val="bg1"/>
                </a:solidFill>
              </a:rPr>
              <a:t> a </a:t>
            </a:r>
            <a:r>
              <a:rPr lang="cy-GB" altLang="en-US" sz="2400" dirty="0" err="1">
                <a:solidFill>
                  <a:schemeClr val="bg1"/>
                </a:solidFill>
              </a:rPr>
              <a:t>study</a:t>
            </a:r>
            <a:r>
              <a:rPr lang="cy-GB" altLang="en-US" sz="2400" dirty="0">
                <a:solidFill>
                  <a:schemeClr val="bg1"/>
                </a:solidFill>
              </a:rPr>
              <a:t> </a:t>
            </a:r>
            <a:r>
              <a:rPr lang="cy-GB" altLang="en-US" sz="2400" dirty="0" err="1">
                <a:solidFill>
                  <a:schemeClr val="bg1"/>
                </a:solidFill>
              </a:rPr>
              <a:t>with</a:t>
            </a:r>
            <a:r>
              <a:rPr lang="cy-GB" altLang="en-US" sz="2400" dirty="0">
                <a:solidFill>
                  <a:schemeClr val="bg1"/>
                </a:solidFill>
              </a:rPr>
              <a:t> </a:t>
            </a:r>
            <a:r>
              <a:rPr lang="cy-GB" altLang="en-US" sz="2400" dirty="0" err="1">
                <a:solidFill>
                  <a:schemeClr val="bg1"/>
                </a:solidFill>
              </a:rPr>
              <a:t>maximum</a:t>
            </a:r>
            <a:r>
              <a:rPr lang="cy-GB" altLang="en-US" sz="2400" dirty="0">
                <a:solidFill>
                  <a:schemeClr val="bg1"/>
                </a:solidFill>
              </a:rPr>
              <a:t> </a:t>
            </a:r>
            <a:r>
              <a:rPr lang="cy-GB" altLang="en-US" sz="2400" dirty="0" err="1">
                <a:solidFill>
                  <a:schemeClr val="bg1"/>
                </a:solidFill>
              </a:rPr>
              <a:t>control</a:t>
            </a:r>
            <a:r>
              <a:rPr lang="cy-GB" altLang="en-US" sz="2400" dirty="0">
                <a:solidFill>
                  <a:schemeClr val="bg1"/>
                </a:solidFill>
              </a:rPr>
              <a:t> </a:t>
            </a:r>
            <a:r>
              <a:rPr lang="cy-GB" altLang="en-US" sz="2400" dirty="0" err="1">
                <a:solidFill>
                  <a:schemeClr val="bg1"/>
                </a:solidFill>
              </a:rPr>
              <a:t>over</a:t>
            </a:r>
            <a:r>
              <a:rPr lang="cy-GB" altLang="en-US" sz="2400" dirty="0">
                <a:solidFill>
                  <a:schemeClr val="bg1"/>
                </a:solidFill>
              </a:rPr>
              <a:t> </a:t>
            </a:r>
            <a:r>
              <a:rPr lang="cy-GB" altLang="en-US" sz="2400" dirty="0" err="1">
                <a:solidFill>
                  <a:schemeClr val="bg1"/>
                </a:solidFill>
              </a:rPr>
              <a:t>factors</a:t>
            </a:r>
            <a:r>
              <a:rPr lang="cy-GB" altLang="en-US" sz="2400" dirty="0">
                <a:solidFill>
                  <a:schemeClr val="bg1"/>
                </a:solidFill>
              </a:rPr>
              <a:t> </a:t>
            </a:r>
            <a:r>
              <a:rPr lang="cy-GB" altLang="en-US" sz="2400" dirty="0" err="1">
                <a:solidFill>
                  <a:schemeClr val="bg1"/>
                </a:solidFill>
              </a:rPr>
              <a:t>that</a:t>
            </a:r>
            <a:r>
              <a:rPr lang="cy-GB" altLang="en-US" sz="2400" dirty="0">
                <a:solidFill>
                  <a:schemeClr val="bg1"/>
                </a:solidFill>
              </a:rPr>
              <a:t> </a:t>
            </a:r>
            <a:r>
              <a:rPr lang="cy-GB" altLang="en-US" sz="2400" dirty="0" err="1">
                <a:solidFill>
                  <a:schemeClr val="bg1"/>
                </a:solidFill>
              </a:rPr>
              <a:t>may</a:t>
            </a:r>
            <a:r>
              <a:rPr lang="cy-GB" altLang="en-US" sz="2400" dirty="0">
                <a:solidFill>
                  <a:schemeClr val="bg1"/>
                </a:solidFill>
              </a:rPr>
              <a:t> </a:t>
            </a:r>
            <a:r>
              <a:rPr lang="cy-GB" altLang="en-US" sz="2400" dirty="0" err="1">
                <a:solidFill>
                  <a:schemeClr val="bg1"/>
                </a:solidFill>
              </a:rPr>
              <a:t>inhibit</a:t>
            </a:r>
            <a:r>
              <a:rPr lang="cy-GB" altLang="en-US" sz="2400" dirty="0">
                <a:solidFill>
                  <a:schemeClr val="bg1"/>
                </a:solidFill>
              </a:rPr>
              <a:t> the </a:t>
            </a:r>
            <a:r>
              <a:rPr lang="cy-GB" altLang="en-US" sz="2400" dirty="0" err="1">
                <a:solidFill>
                  <a:schemeClr val="bg1"/>
                </a:solidFill>
              </a:rPr>
              <a:t>validity</a:t>
            </a:r>
            <a:r>
              <a:rPr lang="cy-GB" altLang="en-US" sz="2400" dirty="0">
                <a:solidFill>
                  <a:schemeClr val="bg1"/>
                </a:solidFill>
              </a:rPr>
              <a:t> of the </a:t>
            </a:r>
            <a:r>
              <a:rPr lang="cy-GB" altLang="en-US" sz="2400" dirty="0" err="1">
                <a:solidFill>
                  <a:schemeClr val="bg1"/>
                </a:solidFill>
              </a:rPr>
              <a:t>findings</a:t>
            </a:r>
            <a:r>
              <a:rPr lang="cy-GB" altLang="en-US" sz="2400" dirty="0">
                <a:solidFill>
                  <a:schemeClr val="bg1"/>
                </a:solidFill>
              </a:rPr>
              <a:t> (Burns &amp; Grove, 2016)</a:t>
            </a:r>
          </a:p>
          <a:p>
            <a:pPr lvl="0">
              <a:buClr>
                <a:srgbClr val="B71E42"/>
              </a:buClr>
            </a:pPr>
            <a:r>
              <a:rPr lang="cy-GB" altLang="en-US" sz="2400" dirty="0">
                <a:solidFill>
                  <a:schemeClr val="bg1"/>
                </a:solidFill>
              </a:rPr>
              <a:t>It </a:t>
            </a:r>
            <a:r>
              <a:rPr lang="cy-GB" altLang="en-US" sz="2400" dirty="0" err="1">
                <a:solidFill>
                  <a:schemeClr val="bg1"/>
                </a:solidFill>
              </a:rPr>
              <a:t>provides</a:t>
            </a:r>
            <a:r>
              <a:rPr lang="cy-GB" altLang="en-US" sz="2400" dirty="0">
                <a:solidFill>
                  <a:schemeClr val="bg1"/>
                </a:solidFill>
              </a:rPr>
              <a:t> </a:t>
            </a:r>
            <a:r>
              <a:rPr lang="cy-GB" altLang="en-US" sz="2400" dirty="0" err="1">
                <a:solidFill>
                  <a:schemeClr val="bg1"/>
                </a:solidFill>
              </a:rPr>
              <a:t>an</a:t>
            </a:r>
            <a:r>
              <a:rPr lang="cy-GB" altLang="en-US" sz="2400" dirty="0">
                <a:solidFill>
                  <a:schemeClr val="bg1"/>
                </a:solidFill>
              </a:rPr>
              <a:t> </a:t>
            </a:r>
            <a:r>
              <a:rPr lang="cy-GB" altLang="en-US" sz="2400" b="1" dirty="0" err="1">
                <a:solidFill>
                  <a:schemeClr val="bg1"/>
                </a:solidFill>
              </a:rPr>
              <a:t>overview</a:t>
            </a:r>
            <a:r>
              <a:rPr lang="cy-GB" altLang="en-US" sz="2400" dirty="0">
                <a:solidFill>
                  <a:schemeClr val="bg1"/>
                </a:solidFill>
              </a:rPr>
              <a:t> of the </a:t>
            </a:r>
            <a:r>
              <a:rPr lang="cy-GB" altLang="en-US" sz="2400" dirty="0" err="1">
                <a:solidFill>
                  <a:schemeClr val="bg1"/>
                </a:solidFill>
              </a:rPr>
              <a:t>research</a:t>
            </a:r>
            <a:r>
              <a:rPr lang="cy-GB" altLang="en-US" sz="2400" dirty="0">
                <a:solidFill>
                  <a:schemeClr val="bg1"/>
                </a:solidFill>
              </a:rPr>
              <a:t> </a:t>
            </a:r>
            <a:r>
              <a:rPr lang="cy-GB" altLang="en-US" sz="2400" dirty="0" err="1">
                <a:solidFill>
                  <a:schemeClr val="bg1"/>
                </a:solidFill>
              </a:rPr>
              <a:t>title</a:t>
            </a:r>
            <a:r>
              <a:rPr lang="cy-GB" altLang="en-US" sz="2400" dirty="0">
                <a:solidFill>
                  <a:schemeClr val="bg1"/>
                </a:solidFill>
              </a:rPr>
              <a:t>, </a:t>
            </a:r>
            <a:r>
              <a:rPr lang="cy-GB" altLang="en-US" sz="2400" dirty="0" err="1">
                <a:solidFill>
                  <a:schemeClr val="bg1"/>
                </a:solidFill>
              </a:rPr>
              <a:t>research</a:t>
            </a:r>
            <a:r>
              <a:rPr lang="cy-GB" altLang="en-US" sz="2400" dirty="0">
                <a:solidFill>
                  <a:schemeClr val="bg1"/>
                </a:solidFill>
              </a:rPr>
              <a:t> </a:t>
            </a:r>
            <a:r>
              <a:rPr lang="cy-GB" altLang="en-US" sz="2400" dirty="0" err="1">
                <a:solidFill>
                  <a:schemeClr val="bg1"/>
                </a:solidFill>
              </a:rPr>
              <a:t>questions</a:t>
            </a:r>
            <a:r>
              <a:rPr lang="cy-GB" altLang="en-US" sz="2400" dirty="0">
                <a:solidFill>
                  <a:schemeClr val="bg1"/>
                </a:solidFill>
              </a:rPr>
              <a:t> </a:t>
            </a:r>
            <a:r>
              <a:rPr lang="cy-GB" altLang="en-US" sz="2400" dirty="0" err="1">
                <a:solidFill>
                  <a:schemeClr val="bg1"/>
                </a:solidFill>
              </a:rPr>
              <a:t>and</a:t>
            </a:r>
            <a:r>
              <a:rPr lang="cy-GB" altLang="en-US" sz="2400" dirty="0">
                <a:solidFill>
                  <a:schemeClr val="bg1"/>
                </a:solidFill>
              </a:rPr>
              <a:t> </a:t>
            </a:r>
            <a:r>
              <a:rPr lang="cy-GB" altLang="en-US" sz="2400" dirty="0" err="1">
                <a:solidFill>
                  <a:schemeClr val="bg1"/>
                </a:solidFill>
              </a:rPr>
              <a:t>how</a:t>
            </a:r>
            <a:r>
              <a:rPr lang="cy-GB" altLang="en-US" sz="2400" dirty="0">
                <a:solidFill>
                  <a:schemeClr val="bg1"/>
                </a:solidFill>
              </a:rPr>
              <a:t> </a:t>
            </a:r>
            <a:r>
              <a:rPr lang="cy-GB" altLang="en-US" sz="2400" dirty="0" err="1">
                <a:solidFill>
                  <a:schemeClr val="bg1"/>
                </a:solidFill>
              </a:rPr>
              <a:t>they</a:t>
            </a:r>
            <a:r>
              <a:rPr lang="cy-GB" altLang="en-US" sz="2400" dirty="0">
                <a:solidFill>
                  <a:schemeClr val="bg1"/>
                </a:solidFill>
              </a:rPr>
              <a:t> </a:t>
            </a:r>
            <a:r>
              <a:rPr lang="cy-GB" altLang="en-US" sz="2400" dirty="0" err="1">
                <a:solidFill>
                  <a:schemeClr val="bg1"/>
                </a:solidFill>
              </a:rPr>
              <a:t>will</a:t>
            </a:r>
            <a:r>
              <a:rPr lang="cy-GB" altLang="en-US" sz="2400" dirty="0">
                <a:solidFill>
                  <a:schemeClr val="bg1"/>
                </a:solidFill>
              </a:rPr>
              <a:t> be </a:t>
            </a:r>
            <a:r>
              <a:rPr lang="cy-GB" altLang="en-US" sz="2400" dirty="0" err="1">
                <a:solidFill>
                  <a:schemeClr val="bg1"/>
                </a:solidFill>
              </a:rPr>
              <a:t>answered</a:t>
            </a:r>
            <a:endParaRPr lang="cy-GB" altLang="en-US" sz="2400" dirty="0">
              <a:solidFill>
                <a:schemeClr val="bg1"/>
              </a:solidFill>
            </a:endParaRPr>
          </a:p>
          <a:p>
            <a:pPr lvl="0">
              <a:buClr>
                <a:srgbClr val="B71E42"/>
              </a:buClr>
            </a:pPr>
            <a:endParaRPr lang="cy-GB" altLang="en-US" dirty="0">
              <a:solidFill>
                <a:schemeClr val="bg1"/>
              </a:solidFill>
            </a:endParaRPr>
          </a:p>
          <a:p>
            <a:endParaRPr lang="cy-GB" dirty="0"/>
          </a:p>
        </p:txBody>
      </p:sp>
    </p:spTree>
    <p:extLst>
      <p:ext uri="{BB962C8B-B14F-4D97-AF65-F5344CB8AC3E}">
        <p14:creationId xmlns:p14="http://schemas.microsoft.com/office/powerpoint/2010/main" val="14946128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solidFill>
                  <a:schemeClr val="bg1"/>
                </a:solidFill>
              </a:rPr>
              <a:t>Cynllun ymchwil		    Research </a:t>
            </a:r>
            <a:r>
              <a:rPr lang="cy-GB" noProof="0" dirty="0" err="1">
                <a:solidFill>
                  <a:schemeClr val="bg1"/>
                </a:solidFill>
              </a:rPr>
              <a:t>proposal</a:t>
            </a:r>
            <a:endParaRPr lang="cy-GB" noProof="0" dirty="0">
              <a:solidFill>
                <a:schemeClr val="bg1"/>
              </a:solidFill>
            </a:endParaRPr>
          </a:p>
        </p:txBody>
      </p:sp>
      <p:sp>
        <p:nvSpPr>
          <p:cNvPr id="3" name="Content Placeholder 2"/>
          <p:cNvSpPr>
            <a:spLocks noGrp="1"/>
          </p:cNvSpPr>
          <p:nvPr>
            <p:ph sz="half" idx="1"/>
          </p:nvPr>
        </p:nvSpPr>
        <p:spPr/>
        <p:txBody>
          <a:bodyPr>
            <a:normAutofit fontScale="85000" lnSpcReduction="20000"/>
          </a:bodyPr>
          <a:lstStyle/>
          <a:p>
            <a:r>
              <a:rPr lang="cy-GB" altLang="en-US" dirty="0">
                <a:solidFill>
                  <a:schemeClr val="bg1"/>
                </a:solidFill>
              </a:rPr>
              <a:t>Nodwch dri pwnc y mae gennych ddiddordeb mewn ymchwilio iddynt
Eich cwestiwn: wedi i chi benderfynu ar eich pwnc, nodwch yr hyn rydych chi eisiau ei ddysgu. Dyma fydd eich teitl ymchwil</a:t>
            </a:r>
            <a:endParaRPr lang="cy-GB" altLang="en-US" noProof="0" dirty="0">
              <a:solidFill>
                <a:schemeClr val="bg1"/>
              </a:solidFill>
            </a:endParaRPr>
          </a:p>
          <a:p>
            <a:r>
              <a:rPr lang="cy-GB" altLang="en-US" noProof="0" dirty="0">
                <a:solidFill>
                  <a:schemeClr val="bg1"/>
                </a:solidFill>
              </a:rPr>
              <a:t>Nawr mae angen TRI chwestiwn ymchwil  </a:t>
            </a:r>
            <a:r>
              <a:rPr lang="cy-GB" altLang="en-US" noProof="0" dirty="0" err="1">
                <a:solidFill>
                  <a:schemeClr val="bg1"/>
                </a:solidFill>
              </a:rPr>
              <a:t>atebadwy</a:t>
            </a:r>
            <a:r>
              <a:rPr lang="cy-GB" altLang="en-US" noProof="0" dirty="0">
                <a:solidFill>
                  <a:schemeClr val="bg1"/>
                </a:solidFill>
              </a:rPr>
              <a:t> arnoch yn seiliedig ar hyn</a:t>
            </a:r>
          </a:p>
          <a:p>
            <a:r>
              <a:rPr lang="cy-GB" altLang="en-US" dirty="0">
                <a:solidFill>
                  <a:schemeClr val="bg1"/>
                </a:solidFill>
              </a:rPr>
              <a:t>Cofiwch wneud pob cwestiwn yn eithaf penodol a chlir.  Bydd hyn yn helpu gyda'r fethodoleg, y casglu data, a'r canlyniadau a'r canfyddiadau</a:t>
            </a:r>
            <a:endParaRPr lang="cy-GB" noProof="0" dirty="0">
              <a:solidFill>
                <a:schemeClr val="bg1"/>
              </a:solidFill>
            </a:endParaRPr>
          </a:p>
        </p:txBody>
      </p:sp>
      <p:sp>
        <p:nvSpPr>
          <p:cNvPr id="4" name="Content Placeholder 3">
            <a:extLst>
              <a:ext uri="{FF2B5EF4-FFF2-40B4-BE49-F238E27FC236}">
                <a16:creationId xmlns:a16="http://schemas.microsoft.com/office/drawing/2014/main" id="{7255A07F-24A6-437B-92ED-76E7C985E48F}"/>
              </a:ext>
            </a:extLst>
          </p:cNvPr>
          <p:cNvSpPr>
            <a:spLocks noGrp="1"/>
          </p:cNvSpPr>
          <p:nvPr>
            <p:ph sz="half" idx="2"/>
          </p:nvPr>
        </p:nvSpPr>
        <p:spPr/>
        <p:txBody>
          <a:bodyPr>
            <a:normAutofit fontScale="85000" lnSpcReduction="20000"/>
          </a:bodyPr>
          <a:lstStyle/>
          <a:p>
            <a:pPr marL="228600" marR="0" lvl="0" indent="-228600" algn="l"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lang="cy-GB" altLang="en-US" sz="2100" dirty="0" err="1">
                <a:solidFill>
                  <a:schemeClr val="bg1"/>
                </a:solidFill>
                <a:latin typeface="Gill Sans MT" panose="020B0502020104020203"/>
              </a:rPr>
              <a:t>Make</a:t>
            </a:r>
            <a:r>
              <a:rPr lang="cy-GB" altLang="en-US" sz="2100" dirty="0">
                <a:solidFill>
                  <a:schemeClr val="bg1"/>
                </a:solidFill>
                <a:latin typeface="Gill Sans MT" panose="020B0502020104020203"/>
              </a:rPr>
              <a:t> a </a:t>
            </a:r>
            <a:r>
              <a:rPr lang="cy-GB" altLang="en-US" sz="2100" dirty="0" err="1">
                <a:solidFill>
                  <a:schemeClr val="bg1"/>
                </a:solidFill>
                <a:latin typeface="Gill Sans MT" panose="020B0502020104020203"/>
              </a:rPr>
              <a:t>note</a:t>
            </a:r>
            <a:r>
              <a:rPr lang="cy-GB" altLang="en-US" sz="2100" dirty="0">
                <a:solidFill>
                  <a:schemeClr val="bg1"/>
                </a:solidFill>
                <a:latin typeface="Gill Sans MT" panose="020B0502020104020203"/>
              </a:rPr>
              <a:t> of </a:t>
            </a:r>
            <a:r>
              <a:rPr lang="cy-GB" altLang="en-US" sz="2100" dirty="0" err="1">
                <a:solidFill>
                  <a:schemeClr val="bg1"/>
                </a:solidFill>
                <a:latin typeface="Gill Sans MT" panose="020B0502020104020203"/>
              </a:rPr>
              <a:t>three</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topics</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that</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you</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are</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interested</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in</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researching</a:t>
            </a:r>
            <a:endPar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endParaRPr>
          </a:p>
          <a:p>
            <a:pPr marL="228600" marR="0" lvl="0" indent="-228600" algn="l"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Your</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question</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once</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you</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have</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your</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topic</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identify</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what</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you</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want to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learn</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This</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will</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become</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your</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research</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title</a:t>
            </a:r>
            <a:endPar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endParaRPr>
          </a:p>
          <a:p>
            <a:pPr marL="228600" marR="0" lvl="0" indent="-228600" algn="l"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You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now</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need</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THREE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answerable</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research</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questions</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from</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this</a:t>
            </a:r>
            <a:endPar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endParaRPr>
          </a:p>
          <a:p>
            <a:pPr marL="228600" marR="0" lvl="0" indent="-228600" algn="l"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Remember</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to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make</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lang="cy-GB" altLang="en-US" sz="2100" dirty="0" err="1">
                <a:solidFill>
                  <a:schemeClr val="bg1"/>
                </a:solidFill>
                <a:latin typeface="Gill Sans MT" panose="020B0502020104020203"/>
              </a:rPr>
              <a:t>each</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question</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quite</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specific</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and</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refined</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This</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will</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help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with</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the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methodology</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the data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collection</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and</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the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results</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and</a:t>
            </a:r>
            <a:r>
              <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altLang="en-US" sz="2100" b="0" i="0" u="none" strike="noStrike" kern="1200" cap="none" spc="0" normalizeH="0" baseline="0" noProof="0" dirty="0" err="1">
                <a:ln>
                  <a:noFill/>
                </a:ln>
                <a:solidFill>
                  <a:schemeClr val="bg1"/>
                </a:solidFill>
                <a:effectLst/>
                <a:uLnTx/>
                <a:uFillTx/>
                <a:latin typeface="Gill Sans MT" panose="020B0502020104020203"/>
                <a:ea typeface="+mn-ea"/>
                <a:cs typeface="+mn-cs"/>
              </a:rPr>
              <a:t>findings</a:t>
            </a:r>
            <a:endParaRPr kumimoji="0" lang="cy-GB" altLang="en-US" sz="2100" b="0" i="0" u="none" strike="noStrike" kern="1200" cap="none" spc="0" normalizeH="0" baseline="0" noProof="0" dirty="0">
              <a:ln>
                <a:noFill/>
              </a:ln>
              <a:solidFill>
                <a:schemeClr val="bg1"/>
              </a:solidFill>
              <a:effectLst/>
              <a:uLnTx/>
              <a:uFillTx/>
              <a:latin typeface="Gill Sans MT" panose="020B0502020104020203"/>
              <a:ea typeface="+mn-ea"/>
              <a:cs typeface="+mn-cs"/>
            </a:endParaRPr>
          </a:p>
          <a:p>
            <a:endParaRPr lang="cy-GB" dirty="0"/>
          </a:p>
        </p:txBody>
      </p:sp>
    </p:spTree>
    <p:extLst>
      <p:ext uri="{BB962C8B-B14F-4D97-AF65-F5344CB8AC3E}">
        <p14:creationId xmlns:p14="http://schemas.microsoft.com/office/powerpoint/2010/main" val="722828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D284D-D53B-4665-A89F-8F2CA0033E5C}"/>
              </a:ext>
            </a:extLst>
          </p:cNvPr>
          <p:cNvSpPr>
            <a:spLocks noGrp="1"/>
          </p:cNvSpPr>
          <p:nvPr>
            <p:ph type="title"/>
          </p:nvPr>
        </p:nvSpPr>
        <p:spPr>
          <a:xfrm>
            <a:off x="1558100" y="415497"/>
            <a:ext cx="8534400" cy="1507067"/>
          </a:xfrm>
        </p:spPr>
        <p:txBody>
          <a:bodyPr/>
          <a:lstStyle/>
          <a:p>
            <a:r>
              <a:rPr lang="en-GB" b="1" i="1" dirty="0">
                <a:solidFill>
                  <a:schemeClr val="bg1"/>
                </a:solidFill>
              </a:rPr>
              <a:t>EICH TEITL / </a:t>
            </a:r>
            <a:r>
              <a:rPr lang="en-GB" i="1" dirty="0">
                <a:solidFill>
                  <a:schemeClr val="bg1"/>
                </a:solidFill>
              </a:rPr>
              <a:t>YOUR</a:t>
            </a:r>
            <a:r>
              <a:rPr lang="en-GB" b="1" i="1" dirty="0">
                <a:solidFill>
                  <a:schemeClr val="bg1"/>
                </a:solidFill>
              </a:rPr>
              <a:t> </a:t>
            </a:r>
            <a:r>
              <a:rPr lang="en-GB" i="1" dirty="0">
                <a:solidFill>
                  <a:schemeClr val="bg1"/>
                </a:solidFill>
              </a:rPr>
              <a:t>TITLE</a:t>
            </a:r>
          </a:p>
        </p:txBody>
      </p:sp>
      <p:sp>
        <p:nvSpPr>
          <p:cNvPr id="3" name="Content Placeholder 2">
            <a:extLst>
              <a:ext uri="{FF2B5EF4-FFF2-40B4-BE49-F238E27FC236}">
                <a16:creationId xmlns:a16="http://schemas.microsoft.com/office/drawing/2014/main" id="{6BDD881A-2A0F-462B-ACF0-255787089C3B}"/>
              </a:ext>
            </a:extLst>
          </p:cNvPr>
          <p:cNvSpPr>
            <a:spLocks noGrp="1"/>
          </p:cNvSpPr>
          <p:nvPr>
            <p:ph idx="1"/>
          </p:nvPr>
        </p:nvSpPr>
        <p:spPr>
          <a:xfrm>
            <a:off x="6555495" y="1922564"/>
            <a:ext cx="4515985" cy="5273525"/>
          </a:xfrm>
        </p:spPr>
        <p:txBody>
          <a:bodyPr>
            <a:normAutofit/>
          </a:bodyPr>
          <a:lstStyle/>
          <a:p>
            <a:r>
              <a:rPr lang="en-GB" sz="3200" i="1" dirty="0">
                <a:solidFill>
                  <a:schemeClr val="bg1"/>
                </a:solidFill>
              </a:rPr>
              <a:t>Your title must communicate the topic and focus of your research</a:t>
            </a:r>
          </a:p>
          <a:p>
            <a:r>
              <a:rPr lang="en-GB" sz="3200" i="1" dirty="0">
                <a:solidFill>
                  <a:schemeClr val="bg1"/>
                </a:solidFill>
              </a:rPr>
              <a:t>Should be clear and informative</a:t>
            </a:r>
          </a:p>
          <a:p>
            <a:r>
              <a:rPr lang="en-GB" sz="3200" i="1" dirty="0">
                <a:solidFill>
                  <a:schemeClr val="bg1"/>
                </a:solidFill>
              </a:rPr>
              <a:t>Aim for around 15 words</a:t>
            </a:r>
          </a:p>
        </p:txBody>
      </p:sp>
      <p:sp>
        <p:nvSpPr>
          <p:cNvPr id="7" name="TextBox 6">
            <a:extLst>
              <a:ext uri="{FF2B5EF4-FFF2-40B4-BE49-F238E27FC236}">
                <a16:creationId xmlns:a16="http://schemas.microsoft.com/office/drawing/2014/main" id="{5D85B780-A758-47CE-AF75-4802389BE01E}"/>
              </a:ext>
            </a:extLst>
          </p:cNvPr>
          <p:cNvSpPr txBox="1"/>
          <p:nvPr/>
        </p:nvSpPr>
        <p:spPr>
          <a:xfrm>
            <a:off x="578386" y="1922564"/>
            <a:ext cx="5246914" cy="4031873"/>
          </a:xfrm>
          <a:prstGeom prst="rect">
            <a:avLst/>
          </a:prstGeom>
          <a:noFill/>
        </p:spPr>
        <p:txBody>
          <a:bodyPr wrap="square" lIns="91440" tIns="45720" rIns="91440" bIns="45720" anchor="t">
            <a:spAutoFit/>
          </a:bodyPr>
          <a:lstStyle/>
          <a:p>
            <a:pPr marL="457200" indent="-457200">
              <a:buFont typeface="Arial" panose="020B0604020202020204" pitchFamily="34" charset="0"/>
              <a:buChar char="•"/>
            </a:pPr>
            <a:r>
              <a:rPr lang="en-GB" sz="3200" dirty="0" err="1">
                <a:solidFill>
                  <a:schemeClr val="bg1"/>
                </a:solidFill>
              </a:rPr>
              <a:t>Rhaid</a:t>
            </a:r>
            <a:r>
              <a:rPr lang="en-GB" sz="3200" dirty="0">
                <a:solidFill>
                  <a:schemeClr val="bg1"/>
                </a:solidFill>
              </a:rPr>
              <a:t> </a:t>
            </a:r>
            <a:r>
              <a:rPr lang="en-GB" sz="3200" dirty="0" err="1">
                <a:solidFill>
                  <a:schemeClr val="bg1"/>
                </a:solidFill>
              </a:rPr>
              <a:t>i'ch</a:t>
            </a:r>
            <a:r>
              <a:rPr lang="en-GB" sz="3200" dirty="0">
                <a:solidFill>
                  <a:schemeClr val="bg1"/>
                </a:solidFill>
              </a:rPr>
              <a:t> </a:t>
            </a:r>
            <a:r>
              <a:rPr lang="en-GB" sz="3200" dirty="0" err="1">
                <a:solidFill>
                  <a:schemeClr val="bg1"/>
                </a:solidFill>
              </a:rPr>
              <a:t>teitl</a:t>
            </a:r>
            <a:r>
              <a:rPr lang="en-GB" sz="3200" dirty="0">
                <a:solidFill>
                  <a:schemeClr val="bg1"/>
                </a:solidFill>
              </a:rPr>
              <a:t> </a:t>
            </a:r>
            <a:r>
              <a:rPr lang="en-GB" sz="3200" dirty="0" err="1">
                <a:solidFill>
                  <a:schemeClr val="bg1"/>
                </a:solidFill>
              </a:rPr>
              <a:t>gyfleu</a:t>
            </a:r>
            <a:r>
              <a:rPr lang="en-GB" sz="3200" dirty="0">
                <a:solidFill>
                  <a:schemeClr val="bg1"/>
                </a:solidFill>
              </a:rPr>
              <a:t> </a:t>
            </a:r>
            <a:r>
              <a:rPr lang="en-GB" sz="3200" dirty="0" err="1">
                <a:solidFill>
                  <a:schemeClr val="bg1"/>
                </a:solidFill>
              </a:rPr>
              <a:t>pwnc</a:t>
            </a:r>
            <a:r>
              <a:rPr lang="en-GB" sz="3200" dirty="0">
                <a:solidFill>
                  <a:schemeClr val="bg1"/>
                </a:solidFill>
              </a:rPr>
              <a:t> a </a:t>
            </a:r>
            <a:r>
              <a:rPr lang="en-GB" sz="3200" dirty="0" err="1">
                <a:solidFill>
                  <a:schemeClr val="bg1"/>
                </a:solidFill>
              </a:rPr>
              <a:t>ffocws</a:t>
            </a:r>
            <a:r>
              <a:rPr lang="en-GB" sz="3200" dirty="0">
                <a:solidFill>
                  <a:schemeClr val="bg1"/>
                </a:solidFill>
              </a:rPr>
              <a:t> </a:t>
            </a:r>
            <a:r>
              <a:rPr lang="en-GB" sz="3200" dirty="0" err="1">
                <a:solidFill>
                  <a:schemeClr val="bg1"/>
                </a:solidFill>
              </a:rPr>
              <a:t>eich</a:t>
            </a:r>
            <a:r>
              <a:rPr lang="en-GB" sz="3200" dirty="0">
                <a:solidFill>
                  <a:schemeClr val="bg1"/>
                </a:solidFill>
              </a:rPr>
              <a:t> </a:t>
            </a:r>
            <a:r>
              <a:rPr lang="en-GB" sz="3200" dirty="0" err="1">
                <a:solidFill>
                  <a:schemeClr val="bg1"/>
                </a:solidFill>
              </a:rPr>
              <a:t>ymchwil</a:t>
            </a:r>
            <a:endParaRPr lang="en-GB" sz="3200" dirty="0">
              <a:solidFill>
                <a:schemeClr val="bg1"/>
              </a:solidFill>
            </a:endParaRPr>
          </a:p>
          <a:p>
            <a:pPr marL="457200" indent="-457200">
              <a:buFont typeface="Arial" panose="020B0604020202020204" pitchFamily="34" charset="0"/>
              <a:buChar char="•"/>
            </a:pPr>
            <a:endParaRPr lang="en-GB" sz="3200" dirty="0">
              <a:solidFill>
                <a:schemeClr val="bg1"/>
              </a:solidFill>
            </a:endParaRPr>
          </a:p>
          <a:p>
            <a:pPr marL="457200" indent="-457200">
              <a:buFont typeface="Arial" panose="020B0604020202020204" pitchFamily="34" charset="0"/>
              <a:buChar char="•"/>
            </a:pPr>
            <a:r>
              <a:rPr lang="en-GB" sz="3200" dirty="0">
                <a:solidFill>
                  <a:schemeClr val="bg1"/>
                </a:solidFill>
              </a:rPr>
              <a:t>Dylai </a:t>
            </a:r>
            <a:r>
              <a:rPr lang="en-GB" sz="3200" dirty="0" err="1">
                <a:solidFill>
                  <a:schemeClr val="bg1"/>
                </a:solidFill>
              </a:rPr>
              <a:t>fod</a:t>
            </a:r>
            <a:r>
              <a:rPr lang="en-GB" sz="3200" dirty="0">
                <a:solidFill>
                  <a:schemeClr val="bg1"/>
                </a:solidFill>
              </a:rPr>
              <a:t> </a:t>
            </a:r>
            <a:r>
              <a:rPr lang="en-GB" sz="3200" dirty="0" err="1">
                <a:solidFill>
                  <a:schemeClr val="bg1"/>
                </a:solidFill>
              </a:rPr>
              <a:t>yn</a:t>
            </a:r>
            <a:r>
              <a:rPr lang="en-GB" sz="3200" dirty="0">
                <a:solidFill>
                  <a:schemeClr val="bg1"/>
                </a:solidFill>
              </a:rPr>
              <a:t> </a:t>
            </a:r>
            <a:r>
              <a:rPr lang="en-GB" sz="3200" dirty="0" err="1">
                <a:solidFill>
                  <a:schemeClr val="bg1"/>
                </a:solidFill>
              </a:rPr>
              <a:t>glir</a:t>
            </a:r>
            <a:r>
              <a:rPr lang="en-GB" sz="3200" dirty="0">
                <a:solidFill>
                  <a:schemeClr val="bg1"/>
                </a:solidFill>
              </a:rPr>
              <a:t> ac </a:t>
            </a:r>
            <a:r>
              <a:rPr lang="en-GB" sz="3200" dirty="0" err="1">
                <a:solidFill>
                  <a:schemeClr val="bg1"/>
                </a:solidFill>
              </a:rPr>
              <a:t>yn</a:t>
            </a:r>
            <a:r>
              <a:rPr lang="en-GB" sz="3200" dirty="0">
                <a:solidFill>
                  <a:schemeClr val="bg1"/>
                </a:solidFill>
              </a:rPr>
              <a:t> </a:t>
            </a:r>
            <a:r>
              <a:rPr lang="en-GB" sz="3200" dirty="0" err="1">
                <a:solidFill>
                  <a:schemeClr val="bg1"/>
                </a:solidFill>
              </a:rPr>
              <a:t>llawn</a:t>
            </a:r>
            <a:r>
              <a:rPr lang="en-GB" sz="3200" dirty="0">
                <a:solidFill>
                  <a:schemeClr val="bg1"/>
                </a:solidFill>
              </a:rPr>
              <a:t> </a:t>
            </a:r>
            <a:r>
              <a:rPr lang="en-GB" sz="3200" dirty="0" err="1">
                <a:solidFill>
                  <a:schemeClr val="bg1"/>
                </a:solidFill>
              </a:rPr>
              <a:t>gwybodaeth</a:t>
            </a:r>
            <a:endParaRPr lang="en-GB" sz="3200" dirty="0">
              <a:solidFill>
                <a:schemeClr val="bg1"/>
              </a:solidFill>
            </a:endParaRPr>
          </a:p>
          <a:p>
            <a:endParaRPr lang="en-GB" sz="3200" dirty="0">
              <a:solidFill>
                <a:schemeClr val="bg1"/>
              </a:solidFill>
            </a:endParaRPr>
          </a:p>
          <a:p>
            <a:pPr marL="457200" indent="-457200">
              <a:buFont typeface="Arial" panose="020B0604020202020204" pitchFamily="34" charset="0"/>
              <a:buChar char="•"/>
            </a:pPr>
            <a:r>
              <a:rPr lang="en-GB" sz="3200" dirty="0" err="1">
                <a:solidFill>
                  <a:schemeClr val="bg1"/>
                </a:solidFill>
              </a:rPr>
              <a:t>Anelwch</a:t>
            </a:r>
            <a:r>
              <a:rPr lang="en-GB" sz="3200" dirty="0">
                <a:solidFill>
                  <a:schemeClr val="bg1"/>
                </a:solidFill>
              </a:rPr>
              <a:t> am </a:t>
            </a:r>
            <a:r>
              <a:rPr lang="en-GB" sz="3200" dirty="0" err="1">
                <a:solidFill>
                  <a:schemeClr val="bg1"/>
                </a:solidFill>
              </a:rPr>
              <a:t>tua</a:t>
            </a:r>
            <a:r>
              <a:rPr lang="en-GB" sz="3200" dirty="0">
                <a:solidFill>
                  <a:schemeClr val="bg1"/>
                </a:solidFill>
              </a:rPr>
              <a:t> 15 gair</a:t>
            </a:r>
          </a:p>
        </p:txBody>
      </p:sp>
      <p:pic>
        <p:nvPicPr>
          <p:cNvPr id="9" name="Picture 8" descr="A picture containing text&#10;&#10;Description automatically generated">
            <a:extLst>
              <a:ext uri="{FF2B5EF4-FFF2-40B4-BE49-F238E27FC236}">
                <a16:creationId xmlns:a16="http://schemas.microsoft.com/office/drawing/2014/main" id="{431F1320-0FF9-49B7-879C-006687E6726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639396" y="292159"/>
            <a:ext cx="3607120" cy="1391497"/>
          </a:xfrm>
          <a:prstGeom prst="rect">
            <a:avLst/>
          </a:prstGeom>
        </p:spPr>
      </p:pic>
    </p:spTree>
    <p:extLst>
      <p:ext uri="{BB962C8B-B14F-4D97-AF65-F5344CB8AC3E}">
        <p14:creationId xmlns:p14="http://schemas.microsoft.com/office/powerpoint/2010/main" val="3627810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11A29-E23D-4A83-884B-78D9A0543E9C}"/>
              </a:ext>
            </a:extLst>
          </p:cNvPr>
          <p:cNvSpPr>
            <a:spLocks noGrp="1"/>
          </p:cNvSpPr>
          <p:nvPr>
            <p:ph type="title"/>
          </p:nvPr>
        </p:nvSpPr>
        <p:spPr>
          <a:xfrm>
            <a:off x="1134155" y="437846"/>
            <a:ext cx="8534400" cy="1507067"/>
          </a:xfrm>
        </p:spPr>
        <p:txBody>
          <a:bodyPr>
            <a:normAutofit fontScale="90000"/>
          </a:bodyPr>
          <a:lstStyle/>
          <a:p>
            <a:r>
              <a:rPr lang="en-GB" b="1" dirty="0" err="1">
                <a:solidFill>
                  <a:schemeClr val="bg1"/>
                </a:solidFill>
              </a:rPr>
              <a:t>Cwestiynau</a:t>
            </a:r>
            <a:r>
              <a:rPr lang="en-GB" b="1" dirty="0">
                <a:solidFill>
                  <a:schemeClr val="bg1"/>
                </a:solidFill>
              </a:rPr>
              <a:t> </a:t>
            </a:r>
            <a:r>
              <a:rPr lang="en-GB" b="1" dirty="0" err="1">
                <a:solidFill>
                  <a:schemeClr val="bg1"/>
                </a:solidFill>
              </a:rPr>
              <a:t>allweddol</a:t>
            </a:r>
            <a:r>
              <a:rPr lang="en-GB" b="1" dirty="0">
                <a:solidFill>
                  <a:schemeClr val="bg1"/>
                </a:solidFill>
              </a:rPr>
              <a:t> / is-</a:t>
            </a:r>
            <a:r>
              <a:rPr lang="en-GB" b="1" dirty="0" err="1">
                <a:solidFill>
                  <a:schemeClr val="bg1"/>
                </a:solidFill>
              </a:rPr>
              <a:t>gwestiynau</a:t>
            </a:r>
            <a:br>
              <a:rPr lang="en-GB" b="1" dirty="0">
                <a:solidFill>
                  <a:schemeClr val="bg1"/>
                </a:solidFill>
              </a:rPr>
            </a:br>
            <a:r>
              <a:rPr lang="en-GB" b="1" i="1" dirty="0">
                <a:solidFill>
                  <a:schemeClr val="bg1"/>
                </a:solidFill>
              </a:rPr>
              <a:t>Key Questions / sub-questions</a:t>
            </a:r>
          </a:p>
        </p:txBody>
      </p:sp>
      <p:sp>
        <p:nvSpPr>
          <p:cNvPr id="3" name="Content Placeholder 2">
            <a:extLst>
              <a:ext uri="{FF2B5EF4-FFF2-40B4-BE49-F238E27FC236}">
                <a16:creationId xmlns:a16="http://schemas.microsoft.com/office/drawing/2014/main" id="{1AF91273-99CE-4F2A-8F9C-58A4DAC9AAA2}"/>
              </a:ext>
            </a:extLst>
          </p:cNvPr>
          <p:cNvSpPr>
            <a:spLocks noGrp="1"/>
          </p:cNvSpPr>
          <p:nvPr>
            <p:ph idx="1"/>
          </p:nvPr>
        </p:nvSpPr>
        <p:spPr>
          <a:xfrm>
            <a:off x="6096000" y="2238363"/>
            <a:ext cx="4675862" cy="4004495"/>
          </a:xfrm>
        </p:spPr>
        <p:txBody>
          <a:bodyPr>
            <a:normAutofit lnSpcReduction="10000"/>
          </a:bodyPr>
          <a:lstStyle/>
          <a:p>
            <a:r>
              <a:rPr lang="en-GB" sz="2400" i="1" dirty="0">
                <a:solidFill>
                  <a:schemeClr val="bg1"/>
                </a:solidFill>
              </a:rPr>
              <a:t>A more in-depth consideration of your research focus</a:t>
            </a:r>
          </a:p>
          <a:p>
            <a:r>
              <a:rPr lang="en-GB" sz="2400" i="1" dirty="0">
                <a:solidFill>
                  <a:schemeClr val="bg1"/>
                </a:solidFill>
              </a:rPr>
              <a:t>Be as specific as possible</a:t>
            </a:r>
          </a:p>
          <a:p>
            <a:r>
              <a:rPr lang="en-GB" sz="2400" i="1" dirty="0">
                <a:solidFill>
                  <a:schemeClr val="bg1"/>
                </a:solidFill>
              </a:rPr>
              <a:t>Narrower sub-questions are easier to investigate successfully</a:t>
            </a:r>
          </a:p>
          <a:p>
            <a:r>
              <a:rPr lang="en-GB" sz="2400" i="1" dirty="0">
                <a:solidFill>
                  <a:schemeClr val="bg1"/>
                </a:solidFill>
              </a:rPr>
              <a:t>However please be aware that too narrow a focus may mean that your project could lack empirical breadth or analytical depth</a:t>
            </a:r>
          </a:p>
        </p:txBody>
      </p:sp>
      <p:sp>
        <p:nvSpPr>
          <p:cNvPr id="5" name="TextBox 4">
            <a:extLst>
              <a:ext uri="{FF2B5EF4-FFF2-40B4-BE49-F238E27FC236}">
                <a16:creationId xmlns:a16="http://schemas.microsoft.com/office/drawing/2014/main" id="{C6C94E90-9352-4AE7-86FB-1A2AA9D2CCA4}"/>
              </a:ext>
            </a:extLst>
          </p:cNvPr>
          <p:cNvSpPr txBox="1"/>
          <p:nvPr/>
        </p:nvSpPr>
        <p:spPr>
          <a:xfrm>
            <a:off x="473477" y="2087909"/>
            <a:ext cx="4548172" cy="3970318"/>
          </a:xfrm>
          <a:prstGeom prst="rect">
            <a:avLst/>
          </a:prstGeom>
          <a:noFill/>
        </p:spPr>
        <p:txBody>
          <a:bodyPr wrap="square">
            <a:spAutoFit/>
          </a:bodyPr>
          <a:lstStyle/>
          <a:p>
            <a:pPr marL="285750" indent="-285750">
              <a:buFont typeface="Arial" panose="020B0604020202020204" pitchFamily="34" charset="0"/>
              <a:buChar char="•"/>
            </a:pPr>
            <a:r>
              <a:rPr lang="en-GB" sz="2100" dirty="0" err="1">
                <a:solidFill>
                  <a:schemeClr val="bg1"/>
                </a:solidFill>
              </a:rPr>
              <a:t>Ystyriaeth</a:t>
            </a:r>
            <a:r>
              <a:rPr lang="en-GB" sz="2100" dirty="0">
                <a:solidFill>
                  <a:schemeClr val="bg1"/>
                </a:solidFill>
              </a:rPr>
              <a:t> </a:t>
            </a:r>
            <a:r>
              <a:rPr lang="en-GB" sz="2100" dirty="0" err="1">
                <a:solidFill>
                  <a:schemeClr val="bg1"/>
                </a:solidFill>
              </a:rPr>
              <a:t>fanylach</a:t>
            </a:r>
            <a:r>
              <a:rPr lang="en-GB" sz="2100" dirty="0">
                <a:solidFill>
                  <a:schemeClr val="bg1"/>
                </a:solidFill>
              </a:rPr>
              <a:t> </a:t>
            </a:r>
            <a:r>
              <a:rPr lang="en-GB" sz="2100" dirty="0" err="1">
                <a:solidFill>
                  <a:schemeClr val="bg1"/>
                </a:solidFill>
              </a:rPr>
              <a:t>o'ch</a:t>
            </a:r>
            <a:r>
              <a:rPr lang="en-GB" sz="2100" dirty="0">
                <a:solidFill>
                  <a:schemeClr val="bg1"/>
                </a:solidFill>
              </a:rPr>
              <a:t> </a:t>
            </a:r>
            <a:r>
              <a:rPr lang="en-GB" sz="2100" dirty="0" err="1">
                <a:solidFill>
                  <a:schemeClr val="bg1"/>
                </a:solidFill>
              </a:rPr>
              <a:t>ffocws</a:t>
            </a:r>
            <a:r>
              <a:rPr lang="en-GB" sz="2100" dirty="0">
                <a:solidFill>
                  <a:schemeClr val="bg1"/>
                </a:solidFill>
              </a:rPr>
              <a:t> </a:t>
            </a:r>
            <a:r>
              <a:rPr lang="en-GB" sz="2100" dirty="0" err="1">
                <a:solidFill>
                  <a:schemeClr val="bg1"/>
                </a:solidFill>
              </a:rPr>
              <a:t>ymchwil</a:t>
            </a:r>
            <a:endParaRPr lang="en-GB" sz="2100" dirty="0">
              <a:solidFill>
                <a:schemeClr val="bg1"/>
              </a:solidFill>
            </a:endParaRPr>
          </a:p>
          <a:p>
            <a:pPr marL="285750" indent="-285750">
              <a:buFont typeface="Arial" panose="020B0604020202020204" pitchFamily="34" charset="0"/>
              <a:buChar char="•"/>
            </a:pPr>
            <a:endParaRPr lang="en-GB" sz="2100" dirty="0">
              <a:solidFill>
                <a:schemeClr val="bg1"/>
              </a:solidFill>
            </a:endParaRPr>
          </a:p>
          <a:p>
            <a:pPr marL="285750" indent="-285750">
              <a:buFont typeface="Arial" panose="020B0604020202020204" pitchFamily="34" charset="0"/>
              <a:buChar char="•"/>
            </a:pPr>
            <a:r>
              <a:rPr lang="en-GB" sz="2100" dirty="0" err="1">
                <a:solidFill>
                  <a:schemeClr val="bg1"/>
                </a:solidFill>
              </a:rPr>
              <a:t>Byddwch</a:t>
            </a:r>
            <a:r>
              <a:rPr lang="en-GB" sz="2100" dirty="0">
                <a:solidFill>
                  <a:schemeClr val="bg1"/>
                </a:solidFill>
              </a:rPr>
              <a:t> mor </a:t>
            </a:r>
            <a:r>
              <a:rPr lang="en-GB" sz="2100" dirty="0" err="1">
                <a:solidFill>
                  <a:schemeClr val="bg1"/>
                </a:solidFill>
              </a:rPr>
              <a:t>benodol</a:t>
            </a:r>
            <a:r>
              <a:rPr lang="en-GB" sz="2100" dirty="0">
                <a:solidFill>
                  <a:schemeClr val="bg1"/>
                </a:solidFill>
              </a:rPr>
              <a:t> â </a:t>
            </a:r>
            <a:r>
              <a:rPr lang="en-GB" sz="2100" dirty="0" err="1">
                <a:solidFill>
                  <a:schemeClr val="bg1"/>
                </a:solidFill>
              </a:rPr>
              <a:t>phosib</a:t>
            </a:r>
            <a:endParaRPr lang="en-GB" sz="2100" dirty="0">
              <a:solidFill>
                <a:schemeClr val="bg1"/>
              </a:solidFill>
            </a:endParaRPr>
          </a:p>
          <a:p>
            <a:endParaRPr lang="en-GB" sz="2100" dirty="0">
              <a:solidFill>
                <a:schemeClr val="bg1"/>
              </a:solidFill>
            </a:endParaRPr>
          </a:p>
          <a:p>
            <a:pPr marL="285750" indent="-285750">
              <a:buFont typeface="Arial" panose="020B0604020202020204" pitchFamily="34" charset="0"/>
              <a:buChar char="•"/>
            </a:pPr>
            <a:r>
              <a:rPr lang="en-GB" sz="2100" dirty="0">
                <a:solidFill>
                  <a:schemeClr val="bg1"/>
                </a:solidFill>
              </a:rPr>
              <a:t>Mae is-</a:t>
            </a:r>
            <a:r>
              <a:rPr lang="en-GB" sz="2100" dirty="0" err="1">
                <a:solidFill>
                  <a:schemeClr val="bg1"/>
                </a:solidFill>
              </a:rPr>
              <a:t>gwestiynau</a:t>
            </a:r>
            <a:r>
              <a:rPr lang="en-GB" sz="2100" dirty="0">
                <a:solidFill>
                  <a:schemeClr val="bg1"/>
                </a:solidFill>
              </a:rPr>
              <a:t> </a:t>
            </a:r>
            <a:r>
              <a:rPr lang="en-GB" sz="2100" dirty="0" err="1">
                <a:solidFill>
                  <a:schemeClr val="bg1"/>
                </a:solidFill>
              </a:rPr>
              <a:t>culach</a:t>
            </a:r>
            <a:r>
              <a:rPr lang="en-GB" sz="2100" dirty="0">
                <a:solidFill>
                  <a:schemeClr val="bg1"/>
                </a:solidFill>
              </a:rPr>
              <a:t> </a:t>
            </a:r>
            <a:r>
              <a:rPr lang="en-GB" sz="2100" dirty="0" err="1">
                <a:solidFill>
                  <a:schemeClr val="bg1"/>
                </a:solidFill>
              </a:rPr>
              <a:t>yn</a:t>
            </a:r>
            <a:r>
              <a:rPr lang="en-GB" sz="2100" dirty="0">
                <a:solidFill>
                  <a:schemeClr val="bg1"/>
                </a:solidFill>
              </a:rPr>
              <a:t> haws </a:t>
            </a:r>
            <a:r>
              <a:rPr lang="en-GB" sz="2100" dirty="0" err="1">
                <a:solidFill>
                  <a:schemeClr val="bg1"/>
                </a:solidFill>
              </a:rPr>
              <a:t>ymchwilio</a:t>
            </a:r>
            <a:r>
              <a:rPr lang="en-GB" sz="2100" dirty="0">
                <a:solidFill>
                  <a:schemeClr val="bg1"/>
                </a:solidFill>
              </a:rPr>
              <a:t> </a:t>
            </a:r>
            <a:r>
              <a:rPr lang="en-GB" sz="2100" dirty="0" err="1">
                <a:solidFill>
                  <a:schemeClr val="bg1"/>
                </a:solidFill>
              </a:rPr>
              <a:t>iddynt</a:t>
            </a:r>
            <a:r>
              <a:rPr lang="en-GB" sz="2100" dirty="0">
                <a:solidFill>
                  <a:schemeClr val="bg1"/>
                </a:solidFill>
              </a:rPr>
              <a:t> </a:t>
            </a:r>
            <a:r>
              <a:rPr lang="en-GB" sz="2100" dirty="0" err="1">
                <a:solidFill>
                  <a:schemeClr val="bg1"/>
                </a:solidFill>
              </a:rPr>
              <a:t>yn</a:t>
            </a:r>
            <a:r>
              <a:rPr lang="en-GB" sz="2100" dirty="0">
                <a:solidFill>
                  <a:schemeClr val="bg1"/>
                </a:solidFill>
              </a:rPr>
              <a:t> </a:t>
            </a:r>
            <a:r>
              <a:rPr lang="en-GB" sz="2100" dirty="0" err="1">
                <a:solidFill>
                  <a:schemeClr val="bg1"/>
                </a:solidFill>
              </a:rPr>
              <a:t>llwyddiannus</a:t>
            </a:r>
            <a:endParaRPr lang="en-GB" sz="2100" dirty="0">
              <a:solidFill>
                <a:schemeClr val="bg1"/>
              </a:solidFill>
            </a:endParaRPr>
          </a:p>
          <a:p>
            <a:endParaRPr lang="en-GB" sz="2100" dirty="0">
              <a:solidFill>
                <a:schemeClr val="bg1"/>
              </a:solidFill>
            </a:endParaRPr>
          </a:p>
          <a:p>
            <a:pPr marL="285750" indent="-285750">
              <a:buFont typeface="Arial" panose="020B0604020202020204" pitchFamily="34" charset="0"/>
              <a:buChar char="•"/>
            </a:pPr>
            <a:r>
              <a:rPr lang="en-GB" sz="2100" dirty="0" err="1">
                <a:solidFill>
                  <a:schemeClr val="bg1"/>
                </a:solidFill>
              </a:rPr>
              <a:t>Fodd</a:t>
            </a:r>
            <a:r>
              <a:rPr lang="en-GB" sz="2100" dirty="0">
                <a:solidFill>
                  <a:schemeClr val="bg1"/>
                </a:solidFill>
              </a:rPr>
              <a:t> </a:t>
            </a:r>
            <a:r>
              <a:rPr lang="en-GB" sz="2100" dirty="0" err="1">
                <a:solidFill>
                  <a:schemeClr val="bg1"/>
                </a:solidFill>
              </a:rPr>
              <a:t>bynnag</a:t>
            </a:r>
            <a:r>
              <a:rPr lang="en-GB" sz="2100" dirty="0">
                <a:solidFill>
                  <a:schemeClr val="bg1"/>
                </a:solidFill>
              </a:rPr>
              <a:t>, </a:t>
            </a:r>
            <a:r>
              <a:rPr lang="en-GB" sz="2100" dirty="0" err="1">
                <a:solidFill>
                  <a:schemeClr val="bg1"/>
                </a:solidFill>
              </a:rPr>
              <a:t>cofiwch</a:t>
            </a:r>
            <a:r>
              <a:rPr lang="en-GB" sz="2100" dirty="0">
                <a:solidFill>
                  <a:schemeClr val="bg1"/>
                </a:solidFill>
              </a:rPr>
              <a:t> y </a:t>
            </a:r>
            <a:r>
              <a:rPr lang="en-GB" sz="2100" dirty="0" err="1">
                <a:solidFill>
                  <a:schemeClr val="bg1"/>
                </a:solidFill>
              </a:rPr>
              <a:t>gallai</a:t>
            </a:r>
            <a:r>
              <a:rPr lang="en-GB" sz="2100" dirty="0">
                <a:solidFill>
                  <a:schemeClr val="bg1"/>
                </a:solidFill>
              </a:rPr>
              <a:t> </a:t>
            </a:r>
            <a:r>
              <a:rPr lang="en-GB" sz="2100" dirty="0" err="1">
                <a:solidFill>
                  <a:schemeClr val="bg1"/>
                </a:solidFill>
              </a:rPr>
              <a:t>pwnc</a:t>
            </a:r>
            <a:r>
              <a:rPr lang="en-GB" sz="2100" dirty="0">
                <a:solidFill>
                  <a:schemeClr val="bg1"/>
                </a:solidFill>
              </a:rPr>
              <a:t> </a:t>
            </a:r>
            <a:r>
              <a:rPr lang="en-GB" sz="2100" dirty="0" err="1">
                <a:solidFill>
                  <a:schemeClr val="bg1"/>
                </a:solidFill>
              </a:rPr>
              <a:t>rhy</a:t>
            </a:r>
            <a:r>
              <a:rPr lang="en-GB" sz="2100" dirty="0">
                <a:solidFill>
                  <a:schemeClr val="bg1"/>
                </a:solidFill>
              </a:rPr>
              <a:t> gul </a:t>
            </a:r>
            <a:r>
              <a:rPr lang="en-GB" sz="2100" dirty="0" err="1">
                <a:solidFill>
                  <a:schemeClr val="bg1"/>
                </a:solidFill>
              </a:rPr>
              <a:t>olygu</a:t>
            </a:r>
            <a:r>
              <a:rPr lang="en-GB" sz="2100" dirty="0">
                <a:solidFill>
                  <a:schemeClr val="bg1"/>
                </a:solidFill>
              </a:rPr>
              <a:t> </a:t>
            </a:r>
            <a:r>
              <a:rPr lang="en-GB" sz="2100" dirty="0" err="1">
                <a:solidFill>
                  <a:schemeClr val="bg1"/>
                </a:solidFill>
              </a:rPr>
              <a:t>na</a:t>
            </a:r>
            <a:r>
              <a:rPr lang="en-GB" sz="2100" dirty="0">
                <a:solidFill>
                  <a:schemeClr val="bg1"/>
                </a:solidFill>
              </a:rPr>
              <a:t> </a:t>
            </a:r>
            <a:r>
              <a:rPr lang="en-GB" sz="2100" dirty="0" err="1">
                <a:solidFill>
                  <a:schemeClr val="bg1"/>
                </a:solidFill>
              </a:rPr>
              <a:t>allai</a:t>
            </a:r>
            <a:r>
              <a:rPr lang="en-GB" sz="2100" dirty="0">
                <a:solidFill>
                  <a:schemeClr val="bg1"/>
                </a:solidFill>
              </a:rPr>
              <a:t> </a:t>
            </a:r>
            <a:r>
              <a:rPr lang="en-GB" sz="2100" dirty="0" err="1">
                <a:solidFill>
                  <a:schemeClr val="bg1"/>
                </a:solidFill>
              </a:rPr>
              <a:t>eich</a:t>
            </a:r>
            <a:r>
              <a:rPr lang="en-GB" sz="2100" dirty="0">
                <a:solidFill>
                  <a:schemeClr val="bg1"/>
                </a:solidFill>
              </a:rPr>
              <a:t> </a:t>
            </a:r>
            <a:r>
              <a:rPr lang="en-GB" sz="2100" dirty="0" err="1">
                <a:solidFill>
                  <a:schemeClr val="bg1"/>
                </a:solidFill>
              </a:rPr>
              <a:t>prosiect</a:t>
            </a:r>
            <a:r>
              <a:rPr lang="en-GB" sz="2100" dirty="0">
                <a:solidFill>
                  <a:schemeClr val="bg1"/>
                </a:solidFill>
              </a:rPr>
              <a:t> </a:t>
            </a:r>
            <a:r>
              <a:rPr lang="en-GB" sz="2100" dirty="0" err="1">
                <a:solidFill>
                  <a:schemeClr val="bg1"/>
                </a:solidFill>
              </a:rPr>
              <a:t>fod</a:t>
            </a:r>
            <a:r>
              <a:rPr lang="en-GB" sz="2100" dirty="0">
                <a:solidFill>
                  <a:schemeClr val="bg1"/>
                </a:solidFill>
              </a:rPr>
              <a:t> ag </a:t>
            </a:r>
            <a:r>
              <a:rPr lang="en-GB" sz="2100" dirty="0" err="1">
                <a:solidFill>
                  <a:schemeClr val="bg1"/>
                </a:solidFill>
              </a:rPr>
              <a:t>ehangder</a:t>
            </a:r>
            <a:r>
              <a:rPr lang="en-GB" sz="2100" dirty="0">
                <a:solidFill>
                  <a:schemeClr val="bg1"/>
                </a:solidFill>
              </a:rPr>
              <a:t> </a:t>
            </a:r>
            <a:r>
              <a:rPr lang="en-GB" sz="2100" dirty="0" err="1">
                <a:solidFill>
                  <a:schemeClr val="bg1"/>
                </a:solidFill>
              </a:rPr>
              <a:t>empirig</a:t>
            </a:r>
            <a:r>
              <a:rPr lang="en-GB" sz="2100" dirty="0">
                <a:solidFill>
                  <a:schemeClr val="bg1"/>
                </a:solidFill>
              </a:rPr>
              <a:t> </a:t>
            </a:r>
            <a:r>
              <a:rPr lang="en-GB" sz="2100" dirty="0" err="1">
                <a:solidFill>
                  <a:schemeClr val="bg1"/>
                </a:solidFill>
              </a:rPr>
              <a:t>na</a:t>
            </a:r>
            <a:r>
              <a:rPr lang="en-GB" sz="2100" dirty="0">
                <a:solidFill>
                  <a:schemeClr val="bg1"/>
                </a:solidFill>
              </a:rPr>
              <a:t> </a:t>
            </a:r>
            <a:r>
              <a:rPr lang="en-GB" sz="2100" dirty="0" err="1">
                <a:solidFill>
                  <a:schemeClr val="bg1"/>
                </a:solidFill>
              </a:rPr>
              <a:t>dyfnder</a:t>
            </a:r>
            <a:r>
              <a:rPr lang="en-GB" sz="2100" dirty="0">
                <a:solidFill>
                  <a:schemeClr val="bg1"/>
                </a:solidFill>
              </a:rPr>
              <a:t> </a:t>
            </a:r>
            <a:r>
              <a:rPr lang="en-GB" sz="2100" dirty="0" err="1">
                <a:solidFill>
                  <a:schemeClr val="bg1"/>
                </a:solidFill>
              </a:rPr>
              <a:t>dadansoddol</a:t>
            </a:r>
            <a:r>
              <a:rPr lang="en-GB" sz="2100" dirty="0">
                <a:solidFill>
                  <a:schemeClr val="bg1"/>
                </a:solidFill>
              </a:rPr>
              <a:t>.</a:t>
            </a:r>
          </a:p>
        </p:txBody>
      </p:sp>
      <p:pic>
        <p:nvPicPr>
          <p:cNvPr id="7" name="Picture 6" descr="Icon&#10;&#10;Description automatically generated">
            <a:extLst>
              <a:ext uri="{FF2B5EF4-FFF2-40B4-BE49-F238E27FC236}">
                <a16:creationId xmlns:a16="http://schemas.microsoft.com/office/drawing/2014/main" id="{8C4D6F84-CF69-4982-B2E1-B6A1D5C763B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668555" y="615142"/>
            <a:ext cx="1777530" cy="961644"/>
          </a:xfrm>
          <a:prstGeom prst="rect">
            <a:avLst/>
          </a:prstGeom>
        </p:spPr>
      </p:pic>
    </p:spTree>
    <p:extLst>
      <p:ext uri="{BB962C8B-B14F-4D97-AF65-F5344CB8AC3E}">
        <p14:creationId xmlns:p14="http://schemas.microsoft.com/office/powerpoint/2010/main" val="32463157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859" y="556334"/>
            <a:ext cx="10345267" cy="1320800"/>
          </a:xfrm>
        </p:spPr>
        <p:txBody>
          <a:bodyPr/>
          <a:lstStyle/>
          <a:p>
            <a:r>
              <a:rPr lang="cy-GB" b="1" dirty="0">
                <a:solidFill>
                  <a:schemeClr val="bg1"/>
                </a:solidFill>
              </a:rPr>
              <a:t>Cwestiynau ymchwil   </a:t>
            </a:r>
            <a:r>
              <a:rPr lang="cy-GB" dirty="0">
                <a:solidFill>
                  <a:schemeClr val="bg1"/>
                </a:solidFill>
              </a:rPr>
              <a:t>Research </a:t>
            </a:r>
            <a:r>
              <a:rPr lang="cy-GB" dirty="0" err="1">
                <a:solidFill>
                  <a:schemeClr val="bg1"/>
                </a:solidFill>
              </a:rPr>
              <a:t>questions</a:t>
            </a:r>
            <a:endParaRPr lang="cy-GB" noProof="0" dirty="0">
              <a:solidFill>
                <a:schemeClr val="bg1"/>
              </a:solidFill>
            </a:endParaRPr>
          </a:p>
        </p:txBody>
      </p:sp>
      <p:sp>
        <p:nvSpPr>
          <p:cNvPr id="3" name="Content Placeholder 2"/>
          <p:cNvSpPr>
            <a:spLocks noGrp="1"/>
          </p:cNvSpPr>
          <p:nvPr>
            <p:ph sz="half" idx="1"/>
          </p:nvPr>
        </p:nvSpPr>
        <p:spPr>
          <a:xfrm>
            <a:off x="303270" y="2086962"/>
            <a:ext cx="5263811" cy="5193437"/>
          </a:xfrm>
        </p:spPr>
        <p:txBody>
          <a:bodyPr>
            <a:normAutofit fontScale="77500" lnSpcReduction="20000"/>
          </a:bodyPr>
          <a:lstStyle/>
          <a:p>
            <a:r>
              <a:rPr lang="cy-GB" sz="2600" noProof="0" dirty="0">
                <a:solidFill>
                  <a:schemeClr val="bg1"/>
                </a:solidFill>
              </a:rPr>
              <a:t>Dylai pob cwestiwn ymchwil fod yn gysylltiedig â’r teitl,  fel y byddant, drwy geisio dod o hyd i’r atebion i bob un, yn helpu mynd i’r afael â </a:t>
            </a:r>
            <a:r>
              <a:rPr lang="cy-GB" sz="2600" u="sng" noProof="0" dirty="0">
                <a:solidFill>
                  <a:schemeClr val="bg1"/>
                </a:solidFill>
              </a:rPr>
              <a:t>theitl</a:t>
            </a:r>
            <a:r>
              <a:rPr lang="cy-GB" sz="2600" noProof="0" dirty="0">
                <a:solidFill>
                  <a:schemeClr val="bg1"/>
                </a:solidFill>
              </a:rPr>
              <a:t> yr ymchwil. Ystyriwch y canlynol wrth lunio eich cwestiynau ymchwil:</a:t>
            </a:r>
          </a:p>
          <a:p>
            <a:pPr lvl="0"/>
            <a:r>
              <a:rPr lang="cy-GB" sz="2600" dirty="0">
                <a:solidFill>
                  <a:schemeClr val="bg1"/>
                </a:solidFill>
              </a:rPr>
              <a:t>A yw pob un o'r cwestiynau'n dod â chi'n ôl yn union at yr hyn yr ydych yn edrych arno?
A yw pob un o'r cwestiynau'n benodol, yn gyraeddadwy, yn ddichonadwy ac yn ymarferol? </a:t>
            </a:r>
            <a:endParaRPr lang="cy-GB" sz="2600" noProof="0" dirty="0">
              <a:solidFill>
                <a:schemeClr val="bg1"/>
              </a:solidFill>
            </a:endParaRPr>
          </a:p>
          <a:p>
            <a:pPr lvl="0"/>
            <a:r>
              <a:rPr lang="cy-GB" sz="2600" dirty="0">
                <a:solidFill>
                  <a:schemeClr val="bg1"/>
                </a:solidFill>
              </a:rPr>
              <a:t>Pa ddull o gasglu data fyddwch yn ei ddefnyddio?</a:t>
            </a:r>
            <a:endParaRPr lang="cy-GB" sz="2600" noProof="0" dirty="0">
              <a:solidFill>
                <a:schemeClr val="bg1"/>
              </a:solidFill>
            </a:endParaRPr>
          </a:p>
          <a:p>
            <a:pPr lvl="0"/>
            <a:r>
              <a:rPr lang="cy-GB" sz="2600" dirty="0">
                <a:solidFill>
                  <a:schemeClr val="bg1"/>
                </a:solidFill>
              </a:rPr>
              <a:t>Allwch chi eu hateb o fewn yr amser a roddir?</a:t>
            </a:r>
            <a:endParaRPr lang="cy-GB" sz="2600" noProof="0" dirty="0">
              <a:solidFill>
                <a:schemeClr val="bg1"/>
              </a:solidFill>
            </a:endParaRPr>
          </a:p>
          <a:p>
            <a:endParaRPr lang="cy-GB" noProof="0" dirty="0"/>
          </a:p>
        </p:txBody>
      </p:sp>
      <p:sp>
        <p:nvSpPr>
          <p:cNvPr id="4" name="Content Placeholder 3">
            <a:extLst>
              <a:ext uri="{FF2B5EF4-FFF2-40B4-BE49-F238E27FC236}">
                <a16:creationId xmlns:a16="http://schemas.microsoft.com/office/drawing/2014/main" id="{BEB04FFB-A709-4942-9A63-21984F9CD3CA}"/>
              </a:ext>
            </a:extLst>
          </p:cNvPr>
          <p:cNvSpPr>
            <a:spLocks noGrp="1"/>
          </p:cNvSpPr>
          <p:nvPr>
            <p:ph sz="half" idx="2"/>
          </p:nvPr>
        </p:nvSpPr>
        <p:spPr>
          <a:xfrm>
            <a:off x="6398817" y="1495293"/>
            <a:ext cx="4924042" cy="5455836"/>
          </a:xfrm>
        </p:spPr>
        <p:txBody>
          <a:bodyPr>
            <a:normAutofit fontScale="77500" lnSpcReduction="20000"/>
          </a:bodyPr>
          <a:lstStyle/>
          <a:p>
            <a:pPr marL="228600" marR="0" lvl="0" indent="-228600" algn="l"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Each</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research</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question</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should</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be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connected</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to the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title</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so</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that</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by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trying</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to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find</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the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answers</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to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each</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one</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it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will</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help to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address</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the </a:t>
            </a:r>
            <a:r>
              <a:rPr kumimoji="0" lang="cy-GB" sz="2600" b="0" i="0" u="sng" strike="noStrike" kern="1200" cap="none" spc="0" normalizeH="0" baseline="0" noProof="0" dirty="0" err="1">
                <a:ln>
                  <a:noFill/>
                </a:ln>
                <a:solidFill>
                  <a:schemeClr val="bg1"/>
                </a:solidFill>
                <a:effectLst/>
                <a:uLnTx/>
                <a:uFillTx/>
                <a:latin typeface="Gill Sans MT" panose="020B0502020104020203"/>
                <a:ea typeface="+mn-ea"/>
                <a:cs typeface="+mn-cs"/>
              </a:rPr>
              <a:t>title</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of the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research</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Consider</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the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following</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when</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formulating</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your</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research</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questions</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a:t>
            </a:r>
          </a:p>
          <a:p>
            <a:pPr marL="228600" marR="0" lvl="0" indent="-228600" algn="l"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Does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each</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of the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questions</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bring</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you</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back</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exactly</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to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what</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it is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you</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are</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looking</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a:t>
            </a:r>
          </a:p>
          <a:p>
            <a:pPr marL="228600" marR="0" lvl="0" indent="-228600" algn="l"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Are</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each</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of the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questions</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specific</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achievable</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viable</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and</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feasible</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p>
          <a:p>
            <a:pPr marL="228600" marR="0" lvl="0" indent="-228600" algn="l"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What</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method</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of data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collection</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will</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you</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use</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a:t>
            </a:r>
          </a:p>
          <a:p>
            <a:pPr marL="228600" marR="0" lvl="0" indent="-228600" algn="l"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Can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you</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answer</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them</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within</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the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given</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600" b="0" i="0" u="none" strike="noStrike" kern="1200" cap="none" spc="0" normalizeH="0" baseline="0" noProof="0" dirty="0" err="1">
                <a:ln>
                  <a:noFill/>
                </a:ln>
                <a:solidFill>
                  <a:schemeClr val="bg1"/>
                </a:solidFill>
                <a:effectLst/>
                <a:uLnTx/>
                <a:uFillTx/>
                <a:latin typeface="Gill Sans MT" panose="020B0502020104020203"/>
                <a:ea typeface="+mn-ea"/>
                <a:cs typeface="+mn-cs"/>
              </a:rPr>
              <a:t>time</a:t>
            </a:r>
            <a:r>
              <a:rPr kumimoji="0" lang="cy-GB" sz="2600" b="0" i="0" u="none" strike="noStrike" kern="1200" cap="none" spc="0" normalizeH="0" baseline="0" noProof="0" dirty="0">
                <a:ln>
                  <a:noFill/>
                </a:ln>
                <a:solidFill>
                  <a:schemeClr val="bg1"/>
                </a:solidFill>
                <a:effectLst/>
                <a:uLnTx/>
                <a:uFillTx/>
                <a:latin typeface="Gill Sans MT" panose="020B0502020104020203"/>
                <a:ea typeface="+mn-ea"/>
                <a:cs typeface="+mn-cs"/>
              </a:rPr>
              <a:t>?</a:t>
            </a:r>
          </a:p>
          <a:p>
            <a:endParaRPr lang="cy-GB" dirty="0"/>
          </a:p>
        </p:txBody>
      </p:sp>
    </p:spTree>
    <p:extLst>
      <p:ext uri="{BB962C8B-B14F-4D97-AF65-F5344CB8AC3E}">
        <p14:creationId xmlns:p14="http://schemas.microsoft.com/office/powerpoint/2010/main" val="10815167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10399970" cy="1320800"/>
          </a:xfrm>
        </p:spPr>
        <p:txBody>
          <a:bodyPr/>
          <a:lstStyle/>
          <a:p>
            <a:r>
              <a:rPr lang="cy-GB" b="1" noProof="0" dirty="0">
                <a:solidFill>
                  <a:schemeClr val="bg1"/>
                </a:solidFill>
              </a:rPr>
              <a:t>Cwestiynau ymchwil    </a:t>
            </a:r>
            <a:r>
              <a:rPr lang="cy-GB" noProof="0" dirty="0">
                <a:solidFill>
                  <a:schemeClr val="bg1"/>
                </a:solidFill>
              </a:rPr>
              <a:t>Research </a:t>
            </a:r>
            <a:r>
              <a:rPr lang="cy-GB" noProof="0" dirty="0" err="1">
                <a:solidFill>
                  <a:schemeClr val="bg1"/>
                </a:solidFill>
              </a:rPr>
              <a:t>questions</a:t>
            </a:r>
            <a:endParaRPr lang="cy-GB" noProof="0" dirty="0">
              <a:solidFill>
                <a:schemeClr val="bg1"/>
              </a:solidFill>
            </a:endParaRPr>
          </a:p>
        </p:txBody>
      </p:sp>
      <p:sp>
        <p:nvSpPr>
          <p:cNvPr id="3" name="Content Placeholder 2"/>
          <p:cNvSpPr>
            <a:spLocks noGrp="1"/>
          </p:cNvSpPr>
          <p:nvPr>
            <p:ph sz="half" idx="1"/>
          </p:nvPr>
        </p:nvSpPr>
        <p:spPr>
          <a:xfrm>
            <a:off x="515969" y="2242106"/>
            <a:ext cx="4502763" cy="5370990"/>
          </a:xfrm>
        </p:spPr>
        <p:txBody>
          <a:bodyPr>
            <a:normAutofit fontScale="70000" lnSpcReduction="20000"/>
          </a:bodyPr>
          <a:lstStyle/>
          <a:p>
            <a:r>
              <a:rPr lang="cy-GB" sz="2900" noProof="0" dirty="0">
                <a:solidFill>
                  <a:schemeClr val="bg1"/>
                </a:solidFill>
              </a:rPr>
              <a:t>Gall cwestiynau penodol eich atal rhag mwydro. Maent yn caniatáu rhywfaint o le i chi ymdrin â chyd-destun gwleidyddol a chymdeithasol ehangach eich gwaith. Mae’r cysylltiadau hyn yn helpu i wneud eich astudiaeth yn berthnasol ac yn ddiddorol</a:t>
            </a:r>
          </a:p>
          <a:p>
            <a:r>
              <a:rPr lang="cy-GB" sz="2900" noProof="0" dirty="0">
                <a:solidFill>
                  <a:schemeClr val="bg1"/>
                </a:solidFill>
              </a:rPr>
              <a:t>Efallai y gwelwch eich bod yn newid eich cwestiynau ymchwil ychydig wrth i chi wneud cynnydd yn eich gwaith darllen</a:t>
            </a:r>
            <a:r>
              <a:rPr lang="cy-GB" sz="2900" dirty="0">
                <a:solidFill>
                  <a:schemeClr val="bg1"/>
                </a:solidFill>
              </a:rPr>
              <a:t> a </a:t>
            </a:r>
            <a:r>
              <a:rPr lang="cy-GB" sz="2900" noProof="0" dirty="0">
                <a:solidFill>
                  <a:schemeClr val="bg1"/>
                </a:solidFill>
              </a:rPr>
              <a:t>chasglu a dadansoddi data  </a:t>
            </a:r>
          </a:p>
          <a:p>
            <a:r>
              <a:rPr lang="cy-GB" sz="2900" noProof="0" dirty="0">
                <a:solidFill>
                  <a:schemeClr val="bg1"/>
                </a:solidFill>
              </a:rPr>
              <a:t>Cofiwch pan fydd eich tiwtor yn marcio eich gwaith yn y pen draw, bydd yn edrych i weld a yw eich astudiaeth wedi ateb eich cwestiynau ymchwil neu beidio</a:t>
            </a:r>
          </a:p>
          <a:p>
            <a:endParaRPr lang="cy-GB" noProof="0" dirty="0"/>
          </a:p>
        </p:txBody>
      </p:sp>
      <p:sp>
        <p:nvSpPr>
          <p:cNvPr id="4" name="Content Placeholder 3">
            <a:extLst>
              <a:ext uri="{FF2B5EF4-FFF2-40B4-BE49-F238E27FC236}">
                <a16:creationId xmlns:a16="http://schemas.microsoft.com/office/drawing/2014/main" id="{92B45B69-3A8E-4BB2-9929-28D618AEF6A6}"/>
              </a:ext>
            </a:extLst>
          </p:cNvPr>
          <p:cNvSpPr>
            <a:spLocks noGrp="1"/>
          </p:cNvSpPr>
          <p:nvPr>
            <p:ph sz="half" idx="2"/>
          </p:nvPr>
        </p:nvSpPr>
        <p:spPr>
          <a:xfrm>
            <a:off x="6829122" y="1610253"/>
            <a:ext cx="4502763" cy="5495278"/>
          </a:xfrm>
        </p:spPr>
        <p:txBody>
          <a:bodyPr>
            <a:normAutofit fontScale="70000" lnSpcReduction="20000"/>
          </a:bodyPr>
          <a:lstStyle/>
          <a:p>
            <a:pPr marL="228600" marR="0" lvl="0" indent="-228600" algn="l"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Specific</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questions</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can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prevent</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you</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from</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rambling</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They</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have</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some</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scope</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to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allow</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you</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to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engage</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with</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the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wider</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political</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and</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social</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context</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of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your</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work</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These</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connections</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help to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make</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your</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study</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relevant</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and</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interesting</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p>
          <a:p>
            <a:pPr marL="228600" marR="0" lvl="0" indent="-228600" algn="l"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You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may</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find</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that</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you</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alter</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your</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research</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questions</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slightly</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as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you</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make</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progress</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with</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your</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reading</a:t>
            </a:r>
            <a:r>
              <a:rPr lang="cy-GB" sz="2900" dirty="0">
                <a:solidFill>
                  <a:schemeClr val="bg1"/>
                </a:solidFill>
                <a:latin typeface="Gill Sans MT" panose="020B0502020104020203"/>
              </a:rPr>
              <a:t> </a:t>
            </a:r>
            <a:r>
              <a:rPr lang="cy-GB" sz="2900" dirty="0" err="1">
                <a:solidFill>
                  <a:schemeClr val="bg1"/>
                </a:solidFill>
                <a:latin typeface="Gill Sans MT" panose="020B0502020104020203"/>
              </a:rPr>
              <a:t>and</a:t>
            </a:r>
            <a:r>
              <a:rPr lang="cy-GB" sz="2900" dirty="0">
                <a:solidFill>
                  <a:schemeClr val="bg1"/>
                </a:solidFill>
                <a:latin typeface="Gill Sans MT" panose="020B0502020104020203"/>
              </a:rPr>
              <a:t> </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data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collection</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and</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analysis</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p>
          <a:p>
            <a:pPr marL="228600" marR="0" lvl="0" indent="-228600" algn="l"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Remember</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that</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when</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your</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tutor</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finally</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marks</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your</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work</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they</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will</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be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looking</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to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see</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whether</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or not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your</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study</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has</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answered</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your</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research</a:t>
            </a:r>
            <a:r>
              <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rPr>
              <a:t> </a:t>
            </a:r>
            <a:r>
              <a:rPr kumimoji="0" lang="cy-GB" sz="2900" b="0" i="0" u="none" strike="noStrike" kern="1200" cap="none" spc="0" normalizeH="0" baseline="0" noProof="0" dirty="0" err="1">
                <a:ln>
                  <a:noFill/>
                </a:ln>
                <a:solidFill>
                  <a:schemeClr val="bg1"/>
                </a:solidFill>
                <a:effectLst/>
                <a:uLnTx/>
                <a:uFillTx/>
                <a:latin typeface="Gill Sans MT" panose="020B0502020104020203"/>
                <a:ea typeface="+mn-ea"/>
                <a:cs typeface="+mn-cs"/>
              </a:rPr>
              <a:t>questions</a:t>
            </a:r>
            <a:endParaRPr kumimoji="0" lang="cy-GB" sz="2900" b="0" i="0" u="none" strike="noStrike" kern="1200" cap="none" spc="0" normalizeH="0" baseline="0" noProof="0" dirty="0">
              <a:ln>
                <a:noFill/>
              </a:ln>
              <a:solidFill>
                <a:schemeClr val="bg1"/>
              </a:solidFill>
              <a:effectLst/>
              <a:uLnTx/>
              <a:uFillTx/>
              <a:latin typeface="Gill Sans MT" panose="020B0502020104020203"/>
              <a:ea typeface="+mn-ea"/>
              <a:cs typeface="+mn-cs"/>
            </a:endParaRPr>
          </a:p>
          <a:p>
            <a:endParaRPr lang="cy-GB" dirty="0"/>
          </a:p>
        </p:txBody>
      </p:sp>
    </p:spTree>
    <p:extLst>
      <p:ext uri="{BB962C8B-B14F-4D97-AF65-F5344CB8AC3E}">
        <p14:creationId xmlns:p14="http://schemas.microsoft.com/office/powerpoint/2010/main" val="3167384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C156B-08D9-40CE-986E-5B012C73BDEA}"/>
              </a:ext>
            </a:extLst>
          </p:cNvPr>
          <p:cNvSpPr>
            <a:spLocks noGrp="1"/>
          </p:cNvSpPr>
          <p:nvPr>
            <p:ph type="title"/>
          </p:nvPr>
        </p:nvSpPr>
        <p:spPr>
          <a:xfrm>
            <a:off x="1463883" y="133955"/>
            <a:ext cx="8534400" cy="1507067"/>
          </a:xfrm>
        </p:spPr>
        <p:txBody>
          <a:bodyPr/>
          <a:lstStyle/>
          <a:p>
            <a:r>
              <a:rPr lang="en-GB" b="1" dirty="0">
                <a:solidFill>
                  <a:schemeClr val="bg1"/>
                </a:solidFill>
              </a:rPr>
              <a:t>CYFLWYNIAD/CEFNDIR</a:t>
            </a:r>
            <a:br>
              <a:rPr lang="en-GB" b="1" dirty="0">
                <a:solidFill>
                  <a:schemeClr val="bg1"/>
                </a:solidFill>
              </a:rPr>
            </a:br>
            <a:r>
              <a:rPr lang="en-GB" b="1" i="1" dirty="0">
                <a:solidFill>
                  <a:schemeClr val="bg1"/>
                </a:solidFill>
              </a:rPr>
              <a:t>Introduction/Background</a:t>
            </a:r>
          </a:p>
        </p:txBody>
      </p:sp>
      <p:sp>
        <p:nvSpPr>
          <p:cNvPr id="3" name="Content Placeholder 2">
            <a:extLst>
              <a:ext uri="{FF2B5EF4-FFF2-40B4-BE49-F238E27FC236}">
                <a16:creationId xmlns:a16="http://schemas.microsoft.com/office/drawing/2014/main" id="{AD76B7A1-057B-4542-AE0F-3B1419D316C4}"/>
              </a:ext>
            </a:extLst>
          </p:cNvPr>
          <p:cNvSpPr>
            <a:spLocks noGrp="1"/>
          </p:cNvSpPr>
          <p:nvPr>
            <p:ph idx="1"/>
          </p:nvPr>
        </p:nvSpPr>
        <p:spPr>
          <a:xfrm>
            <a:off x="6409728" y="2276900"/>
            <a:ext cx="5502955" cy="5570737"/>
          </a:xfrm>
        </p:spPr>
        <p:txBody>
          <a:bodyPr>
            <a:normAutofit/>
          </a:bodyPr>
          <a:lstStyle/>
          <a:p>
            <a:pPr algn="l"/>
            <a:r>
              <a:rPr lang="en-GB" sz="2400" b="0" i="1" u="none" strike="noStrike" dirty="0">
                <a:solidFill>
                  <a:schemeClr val="bg1"/>
                </a:solidFill>
                <a:effectLst/>
                <a:latin typeface="Inter"/>
              </a:rPr>
              <a:t>The first part of your proposal is the initial pitch for your project, so make sure it succinctly explains what you want to do and why. It should:</a:t>
            </a:r>
          </a:p>
          <a:p>
            <a:pPr algn="l">
              <a:buFont typeface="Arial" panose="020B0604020202020204" pitchFamily="34" charset="0"/>
              <a:buChar char="•"/>
            </a:pPr>
            <a:r>
              <a:rPr lang="en-GB" sz="2400" b="0" i="1" u="none" strike="noStrike" dirty="0">
                <a:solidFill>
                  <a:schemeClr val="bg1"/>
                </a:solidFill>
                <a:effectLst/>
                <a:latin typeface="Inter"/>
              </a:rPr>
              <a:t>Introduce the topic</a:t>
            </a:r>
          </a:p>
          <a:p>
            <a:pPr>
              <a:buFont typeface="Arial" panose="020B0604020202020204" pitchFamily="34" charset="0"/>
              <a:buChar char="•"/>
            </a:pPr>
            <a:r>
              <a:rPr lang="en-GB" sz="2400" i="1" dirty="0">
                <a:solidFill>
                  <a:schemeClr val="bg1"/>
                </a:solidFill>
                <a:latin typeface="Inter"/>
              </a:rPr>
              <a:t>Provide relevant</a:t>
            </a:r>
            <a:r>
              <a:rPr lang="en-GB" sz="2400" b="0" i="1" u="none" strike="noStrike" dirty="0">
                <a:solidFill>
                  <a:schemeClr val="bg1"/>
                </a:solidFill>
                <a:effectLst/>
                <a:latin typeface="Inter"/>
              </a:rPr>
              <a:t> background and context</a:t>
            </a:r>
          </a:p>
          <a:p>
            <a:pPr algn="l">
              <a:buFont typeface="Arial" panose="020B0604020202020204" pitchFamily="34" charset="0"/>
              <a:buChar char="•"/>
            </a:pPr>
            <a:r>
              <a:rPr lang="en-GB" sz="2400" b="0" i="1" u="none" strike="noStrike" dirty="0">
                <a:solidFill>
                  <a:schemeClr val="bg1"/>
                </a:solidFill>
                <a:effectLst/>
                <a:latin typeface="Inter"/>
              </a:rPr>
              <a:t>Outline your problem </a:t>
            </a:r>
            <a:r>
              <a:rPr lang="en-GB" sz="2400" i="1" dirty="0">
                <a:solidFill>
                  <a:schemeClr val="bg1"/>
                </a:solidFill>
                <a:latin typeface="Inter"/>
              </a:rPr>
              <a:t>statement/research</a:t>
            </a:r>
            <a:r>
              <a:rPr lang="en-GB" sz="2400" b="0" i="1" u="none" strike="noStrike" dirty="0">
                <a:solidFill>
                  <a:schemeClr val="bg1"/>
                </a:solidFill>
                <a:effectLst/>
                <a:latin typeface="Inter"/>
              </a:rPr>
              <a:t> question(s)</a:t>
            </a:r>
          </a:p>
          <a:p>
            <a:pPr marL="0" indent="0">
              <a:buNone/>
            </a:pPr>
            <a:endParaRPr lang="en-GB" dirty="0"/>
          </a:p>
        </p:txBody>
      </p:sp>
      <p:sp>
        <p:nvSpPr>
          <p:cNvPr id="4" name="Content Placeholder 2">
            <a:extLst>
              <a:ext uri="{FF2B5EF4-FFF2-40B4-BE49-F238E27FC236}">
                <a16:creationId xmlns:a16="http://schemas.microsoft.com/office/drawing/2014/main" id="{018A871C-0DD6-4725-845E-43A4D44D2B82}"/>
              </a:ext>
            </a:extLst>
          </p:cNvPr>
          <p:cNvSpPr txBox="1">
            <a:spLocks/>
          </p:cNvSpPr>
          <p:nvPr/>
        </p:nvSpPr>
        <p:spPr>
          <a:xfrm>
            <a:off x="593045" y="2210876"/>
            <a:ext cx="5502955" cy="5702784"/>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r>
              <a:rPr lang="en-GB" sz="2600" dirty="0" err="1">
                <a:solidFill>
                  <a:schemeClr val="bg1"/>
                </a:solidFill>
                <a:latin typeface="Inter"/>
              </a:rPr>
              <a:t>Rhan</a:t>
            </a:r>
            <a:r>
              <a:rPr lang="en-GB" sz="2600" dirty="0">
                <a:solidFill>
                  <a:schemeClr val="bg1"/>
                </a:solidFill>
                <a:latin typeface="Inter"/>
              </a:rPr>
              <a:t> </a:t>
            </a:r>
            <a:r>
              <a:rPr lang="en-GB" sz="2600" dirty="0" err="1">
                <a:solidFill>
                  <a:schemeClr val="bg1"/>
                </a:solidFill>
                <a:latin typeface="Inter"/>
              </a:rPr>
              <a:t>gyntaf</a:t>
            </a:r>
            <a:r>
              <a:rPr lang="en-GB" sz="2600" dirty="0">
                <a:solidFill>
                  <a:schemeClr val="bg1"/>
                </a:solidFill>
                <a:latin typeface="Inter"/>
              </a:rPr>
              <a:t> </a:t>
            </a:r>
            <a:r>
              <a:rPr lang="en-GB" sz="2600" dirty="0" err="1">
                <a:solidFill>
                  <a:schemeClr val="bg1"/>
                </a:solidFill>
                <a:latin typeface="Inter"/>
              </a:rPr>
              <a:t>eich</a:t>
            </a:r>
            <a:r>
              <a:rPr lang="en-GB" sz="2600" dirty="0">
                <a:solidFill>
                  <a:schemeClr val="bg1"/>
                </a:solidFill>
                <a:latin typeface="Inter"/>
              </a:rPr>
              <a:t> </a:t>
            </a:r>
            <a:r>
              <a:rPr lang="en-GB" sz="2600" dirty="0" err="1">
                <a:solidFill>
                  <a:schemeClr val="bg1"/>
                </a:solidFill>
                <a:latin typeface="Inter"/>
              </a:rPr>
              <a:t>cynnig</a:t>
            </a:r>
            <a:r>
              <a:rPr lang="en-GB" sz="2600" dirty="0">
                <a:solidFill>
                  <a:schemeClr val="bg1"/>
                </a:solidFill>
                <a:latin typeface="Inter"/>
              </a:rPr>
              <a:t> </a:t>
            </a:r>
            <a:r>
              <a:rPr lang="en-GB" sz="2600" dirty="0" err="1">
                <a:solidFill>
                  <a:schemeClr val="bg1"/>
                </a:solidFill>
                <a:latin typeface="Inter"/>
              </a:rPr>
              <a:t>yw’r</a:t>
            </a:r>
            <a:r>
              <a:rPr lang="en-GB" sz="2600" dirty="0">
                <a:solidFill>
                  <a:schemeClr val="bg1"/>
                </a:solidFill>
                <a:latin typeface="Inter"/>
              </a:rPr>
              <a:t> pitch </a:t>
            </a:r>
            <a:r>
              <a:rPr lang="en-GB" sz="2600" dirty="0" err="1">
                <a:solidFill>
                  <a:schemeClr val="bg1"/>
                </a:solidFill>
                <a:latin typeface="Inter"/>
              </a:rPr>
              <a:t>cychwynnol</a:t>
            </a:r>
            <a:r>
              <a:rPr lang="en-GB" sz="2600" dirty="0">
                <a:solidFill>
                  <a:schemeClr val="bg1"/>
                </a:solidFill>
                <a:latin typeface="Inter"/>
              </a:rPr>
              <a:t> </a:t>
            </a:r>
            <a:r>
              <a:rPr lang="en-GB" sz="2600" dirty="0" err="1">
                <a:solidFill>
                  <a:schemeClr val="bg1"/>
                </a:solidFill>
                <a:latin typeface="Inter"/>
              </a:rPr>
              <a:t>ar</a:t>
            </a:r>
            <a:r>
              <a:rPr lang="en-GB" sz="2600" dirty="0">
                <a:solidFill>
                  <a:schemeClr val="bg1"/>
                </a:solidFill>
                <a:latin typeface="Inter"/>
              </a:rPr>
              <a:t> </a:t>
            </a:r>
            <a:r>
              <a:rPr lang="en-GB" sz="2600" dirty="0" err="1">
                <a:solidFill>
                  <a:schemeClr val="bg1"/>
                </a:solidFill>
                <a:latin typeface="Inter"/>
              </a:rPr>
              <a:t>gyfer</a:t>
            </a:r>
            <a:r>
              <a:rPr lang="en-GB" sz="2600" dirty="0">
                <a:solidFill>
                  <a:schemeClr val="bg1"/>
                </a:solidFill>
                <a:latin typeface="Inter"/>
              </a:rPr>
              <a:t> </a:t>
            </a:r>
            <a:r>
              <a:rPr lang="en-GB" sz="2600" dirty="0" err="1">
                <a:solidFill>
                  <a:schemeClr val="bg1"/>
                </a:solidFill>
                <a:latin typeface="Inter"/>
              </a:rPr>
              <a:t>eich</a:t>
            </a:r>
            <a:r>
              <a:rPr lang="en-GB" sz="2600" dirty="0">
                <a:solidFill>
                  <a:schemeClr val="bg1"/>
                </a:solidFill>
                <a:latin typeface="Inter"/>
              </a:rPr>
              <a:t> </a:t>
            </a:r>
            <a:r>
              <a:rPr lang="en-GB" sz="2600" dirty="0" err="1">
                <a:solidFill>
                  <a:schemeClr val="bg1"/>
                </a:solidFill>
                <a:latin typeface="Inter"/>
              </a:rPr>
              <a:t>prosiect</a:t>
            </a:r>
            <a:r>
              <a:rPr lang="en-GB" sz="2600" dirty="0">
                <a:solidFill>
                  <a:schemeClr val="bg1"/>
                </a:solidFill>
                <a:latin typeface="Inter"/>
              </a:rPr>
              <a:t>, felly </a:t>
            </a:r>
            <a:r>
              <a:rPr lang="en-GB" sz="2600" dirty="0" err="1">
                <a:solidFill>
                  <a:schemeClr val="bg1"/>
                </a:solidFill>
                <a:latin typeface="Inter"/>
              </a:rPr>
              <a:t>gwnewch</a:t>
            </a:r>
            <a:r>
              <a:rPr lang="en-GB" sz="2600" dirty="0">
                <a:solidFill>
                  <a:schemeClr val="bg1"/>
                </a:solidFill>
                <a:latin typeface="Inter"/>
              </a:rPr>
              <a:t> </a:t>
            </a:r>
            <a:r>
              <a:rPr lang="en-GB" sz="2600" dirty="0" err="1">
                <a:solidFill>
                  <a:schemeClr val="bg1"/>
                </a:solidFill>
                <a:latin typeface="Inter"/>
              </a:rPr>
              <a:t>yn</a:t>
            </a:r>
            <a:r>
              <a:rPr lang="en-GB" sz="2600" dirty="0">
                <a:solidFill>
                  <a:schemeClr val="bg1"/>
                </a:solidFill>
                <a:latin typeface="Inter"/>
              </a:rPr>
              <a:t> </a:t>
            </a:r>
            <a:r>
              <a:rPr lang="en-GB" sz="2600" dirty="0" err="1">
                <a:solidFill>
                  <a:schemeClr val="bg1"/>
                </a:solidFill>
                <a:latin typeface="Inter"/>
              </a:rPr>
              <a:t>siŵr</a:t>
            </a:r>
            <a:r>
              <a:rPr lang="en-GB" sz="2600" dirty="0">
                <a:solidFill>
                  <a:schemeClr val="bg1"/>
                </a:solidFill>
                <a:latin typeface="Inter"/>
              </a:rPr>
              <a:t> </a:t>
            </a:r>
            <a:r>
              <a:rPr lang="en-GB" sz="2600" dirty="0" err="1">
                <a:solidFill>
                  <a:schemeClr val="bg1"/>
                </a:solidFill>
                <a:latin typeface="Inter"/>
              </a:rPr>
              <a:t>ei</a:t>
            </a:r>
            <a:r>
              <a:rPr lang="en-GB" sz="2600" dirty="0">
                <a:solidFill>
                  <a:schemeClr val="bg1"/>
                </a:solidFill>
                <a:latin typeface="Inter"/>
              </a:rPr>
              <a:t> </a:t>
            </a:r>
            <a:r>
              <a:rPr lang="en-GB" sz="2600" dirty="0" err="1">
                <a:solidFill>
                  <a:schemeClr val="bg1"/>
                </a:solidFill>
                <a:latin typeface="Inter"/>
              </a:rPr>
              <a:t>fod</a:t>
            </a:r>
            <a:r>
              <a:rPr lang="en-GB" sz="2600" dirty="0">
                <a:solidFill>
                  <a:schemeClr val="bg1"/>
                </a:solidFill>
                <a:latin typeface="Inter"/>
              </a:rPr>
              <a:t> </a:t>
            </a:r>
            <a:r>
              <a:rPr lang="en-GB" sz="2600" dirty="0" err="1">
                <a:solidFill>
                  <a:schemeClr val="bg1"/>
                </a:solidFill>
                <a:latin typeface="Inter"/>
              </a:rPr>
              <a:t>yn</a:t>
            </a:r>
            <a:r>
              <a:rPr lang="en-GB" sz="2600" dirty="0">
                <a:solidFill>
                  <a:schemeClr val="bg1"/>
                </a:solidFill>
                <a:latin typeface="Inter"/>
              </a:rPr>
              <a:t> </a:t>
            </a:r>
            <a:r>
              <a:rPr lang="en-GB" sz="2600" dirty="0" err="1">
                <a:solidFill>
                  <a:schemeClr val="bg1"/>
                </a:solidFill>
                <a:latin typeface="Inter"/>
              </a:rPr>
              <a:t>egluro'n</a:t>
            </a:r>
            <a:r>
              <a:rPr lang="en-GB" sz="2600" dirty="0">
                <a:solidFill>
                  <a:schemeClr val="bg1"/>
                </a:solidFill>
                <a:latin typeface="Inter"/>
              </a:rPr>
              <a:t> </a:t>
            </a:r>
            <a:r>
              <a:rPr lang="en-GB" sz="2600" dirty="0" err="1">
                <a:solidFill>
                  <a:schemeClr val="bg1"/>
                </a:solidFill>
                <a:latin typeface="Inter"/>
              </a:rPr>
              <a:t>gryno</a:t>
            </a:r>
            <a:r>
              <a:rPr lang="en-GB" sz="2600" dirty="0">
                <a:solidFill>
                  <a:schemeClr val="bg1"/>
                </a:solidFill>
                <a:latin typeface="Inter"/>
              </a:rPr>
              <a:t> </a:t>
            </a:r>
            <a:r>
              <a:rPr lang="en-GB" sz="2600" dirty="0" err="1">
                <a:solidFill>
                  <a:schemeClr val="bg1"/>
                </a:solidFill>
                <a:latin typeface="Inter"/>
              </a:rPr>
              <a:t>yr</a:t>
            </a:r>
            <a:r>
              <a:rPr lang="en-GB" sz="2600" dirty="0">
                <a:solidFill>
                  <a:schemeClr val="bg1"/>
                </a:solidFill>
                <a:latin typeface="Inter"/>
              </a:rPr>
              <a:t> </a:t>
            </a:r>
            <a:r>
              <a:rPr lang="en-GB" sz="2600" dirty="0" err="1">
                <a:solidFill>
                  <a:schemeClr val="bg1"/>
                </a:solidFill>
                <a:latin typeface="Inter"/>
              </a:rPr>
              <a:t>hyn</a:t>
            </a:r>
            <a:r>
              <a:rPr lang="en-GB" sz="2600" dirty="0">
                <a:solidFill>
                  <a:schemeClr val="bg1"/>
                </a:solidFill>
                <a:latin typeface="Inter"/>
              </a:rPr>
              <a:t> </a:t>
            </a:r>
            <a:r>
              <a:rPr lang="en-GB" sz="2600" dirty="0" err="1">
                <a:solidFill>
                  <a:schemeClr val="bg1"/>
                </a:solidFill>
                <a:latin typeface="Inter"/>
              </a:rPr>
              <a:t>yr</a:t>
            </a:r>
            <a:r>
              <a:rPr lang="en-GB" sz="2600" dirty="0">
                <a:solidFill>
                  <a:schemeClr val="bg1"/>
                </a:solidFill>
                <a:latin typeface="Inter"/>
              </a:rPr>
              <a:t> </a:t>
            </a:r>
            <a:r>
              <a:rPr lang="en-GB" sz="2600" dirty="0" err="1">
                <a:solidFill>
                  <a:schemeClr val="bg1"/>
                </a:solidFill>
                <a:latin typeface="Inter"/>
              </a:rPr>
              <a:t>ydych</a:t>
            </a:r>
            <a:r>
              <a:rPr lang="en-GB" sz="2600" dirty="0">
                <a:solidFill>
                  <a:schemeClr val="bg1"/>
                </a:solidFill>
                <a:latin typeface="Inter"/>
              </a:rPr>
              <a:t> am </a:t>
            </a:r>
            <a:r>
              <a:rPr lang="en-GB" sz="2600" dirty="0" err="1">
                <a:solidFill>
                  <a:schemeClr val="bg1"/>
                </a:solidFill>
                <a:latin typeface="Inter"/>
              </a:rPr>
              <a:t>ei</a:t>
            </a:r>
            <a:r>
              <a:rPr lang="en-GB" sz="2600" dirty="0">
                <a:solidFill>
                  <a:schemeClr val="bg1"/>
                </a:solidFill>
                <a:latin typeface="Inter"/>
              </a:rPr>
              <a:t> </a:t>
            </a:r>
            <a:r>
              <a:rPr lang="en-GB" sz="2600" dirty="0" err="1">
                <a:solidFill>
                  <a:schemeClr val="bg1"/>
                </a:solidFill>
                <a:latin typeface="Inter"/>
              </a:rPr>
              <a:t>wneud</a:t>
            </a:r>
            <a:r>
              <a:rPr lang="en-GB" sz="2600" dirty="0">
                <a:solidFill>
                  <a:schemeClr val="bg1"/>
                </a:solidFill>
                <a:latin typeface="Inter"/>
              </a:rPr>
              <a:t> a </a:t>
            </a:r>
            <a:r>
              <a:rPr lang="en-GB" sz="2600" dirty="0" err="1">
                <a:solidFill>
                  <a:schemeClr val="bg1"/>
                </a:solidFill>
                <a:latin typeface="Inter"/>
              </a:rPr>
              <a:t>pham</a:t>
            </a:r>
            <a:r>
              <a:rPr lang="en-GB" sz="2600" dirty="0">
                <a:solidFill>
                  <a:schemeClr val="bg1"/>
                </a:solidFill>
                <a:latin typeface="Inter"/>
              </a:rPr>
              <a:t>. </a:t>
            </a:r>
            <a:r>
              <a:rPr lang="en-GB" sz="2600" dirty="0" err="1">
                <a:solidFill>
                  <a:schemeClr val="bg1"/>
                </a:solidFill>
                <a:latin typeface="Inter"/>
              </a:rPr>
              <a:t>Dylai</a:t>
            </a:r>
            <a:r>
              <a:rPr lang="en-GB" sz="2600" dirty="0">
                <a:solidFill>
                  <a:schemeClr val="bg1"/>
                </a:solidFill>
                <a:latin typeface="Inter"/>
              </a:rPr>
              <a:t>:</a:t>
            </a:r>
          </a:p>
          <a:p>
            <a:r>
              <a:rPr lang="en-GB" sz="2600" dirty="0" err="1">
                <a:solidFill>
                  <a:schemeClr val="bg1"/>
                </a:solidFill>
                <a:latin typeface="Inter"/>
              </a:rPr>
              <a:t>Cyflwyno'r</a:t>
            </a:r>
            <a:r>
              <a:rPr lang="en-GB" sz="2600" dirty="0">
                <a:solidFill>
                  <a:schemeClr val="bg1"/>
                </a:solidFill>
                <a:latin typeface="Inter"/>
              </a:rPr>
              <a:t> </a:t>
            </a:r>
            <a:r>
              <a:rPr lang="en-GB" sz="2600" dirty="0" err="1">
                <a:solidFill>
                  <a:schemeClr val="bg1"/>
                </a:solidFill>
                <a:latin typeface="Inter"/>
              </a:rPr>
              <a:t>pwnc</a:t>
            </a:r>
            <a:endParaRPr lang="en-GB" sz="2600" dirty="0">
              <a:solidFill>
                <a:schemeClr val="bg1"/>
              </a:solidFill>
              <a:latin typeface="Inter"/>
            </a:endParaRPr>
          </a:p>
          <a:p>
            <a:r>
              <a:rPr lang="en-GB" sz="2600" dirty="0" err="1">
                <a:solidFill>
                  <a:schemeClr val="bg1"/>
                </a:solidFill>
                <a:latin typeface="Inter"/>
              </a:rPr>
              <a:t>Rhoi</a:t>
            </a:r>
            <a:r>
              <a:rPr lang="en-GB" sz="2600" dirty="0">
                <a:solidFill>
                  <a:schemeClr val="bg1"/>
                </a:solidFill>
                <a:latin typeface="Inter"/>
              </a:rPr>
              <a:t> </a:t>
            </a:r>
            <a:r>
              <a:rPr lang="en-GB" sz="2600" dirty="0" err="1">
                <a:solidFill>
                  <a:schemeClr val="bg1"/>
                </a:solidFill>
                <a:latin typeface="Inter"/>
              </a:rPr>
              <a:t>cefndir</a:t>
            </a:r>
            <a:r>
              <a:rPr lang="en-GB" sz="2600" dirty="0">
                <a:solidFill>
                  <a:schemeClr val="bg1"/>
                </a:solidFill>
                <a:latin typeface="Inter"/>
              </a:rPr>
              <a:t> a </a:t>
            </a:r>
            <a:r>
              <a:rPr lang="en-GB" sz="2600" dirty="0" err="1">
                <a:solidFill>
                  <a:schemeClr val="bg1"/>
                </a:solidFill>
                <a:latin typeface="Inter"/>
              </a:rPr>
              <a:t>chyd-destun</a:t>
            </a:r>
            <a:endParaRPr lang="en-GB" sz="2600" dirty="0">
              <a:solidFill>
                <a:schemeClr val="bg1"/>
              </a:solidFill>
              <a:latin typeface="Inter"/>
            </a:endParaRPr>
          </a:p>
          <a:p>
            <a:r>
              <a:rPr lang="en-GB" sz="2600" dirty="0" err="1">
                <a:solidFill>
                  <a:schemeClr val="bg1"/>
                </a:solidFill>
                <a:latin typeface="Inter"/>
              </a:rPr>
              <a:t>Amlinellwch</a:t>
            </a:r>
            <a:r>
              <a:rPr lang="en-GB" sz="2600" dirty="0">
                <a:solidFill>
                  <a:schemeClr val="bg1"/>
                </a:solidFill>
                <a:latin typeface="Inter"/>
              </a:rPr>
              <a:t> </a:t>
            </a:r>
            <a:r>
              <a:rPr lang="en-GB" sz="2600" dirty="0" err="1">
                <a:solidFill>
                  <a:schemeClr val="bg1"/>
                </a:solidFill>
                <a:latin typeface="Inter"/>
              </a:rPr>
              <a:t>eich</a:t>
            </a:r>
            <a:r>
              <a:rPr lang="en-GB" sz="2600" dirty="0">
                <a:solidFill>
                  <a:schemeClr val="bg1"/>
                </a:solidFill>
                <a:latin typeface="Inter"/>
              </a:rPr>
              <a:t> </a:t>
            </a:r>
            <a:r>
              <a:rPr lang="en-GB" sz="2600" dirty="0" err="1">
                <a:solidFill>
                  <a:schemeClr val="bg1"/>
                </a:solidFill>
                <a:latin typeface="Inter"/>
              </a:rPr>
              <a:t>datganiad</a:t>
            </a:r>
            <a:r>
              <a:rPr lang="en-GB" sz="2600" dirty="0">
                <a:solidFill>
                  <a:schemeClr val="bg1"/>
                </a:solidFill>
                <a:latin typeface="Inter"/>
              </a:rPr>
              <a:t> problem </a:t>
            </a:r>
            <a:r>
              <a:rPr lang="en-GB" sz="2600" dirty="0" err="1">
                <a:solidFill>
                  <a:schemeClr val="bg1"/>
                </a:solidFill>
                <a:latin typeface="Inter"/>
              </a:rPr>
              <a:t>a'ch</a:t>
            </a:r>
            <a:r>
              <a:rPr lang="en-GB" sz="2600" dirty="0">
                <a:solidFill>
                  <a:schemeClr val="bg1"/>
                </a:solidFill>
                <a:latin typeface="Inter"/>
              </a:rPr>
              <a:t> </a:t>
            </a:r>
            <a:r>
              <a:rPr lang="en-GB" sz="2600" dirty="0" err="1">
                <a:solidFill>
                  <a:schemeClr val="bg1"/>
                </a:solidFill>
                <a:latin typeface="Inter"/>
              </a:rPr>
              <a:t>cwestiwn</a:t>
            </a:r>
            <a:r>
              <a:rPr lang="en-GB" sz="2600" dirty="0">
                <a:solidFill>
                  <a:schemeClr val="bg1"/>
                </a:solidFill>
                <a:latin typeface="Inter"/>
              </a:rPr>
              <a:t>(au) </a:t>
            </a:r>
            <a:r>
              <a:rPr lang="en-GB" sz="2600" dirty="0" err="1">
                <a:solidFill>
                  <a:schemeClr val="bg1"/>
                </a:solidFill>
                <a:latin typeface="Inter"/>
              </a:rPr>
              <a:t>ymchwil</a:t>
            </a:r>
            <a:endParaRPr lang="en-GB" sz="2600" dirty="0">
              <a:solidFill>
                <a:schemeClr val="bg1"/>
              </a:solidFill>
              <a:latin typeface="Inter"/>
            </a:endParaRPr>
          </a:p>
          <a:p>
            <a:pPr marL="0" indent="0">
              <a:buNone/>
            </a:pPr>
            <a:endParaRPr lang="en-GB" dirty="0">
              <a:solidFill>
                <a:srgbClr val="0D405F"/>
              </a:solidFill>
              <a:latin typeface="Inter"/>
            </a:endParaRPr>
          </a:p>
          <a:p>
            <a:endParaRPr lang="en-GB" dirty="0">
              <a:solidFill>
                <a:srgbClr val="0D405F"/>
              </a:solidFill>
              <a:latin typeface="Inter"/>
            </a:endParaRPr>
          </a:p>
          <a:p>
            <a:endParaRPr lang="en-GB" dirty="0">
              <a:solidFill>
                <a:srgbClr val="0D405F"/>
              </a:solidFill>
              <a:latin typeface="Inter"/>
            </a:endParaRPr>
          </a:p>
          <a:p>
            <a:endParaRPr lang="en-GB" dirty="0"/>
          </a:p>
        </p:txBody>
      </p:sp>
    </p:spTree>
    <p:extLst>
      <p:ext uri="{BB962C8B-B14F-4D97-AF65-F5344CB8AC3E}">
        <p14:creationId xmlns:p14="http://schemas.microsoft.com/office/powerpoint/2010/main" val="4239507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C156B-08D9-40CE-986E-5B012C73BDEA}"/>
              </a:ext>
            </a:extLst>
          </p:cNvPr>
          <p:cNvSpPr>
            <a:spLocks noGrp="1"/>
          </p:cNvSpPr>
          <p:nvPr>
            <p:ph type="title"/>
          </p:nvPr>
        </p:nvSpPr>
        <p:spPr>
          <a:xfrm>
            <a:off x="1463883" y="133955"/>
            <a:ext cx="8534400" cy="1507067"/>
          </a:xfrm>
        </p:spPr>
        <p:txBody>
          <a:bodyPr/>
          <a:lstStyle/>
          <a:p>
            <a:r>
              <a:rPr lang="en-GB" b="1" dirty="0">
                <a:solidFill>
                  <a:schemeClr val="bg1"/>
                </a:solidFill>
              </a:rPr>
              <a:t>CYFLWYNIAD/CEFNDIR</a:t>
            </a:r>
            <a:br>
              <a:rPr lang="en-GB" b="1" dirty="0">
                <a:solidFill>
                  <a:schemeClr val="bg1"/>
                </a:solidFill>
              </a:rPr>
            </a:br>
            <a:r>
              <a:rPr lang="en-GB" b="1" i="1" dirty="0">
                <a:solidFill>
                  <a:schemeClr val="bg1"/>
                </a:solidFill>
              </a:rPr>
              <a:t>Introduction/Background</a:t>
            </a:r>
          </a:p>
        </p:txBody>
      </p:sp>
      <p:sp>
        <p:nvSpPr>
          <p:cNvPr id="3" name="Content Placeholder 2">
            <a:extLst>
              <a:ext uri="{FF2B5EF4-FFF2-40B4-BE49-F238E27FC236}">
                <a16:creationId xmlns:a16="http://schemas.microsoft.com/office/drawing/2014/main" id="{AD76B7A1-057B-4542-AE0F-3B1419D316C4}"/>
              </a:ext>
            </a:extLst>
          </p:cNvPr>
          <p:cNvSpPr>
            <a:spLocks noGrp="1"/>
          </p:cNvSpPr>
          <p:nvPr>
            <p:ph idx="1"/>
          </p:nvPr>
        </p:nvSpPr>
        <p:spPr>
          <a:xfrm>
            <a:off x="6746881" y="1701503"/>
            <a:ext cx="5227330" cy="5445095"/>
          </a:xfrm>
        </p:spPr>
        <p:txBody>
          <a:bodyPr>
            <a:normAutofit fontScale="85000" lnSpcReduction="20000"/>
          </a:bodyPr>
          <a:lstStyle/>
          <a:p>
            <a:pPr algn="l"/>
            <a:r>
              <a:rPr lang="en-GB" sz="3300" b="0" i="1" u="none" strike="noStrike" dirty="0">
                <a:solidFill>
                  <a:schemeClr val="bg1"/>
                </a:solidFill>
                <a:effectLst/>
                <a:latin typeface="Inter"/>
              </a:rPr>
              <a:t>Some important questions to guide your introduction include:</a:t>
            </a:r>
          </a:p>
          <a:p>
            <a:pPr algn="l">
              <a:buFont typeface="Arial" panose="020B0604020202020204" pitchFamily="34" charset="0"/>
              <a:buChar char="•"/>
            </a:pPr>
            <a:r>
              <a:rPr lang="en-GB" sz="3300" b="0" i="1" u="none" strike="noStrike" dirty="0">
                <a:solidFill>
                  <a:schemeClr val="bg1"/>
                </a:solidFill>
                <a:effectLst/>
                <a:latin typeface="Inter"/>
              </a:rPr>
              <a:t>Who has an interest in the topic (e.g. scientists, practitioners, policymakers, particular members of society)?</a:t>
            </a:r>
          </a:p>
          <a:p>
            <a:pPr algn="l">
              <a:buFont typeface="Arial" panose="020B0604020202020204" pitchFamily="34" charset="0"/>
              <a:buChar char="•"/>
            </a:pPr>
            <a:r>
              <a:rPr lang="en-GB" sz="3300" b="0" i="1" u="none" strike="noStrike" dirty="0">
                <a:solidFill>
                  <a:schemeClr val="bg1"/>
                </a:solidFill>
                <a:effectLst/>
                <a:latin typeface="Inter"/>
              </a:rPr>
              <a:t>How much is already known about the problem?</a:t>
            </a:r>
          </a:p>
          <a:p>
            <a:pPr algn="l">
              <a:buFont typeface="Arial" panose="020B0604020202020204" pitchFamily="34" charset="0"/>
              <a:buChar char="•"/>
            </a:pPr>
            <a:r>
              <a:rPr lang="en-GB" sz="3300" b="0" i="1" u="none" strike="noStrike" dirty="0">
                <a:solidFill>
                  <a:schemeClr val="bg1"/>
                </a:solidFill>
                <a:effectLst/>
                <a:latin typeface="Inter"/>
              </a:rPr>
              <a:t>What is missing from current knowledge?</a:t>
            </a:r>
          </a:p>
          <a:p>
            <a:pPr algn="l">
              <a:buFont typeface="Arial" panose="020B0604020202020204" pitchFamily="34" charset="0"/>
              <a:buChar char="•"/>
            </a:pPr>
            <a:r>
              <a:rPr lang="en-GB" sz="3300" b="0" i="1" u="none" strike="noStrike" dirty="0">
                <a:solidFill>
                  <a:schemeClr val="bg1"/>
                </a:solidFill>
                <a:effectLst/>
                <a:latin typeface="Inter"/>
              </a:rPr>
              <a:t>What new insights will your research contribute?</a:t>
            </a:r>
          </a:p>
          <a:p>
            <a:pPr algn="l">
              <a:buFont typeface="Arial" panose="020B0604020202020204" pitchFamily="34" charset="0"/>
              <a:buChar char="•"/>
            </a:pPr>
            <a:r>
              <a:rPr lang="en-GB" sz="3300" b="0" i="1" u="none" strike="noStrike" dirty="0">
                <a:solidFill>
                  <a:schemeClr val="bg1"/>
                </a:solidFill>
                <a:effectLst/>
                <a:latin typeface="Inter"/>
              </a:rPr>
              <a:t>Why is this research worth doing?</a:t>
            </a:r>
          </a:p>
          <a:p>
            <a:endParaRPr lang="en-GB" dirty="0"/>
          </a:p>
        </p:txBody>
      </p:sp>
      <p:sp>
        <p:nvSpPr>
          <p:cNvPr id="4" name="Content Placeholder 2">
            <a:extLst>
              <a:ext uri="{FF2B5EF4-FFF2-40B4-BE49-F238E27FC236}">
                <a16:creationId xmlns:a16="http://schemas.microsoft.com/office/drawing/2014/main" id="{018A871C-0DD6-4725-845E-43A4D44D2B82}"/>
              </a:ext>
            </a:extLst>
          </p:cNvPr>
          <p:cNvSpPr txBox="1">
            <a:spLocks/>
          </p:cNvSpPr>
          <p:nvPr/>
        </p:nvSpPr>
        <p:spPr>
          <a:xfrm>
            <a:off x="275121" y="2482645"/>
            <a:ext cx="5758125" cy="4599988"/>
          </a:xfrm>
          <a:prstGeom prst="rect">
            <a:avLst/>
          </a:prstGeom>
        </p:spPr>
        <p:txBody>
          <a:bodyPr vert="horz" lIns="91440" tIns="45720" rIns="91440" bIns="45720" rtlCol="0" anchor="ctr">
            <a:normAutofit fontScale="85000" lnSpcReduction="10000"/>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r>
              <a:rPr lang="en-GB" sz="2800" dirty="0">
                <a:solidFill>
                  <a:schemeClr val="bg1"/>
                </a:solidFill>
                <a:latin typeface="Inter"/>
              </a:rPr>
              <a:t>Mae </a:t>
            </a:r>
            <a:r>
              <a:rPr lang="en-GB" sz="2800" dirty="0" err="1">
                <a:solidFill>
                  <a:schemeClr val="bg1"/>
                </a:solidFill>
                <a:latin typeface="Inter"/>
              </a:rPr>
              <a:t>rhai</a:t>
            </a:r>
            <a:r>
              <a:rPr lang="en-GB" sz="2800" dirty="0">
                <a:solidFill>
                  <a:schemeClr val="bg1"/>
                </a:solidFill>
                <a:latin typeface="Inter"/>
              </a:rPr>
              <a:t> </a:t>
            </a:r>
            <a:r>
              <a:rPr lang="en-GB" sz="2800" dirty="0" err="1">
                <a:solidFill>
                  <a:schemeClr val="bg1"/>
                </a:solidFill>
                <a:latin typeface="Inter"/>
              </a:rPr>
              <a:t>cwestiynau</a:t>
            </a:r>
            <a:r>
              <a:rPr lang="en-GB" sz="2800" dirty="0">
                <a:solidFill>
                  <a:schemeClr val="bg1"/>
                </a:solidFill>
                <a:latin typeface="Inter"/>
              </a:rPr>
              <a:t> </a:t>
            </a:r>
            <a:r>
              <a:rPr lang="en-GB" sz="2800" dirty="0" err="1">
                <a:solidFill>
                  <a:schemeClr val="bg1"/>
                </a:solidFill>
                <a:latin typeface="Inter"/>
              </a:rPr>
              <a:t>pwysig</a:t>
            </a:r>
            <a:r>
              <a:rPr lang="en-GB" sz="2800" dirty="0">
                <a:solidFill>
                  <a:schemeClr val="bg1"/>
                </a:solidFill>
                <a:latin typeface="Inter"/>
              </a:rPr>
              <a:t> </a:t>
            </a:r>
            <a:r>
              <a:rPr lang="en-GB" sz="2800" dirty="0" err="1">
                <a:solidFill>
                  <a:schemeClr val="bg1"/>
                </a:solidFill>
                <a:latin typeface="Inter"/>
              </a:rPr>
              <a:t>i</a:t>
            </a:r>
            <a:r>
              <a:rPr lang="en-GB" sz="2800" dirty="0">
                <a:solidFill>
                  <a:schemeClr val="bg1"/>
                </a:solidFill>
                <a:latin typeface="Inter"/>
              </a:rPr>
              <a:t> </a:t>
            </a:r>
            <a:r>
              <a:rPr lang="en-GB" sz="2800" dirty="0" err="1">
                <a:solidFill>
                  <a:schemeClr val="bg1"/>
                </a:solidFill>
                <a:latin typeface="Inter"/>
              </a:rPr>
              <a:t>lywio</a:t>
            </a:r>
            <a:r>
              <a:rPr lang="en-GB" sz="2800" dirty="0">
                <a:solidFill>
                  <a:schemeClr val="bg1"/>
                </a:solidFill>
                <a:latin typeface="Inter"/>
              </a:rPr>
              <a:t> </a:t>
            </a:r>
            <a:r>
              <a:rPr lang="en-GB" sz="2800" dirty="0" err="1">
                <a:solidFill>
                  <a:schemeClr val="bg1"/>
                </a:solidFill>
                <a:latin typeface="Inter"/>
              </a:rPr>
              <a:t>eich</a:t>
            </a:r>
            <a:r>
              <a:rPr lang="en-GB" sz="2800" dirty="0">
                <a:solidFill>
                  <a:schemeClr val="bg1"/>
                </a:solidFill>
                <a:latin typeface="Inter"/>
              </a:rPr>
              <a:t> </a:t>
            </a:r>
            <a:r>
              <a:rPr lang="en-GB" sz="2800" dirty="0" err="1">
                <a:solidFill>
                  <a:schemeClr val="bg1"/>
                </a:solidFill>
                <a:latin typeface="Inter"/>
              </a:rPr>
              <a:t>cyflwyniad</a:t>
            </a:r>
            <a:r>
              <a:rPr lang="en-GB" sz="2800" dirty="0">
                <a:solidFill>
                  <a:schemeClr val="bg1"/>
                </a:solidFill>
                <a:latin typeface="Inter"/>
              </a:rPr>
              <a:t> </a:t>
            </a:r>
            <a:r>
              <a:rPr lang="en-GB" sz="2800" dirty="0" err="1">
                <a:solidFill>
                  <a:schemeClr val="bg1"/>
                </a:solidFill>
                <a:latin typeface="Inter"/>
              </a:rPr>
              <a:t>yn</a:t>
            </a:r>
            <a:r>
              <a:rPr lang="en-GB" sz="2800" dirty="0">
                <a:solidFill>
                  <a:schemeClr val="bg1"/>
                </a:solidFill>
                <a:latin typeface="Inter"/>
              </a:rPr>
              <a:t> </a:t>
            </a:r>
            <a:r>
              <a:rPr lang="en-GB" sz="2800" dirty="0" err="1">
                <a:solidFill>
                  <a:schemeClr val="bg1"/>
                </a:solidFill>
                <a:latin typeface="Inter"/>
              </a:rPr>
              <a:t>cynnwys</a:t>
            </a:r>
            <a:r>
              <a:rPr lang="en-GB" sz="2800" dirty="0">
                <a:solidFill>
                  <a:schemeClr val="bg1"/>
                </a:solidFill>
                <a:latin typeface="Inter"/>
              </a:rPr>
              <a:t>:</a:t>
            </a:r>
          </a:p>
          <a:p>
            <a:r>
              <a:rPr lang="en-GB" sz="2800" dirty="0" err="1">
                <a:solidFill>
                  <a:schemeClr val="bg1"/>
                </a:solidFill>
                <a:latin typeface="Inter"/>
              </a:rPr>
              <a:t>Pwy</a:t>
            </a:r>
            <a:r>
              <a:rPr lang="en-GB" sz="2800" dirty="0">
                <a:solidFill>
                  <a:schemeClr val="bg1"/>
                </a:solidFill>
                <a:latin typeface="Inter"/>
              </a:rPr>
              <a:t> </a:t>
            </a:r>
            <a:r>
              <a:rPr lang="en-GB" sz="2800" dirty="0" err="1">
                <a:solidFill>
                  <a:schemeClr val="bg1"/>
                </a:solidFill>
                <a:latin typeface="Inter"/>
              </a:rPr>
              <a:t>sydd</a:t>
            </a:r>
            <a:r>
              <a:rPr lang="en-GB" sz="2800" dirty="0">
                <a:solidFill>
                  <a:schemeClr val="bg1"/>
                </a:solidFill>
                <a:latin typeface="Inter"/>
              </a:rPr>
              <a:t> â </a:t>
            </a:r>
            <a:r>
              <a:rPr lang="en-GB" sz="2800" dirty="0" err="1">
                <a:solidFill>
                  <a:schemeClr val="bg1"/>
                </a:solidFill>
                <a:latin typeface="Inter"/>
              </a:rPr>
              <a:t>diddordeb</a:t>
            </a:r>
            <a:r>
              <a:rPr lang="en-GB" sz="2800" dirty="0">
                <a:solidFill>
                  <a:schemeClr val="bg1"/>
                </a:solidFill>
                <a:latin typeface="Inter"/>
              </a:rPr>
              <a:t> </a:t>
            </a:r>
            <a:r>
              <a:rPr lang="en-GB" sz="2800" dirty="0" err="1">
                <a:solidFill>
                  <a:schemeClr val="bg1"/>
                </a:solidFill>
                <a:latin typeface="Inter"/>
              </a:rPr>
              <a:t>yn</a:t>
            </a:r>
            <a:r>
              <a:rPr lang="en-GB" sz="2800" dirty="0">
                <a:solidFill>
                  <a:schemeClr val="bg1"/>
                </a:solidFill>
                <a:latin typeface="Inter"/>
              </a:rPr>
              <a:t> y </a:t>
            </a:r>
            <a:r>
              <a:rPr lang="en-GB" sz="2800" dirty="0" err="1">
                <a:solidFill>
                  <a:schemeClr val="bg1"/>
                </a:solidFill>
                <a:latin typeface="Inter"/>
              </a:rPr>
              <a:t>pwnc</a:t>
            </a:r>
            <a:r>
              <a:rPr lang="en-GB" sz="2800" dirty="0">
                <a:solidFill>
                  <a:schemeClr val="bg1"/>
                </a:solidFill>
                <a:latin typeface="Inter"/>
              </a:rPr>
              <a:t> (</a:t>
            </a:r>
            <a:r>
              <a:rPr lang="en-GB" sz="2800" dirty="0" err="1">
                <a:solidFill>
                  <a:schemeClr val="bg1"/>
                </a:solidFill>
                <a:latin typeface="Inter"/>
              </a:rPr>
              <a:t>e.e.</a:t>
            </a:r>
            <a:r>
              <a:rPr lang="en-GB" sz="2800" dirty="0">
                <a:solidFill>
                  <a:schemeClr val="bg1"/>
                </a:solidFill>
                <a:latin typeface="Inter"/>
              </a:rPr>
              <a:t> </a:t>
            </a:r>
            <a:r>
              <a:rPr lang="en-GB" sz="2800" dirty="0" err="1">
                <a:solidFill>
                  <a:schemeClr val="bg1"/>
                </a:solidFill>
                <a:latin typeface="Inter"/>
              </a:rPr>
              <a:t>gwyddonwyr</a:t>
            </a:r>
            <a:r>
              <a:rPr lang="en-GB" sz="2800" dirty="0">
                <a:solidFill>
                  <a:schemeClr val="bg1"/>
                </a:solidFill>
                <a:latin typeface="Inter"/>
              </a:rPr>
              <a:t>, </a:t>
            </a:r>
            <a:r>
              <a:rPr lang="en-GB" sz="2800" dirty="0" err="1">
                <a:solidFill>
                  <a:schemeClr val="bg1"/>
                </a:solidFill>
                <a:latin typeface="Inter"/>
              </a:rPr>
              <a:t>ymarferwyr</a:t>
            </a:r>
            <a:r>
              <a:rPr lang="en-GB" sz="2800" dirty="0">
                <a:solidFill>
                  <a:schemeClr val="bg1"/>
                </a:solidFill>
                <a:latin typeface="Inter"/>
              </a:rPr>
              <a:t>, </a:t>
            </a:r>
            <a:r>
              <a:rPr lang="en-GB" sz="2800" dirty="0" err="1">
                <a:solidFill>
                  <a:schemeClr val="bg1"/>
                </a:solidFill>
                <a:latin typeface="Inter"/>
              </a:rPr>
              <a:t>llunwyr</a:t>
            </a:r>
            <a:r>
              <a:rPr lang="en-GB" sz="2800" dirty="0">
                <a:solidFill>
                  <a:schemeClr val="bg1"/>
                </a:solidFill>
                <a:latin typeface="Inter"/>
              </a:rPr>
              <a:t> </a:t>
            </a:r>
            <a:r>
              <a:rPr lang="en-GB" sz="2800" dirty="0" err="1">
                <a:solidFill>
                  <a:schemeClr val="bg1"/>
                </a:solidFill>
                <a:latin typeface="Inter"/>
              </a:rPr>
              <a:t>polisi</a:t>
            </a:r>
            <a:r>
              <a:rPr lang="en-GB" sz="2800" dirty="0">
                <a:solidFill>
                  <a:schemeClr val="bg1"/>
                </a:solidFill>
                <a:latin typeface="Inter"/>
              </a:rPr>
              <a:t>, </a:t>
            </a:r>
            <a:r>
              <a:rPr lang="en-GB" sz="2800" dirty="0" err="1">
                <a:solidFill>
                  <a:schemeClr val="bg1"/>
                </a:solidFill>
                <a:latin typeface="Inter"/>
              </a:rPr>
              <a:t>aelodau</a:t>
            </a:r>
            <a:r>
              <a:rPr lang="en-GB" sz="2800" dirty="0">
                <a:solidFill>
                  <a:schemeClr val="bg1"/>
                </a:solidFill>
                <a:latin typeface="Inter"/>
              </a:rPr>
              <a:t> </a:t>
            </a:r>
            <a:r>
              <a:rPr lang="en-GB" sz="2800" dirty="0" err="1">
                <a:solidFill>
                  <a:schemeClr val="bg1"/>
                </a:solidFill>
                <a:latin typeface="Inter"/>
              </a:rPr>
              <a:t>penodol</a:t>
            </a:r>
            <a:r>
              <a:rPr lang="en-GB" sz="2800" dirty="0">
                <a:solidFill>
                  <a:schemeClr val="bg1"/>
                </a:solidFill>
                <a:latin typeface="Inter"/>
              </a:rPr>
              <a:t> o </a:t>
            </a:r>
            <a:r>
              <a:rPr lang="en-GB" sz="2800" dirty="0" err="1">
                <a:solidFill>
                  <a:schemeClr val="bg1"/>
                </a:solidFill>
                <a:latin typeface="Inter"/>
              </a:rPr>
              <a:t>gymdeithas</a:t>
            </a:r>
            <a:r>
              <a:rPr lang="en-GB" sz="2800" dirty="0">
                <a:solidFill>
                  <a:schemeClr val="bg1"/>
                </a:solidFill>
                <a:latin typeface="Inter"/>
              </a:rPr>
              <a:t>)?</a:t>
            </a:r>
          </a:p>
          <a:p>
            <a:r>
              <a:rPr lang="en-GB" sz="2800" dirty="0">
                <a:solidFill>
                  <a:schemeClr val="bg1"/>
                </a:solidFill>
                <a:latin typeface="Inter"/>
              </a:rPr>
              <a:t>Faint </a:t>
            </a:r>
            <a:r>
              <a:rPr lang="en-GB" sz="2800" dirty="0" err="1">
                <a:solidFill>
                  <a:schemeClr val="bg1"/>
                </a:solidFill>
                <a:latin typeface="Inter"/>
              </a:rPr>
              <a:t>sydd</a:t>
            </a:r>
            <a:r>
              <a:rPr lang="en-GB" sz="2800" dirty="0">
                <a:solidFill>
                  <a:schemeClr val="bg1"/>
                </a:solidFill>
                <a:latin typeface="Inter"/>
              </a:rPr>
              <a:t> </a:t>
            </a:r>
            <a:r>
              <a:rPr lang="en-GB" sz="2800" dirty="0" err="1">
                <a:solidFill>
                  <a:schemeClr val="bg1"/>
                </a:solidFill>
                <a:latin typeface="Inter"/>
              </a:rPr>
              <a:t>eisoes</a:t>
            </a:r>
            <a:r>
              <a:rPr lang="en-GB" sz="2800" dirty="0">
                <a:solidFill>
                  <a:schemeClr val="bg1"/>
                </a:solidFill>
                <a:latin typeface="Inter"/>
              </a:rPr>
              <a:t> </a:t>
            </a:r>
            <a:r>
              <a:rPr lang="en-GB" sz="2800" dirty="0" err="1">
                <a:solidFill>
                  <a:schemeClr val="bg1"/>
                </a:solidFill>
                <a:latin typeface="Inter"/>
              </a:rPr>
              <a:t>yn</a:t>
            </a:r>
            <a:r>
              <a:rPr lang="en-GB" sz="2800" dirty="0">
                <a:solidFill>
                  <a:schemeClr val="bg1"/>
                </a:solidFill>
                <a:latin typeface="Inter"/>
              </a:rPr>
              <a:t> </a:t>
            </a:r>
            <a:r>
              <a:rPr lang="en-GB" sz="2800" dirty="0" err="1">
                <a:solidFill>
                  <a:schemeClr val="bg1"/>
                </a:solidFill>
                <a:latin typeface="Inter"/>
              </a:rPr>
              <a:t>hysbys</a:t>
            </a:r>
            <a:r>
              <a:rPr lang="en-GB" sz="2800" dirty="0">
                <a:solidFill>
                  <a:schemeClr val="bg1"/>
                </a:solidFill>
                <a:latin typeface="Inter"/>
              </a:rPr>
              <a:t> am y </a:t>
            </a:r>
            <a:r>
              <a:rPr lang="en-GB" sz="2800" dirty="0" err="1">
                <a:solidFill>
                  <a:schemeClr val="bg1"/>
                </a:solidFill>
                <a:latin typeface="Inter"/>
              </a:rPr>
              <a:t>broblem</a:t>
            </a:r>
            <a:r>
              <a:rPr lang="en-GB" sz="2800" dirty="0">
                <a:solidFill>
                  <a:schemeClr val="bg1"/>
                </a:solidFill>
                <a:latin typeface="Inter"/>
              </a:rPr>
              <a:t>?</a:t>
            </a:r>
          </a:p>
          <a:p>
            <a:r>
              <a:rPr lang="en-GB" sz="2800" dirty="0">
                <a:solidFill>
                  <a:schemeClr val="bg1"/>
                </a:solidFill>
                <a:latin typeface="Inter"/>
              </a:rPr>
              <a:t>Beth </a:t>
            </a:r>
            <a:r>
              <a:rPr lang="en-GB" sz="2800" dirty="0" err="1">
                <a:solidFill>
                  <a:schemeClr val="bg1"/>
                </a:solidFill>
                <a:latin typeface="Inter"/>
              </a:rPr>
              <a:t>sydd</a:t>
            </a:r>
            <a:r>
              <a:rPr lang="en-GB" sz="2800" dirty="0">
                <a:solidFill>
                  <a:schemeClr val="bg1"/>
                </a:solidFill>
                <a:latin typeface="Inter"/>
              </a:rPr>
              <a:t> </a:t>
            </a:r>
            <a:r>
              <a:rPr lang="en-GB" sz="2800" dirty="0" err="1">
                <a:solidFill>
                  <a:schemeClr val="bg1"/>
                </a:solidFill>
                <a:latin typeface="Inter"/>
              </a:rPr>
              <a:t>ar</a:t>
            </a:r>
            <a:r>
              <a:rPr lang="en-GB" sz="2800" dirty="0">
                <a:solidFill>
                  <a:schemeClr val="bg1"/>
                </a:solidFill>
                <a:latin typeface="Inter"/>
              </a:rPr>
              <a:t> </a:t>
            </a:r>
            <a:r>
              <a:rPr lang="en-GB" sz="2800" dirty="0" err="1">
                <a:solidFill>
                  <a:schemeClr val="bg1"/>
                </a:solidFill>
                <a:latin typeface="Inter"/>
              </a:rPr>
              <a:t>goll</a:t>
            </a:r>
            <a:r>
              <a:rPr lang="en-GB" sz="2800" dirty="0">
                <a:solidFill>
                  <a:schemeClr val="bg1"/>
                </a:solidFill>
                <a:latin typeface="Inter"/>
              </a:rPr>
              <a:t> </a:t>
            </a:r>
            <a:r>
              <a:rPr lang="en-GB" sz="2800" dirty="0" err="1">
                <a:solidFill>
                  <a:schemeClr val="bg1"/>
                </a:solidFill>
                <a:latin typeface="Inter"/>
              </a:rPr>
              <a:t>o'r</a:t>
            </a:r>
            <a:r>
              <a:rPr lang="en-GB" sz="2800" dirty="0">
                <a:solidFill>
                  <a:schemeClr val="bg1"/>
                </a:solidFill>
                <a:latin typeface="Inter"/>
              </a:rPr>
              <a:t> </a:t>
            </a:r>
            <a:r>
              <a:rPr lang="en-GB" sz="2800" dirty="0" err="1">
                <a:solidFill>
                  <a:schemeClr val="bg1"/>
                </a:solidFill>
                <a:latin typeface="Inter"/>
              </a:rPr>
              <a:t>wybodaeth</a:t>
            </a:r>
            <a:r>
              <a:rPr lang="en-GB" sz="2800" dirty="0">
                <a:solidFill>
                  <a:schemeClr val="bg1"/>
                </a:solidFill>
                <a:latin typeface="Inter"/>
              </a:rPr>
              <a:t> </a:t>
            </a:r>
            <a:r>
              <a:rPr lang="en-GB" sz="2800" dirty="0" err="1">
                <a:solidFill>
                  <a:schemeClr val="bg1"/>
                </a:solidFill>
                <a:latin typeface="Inter"/>
              </a:rPr>
              <a:t>gyfredol</a:t>
            </a:r>
            <a:r>
              <a:rPr lang="en-GB" sz="2800" dirty="0">
                <a:solidFill>
                  <a:schemeClr val="bg1"/>
                </a:solidFill>
                <a:latin typeface="Inter"/>
              </a:rPr>
              <a:t>?</a:t>
            </a:r>
          </a:p>
          <a:p>
            <a:r>
              <a:rPr lang="en-GB" sz="2800" dirty="0">
                <a:solidFill>
                  <a:schemeClr val="bg1"/>
                </a:solidFill>
                <a:latin typeface="Inter"/>
              </a:rPr>
              <a:t>Pa </a:t>
            </a:r>
            <a:r>
              <a:rPr lang="en-GB" sz="2800" dirty="0" err="1">
                <a:solidFill>
                  <a:schemeClr val="bg1"/>
                </a:solidFill>
                <a:latin typeface="Inter"/>
              </a:rPr>
              <a:t>fewnwelediadau</a:t>
            </a:r>
            <a:r>
              <a:rPr lang="en-GB" sz="2800" dirty="0">
                <a:solidFill>
                  <a:schemeClr val="bg1"/>
                </a:solidFill>
                <a:latin typeface="Inter"/>
              </a:rPr>
              <a:t> </a:t>
            </a:r>
            <a:r>
              <a:rPr lang="en-GB" sz="2800" dirty="0" err="1">
                <a:solidFill>
                  <a:schemeClr val="bg1"/>
                </a:solidFill>
                <a:latin typeface="Inter"/>
              </a:rPr>
              <a:t>newydd</a:t>
            </a:r>
            <a:r>
              <a:rPr lang="en-GB" sz="2800" dirty="0">
                <a:solidFill>
                  <a:schemeClr val="bg1"/>
                </a:solidFill>
                <a:latin typeface="Inter"/>
              </a:rPr>
              <a:t> y </a:t>
            </a:r>
            <a:r>
              <a:rPr lang="en-GB" sz="2800" dirty="0" err="1">
                <a:solidFill>
                  <a:schemeClr val="bg1"/>
                </a:solidFill>
                <a:latin typeface="Inter"/>
              </a:rPr>
              <a:t>bydd</a:t>
            </a:r>
            <a:r>
              <a:rPr lang="en-GB" sz="2800" dirty="0">
                <a:solidFill>
                  <a:schemeClr val="bg1"/>
                </a:solidFill>
                <a:latin typeface="Inter"/>
              </a:rPr>
              <a:t> </a:t>
            </a:r>
            <a:r>
              <a:rPr lang="en-GB" sz="2800" dirty="0" err="1">
                <a:solidFill>
                  <a:schemeClr val="bg1"/>
                </a:solidFill>
                <a:latin typeface="Inter"/>
              </a:rPr>
              <a:t>eich</a:t>
            </a:r>
            <a:r>
              <a:rPr lang="en-GB" sz="2800" dirty="0">
                <a:solidFill>
                  <a:schemeClr val="bg1"/>
                </a:solidFill>
                <a:latin typeface="Inter"/>
              </a:rPr>
              <a:t> </a:t>
            </a:r>
            <a:r>
              <a:rPr lang="en-GB" sz="2800" dirty="0" err="1">
                <a:solidFill>
                  <a:schemeClr val="bg1"/>
                </a:solidFill>
                <a:latin typeface="Inter"/>
              </a:rPr>
              <a:t>ymchwil</a:t>
            </a:r>
            <a:r>
              <a:rPr lang="en-GB" sz="2800" dirty="0">
                <a:solidFill>
                  <a:schemeClr val="bg1"/>
                </a:solidFill>
                <a:latin typeface="Inter"/>
              </a:rPr>
              <a:t> </a:t>
            </a:r>
            <a:r>
              <a:rPr lang="en-GB" sz="2800" dirty="0" err="1">
                <a:solidFill>
                  <a:schemeClr val="bg1"/>
                </a:solidFill>
                <a:latin typeface="Inter"/>
              </a:rPr>
              <a:t>yn</a:t>
            </a:r>
            <a:r>
              <a:rPr lang="en-GB" sz="2800" dirty="0">
                <a:solidFill>
                  <a:schemeClr val="bg1"/>
                </a:solidFill>
                <a:latin typeface="Inter"/>
              </a:rPr>
              <a:t> </a:t>
            </a:r>
            <a:r>
              <a:rPr lang="en-GB" sz="2800" dirty="0" err="1">
                <a:solidFill>
                  <a:schemeClr val="bg1"/>
                </a:solidFill>
                <a:latin typeface="Inter"/>
              </a:rPr>
              <a:t>eu</a:t>
            </a:r>
            <a:r>
              <a:rPr lang="en-GB" sz="2800" dirty="0">
                <a:solidFill>
                  <a:schemeClr val="bg1"/>
                </a:solidFill>
                <a:latin typeface="Inter"/>
              </a:rPr>
              <a:t> </a:t>
            </a:r>
            <a:r>
              <a:rPr lang="en-GB" sz="2800" dirty="0" err="1">
                <a:solidFill>
                  <a:schemeClr val="bg1"/>
                </a:solidFill>
                <a:latin typeface="Inter"/>
              </a:rPr>
              <a:t>cyfrannu</a:t>
            </a:r>
            <a:r>
              <a:rPr lang="en-GB" sz="2800" dirty="0">
                <a:solidFill>
                  <a:schemeClr val="bg1"/>
                </a:solidFill>
                <a:latin typeface="Inter"/>
              </a:rPr>
              <a:t>?</a:t>
            </a:r>
          </a:p>
          <a:p>
            <a:r>
              <a:rPr lang="en-GB" sz="2800" dirty="0">
                <a:solidFill>
                  <a:schemeClr val="bg1"/>
                </a:solidFill>
                <a:latin typeface="Inter"/>
              </a:rPr>
              <a:t>Pam </a:t>
            </a:r>
            <a:r>
              <a:rPr lang="en-GB" sz="2800" dirty="0" err="1">
                <a:solidFill>
                  <a:schemeClr val="bg1"/>
                </a:solidFill>
                <a:latin typeface="Inter"/>
              </a:rPr>
              <a:t>mae'r</a:t>
            </a:r>
            <a:r>
              <a:rPr lang="en-GB" sz="2800" dirty="0">
                <a:solidFill>
                  <a:schemeClr val="bg1"/>
                </a:solidFill>
                <a:latin typeface="Inter"/>
              </a:rPr>
              <a:t> </a:t>
            </a:r>
            <a:r>
              <a:rPr lang="en-GB" sz="2800" dirty="0" err="1">
                <a:solidFill>
                  <a:schemeClr val="bg1"/>
                </a:solidFill>
                <a:latin typeface="Inter"/>
              </a:rPr>
              <a:t>ymchwil</a:t>
            </a:r>
            <a:r>
              <a:rPr lang="en-GB" sz="2800" dirty="0">
                <a:solidFill>
                  <a:schemeClr val="bg1"/>
                </a:solidFill>
                <a:latin typeface="Inter"/>
              </a:rPr>
              <a:t> hon </a:t>
            </a:r>
            <a:r>
              <a:rPr lang="en-GB" sz="2800" dirty="0" err="1">
                <a:solidFill>
                  <a:schemeClr val="bg1"/>
                </a:solidFill>
                <a:latin typeface="Inter"/>
              </a:rPr>
              <a:t>yn</a:t>
            </a:r>
            <a:r>
              <a:rPr lang="en-GB" sz="2800" dirty="0">
                <a:solidFill>
                  <a:schemeClr val="bg1"/>
                </a:solidFill>
                <a:latin typeface="Inter"/>
              </a:rPr>
              <a:t> </a:t>
            </a:r>
            <a:r>
              <a:rPr lang="en-GB" sz="2800" dirty="0" err="1">
                <a:solidFill>
                  <a:schemeClr val="bg1"/>
                </a:solidFill>
                <a:latin typeface="Inter"/>
              </a:rPr>
              <a:t>werth</a:t>
            </a:r>
            <a:r>
              <a:rPr lang="en-GB" sz="2800" dirty="0">
                <a:solidFill>
                  <a:schemeClr val="bg1"/>
                </a:solidFill>
                <a:latin typeface="Inter"/>
              </a:rPr>
              <a:t> </a:t>
            </a:r>
            <a:r>
              <a:rPr lang="en-GB" sz="2800" dirty="0" err="1">
                <a:solidFill>
                  <a:schemeClr val="bg1"/>
                </a:solidFill>
                <a:latin typeface="Inter"/>
              </a:rPr>
              <a:t>ei</a:t>
            </a:r>
            <a:r>
              <a:rPr lang="en-GB" sz="2800" dirty="0">
                <a:solidFill>
                  <a:schemeClr val="bg1"/>
                </a:solidFill>
                <a:latin typeface="Inter"/>
              </a:rPr>
              <a:t> </a:t>
            </a:r>
            <a:r>
              <a:rPr lang="en-GB" sz="2800" dirty="0" err="1">
                <a:solidFill>
                  <a:schemeClr val="bg1"/>
                </a:solidFill>
                <a:latin typeface="Inter"/>
              </a:rPr>
              <a:t>gwneud</a:t>
            </a:r>
            <a:r>
              <a:rPr lang="en-GB" sz="2800" dirty="0">
                <a:solidFill>
                  <a:schemeClr val="bg1"/>
                </a:solidFill>
                <a:latin typeface="Inter"/>
              </a:rPr>
              <a:t>?</a:t>
            </a:r>
          </a:p>
          <a:p>
            <a:endParaRPr lang="en-GB" dirty="0">
              <a:solidFill>
                <a:srgbClr val="0D405F"/>
              </a:solidFill>
              <a:latin typeface="Inter"/>
            </a:endParaRPr>
          </a:p>
          <a:p>
            <a:endParaRPr lang="en-GB" dirty="0">
              <a:solidFill>
                <a:srgbClr val="0D405F"/>
              </a:solidFill>
              <a:latin typeface="Inter"/>
            </a:endParaRPr>
          </a:p>
          <a:p>
            <a:endParaRPr lang="en-GB" dirty="0">
              <a:solidFill>
                <a:srgbClr val="0D405F"/>
              </a:solidFill>
              <a:latin typeface="Inter"/>
            </a:endParaRPr>
          </a:p>
          <a:p>
            <a:endParaRPr lang="en-GB" dirty="0"/>
          </a:p>
        </p:txBody>
      </p:sp>
    </p:spTree>
    <p:extLst>
      <p:ext uri="{BB962C8B-B14F-4D97-AF65-F5344CB8AC3E}">
        <p14:creationId xmlns:p14="http://schemas.microsoft.com/office/powerpoint/2010/main" val="975900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99558-9257-4FE2-9DDF-F653BFBA2E2F}"/>
              </a:ext>
            </a:extLst>
          </p:cNvPr>
          <p:cNvSpPr>
            <a:spLocks noGrp="1"/>
          </p:cNvSpPr>
          <p:nvPr>
            <p:ph type="title"/>
          </p:nvPr>
        </p:nvSpPr>
        <p:spPr>
          <a:xfrm>
            <a:off x="1975983" y="60780"/>
            <a:ext cx="8534400" cy="1507067"/>
          </a:xfrm>
        </p:spPr>
        <p:txBody>
          <a:bodyPr/>
          <a:lstStyle/>
          <a:p>
            <a:r>
              <a:rPr lang="en-GB" b="1" dirty="0">
                <a:solidFill>
                  <a:schemeClr val="bg1"/>
                </a:solidFill>
              </a:rPr>
              <a:t>ADOLYGIAD O LENYDDIAETH</a:t>
            </a:r>
            <a:br>
              <a:rPr lang="en-GB" b="1" dirty="0">
                <a:solidFill>
                  <a:schemeClr val="bg1"/>
                </a:solidFill>
              </a:rPr>
            </a:br>
            <a:r>
              <a:rPr lang="en-GB" b="1" i="1" dirty="0">
                <a:solidFill>
                  <a:schemeClr val="bg1"/>
                </a:solidFill>
              </a:rPr>
              <a:t>Literature Review</a:t>
            </a:r>
          </a:p>
        </p:txBody>
      </p:sp>
      <p:sp>
        <p:nvSpPr>
          <p:cNvPr id="3" name="Content Placeholder 2">
            <a:extLst>
              <a:ext uri="{FF2B5EF4-FFF2-40B4-BE49-F238E27FC236}">
                <a16:creationId xmlns:a16="http://schemas.microsoft.com/office/drawing/2014/main" id="{4750BCFE-91AB-494E-976D-4393FDD31F60}"/>
              </a:ext>
            </a:extLst>
          </p:cNvPr>
          <p:cNvSpPr>
            <a:spLocks noGrp="1"/>
          </p:cNvSpPr>
          <p:nvPr>
            <p:ph idx="1"/>
          </p:nvPr>
        </p:nvSpPr>
        <p:spPr>
          <a:xfrm>
            <a:off x="5953957" y="1423212"/>
            <a:ext cx="5585960" cy="5170646"/>
          </a:xfrm>
        </p:spPr>
        <p:txBody>
          <a:bodyPr>
            <a:normAutofit fontScale="92500"/>
          </a:bodyPr>
          <a:lstStyle/>
          <a:p>
            <a:pPr algn="l"/>
            <a:r>
              <a:rPr lang="en-GB" sz="2200" b="0" i="1" u="none" strike="noStrike" dirty="0">
                <a:solidFill>
                  <a:schemeClr val="bg1"/>
                </a:solidFill>
                <a:effectLst/>
                <a:latin typeface="Inter"/>
              </a:rPr>
              <a:t>It’s important to show that you are familiar with the most important research on your topic. A strong literature review convinces the reader that your project has a solid foundation in existing knowledge </a:t>
            </a:r>
            <a:r>
              <a:rPr lang="en-GB" sz="2200" i="1" dirty="0">
                <a:solidFill>
                  <a:schemeClr val="bg1"/>
                </a:solidFill>
                <a:latin typeface="Inter"/>
              </a:rPr>
              <a:t>and/or</a:t>
            </a:r>
            <a:r>
              <a:rPr lang="en-GB" sz="2200" b="0" i="1" u="none" strike="noStrike" dirty="0">
                <a:solidFill>
                  <a:schemeClr val="bg1"/>
                </a:solidFill>
                <a:effectLst/>
                <a:latin typeface="Inter"/>
              </a:rPr>
              <a:t> theory. It also shows that you’re not simply repeating what other people have already done or said.</a:t>
            </a:r>
          </a:p>
          <a:p>
            <a:pPr algn="l"/>
            <a:r>
              <a:rPr lang="en-GB" sz="2200" b="0" i="1" u="none" strike="noStrike" dirty="0">
                <a:solidFill>
                  <a:schemeClr val="bg1"/>
                </a:solidFill>
                <a:effectLst/>
                <a:latin typeface="Inter"/>
              </a:rPr>
              <a:t>In this section, aim to demonstrate exactly how your project will contribute to conversations in the field.</a:t>
            </a:r>
          </a:p>
          <a:p>
            <a:pPr algn="l">
              <a:buFont typeface="Arial" panose="020B0604020202020204" pitchFamily="34" charset="0"/>
              <a:buChar char="•"/>
            </a:pPr>
            <a:r>
              <a:rPr lang="en-GB" sz="2200" b="0" i="1" u="none" strike="noStrike" dirty="0">
                <a:solidFill>
                  <a:schemeClr val="bg1"/>
                </a:solidFill>
                <a:effectLst/>
                <a:latin typeface="Inter"/>
              </a:rPr>
              <a:t>Compare and contrast: what are the main theories, methods, debates and controversies?</a:t>
            </a:r>
          </a:p>
          <a:p>
            <a:pPr algn="l">
              <a:buFont typeface="Arial" panose="020B0604020202020204" pitchFamily="34" charset="0"/>
              <a:buChar char="•"/>
            </a:pPr>
            <a:r>
              <a:rPr lang="en-GB" sz="2200" b="0" i="1" u="none" strike="noStrike" dirty="0">
                <a:solidFill>
                  <a:schemeClr val="bg1"/>
                </a:solidFill>
                <a:effectLst/>
                <a:latin typeface="Inter"/>
              </a:rPr>
              <a:t>Be critical: what are the strengths and weaknesses of different approaches?</a:t>
            </a:r>
          </a:p>
          <a:p>
            <a:pPr algn="l">
              <a:buFont typeface="Arial" panose="020B0604020202020204" pitchFamily="34" charset="0"/>
              <a:buChar char="•"/>
            </a:pPr>
            <a:r>
              <a:rPr lang="en-GB" sz="2200" b="0" i="1" u="none" strike="noStrike" dirty="0">
                <a:solidFill>
                  <a:schemeClr val="bg1"/>
                </a:solidFill>
                <a:effectLst/>
                <a:latin typeface="Inter"/>
              </a:rPr>
              <a:t>Show how your research fits in: how will you build on, challenge, or synthesize the work of others</a:t>
            </a:r>
            <a:r>
              <a:rPr lang="en-GB" sz="2200" b="0" i="1" u="none" strike="noStrike" dirty="0">
                <a:solidFill>
                  <a:schemeClr val="tx1"/>
                </a:solidFill>
                <a:effectLst/>
                <a:latin typeface="Inter"/>
              </a:rPr>
              <a:t>?</a:t>
            </a:r>
          </a:p>
          <a:p>
            <a:pPr marL="0" indent="0">
              <a:buNone/>
            </a:pPr>
            <a:endParaRPr lang="en-GB" dirty="0"/>
          </a:p>
        </p:txBody>
      </p:sp>
      <p:sp>
        <p:nvSpPr>
          <p:cNvPr id="5" name="TextBox 4">
            <a:extLst>
              <a:ext uri="{FF2B5EF4-FFF2-40B4-BE49-F238E27FC236}">
                <a16:creationId xmlns:a16="http://schemas.microsoft.com/office/drawing/2014/main" id="{55F5F86B-73F8-4F88-8598-5CF202F4F8B9}"/>
              </a:ext>
            </a:extLst>
          </p:cNvPr>
          <p:cNvSpPr txBox="1"/>
          <p:nvPr/>
        </p:nvSpPr>
        <p:spPr>
          <a:xfrm>
            <a:off x="59547" y="1423212"/>
            <a:ext cx="5700637" cy="5816977"/>
          </a:xfrm>
          <a:prstGeom prst="rect">
            <a:avLst/>
          </a:prstGeom>
          <a:noFill/>
        </p:spPr>
        <p:txBody>
          <a:bodyPr wrap="square" lIns="91440" tIns="45720" rIns="91440" bIns="45720" anchor="t">
            <a:spAutoFit/>
          </a:bodyPr>
          <a:lstStyle/>
          <a:p>
            <a:pPr marL="285750" indent="-285750">
              <a:buFont typeface="Arial" panose="020B0604020202020204" pitchFamily="34" charset="0"/>
              <a:buChar char="•"/>
            </a:pPr>
            <a:r>
              <a:rPr lang="en-GB" sz="1600" dirty="0" err="1">
                <a:solidFill>
                  <a:schemeClr val="bg1"/>
                </a:solidFill>
              </a:rPr>
              <a:t>Mae'n</a:t>
            </a:r>
            <a:r>
              <a:rPr lang="en-GB" sz="1600" dirty="0">
                <a:solidFill>
                  <a:schemeClr val="bg1"/>
                </a:solidFill>
              </a:rPr>
              <a:t> </a:t>
            </a:r>
            <a:r>
              <a:rPr lang="en-GB" sz="1600" dirty="0" err="1">
                <a:solidFill>
                  <a:schemeClr val="bg1"/>
                </a:solidFill>
              </a:rPr>
              <a:t>bwysig</a:t>
            </a:r>
            <a:r>
              <a:rPr lang="en-GB" sz="1600" dirty="0">
                <a:solidFill>
                  <a:schemeClr val="bg1"/>
                </a:solidFill>
              </a:rPr>
              <a:t> </a:t>
            </a:r>
            <a:r>
              <a:rPr lang="en-GB" sz="1600" dirty="0" err="1">
                <a:solidFill>
                  <a:schemeClr val="bg1"/>
                </a:solidFill>
              </a:rPr>
              <a:t>dangos</a:t>
            </a:r>
            <a:r>
              <a:rPr lang="en-GB" sz="1600" dirty="0">
                <a:solidFill>
                  <a:schemeClr val="bg1"/>
                </a:solidFill>
              </a:rPr>
              <a:t> </a:t>
            </a:r>
            <a:r>
              <a:rPr lang="en-GB" sz="1600" dirty="0" err="1">
                <a:solidFill>
                  <a:schemeClr val="bg1"/>
                </a:solidFill>
              </a:rPr>
              <a:t>eich</a:t>
            </a:r>
            <a:r>
              <a:rPr lang="en-GB" sz="1600" dirty="0">
                <a:solidFill>
                  <a:schemeClr val="bg1"/>
                </a:solidFill>
              </a:rPr>
              <a:t> bod </a:t>
            </a:r>
            <a:r>
              <a:rPr lang="en-GB" sz="1600" dirty="0" err="1">
                <a:solidFill>
                  <a:schemeClr val="bg1"/>
                </a:solidFill>
              </a:rPr>
              <a:t>yn</a:t>
            </a:r>
            <a:r>
              <a:rPr lang="en-GB" sz="1600" dirty="0">
                <a:solidFill>
                  <a:schemeClr val="bg1"/>
                </a:solidFill>
              </a:rPr>
              <a:t> </a:t>
            </a:r>
            <a:r>
              <a:rPr lang="en-GB" sz="1600" dirty="0" err="1">
                <a:solidFill>
                  <a:schemeClr val="bg1"/>
                </a:solidFill>
              </a:rPr>
              <a:t>gyfarwydd</a:t>
            </a:r>
            <a:r>
              <a:rPr lang="en-GB" sz="1600" dirty="0">
                <a:solidFill>
                  <a:schemeClr val="bg1"/>
                </a:solidFill>
              </a:rPr>
              <a:t> </a:t>
            </a:r>
            <a:r>
              <a:rPr lang="en-GB" sz="1600" dirty="0" err="1">
                <a:solidFill>
                  <a:schemeClr val="bg1"/>
                </a:solidFill>
              </a:rPr>
              <a:t>â'r</a:t>
            </a:r>
            <a:r>
              <a:rPr lang="en-GB" sz="1600" dirty="0">
                <a:solidFill>
                  <a:schemeClr val="bg1"/>
                </a:solidFill>
              </a:rPr>
              <a:t> </a:t>
            </a:r>
            <a:r>
              <a:rPr lang="en-GB" sz="1600" dirty="0" err="1">
                <a:solidFill>
                  <a:schemeClr val="bg1"/>
                </a:solidFill>
              </a:rPr>
              <a:t>ymchwil</a:t>
            </a:r>
            <a:r>
              <a:rPr lang="en-GB" sz="1600" dirty="0">
                <a:solidFill>
                  <a:schemeClr val="bg1"/>
                </a:solidFill>
              </a:rPr>
              <a:t> </a:t>
            </a:r>
            <a:r>
              <a:rPr lang="en-GB" sz="1600" dirty="0" err="1">
                <a:solidFill>
                  <a:schemeClr val="bg1"/>
                </a:solidFill>
              </a:rPr>
              <a:t>pwysicaf</a:t>
            </a:r>
            <a:r>
              <a:rPr lang="en-GB" sz="1600" dirty="0">
                <a:solidFill>
                  <a:schemeClr val="bg1"/>
                </a:solidFill>
              </a:rPr>
              <a:t> </a:t>
            </a:r>
            <a:r>
              <a:rPr lang="en-GB" sz="1600" dirty="0" err="1">
                <a:solidFill>
                  <a:schemeClr val="bg1"/>
                </a:solidFill>
              </a:rPr>
              <a:t>ar</a:t>
            </a:r>
            <a:r>
              <a:rPr lang="en-GB" sz="1600" dirty="0">
                <a:solidFill>
                  <a:schemeClr val="bg1"/>
                </a:solidFill>
              </a:rPr>
              <a:t> </a:t>
            </a:r>
            <a:r>
              <a:rPr lang="en-GB" sz="1600" dirty="0" err="1">
                <a:solidFill>
                  <a:schemeClr val="bg1"/>
                </a:solidFill>
              </a:rPr>
              <a:t>eich</a:t>
            </a:r>
            <a:r>
              <a:rPr lang="en-GB" sz="1600" dirty="0">
                <a:solidFill>
                  <a:schemeClr val="bg1"/>
                </a:solidFill>
              </a:rPr>
              <a:t> </a:t>
            </a:r>
            <a:r>
              <a:rPr lang="en-GB" sz="1600" dirty="0" err="1">
                <a:solidFill>
                  <a:schemeClr val="bg1"/>
                </a:solidFill>
              </a:rPr>
              <a:t>pwnc</a:t>
            </a:r>
            <a:r>
              <a:rPr lang="en-GB" sz="1600" dirty="0">
                <a:solidFill>
                  <a:schemeClr val="bg1"/>
                </a:solidFill>
              </a:rPr>
              <a:t>. Mae </a:t>
            </a:r>
            <a:r>
              <a:rPr lang="en-GB" sz="1600" dirty="0" err="1">
                <a:solidFill>
                  <a:schemeClr val="bg1"/>
                </a:solidFill>
              </a:rPr>
              <a:t>adolygiad</a:t>
            </a:r>
            <a:r>
              <a:rPr lang="en-GB" sz="1600" dirty="0">
                <a:solidFill>
                  <a:schemeClr val="bg1"/>
                </a:solidFill>
              </a:rPr>
              <a:t> </a:t>
            </a:r>
            <a:r>
              <a:rPr lang="en-GB" sz="1600" dirty="0" err="1">
                <a:solidFill>
                  <a:schemeClr val="bg1"/>
                </a:solidFill>
              </a:rPr>
              <a:t>llenyddiaeth</a:t>
            </a:r>
            <a:r>
              <a:rPr lang="en-GB" sz="1600" dirty="0">
                <a:solidFill>
                  <a:schemeClr val="bg1"/>
                </a:solidFill>
              </a:rPr>
              <a:t> </a:t>
            </a:r>
            <a:r>
              <a:rPr lang="en-GB" sz="1600" dirty="0" err="1">
                <a:solidFill>
                  <a:schemeClr val="bg1"/>
                </a:solidFill>
              </a:rPr>
              <a:t>cryf</a:t>
            </a:r>
            <a:r>
              <a:rPr lang="en-GB" sz="1600" dirty="0">
                <a:solidFill>
                  <a:schemeClr val="bg1"/>
                </a:solidFill>
              </a:rPr>
              <a:t> </a:t>
            </a:r>
            <a:r>
              <a:rPr lang="en-GB" sz="1600" dirty="0" err="1">
                <a:solidFill>
                  <a:schemeClr val="bg1"/>
                </a:solidFill>
              </a:rPr>
              <a:t>yn</a:t>
            </a:r>
            <a:r>
              <a:rPr lang="en-GB" sz="1600" dirty="0">
                <a:solidFill>
                  <a:schemeClr val="bg1"/>
                </a:solidFill>
              </a:rPr>
              <a:t> </a:t>
            </a:r>
            <a:r>
              <a:rPr lang="en-GB" sz="1600" dirty="0" err="1">
                <a:solidFill>
                  <a:schemeClr val="bg1"/>
                </a:solidFill>
              </a:rPr>
              <a:t>argyhoeddi'r</a:t>
            </a:r>
            <a:r>
              <a:rPr lang="en-GB" sz="1600" dirty="0">
                <a:solidFill>
                  <a:schemeClr val="bg1"/>
                </a:solidFill>
              </a:rPr>
              <a:t> </a:t>
            </a:r>
            <a:r>
              <a:rPr lang="en-GB" sz="1600" dirty="0" err="1">
                <a:solidFill>
                  <a:schemeClr val="bg1"/>
                </a:solidFill>
              </a:rPr>
              <a:t>darllenydd</a:t>
            </a:r>
            <a:r>
              <a:rPr lang="en-GB" sz="1600" dirty="0">
                <a:solidFill>
                  <a:schemeClr val="bg1"/>
                </a:solidFill>
              </a:rPr>
              <a:t> bod </a:t>
            </a:r>
            <a:r>
              <a:rPr lang="en-GB" sz="1600" dirty="0" err="1">
                <a:solidFill>
                  <a:schemeClr val="bg1"/>
                </a:solidFill>
              </a:rPr>
              <a:t>gan</a:t>
            </a:r>
            <a:r>
              <a:rPr lang="en-GB" sz="1600" dirty="0">
                <a:solidFill>
                  <a:schemeClr val="bg1"/>
                </a:solidFill>
              </a:rPr>
              <a:t> </a:t>
            </a:r>
            <a:r>
              <a:rPr lang="en-GB" sz="1600" dirty="0" err="1">
                <a:solidFill>
                  <a:schemeClr val="bg1"/>
                </a:solidFill>
              </a:rPr>
              <a:t>eich</a:t>
            </a:r>
            <a:r>
              <a:rPr lang="en-GB" sz="1600" dirty="0">
                <a:solidFill>
                  <a:schemeClr val="bg1"/>
                </a:solidFill>
              </a:rPr>
              <a:t> </a:t>
            </a:r>
            <a:r>
              <a:rPr lang="en-GB" sz="1600" dirty="0" err="1">
                <a:solidFill>
                  <a:schemeClr val="bg1"/>
                </a:solidFill>
              </a:rPr>
              <a:t>prosiect</a:t>
            </a:r>
            <a:r>
              <a:rPr lang="en-GB" sz="1600" dirty="0">
                <a:solidFill>
                  <a:schemeClr val="bg1"/>
                </a:solidFill>
              </a:rPr>
              <a:t> </a:t>
            </a:r>
            <a:r>
              <a:rPr lang="en-GB" sz="1600" dirty="0" err="1">
                <a:solidFill>
                  <a:schemeClr val="bg1"/>
                </a:solidFill>
              </a:rPr>
              <a:t>sylfaen</a:t>
            </a:r>
            <a:r>
              <a:rPr lang="en-GB" sz="1600" dirty="0">
                <a:solidFill>
                  <a:schemeClr val="bg1"/>
                </a:solidFill>
              </a:rPr>
              <a:t> </a:t>
            </a:r>
            <a:r>
              <a:rPr lang="en-GB" sz="1600" dirty="0" err="1">
                <a:solidFill>
                  <a:schemeClr val="bg1"/>
                </a:solidFill>
              </a:rPr>
              <a:t>gadarn</a:t>
            </a:r>
            <a:r>
              <a:rPr lang="en-GB" sz="1600" dirty="0">
                <a:solidFill>
                  <a:schemeClr val="bg1"/>
                </a:solidFill>
              </a:rPr>
              <a:t> </a:t>
            </a:r>
            <a:r>
              <a:rPr lang="en-GB" sz="1600" dirty="0" err="1">
                <a:solidFill>
                  <a:schemeClr val="bg1"/>
                </a:solidFill>
              </a:rPr>
              <a:t>mewn</a:t>
            </a:r>
            <a:r>
              <a:rPr lang="en-GB" sz="1600" dirty="0">
                <a:solidFill>
                  <a:schemeClr val="bg1"/>
                </a:solidFill>
              </a:rPr>
              <a:t> </a:t>
            </a:r>
            <a:r>
              <a:rPr lang="en-GB" sz="1600" dirty="0" err="1">
                <a:solidFill>
                  <a:schemeClr val="bg1"/>
                </a:solidFill>
              </a:rPr>
              <a:t>gwybodaeth</a:t>
            </a:r>
            <a:r>
              <a:rPr lang="en-GB" sz="1600" dirty="0">
                <a:solidFill>
                  <a:schemeClr val="bg1"/>
                </a:solidFill>
              </a:rPr>
              <a:t> a/neu </a:t>
            </a:r>
            <a:r>
              <a:rPr lang="en-GB" sz="1600" dirty="0" err="1">
                <a:solidFill>
                  <a:schemeClr val="bg1"/>
                </a:solidFill>
              </a:rPr>
              <a:t>ddamcaniaeth</a:t>
            </a:r>
            <a:r>
              <a:rPr lang="en-GB" sz="1600" dirty="0">
                <a:solidFill>
                  <a:schemeClr val="bg1"/>
                </a:solidFill>
              </a:rPr>
              <a:t> </a:t>
            </a:r>
            <a:r>
              <a:rPr lang="en-GB" sz="1600" dirty="0" err="1">
                <a:solidFill>
                  <a:schemeClr val="bg1"/>
                </a:solidFill>
              </a:rPr>
              <a:t>sy'n</a:t>
            </a:r>
            <a:r>
              <a:rPr lang="en-GB" sz="1600" dirty="0">
                <a:solidFill>
                  <a:schemeClr val="bg1"/>
                </a:solidFill>
              </a:rPr>
              <a:t> </a:t>
            </a:r>
            <a:r>
              <a:rPr lang="en-GB" sz="1600" dirty="0" err="1">
                <a:solidFill>
                  <a:schemeClr val="bg1"/>
                </a:solidFill>
              </a:rPr>
              <a:t>bodoli</a:t>
            </a:r>
            <a:r>
              <a:rPr lang="en-GB" sz="1600" dirty="0">
                <a:solidFill>
                  <a:schemeClr val="bg1"/>
                </a:solidFill>
              </a:rPr>
              <a:t> </a:t>
            </a:r>
            <a:r>
              <a:rPr lang="en-GB" sz="1600" dirty="0" err="1">
                <a:solidFill>
                  <a:schemeClr val="bg1"/>
                </a:solidFill>
              </a:rPr>
              <a:t>eisoes</a:t>
            </a:r>
            <a:r>
              <a:rPr lang="en-GB" sz="1600" dirty="0">
                <a:solidFill>
                  <a:schemeClr val="bg1"/>
                </a:solidFill>
              </a:rPr>
              <a:t>. Mae </a:t>
            </a:r>
            <a:r>
              <a:rPr lang="en-GB" sz="1600" dirty="0" err="1">
                <a:solidFill>
                  <a:schemeClr val="bg1"/>
                </a:solidFill>
              </a:rPr>
              <a:t>hefyd</a:t>
            </a:r>
            <a:r>
              <a:rPr lang="en-GB" sz="1600" dirty="0">
                <a:solidFill>
                  <a:schemeClr val="bg1"/>
                </a:solidFill>
              </a:rPr>
              <a:t> </a:t>
            </a:r>
            <a:r>
              <a:rPr lang="en-GB" sz="1600" dirty="0" err="1">
                <a:solidFill>
                  <a:schemeClr val="bg1"/>
                </a:solidFill>
              </a:rPr>
              <a:t>yn</a:t>
            </a:r>
            <a:r>
              <a:rPr lang="en-GB" sz="1600" dirty="0">
                <a:solidFill>
                  <a:schemeClr val="bg1"/>
                </a:solidFill>
              </a:rPr>
              <a:t> </a:t>
            </a:r>
            <a:r>
              <a:rPr lang="en-GB" sz="1600" dirty="0" err="1">
                <a:solidFill>
                  <a:schemeClr val="bg1"/>
                </a:solidFill>
              </a:rPr>
              <a:t>dangos</a:t>
            </a:r>
            <a:r>
              <a:rPr lang="en-GB" sz="1600" dirty="0">
                <a:solidFill>
                  <a:schemeClr val="bg1"/>
                </a:solidFill>
              </a:rPr>
              <a:t> </a:t>
            </a:r>
            <a:r>
              <a:rPr lang="en-GB" sz="1600" dirty="0" err="1">
                <a:solidFill>
                  <a:schemeClr val="bg1"/>
                </a:solidFill>
              </a:rPr>
              <a:t>nad</a:t>
            </a:r>
            <a:r>
              <a:rPr lang="en-GB" sz="1600" dirty="0">
                <a:solidFill>
                  <a:schemeClr val="bg1"/>
                </a:solidFill>
              </a:rPr>
              <a:t> </a:t>
            </a:r>
            <a:r>
              <a:rPr lang="en-GB" sz="1600" dirty="0" err="1">
                <a:solidFill>
                  <a:schemeClr val="bg1"/>
                </a:solidFill>
              </a:rPr>
              <a:t>ailadrodd</a:t>
            </a:r>
            <a:r>
              <a:rPr lang="en-GB" sz="1600" dirty="0">
                <a:solidFill>
                  <a:schemeClr val="bg1"/>
                </a:solidFill>
              </a:rPr>
              <a:t> </a:t>
            </a:r>
            <a:r>
              <a:rPr lang="en-GB" sz="1600" dirty="0" err="1">
                <a:solidFill>
                  <a:schemeClr val="bg1"/>
                </a:solidFill>
              </a:rPr>
              <a:t>yr</a:t>
            </a:r>
            <a:r>
              <a:rPr lang="en-GB" sz="1600" dirty="0">
                <a:solidFill>
                  <a:schemeClr val="bg1"/>
                </a:solidFill>
              </a:rPr>
              <a:t> </a:t>
            </a:r>
            <a:r>
              <a:rPr lang="en-GB" sz="1600" dirty="0" err="1">
                <a:solidFill>
                  <a:schemeClr val="bg1"/>
                </a:solidFill>
              </a:rPr>
              <a:t>hyn</a:t>
            </a:r>
            <a:r>
              <a:rPr lang="en-GB" sz="1600" dirty="0">
                <a:solidFill>
                  <a:schemeClr val="bg1"/>
                </a:solidFill>
              </a:rPr>
              <a:t> y </a:t>
            </a:r>
            <a:r>
              <a:rPr lang="en-GB" sz="1600" dirty="0" err="1">
                <a:solidFill>
                  <a:schemeClr val="bg1"/>
                </a:solidFill>
              </a:rPr>
              <a:t>mae</a:t>
            </a:r>
            <a:r>
              <a:rPr lang="en-GB" sz="1600" dirty="0">
                <a:solidFill>
                  <a:schemeClr val="bg1"/>
                </a:solidFill>
              </a:rPr>
              <a:t> </a:t>
            </a:r>
            <a:r>
              <a:rPr lang="en-GB" sz="1600" dirty="0" err="1">
                <a:solidFill>
                  <a:schemeClr val="bg1"/>
                </a:solidFill>
              </a:rPr>
              <a:t>pobl</a:t>
            </a:r>
            <a:r>
              <a:rPr lang="en-GB" sz="1600" dirty="0">
                <a:solidFill>
                  <a:schemeClr val="bg1"/>
                </a:solidFill>
              </a:rPr>
              <a:t> </a:t>
            </a:r>
            <a:r>
              <a:rPr lang="en-GB" sz="1600" dirty="0" err="1">
                <a:solidFill>
                  <a:schemeClr val="bg1"/>
                </a:solidFill>
              </a:rPr>
              <a:t>eraill</a:t>
            </a:r>
            <a:r>
              <a:rPr lang="en-GB" sz="1600" dirty="0">
                <a:solidFill>
                  <a:schemeClr val="bg1"/>
                </a:solidFill>
              </a:rPr>
              <a:t> </a:t>
            </a:r>
            <a:r>
              <a:rPr lang="en-GB" sz="1600" dirty="0" err="1">
                <a:solidFill>
                  <a:schemeClr val="bg1"/>
                </a:solidFill>
              </a:rPr>
              <a:t>eisoes</a:t>
            </a:r>
            <a:r>
              <a:rPr lang="en-GB" sz="1600" dirty="0">
                <a:solidFill>
                  <a:schemeClr val="bg1"/>
                </a:solidFill>
              </a:rPr>
              <a:t> </a:t>
            </a:r>
            <a:r>
              <a:rPr lang="en-GB" sz="1600" dirty="0" err="1">
                <a:solidFill>
                  <a:schemeClr val="bg1"/>
                </a:solidFill>
              </a:rPr>
              <a:t>wedi'i</a:t>
            </a:r>
            <a:r>
              <a:rPr lang="en-GB" sz="1600" dirty="0">
                <a:solidFill>
                  <a:schemeClr val="bg1"/>
                </a:solidFill>
              </a:rPr>
              <a:t> </a:t>
            </a:r>
            <a:r>
              <a:rPr lang="en-GB" sz="1600" dirty="0" err="1">
                <a:solidFill>
                  <a:schemeClr val="bg1"/>
                </a:solidFill>
              </a:rPr>
              <a:t>wneud</a:t>
            </a:r>
            <a:r>
              <a:rPr lang="en-GB" sz="1600" dirty="0">
                <a:solidFill>
                  <a:schemeClr val="bg1"/>
                </a:solidFill>
              </a:rPr>
              <a:t> neu </a:t>
            </a:r>
            <a:r>
              <a:rPr lang="en-GB" sz="1600" dirty="0" err="1">
                <a:solidFill>
                  <a:schemeClr val="bg1"/>
                </a:solidFill>
              </a:rPr>
              <a:t>ei</a:t>
            </a:r>
            <a:r>
              <a:rPr lang="en-GB" sz="1600" dirty="0">
                <a:solidFill>
                  <a:schemeClr val="bg1"/>
                </a:solidFill>
              </a:rPr>
              <a:t> </a:t>
            </a:r>
            <a:r>
              <a:rPr lang="en-GB" sz="1600" dirty="0" err="1">
                <a:solidFill>
                  <a:schemeClr val="bg1"/>
                </a:solidFill>
              </a:rPr>
              <a:t>ddweud</a:t>
            </a:r>
            <a:r>
              <a:rPr lang="en-GB" sz="1600" dirty="0">
                <a:solidFill>
                  <a:schemeClr val="bg1"/>
                </a:solidFill>
              </a:rPr>
              <a:t> </a:t>
            </a:r>
            <a:r>
              <a:rPr lang="en-GB" sz="1600" dirty="0" err="1">
                <a:solidFill>
                  <a:schemeClr val="bg1"/>
                </a:solidFill>
              </a:rPr>
              <a:t>yr</a:t>
            </a:r>
            <a:r>
              <a:rPr lang="en-GB" sz="1600" dirty="0">
                <a:solidFill>
                  <a:schemeClr val="bg1"/>
                </a:solidFill>
              </a:rPr>
              <a:t> </a:t>
            </a:r>
            <a:r>
              <a:rPr lang="en-GB" sz="1600" dirty="0" err="1">
                <a:solidFill>
                  <a:schemeClr val="bg1"/>
                </a:solidFill>
              </a:rPr>
              <a:t>ydych</a:t>
            </a:r>
            <a:r>
              <a:rPr lang="en-GB" sz="1600" dirty="0">
                <a:solidFill>
                  <a:schemeClr val="bg1"/>
                </a:solidFill>
              </a:rPr>
              <a:t>.</a:t>
            </a:r>
          </a:p>
          <a:p>
            <a:pPr marL="285750" indent="-285750">
              <a:buFont typeface="Arial" panose="020B0604020202020204" pitchFamily="34" charset="0"/>
              <a:buChar char="•"/>
            </a:pPr>
            <a:endParaRPr lang="en-GB" sz="1600" dirty="0">
              <a:solidFill>
                <a:schemeClr val="bg1"/>
              </a:solidFill>
            </a:endParaRPr>
          </a:p>
          <a:p>
            <a:pPr marL="285750" indent="-285750">
              <a:buFont typeface="Arial" panose="020B0604020202020204" pitchFamily="34" charset="0"/>
              <a:buChar char="•"/>
            </a:pPr>
            <a:r>
              <a:rPr lang="en-GB" sz="1600" dirty="0">
                <a:solidFill>
                  <a:schemeClr val="bg1"/>
                </a:solidFill>
              </a:rPr>
              <a:t>Yn </a:t>
            </a:r>
            <a:r>
              <a:rPr lang="en-GB" sz="1600" dirty="0" err="1">
                <a:solidFill>
                  <a:schemeClr val="bg1"/>
                </a:solidFill>
              </a:rPr>
              <a:t>yr</a:t>
            </a:r>
            <a:r>
              <a:rPr lang="en-GB" sz="1600" dirty="0">
                <a:solidFill>
                  <a:schemeClr val="bg1"/>
                </a:solidFill>
              </a:rPr>
              <a:t> </a:t>
            </a:r>
            <a:r>
              <a:rPr lang="en-GB" sz="1600" dirty="0" err="1">
                <a:solidFill>
                  <a:schemeClr val="bg1"/>
                </a:solidFill>
              </a:rPr>
              <a:t>adran</a:t>
            </a:r>
            <a:r>
              <a:rPr lang="en-GB" sz="1600" dirty="0">
                <a:solidFill>
                  <a:schemeClr val="bg1"/>
                </a:solidFill>
              </a:rPr>
              <a:t> hon, </a:t>
            </a:r>
            <a:r>
              <a:rPr lang="en-GB" sz="1600" dirty="0" err="1">
                <a:solidFill>
                  <a:schemeClr val="bg1"/>
                </a:solidFill>
              </a:rPr>
              <a:t>anelwch</a:t>
            </a:r>
            <a:r>
              <a:rPr lang="en-GB" sz="1600" dirty="0">
                <a:solidFill>
                  <a:schemeClr val="bg1"/>
                </a:solidFill>
              </a:rPr>
              <a:t> at </a:t>
            </a:r>
            <a:r>
              <a:rPr lang="en-GB" sz="1600" dirty="0" err="1">
                <a:solidFill>
                  <a:schemeClr val="bg1"/>
                </a:solidFill>
              </a:rPr>
              <a:t>ddangos</a:t>
            </a:r>
            <a:r>
              <a:rPr lang="en-GB" sz="1600" dirty="0">
                <a:solidFill>
                  <a:schemeClr val="bg1"/>
                </a:solidFill>
              </a:rPr>
              <a:t> </a:t>
            </a:r>
            <a:r>
              <a:rPr lang="en-GB" sz="1600" dirty="0" err="1">
                <a:solidFill>
                  <a:schemeClr val="bg1"/>
                </a:solidFill>
              </a:rPr>
              <a:t>yn</a:t>
            </a:r>
            <a:r>
              <a:rPr lang="en-GB" sz="1600" dirty="0">
                <a:solidFill>
                  <a:schemeClr val="bg1"/>
                </a:solidFill>
              </a:rPr>
              <a:t> union </a:t>
            </a:r>
            <a:r>
              <a:rPr lang="en-GB" sz="1600" dirty="0" err="1">
                <a:solidFill>
                  <a:schemeClr val="bg1"/>
                </a:solidFill>
              </a:rPr>
              <a:t>sut</a:t>
            </a:r>
            <a:r>
              <a:rPr lang="en-GB" sz="1600" dirty="0">
                <a:solidFill>
                  <a:schemeClr val="bg1"/>
                </a:solidFill>
              </a:rPr>
              <a:t> y </a:t>
            </a:r>
            <a:r>
              <a:rPr lang="en-GB" sz="1600" dirty="0" err="1">
                <a:solidFill>
                  <a:schemeClr val="bg1"/>
                </a:solidFill>
              </a:rPr>
              <a:t>bydd</a:t>
            </a:r>
            <a:r>
              <a:rPr lang="en-GB" sz="1600" dirty="0">
                <a:solidFill>
                  <a:schemeClr val="bg1"/>
                </a:solidFill>
              </a:rPr>
              <a:t> </a:t>
            </a:r>
            <a:r>
              <a:rPr lang="en-GB" sz="1600" dirty="0" err="1">
                <a:solidFill>
                  <a:schemeClr val="bg1"/>
                </a:solidFill>
              </a:rPr>
              <a:t>eich</a:t>
            </a:r>
            <a:r>
              <a:rPr lang="en-GB" sz="1600" dirty="0">
                <a:solidFill>
                  <a:schemeClr val="bg1"/>
                </a:solidFill>
              </a:rPr>
              <a:t> </a:t>
            </a:r>
            <a:r>
              <a:rPr lang="en-GB" sz="1600" dirty="0" err="1">
                <a:solidFill>
                  <a:schemeClr val="bg1"/>
                </a:solidFill>
              </a:rPr>
              <a:t>prosiect</a:t>
            </a:r>
            <a:r>
              <a:rPr lang="en-GB" sz="1600" dirty="0">
                <a:solidFill>
                  <a:schemeClr val="bg1"/>
                </a:solidFill>
              </a:rPr>
              <a:t> </a:t>
            </a:r>
            <a:r>
              <a:rPr lang="en-GB" sz="1600" dirty="0" err="1">
                <a:solidFill>
                  <a:schemeClr val="bg1"/>
                </a:solidFill>
              </a:rPr>
              <a:t>yn</a:t>
            </a:r>
            <a:r>
              <a:rPr lang="en-GB" sz="1600" dirty="0">
                <a:solidFill>
                  <a:schemeClr val="bg1"/>
                </a:solidFill>
              </a:rPr>
              <a:t> </a:t>
            </a:r>
            <a:r>
              <a:rPr lang="en-GB" sz="1600" dirty="0" err="1">
                <a:solidFill>
                  <a:schemeClr val="bg1"/>
                </a:solidFill>
              </a:rPr>
              <a:t>cyfrannu</a:t>
            </a:r>
            <a:r>
              <a:rPr lang="en-GB" sz="1600" dirty="0">
                <a:solidFill>
                  <a:schemeClr val="bg1"/>
                </a:solidFill>
              </a:rPr>
              <a:t> at </a:t>
            </a:r>
            <a:r>
              <a:rPr lang="en-GB" sz="1600" dirty="0" err="1">
                <a:solidFill>
                  <a:schemeClr val="bg1"/>
                </a:solidFill>
              </a:rPr>
              <a:t>sgyrsiau</a:t>
            </a:r>
            <a:r>
              <a:rPr lang="en-GB" sz="1600" dirty="0">
                <a:solidFill>
                  <a:schemeClr val="bg1"/>
                </a:solidFill>
              </a:rPr>
              <a:t> </a:t>
            </a:r>
            <a:r>
              <a:rPr lang="en-GB" sz="1600" dirty="0" err="1">
                <a:solidFill>
                  <a:schemeClr val="bg1"/>
                </a:solidFill>
              </a:rPr>
              <a:t>yn</a:t>
            </a:r>
            <a:r>
              <a:rPr lang="en-GB" sz="1600" dirty="0">
                <a:solidFill>
                  <a:schemeClr val="bg1"/>
                </a:solidFill>
              </a:rPr>
              <a:t> y </a:t>
            </a:r>
            <a:r>
              <a:rPr lang="en-GB" sz="1600" dirty="0" err="1">
                <a:solidFill>
                  <a:schemeClr val="bg1"/>
                </a:solidFill>
              </a:rPr>
              <a:t>maes</a:t>
            </a:r>
            <a:r>
              <a:rPr lang="en-GB" sz="1600" dirty="0">
                <a:solidFill>
                  <a:schemeClr val="bg1"/>
                </a:solidFill>
              </a:rPr>
              <a:t>.</a:t>
            </a:r>
          </a:p>
          <a:p>
            <a:pPr marL="285750" indent="-285750">
              <a:buFont typeface="Arial" panose="020B0604020202020204" pitchFamily="34" charset="0"/>
              <a:buChar char="•"/>
            </a:pPr>
            <a:endParaRPr lang="en-GB" sz="1600" dirty="0">
              <a:solidFill>
                <a:schemeClr val="bg1"/>
              </a:solidFill>
            </a:endParaRPr>
          </a:p>
          <a:p>
            <a:pPr marL="285750" indent="-285750">
              <a:buFont typeface="Arial" panose="020B0604020202020204" pitchFamily="34" charset="0"/>
              <a:buChar char="•"/>
            </a:pPr>
            <a:r>
              <a:rPr lang="en-GB" sz="1600" dirty="0" err="1">
                <a:solidFill>
                  <a:schemeClr val="bg1"/>
                </a:solidFill>
              </a:rPr>
              <a:t>Cymharu</a:t>
            </a:r>
            <a:r>
              <a:rPr lang="en-GB" sz="1600" dirty="0">
                <a:solidFill>
                  <a:schemeClr val="bg1"/>
                </a:solidFill>
              </a:rPr>
              <a:t> a </a:t>
            </a:r>
            <a:r>
              <a:rPr lang="en-GB" sz="1600" dirty="0" err="1">
                <a:solidFill>
                  <a:schemeClr val="bg1"/>
                </a:solidFill>
              </a:rPr>
              <a:t>gwrthgyferbynnu</a:t>
            </a:r>
            <a:r>
              <a:rPr lang="en-GB" sz="1600" dirty="0">
                <a:solidFill>
                  <a:schemeClr val="bg1"/>
                </a:solidFill>
              </a:rPr>
              <a:t>: </a:t>
            </a:r>
            <a:r>
              <a:rPr lang="en-GB" sz="1600" dirty="0" err="1">
                <a:solidFill>
                  <a:schemeClr val="bg1"/>
                </a:solidFill>
              </a:rPr>
              <a:t>beth</a:t>
            </a:r>
            <a:r>
              <a:rPr lang="en-GB" sz="1600" dirty="0">
                <a:solidFill>
                  <a:schemeClr val="bg1"/>
                </a:solidFill>
              </a:rPr>
              <a:t> </a:t>
            </a:r>
            <a:r>
              <a:rPr lang="en-GB" sz="1600" dirty="0" err="1">
                <a:solidFill>
                  <a:schemeClr val="bg1"/>
                </a:solidFill>
              </a:rPr>
              <a:t>yw'r</a:t>
            </a:r>
            <a:r>
              <a:rPr lang="en-GB" sz="1600" dirty="0">
                <a:solidFill>
                  <a:schemeClr val="bg1"/>
                </a:solidFill>
              </a:rPr>
              <a:t> </a:t>
            </a:r>
            <a:r>
              <a:rPr lang="en-GB" sz="1600" dirty="0" err="1">
                <a:solidFill>
                  <a:schemeClr val="bg1"/>
                </a:solidFill>
              </a:rPr>
              <a:t>prif</a:t>
            </a:r>
            <a:r>
              <a:rPr lang="en-GB" sz="1600" dirty="0">
                <a:solidFill>
                  <a:schemeClr val="bg1"/>
                </a:solidFill>
              </a:rPr>
              <a:t> </a:t>
            </a:r>
            <a:r>
              <a:rPr lang="en-GB" sz="1600" dirty="0" err="1">
                <a:solidFill>
                  <a:schemeClr val="bg1"/>
                </a:solidFill>
              </a:rPr>
              <a:t>ddamcaniaethau</a:t>
            </a:r>
            <a:r>
              <a:rPr lang="en-GB" sz="1600" dirty="0">
                <a:solidFill>
                  <a:schemeClr val="bg1"/>
                </a:solidFill>
              </a:rPr>
              <a:t>, </a:t>
            </a:r>
            <a:r>
              <a:rPr lang="en-GB" sz="1600" dirty="0" err="1">
                <a:solidFill>
                  <a:schemeClr val="bg1"/>
                </a:solidFill>
              </a:rPr>
              <a:t>dulliau</a:t>
            </a:r>
            <a:r>
              <a:rPr lang="en-GB" sz="1600" dirty="0">
                <a:solidFill>
                  <a:schemeClr val="bg1"/>
                </a:solidFill>
              </a:rPr>
              <a:t>, </a:t>
            </a:r>
            <a:r>
              <a:rPr lang="en-GB" sz="1600" dirty="0" err="1">
                <a:solidFill>
                  <a:schemeClr val="bg1"/>
                </a:solidFill>
              </a:rPr>
              <a:t>dadleuon</a:t>
            </a:r>
            <a:r>
              <a:rPr lang="en-GB" sz="1600" dirty="0">
                <a:solidFill>
                  <a:schemeClr val="bg1"/>
                </a:solidFill>
              </a:rPr>
              <a:t> a </a:t>
            </a:r>
            <a:r>
              <a:rPr lang="en-GB" sz="1600" dirty="0" err="1">
                <a:solidFill>
                  <a:schemeClr val="bg1"/>
                </a:solidFill>
              </a:rPr>
              <a:t>dadleuon</a:t>
            </a:r>
            <a:r>
              <a:rPr lang="en-GB" sz="1600" dirty="0">
                <a:solidFill>
                  <a:schemeClr val="bg1"/>
                </a:solidFill>
              </a:rPr>
              <a:t>?</a:t>
            </a:r>
          </a:p>
          <a:p>
            <a:pPr marL="285750" indent="-285750">
              <a:buFont typeface="Arial" panose="020B0604020202020204" pitchFamily="34" charset="0"/>
              <a:buChar char="•"/>
            </a:pPr>
            <a:endParaRPr lang="en-GB" sz="1600" dirty="0">
              <a:solidFill>
                <a:schemeClr val="bg1"/>
              </a:solidFill>
            </a:endParaRPr>
          </a:p>
          <a:p>
            <a:pPr marL="285750" indent="-285750">
              <a:buFont typeface="Arial" panose="020B0604020202020204" pitchFamily="34" charset="0"/>
              <a:buChar char="•"/>
            </a:pPr>
            <a:r>
              <a:rPr lang="en-GB" sz="1600" dirty="0">
                <a:solidFill>
                  <a:schemeClr val="bg1"/>
                </a:solidFill>
              </a:rPr>
              <a:t>Byddwch </a:t>
            </a:r>
            <a:r>
              <a:rPr lang="en-GB" sz="1600" dirty="0" err="1">
                <a:solidFill>
                  <a:schemeClr val="bg1"/>
                </a:solidFill>
              </a:rPr>
              <a:t>yn</a:t>
            </a:r>
            <a:r>
              <a:rPr lang="en-GB" sz="1600" dirty="0">
                <a:solidFill>
                  <a:schemeClr val="bg1"/>
                </a:solidFill>
              </a:rPr>
              <a:t> </a:t>
            </a:r>
            <a:r>
              <a:rPr lang="en-GB" sz="1600" dirty="0" err="1">
                <a:solidFill>
                  <a:schemeClr val="bg1"/>
                </a:solidFill>
              </a:rPr>
              <a:t>feirniadol</a:t>
            </a:r>
            <a:r>
              <a:rPr lang="en-GB" sz="1600" dirty="0">
                <a:solidFill>
                  <a:schemeClr val="bg1"/>
                </a:solidFill>
              </a:rPr>
              <a:t>: </a:t>
            </a:r>
            <a:r>
              <a:rPr lang="en-GB" sz="1600" dirty="0" err="1">
                <a:solidFill>
                  <a:schemeClr val="bg1"/>
                </a:solidFill>
              </a:rPr>
              <a:t>beth</a:t>
            </a:r>
            <a:r>
              <a:rPr lang="en-GB" sz="1600" dirty="0">
                <a:solidFill>
                  <a:schemeClr val="bg1"/>
                </a:solidFill>
              </a:rPr>
              <a:t> </a:t>
            </a:r>
            <a:r>
              <a:rPr lang="en-GB" sz="1600" dirty="0" err="1">
                <a:solidFill>
                  <a:schemeClr val="bg1"/>
                </a:solidFill>
              </a:rPr>
              <a:t>yw</a:t>
            </a:r>
            <a:r>
              <a:rPr lang="en-GB" sz="1600" dirty="0">
                <a:solidFill>
                  <a:schemeClr val="bg1"/>
                </a:solidFill>
              </a:rPr>
              <a:t> </a:t>
            </a:r>
            <a:r>
              <a:rPr lang="en-GB" sz="1600" dirty="0" err="1">
                <a:solidFill>
                  <a:schemeClr val="bg1"/>
                </a:solidFill>
              </a:rPr>
              <a:t>cryfderau</a:t>
            </a:r>
            <a:r>
              <a:rPr lang="en-GB" sz="1600" dirty="0">
                <a:solidFill>
                  <a:schemeClr val="bg1"/>
                </a:solidFill>
              </a:rPr>
              <a:t> a </a:t>
            </a:r>
            <a:r>
              <a:rPr lang="en-GB" sz="1600" dirty="0" err="1">
                <a:solidFill>
                  <a:schemeClr val="bg1"/>
                </a:solidFill>
              </a:rPr>
              <a:t>gwendidau</a:t>
            </a:r>
            <a:r>
              <a:rPr lang="en-GB" sz="1600" dirty="0">
                <a:solidFill>
                  <a:schemeClr val="bg1"/>
                </a:solidFill>
              </a:rPr>
              <a:t> </a:t>
            </a:r>
            <a:r>
              <a:rPr lang="en-GB" sz="1600" dirty="0" err="1">
                <a:solidFill>
                  <a:schemeClr val="bg1"/>
                </a:solidFill>
              </a:rPr>
              <a:t>dulliau</a:t>
            </a:r>
            <a:r>
              <a:rPr lang="en-GB" sz="1600" dirty="0">
                <a:solidFill>
                  <a:schemeClr val="bg1"/>
                </a:solidFill>
              </a:rPr>
              <a:t> </a:t>
            </a:r>
            <a:r>
              <a:rPr lang="en-GB" sz="1600" dirty="0" err="1">
                <a:solidFill>
                  <a:schemeClr val="bg1"/>
                </a:solidFill>
              </a:rPr>
              <a:t>gwahanol</a:t>
            </a:r>
            <a:r>
              <a:rPr lang="en-GB" sz="1600" dirty="0">
                <a:solidFill>
                  <a:schemeClr val="bg1"/>
                </a:solidFill>
              </a:rPr>
              <a:t>?</a:t>
            </a:r>
          </a:p>
          <a:p>
            <a:pPr marL="285750" indent="-285750">
              <a:buFont typeface="Arial" panose="020B0604020202020204" pitchFamily="34" charset="0"/>
              <a:buChar char="•"/>
            </a:pPr>
            <a:endParaRPr lang="en-GB" sz="1600" dirty="0">
              <a:solidFill>
                <a:schemeClr val="bg1"/>
              </a:solidFill>
            </a:endParaRPr>
          </a:p>
          <a:p>
            <a:pPr marL="285750" indent="-285750">
              <a:buFont typeface="Arial" panose="020B0604020202020204" pitchFamily="34" charset="0"/>
              <a:buChar char="•"/>
            </a:pPr>
            <a:r>
              <a:rPr lang="en-GB" sz="1600" dirty="0" err="1">
                <a:solidFill>
                  <a:schemeClr val="bg1"/>
                </a:solidFill>
              </a:rPr>
              <a:t>Dangoswch</a:t>
            </a:r>
            <a:r>
              <a:rPr lang="en-GB" sz="1600" dirty="0">
                <a:solidFill>
                  <a:schemeClr val="bg1"/>
                </a:solidFill>
              </a:rPr>
              <a:t> </a:t>
            </a:r>
            <a:r>
              <a:rPr lang="en-GB" sz="1600" dirty="0" err="1">
                <a:solidFill>
                  <a:schemeClr val="bg1"/>
                </a:solidFill>
              </a:rPr>
              <a:t>sut</a:t>
            </a:r>
            <a:r>
              <a:rPr lang="en-GB" sz="1600" dirty="0">
                <a:solidFill>
                  <a:schemeClr val="bg1"/>
                </a:solidFill>
              </a:rPr>
              <a:t> </a:t>
            </a:r>
            <a:r>
              <a:rPr lang="en-GB" sz="1600" dirty="0" err="1">
                <a:solidFill>
                  <a:schemeClr val="bg1"/>
                </a:solidFill>
              </a:rPr>
              <a:t>mae</a:t>
            </a:r>
            <a:r>
              <a:rPr lang="en-GB" sz="1600" dirty="0">
                <a:solidFill>
                  <a:schemeClr val="bg1"/>
                </a:solidFill>
              </a:rPr>
              <a:t> </a:t>
            </a:r>
            <a:r>
              <a:rPr lang="en-GB" sz="1600" dirty="0" err="1">
                <a:solidFill>
                  <a:schemeClr val="bg1"/>
                </a:solidFill>
              </a:rPr>
              <a:t>eich</a:t>
            </a:r>
            <a:r>
              <a:rPr lang="en-GB" sz="1600" dirty="0">
                <a:solidFill>
                  <a:schemeClr val="bg1"/>
                </a:solidFill>
              </a:rPr>
              <a:t> </a:t>
            </a:r>
            <a:r>
              <a:rPr lang="en-GB" sz="1600" dirty="0" err="1">
                <a:solidFill>
                  <a:schemeClr val="bg1"/>
                </a:solidFill>
              </a:rPr>
              <a:t>ymchwil</a:t>
            </a:r>
            <a:r>
              <a:rPr lang="en-GB" sz="1600" dirty="0">
                <a:solidFill>
                  <a:schemeClr val="bg1"/>
                </a:solidFill>
              </a:rPr>
              <a:t> </a:t>
            </a:r>
            <a:r>
              <a:rPr lang="en-GB" sz="1600" dirty="0" err="1">
                <a:solidFill>
                  <a:schemeClr val="bg1"/>
                </a:solidFill>
              </a:rPr>
              <a:t>yn</a:t>
            </a:r>
            <a:r>
              <a:rPr lang="en-GB" sz="1600" dirty="0">
                <a:solidFill>
                  <a:schemeClr val="bg1"/>
                </a:solidFill>
              </a:rPr>
              <a:t> </a:t>
            </a:r>
            <a:r>
              <a:rPr lang="en-GB" sz="1600" dirty="0" err="1">
                <a:solidFill>
                  <a:schemeClr val="bg1"/>
                </a:solidFill>
              </a:rPr>
              <a:t>cyd-fynd</a:t>
            </a:r>
            <a:r>
              <a:rPr lang="en-GB" sz="1600" dirty="0">
                <a:solidFill>
                  <a:schemeClr val="bg1"/>
                </a:solidFill>
              </a:rPr>
              <a:t> â: </a:t>
            </a:r>
            <a:r>
              <a:rPr lang="en-GB" sz="1600" dirty="0" err="1">
                <a:solidFill>
                  <a:schemeClr val="bg1"/>
                </a:solidFill>
              </a:rPr>
              <a:t>sut</a:t>
            </a:r>
            <a:r>
              <a:rPr lang="en-GB" sz="1600" dirty="0">
                <a:solidFill>
                  <a:schemeClr val="bg1"/>
                </a:solidFill>
              </a:rPr>
              <a:t> y </a:t>
            </a:r>
            <a:r>
              <a:rPr lang="en-GB" sz="1600" dirty="0" err="1">
                <a:solidFill>
                  <a:schemeClr val="bg1"/>
                </a:solidFill>
              </a:rPr>
              <a:t>byddwch</a:t>
            </a:r>
            <a:r>
              <a:rPr lang="en-GB" sz="1600" dirty="0">
                <a:solidFill>
                  <a:schemeClr val="bg1"/>
                </a:solidFill>
              </a:rPr>
              <a:t> </a:t>
            </a:r>
            <a:r>
              <a:rPr lang="en-GB" sz="1600" dirty="0" err="1">
                <a:solidFill>
                  <a:schemeClr val="bg1"/>
                </a:solidFill>
              </a:rPr>
              <a:t>yn</a:t>
            </a:r>
            <a:r>
              <a:rPr lang="en-GB" sz="1600" dirty="0">
                <a:solidFill>
                  <a:schemeClr val="bg1"/>
                </a:solidFill>
              </a:rPr>
              <a:t> </a:t>
            </a:r>
            <a:r>
              <a:rPr lang="en-GB" sz="1600" dirty="0" err="1">
                <a:solidFill>
                  <a:schemeClr val="bg1"/>
                </a:solidFill>
              </a:rPr>
              <a:t>adeiladu</a:t>
            </a:r>
            <a:r>
              <a:rPr lang="en-GB" sz="1600" dirty="0">
                <a:solidFill>
                  <a:schemeClr val="bg1"/>
                </a:solidFill>
              </a:rPr>
              <a:t> </a:t>
            </a:r>
            <a:r>
              <a:rPr lang="en-GB" sz="1600" dirty="0" err="1">
                <a:solidFill>
                  <a:schemeClr val="bg1"/>
                </a:solidFill>
              </a:rPr>
              <a:t>ar</a:t>
            </a:r>
            <a:r>
              <a:rPr lang="en-GB" sz="1600" dirty="0">
                <a:solidFill>
                  <a:schemeClr val="bg1"/>
                </a:solidFill>
              </a:rPr>
              <a:t> </a:t>
            </a:r>
            <a:r>
              <a:rPr lang="en-GB" sz="1600" dirty="0" err="1">
                <a:solidFill>
                  <a:schemeClr val="bg1"/>
                </a:solidFill>
              </a:rPr>
              <a:t>waith</a:t>
            </a:r>
            <a:r>
              <a:rPr lang="en-GB" sz="1600" dirty="0">
                <a:solidFill>
                  <a:schemeClr val="bg1"/>
                </a:solidFill>
              </a:rPr>
              <a:t> </a:t>
            </a:r>
            <a:r>
              <a:rPr lang="en-GB" sz="1600" dirty="0" err="1">
                <a:solidFill>
                  <a:schemeClr val="bg1"/>
                </a:solidFill>
              </a:rPr>
              <a:t>pobl</a:t>
            </a:r>
            <a:r>
              <a:rPr lang="en-GB" sz="1600" dirty="0">
                <a:solidFill>
                  <a:schemeClr val="bg1"/>
                </a:solidFill>
              </a:rPr>
              <a:t> </a:t>
            </a:r>
            <a:r>
              <a:rPr lang="en-GB" sz="1600" dirty="0" err="1">
                <a:solidFill>
                  <a:schemeClr val="bg1"/>
                </a:solidFill>
              </a:rPr>
              <a:t>eraill</a:t>
            </a:r>
            <a:r>
              <a:rPr lang="en-GB" sz="1600" dirty="0">
                <a:solidFill>
                  <a:schemeClr val="bg1"/>
                </a:solidFill>
              </a:rPr>
              <a:t>, </a:t>
            </a:r>
            <a:r>
              <a:rPr lang="en-GB" sz="1600" dirty="0" err="1">
                <a:solidFill>
                  <a:schemeClr val="bg1"/>
                </a:solidFill>
              </a:rPr>
              <a:t>yn</a:t>
            </a:r>
            <a:r>
              <a:rPr lang="en-GB" sz="1600" dirty="0">
                <a:solidFill>
                  <a:schemeClr val="bg1"/>
                </a:solidFill>
              </a:rPr>
              <a:t> </a:t>
            </a:r>
            <a:r>
              <a:rPr lang="en-GB" sz="1600" dirty="0" err="1">
                <a:solidFill>
                  <a:schemeClr val="bg1"/>
                </a:solidFill>
              </a:rPr>
              <a:t>herio</a:t>
            </a:r>
            <a:r>
              <a:rPr lang="en-GB" sz="1600" dirty="0">
                <a:solidFill>
                  <a:schemeClr val="bg1"/>
                </a:solidFill>
              </a:rPr>
              <a:t> </a:t>
            </a:r>
            <a:r>
              <a:rPr lang="en-GB" sz="1600" dirty="0" err="1">
                <a:solidFill>
                  <a:schemeClr val="bg1"/>
                </a:solidFill>
              </a:rPr>
              <a:t>neu'n</a:t>
            </a:r>
            <a:r>
              <a:rPr lang="en-GB" sz="1600" dirty="0">
                <a:solidFill>
                  <a:schemeClr val="bg1"/>
                </a:solidFill>
              </a:rPr>
              <a:t> </a:t>
            </a:r>
            <a:r>
              <a:rPr lang="en-GB" sz="1600" dirty="0" err="1">
                <a:solidFill>
                  <a:schemeClr val="bg1"/>
                </a:solidFill>
              </a:rPr>
              <a:t>syntheseiddio</a:t>
            </a:r>
            <a:r>
              <a:rPr lang="en-GB" sz="1600" dirty="0">
                <a:solidFill>
                  <a:schemeClr val="bg1"/>
                </a:solidFill>
              </a:rPr>
              <a:t>?</a:t>
            </a:r>
          </a:p>
          <a:p>
            <a:pPr marL="285750" indent="-285750">
              <a:buFont typeface="Arial" panose="020B0604020202020204" pitchFamily="34" charset="0"/>
              <a:buChar char="•"/>
            </a:pPr>
            <a:endParaRPr lang="en-GB" sz="1400" dirty="0">
              <a:solidFill>
                <a:schemeClr val="bg1"/>
              </a:solidFill>
            </a:endParaRPr>
          </a:p>
          <a:p>
            <a:endParaRPr lang="en-GB" dirty="0">
              <a:solidFill>
                <a:srgbClr val="FFFF00"/>
              </a:solidFill>
            </a:endParaRPr>
          </a:p>
          <a:p>
            <a:endParaRPr lang="en-GB" dirty="0">
              <a:solidFill>
                <a:srgbClr val="FFFF00"/>
              </a:solidFill>
            </a:endParaRPr>
          </a:p>
          <a:p>
            <a:endParaRPr lang="en-GB" dirty="0"/>
          </a:p>
        </p:txBody>
      </p:sp>
      <p:pic>
        <p:nvPicPr>
          <p:cNvPr id="7" name="Picture 6" descr="A child sitting on a pile of books&#10;&#10;Description automatically generated with low confidence">
            <a:extLst>
              <a:ext uri="{FF2B5EF4-FFF2-40B4-BE49-F238E27FC236}">
                <a16:creationId xmlns:a16="http://schemas.microsoft.com/office/drawing/2014/main" id="{AA717F50-787F-4302-9EF7-C8D892182BF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36110" y="283262"/>
            <a:ext cx="968241" cy="1001744"/>
          </a:xfrm>
          <a:prstGeom prst="rect">
            <a:avLst/>
          </a:prstGeom>
        </p:spPr>
      </p:pic>
    </p:spTree>
    <p:extLst>
      <p:ext uri="{BB962C8B-B14F-4D97-AF65-F5344CB8AC3E}">
        <p14:creationId xmlns:p14="http://schemas.microsoft.com/office/powerpoint/2010/main" val="33986293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618AC-BA40-4CC9-A350-104A63FBF6A8}"/>
              </a:ext>
            </a:extLst>
          </p:cNvPr>
          <p:cNvSpPr>
            <a:spLocks noGrp="1"/>
          </p:cNvSpPr>
          <p:nvPr>
            <p:ph type="title"/>
          </p:nvPr>
        </p:nvSpPr>
        <p:spPr>
          <a:xfrm>
            <a:off x="1108162" y="156401"/>
            <a:ext cx="8534400" cy="1507067"/>
          </a:xfrm>
        </p:spPr>
        <p:txBody>
          <a:bodyPr/>
          <a:lstStyle/>
          <a:p>
            <a:r>
              <a:rPr lang="en-GB" b="1" dirty="0">
                <a:solidFill>
                  <a:schemeClr val="bg1"/>
                </a:solidFill>
              </a:rPr>
              <a:t>ADOLYGIAD O LENYDDIAETH</a:t>
            </a:r>
            <a:br>
              <a:rPr lang="en-GB" b="1" dirty="0">
                <a:solidFill>
                  <a:schemeClr val="bg1"/>
                </a:solidFill>
              </a:rPr>
            </a:br>
            <a:r>
              <a:rPr lang="en-GB" b="1" i="1" dirty="0">
                <a:solidFill>
                  <a:schemeClr val="bg1"/>
                </a:solidFill>
              </a:rPr>
              <a:t>Literature Review</a:t>
            </a:r>
            <a:endParaRPr lang="en-GB" i="1" dirty="0">
              <a:solidFill>
                <a:schemeClr val="bg1"/>
              </a:solidFill>
            </a:endParaRPr>
          </a:p>
        </p:txBody>
      </p:sp>
      <p:sp>
        <p:nvSpPr>
          <p:cNvPr id="3" name="Content Placeholder 2">
            <a:extLst>
              <a:ext uri="{FF2B5EF4-FFF2-40B4-BE49-F238E27FC236}">
                <a16:creationId xmlns:a16="http://schemas.microsoft.com/office/drawing/2014/main" id="{6310A1F2-B6DF-43FD-A765-448661E6E26F}"/>
              </a:ext>
            </a:extLst>
          </p:cNvPr>
          <p:cNvSpPr>
            <a:spLocks noGrp="1"/>
          </p:cNvSpPr>
          <p:nvPr>
            <p:ph idx="1"/>
          </p:nvPr>
        </p:nvSpPr>
        <p:spPr>
          <a:xfrm>
            <a:off x="6563419" y="1969683"/>
            <a:ext cx="5411788" cy="4609407"/>
          </a:xfrm>
        </p:spPr>
        <p:txBody>
          <a:bodyPr>
            <a:normAutofit/>
          </a:bodyPr>
          <a:lstStyle/>
          <a:p>
            <a:pPr algn="l"/>
            <a:r>
              <a:rPr lang="en-GB" sz="2400" b="0" i="1" u="none" strike="noStrike" dirty="0">
                <a:solidFill>
                  <a:schemeClr val="bg1"/>
                </a:solidFill>
                <a:effectLst/>
                <a:latin typeface="Inter"/>
              </a:rPr>
              <a:t>Writing a literature review involves finding relevant publications (such as books and journal articles), critically </a:t>
            </a:r>
            <a:r>
              <a:rPr lang="en-GB" sz="2400" b="0" i="1" u="none" strike="noStrike" dirty="0" err="1">
                <a:solidFill>
                  <a:schemeClr val="bg1"/>
                </a:solidFill>
                <a:effectLst/>
                <a:latin typeface="Inter"/>
              </a:rPr>
              <a:t>analyzing</a:t>
            </a:r>
            <a:r>
              <a:rPr lang="en-GB" sz="2400" b="0" i="1" u="none" strike="noStrike" dirty="0">
                <a:solidFill>
                  <a:schemeClr val="bg1"/>
                </a:solidFill>
                <a:effectLst/>
                <a:latin typeface="Inter"/>
              </a:rPr>
              <a:t> them, and explaining what you found. There are five key steps:</a:t>
            </a:r>
          </a:p>
          <a:p>
            <a:pPr algn="l">
              <a:buFont typeface="+mj-lt"/>
              <a:buAutoNum type="arabicPeriod"/>
            </a:pPr>
            <a:r>
              <a:rPr lang="en-GB" sz="2400" b="1" i="1" u="none" strike="noStrike" dirty="0">
                <a:solidFill>
                  <a:schemeClr val="bg1"/>
                </a:solidFill>
                <a:effectLst/>
                <a:latin typeface="Inter"/>
              </a:rPr>
              <a:t>Search</a:t>
            </a:r>
            <a:r>
              <a:rPr lang="en-GB" sz="2400" b="0" i="1" u="none" strike="noStrike" dirty="0">
                <a:solidFill>
                  <a:schemeClr val="bg1"/>
                </a:solidFill>
                <a:effectLst/>
                <a:latin typeface="Inter"/>
              </a:rPr>
              <a:t> for relevant literature</a:t>
            </a:r>
          </a:p>
          <a:p>
            <a:pPr algn="l">
              <a:buFont typeface="+mj-lt"/>
              <a:buAutoNum type="arabicPeriod"/>
            </a:pPr>
            <a:r>
              <a:rPr lang="en-GB" sz="2400" b="1" i="1" u="none" strike="noStrike" dirty="0">
                <a:solidFill>
                  <a:schemeClr val="bg1"/>
                </a:solidFill>
                <a:effectLst/>
                <a:latin typeface="Inter"/>
              </a:rPr>
              <a:t>Evaluate</a:t>
            </a:r>
            <a:r>
              <a:rPr lang="en-GB" sz="2400" b="0" i="1" u="none" strike="noStrike" dirty="0">
                <a:solidFill>
                  <a:schemeClr val="bg1"/>
                </a:solidFill>
                <a:effectLst/>
                <a:latin typeface="Inter"/>
              </a:rPr>
              <a:t> sources</a:t>
            </a:r>
          </a:p>
          <a:p>
            <a:pPr algn="l">
              <a:buFont typeface="+mj-lt"/>
              <a:buAutoNum type="arabicPeriod"/>
            </a:pPr>
            <a:r>
              <a:rPr lang="en-GB" sz="2400" b="1" i="1" u="none" strike="noStrike" dirty="0">
                <a:solidFill>
                  <a:schemeClr val="bg1"/>
                </a:solidFill>
                <a:effectLst/>
                <a:latin typeface="Inter"/>
              </a:rPr>
              <a:t>Identify</a:t>
            </a:r>
            <a:r>
              <a:rPr lang="en-GB" sz="2400" b="0" i="1" u="none" strike="noStrike" dirty="0">
                <a:solidFill>
                  <a:schemeClr val="bg1"/>
                </a:solidFill>
                <a:effectLst/>
                <a:latin typeface="Inter"/>
              </a:rPr>
              <a:t> themes, debates and gaps………</a:t>
            </a:r>
          </a:p>
          <a:p>
            <a:pPr marL="0" indent="0" algn="l">
              <a:buNone/>
            </a:pPr>
            <a:r>
              <a:rPr lang="en-GB" sz="2400" b="1" i="1" u="none" strike="noStrike" dirty="0">
                <a:solidFill>
                  <a:schemeClr val="bg1"/>
                </a:solidFill>
                <a:effectLst/>
                <a:latin typeface="Inter"/>
              </a:rPr>
              <a:t>4. Outline</a:t>
            </a:r>
            <a:r>
              <a:rPr lang="en-GB" sz="2400" b="0" i="1" u="none" strike="noStrike" dirty="0">
                <a:solidFill>
                  <a:schemeClr val="bg1"/>
                </a:solidFill>
                <a:effectLst/>
                <a:latin typeface="Inter"/>
              </a:rPr>
              <a:t> the structure</a:t>
            </a:r>
          </a:p>
          <a:p>
            <a:pPr marL="0" indent="0" algn="l">
              <a:buNone/>
            </a:pPr>
            <a:r>
              <a:rPr lang="en-GB" sz="2400" b="1" i="1" u="none" strike="noStrike" dirty="0">
                <a:solidFill>
                  <a:schemeClr val="bg1"/>
                </a:solidFill>
                <a:effectLst/>
                <a:latin typeface="Inter"/>
              </a:rPr>
              <a:t>5. Write</a:t>
            </a:r>
            <a:r>
              <a:rPr lang="en-GB" sz="2400" b="0" i="1" u="none" strike="noStrike" dirty="0">
                <a:solidFill>
                  <a:schemeClr val="bg1"/>
                </a:solidFill>
                <a:effectLst/>
                <a:latin typeface="Inter"/>
              </a:rPr>
              <a:t> your literature review</a:t>
            </a:r>
          </a:p>
          <a:p>
            <a:endParaRPr lang="en-GB" dirty="0"/>
          </a:p>
        </p:txBody>
      </p:sp>
      <p:sp>
        <p:nvSpPr>
          <p:cNvPr id="5" name="TextBox 4">
            <a:extLst>
              <a:ext uri="{FF2B5EF4-FFF2-40B4-BE49-F238E27FC236}">
                <a16:creationId xmlns:a16="http://schemas.microsoft.com/office/drawing/2014/main" id="{2E8AFA7D-0921-4EB3-BCB5-5105F351EFC9}"/>
              </a:ext>
            </a:extLst>
          </p:cNvPr>
          <p:cNvSpPr txBox="1"/>
          <p:nvPr/>
        </p:nvSpPr>
        <p:spPr>
          <a:xfrm>
            <a:off x="466868" y="1875503"/>
            <a:ext cx="5826355" cy="4708981"/>
          </a:xfrm>
          <a:prstGeom prst="rect">
            <a:avLst/>
          </a:prstGeom>
          <a:noFill/>
        </p:spPr>
        <p:txBody>
          <a:bodyPr wrap="square" lIns="91440" tIns="45720" rIns="91440" bIns="45720" anchor="t">
            <a:spAutoFit/>
          </a:bodyPr>
          <a:lstStyle/>
          <a:p>
            <a:pPr marL="285750" indent="-285750" algn="l">
              <a:buFont typeface="Arial" panose="020B0604020202020204" pitchFamily="34" charset="0"/>
              <a:buChar char="•"/>
            </a:pPr>
            <a:r>
              <a:rPr lang="en-GB" sz="2000" i="0" u="none" strike="noStrike" dirty="0">
                <a:solidFill>
                  <a:schemeClr val="bg1"/>
                </a:solidFill>
                <a:effectLst/>
                <a:latin typeface="Inter"/>
              </a:rPr>
              <a:t>Mae </a:t>
            </a:r>
            <a:r>
              <a:rPr lang="en-GB" sz="2000" i="0" u="none" strike="noStrike" dirty="0" err="1">
                <a:solidFill>
                  <a:schemeClr val="bg1"/>
                </a:solidFill>
                <a:effectLst/>
                <a:latin typeface="Inter"/>
              </a:rPr>
              <a:t>ysgrifennu</a:t>
            </a:r>
            <a:r>
              <a:rPr lang="en-GB" sz="2000" i="0" u="none" strike="noStrike" dirty="0">
                <a:solidFill>
                  <a:schemeClr val="bg1"/>
                </a:solidFill>
                <a:effectLst/>
                <a:latin typeface="Inter"/>
              </a:rPr>
              <a:t> </a:t>
            </a:r>
            <a:r>
              <a:rPr lang="en-GB" sz="2000" i="0" u="none" strike="noStrike" dirty="0" err="1">
                <a:solidFill>
                  <a:schemeClr val="bg1"/>
                </a:solidFill>
                <a:effectLst/>
                <a:latin typeface="Inter"/>
              </a:rPr>
              <a:t>adolygiad</a:t>
            </a:r>
            <a:r>
              <a:rPr lang="en-GB" sz="2000" i="0" u="none" strike="noStrike" dirty="0">
                <a:solidFill>
                  <a:schemeClr val="bg1"/>
                </a:solidFill>
                <a:effectLst/>
                <a:latin typeface="Inter"/>
              </a:rPr>
              <a:t> o </a:t>
            </a:r>
            <a:r>
              <a:rPr lang="en-GB" sz="2000" i="0" u="none" strike="noStrike" dirty="0" err="1">
                <a:solidFill>
                  <a:schemeClr val="bg1"/>
                </a:solidFill>
                <a:effectLst/>
                <a:latin typeface="Inter"/>
              </a:rPr>
              <a:t>lenyddiaeth</a:t>
            </a:r>
            <a:r>
              <a:rPr lang="en-GB" sz="2000" i="0" u="none" strike="noStrike" dirty="0">
                <a:solidFill>
                  <a:schemeClr val="bg1"/>
                </a:solidFill>
                <a:effectLst/>
                <a:latin typeface="Inter"/>
              </a:rPr>
              <a:t> </a:t>
            </a:r>
            <a:r>
              <a:rPr lang="en-GB" sz="2000" i="0" u="none" strike="noStrike" dirty="0" err="1">
                <a:solidFill>
                  <a:schemeClr val="bg1"/>
                </a:solidFill>
                <a:effectLst/>
                <a:latin typeface="Inter"/>
              </a:rPr>
              <a:t>yn</a:t>
            </a:r>
            <a:r>
              <a:rPr lang="en-GB" sz="2000" i="0" u="none" strike="noStrike" dirty="0">
                <a:solidFill>
                  <a:schemeClr val="bg1"/>
                </a:solidFill>
                <a:effectLst/>
                <a:latin typeface="Inter"/>
              </a:rPr>
              <a:t> </a:t>
            </a:r>
            <a:r>
              <a:rPr lang="en-GB" sz="2000" i="0" u="none" strike="noStrike" dirty="0" err="1">
                <a:solidFill>
                  <a:schemeClr val="bg1"/>
                </a:solidFill>
                <a:effectLst/>
                <a:latin typeface="Inter"/>
              </a:rPr>
              <a:t>cynnwys</a:t>
            </a:r>
            <a:r>
              <a:rPr lang="en-GB" sz="2000" i="0" u="none" strike="noStrike" dirty="0">
                <a:solidFill>
                  <a:schemeClr val="bg1"/>
                </a:solidFill>
                <a:effectLst/>
                <a:latin typeface="Inter"/>
              </a:rPr>
              <a:t> </a:t>
            </a:r>
            <a:r>
              <a:rPr lang="en-GB" sz="2000" i="0" u="none" strike="noStrike" dirty="0" err="1">
                <a:solidFill>
                  <a:schemeClr val="bg1"/>
                </a:solidFill>
                <a:effectLst/>
                <a:latin typeface="Inter"/>
              </a:rPr>
              <a:t>dod</a:t>
            </a:r>
            <a:r>
              <a:rPr lang="en-GB" sz="2000" i="0" u="none" strike="noStrike" dirty="0">
                <a:solidFill>
                  <a:schemeClr val="bg1"/>
                </a:solidFill>
                <a:effectLst/>
                <a:latin typeface="Inter"/>
              </a:rPr>
              <a:t> o </a:t>
            </a:r>
            <a:r>
              <a:rPr lang="en-GB" sz="2000" i="0" u="none" strike="noStrike" dirty="0" err="1">
                <a:solidFill>
                  <a:schemeClr val="bg1"/>
                </a:solidFill>
                <a:effectLst/>
                <a:latin typeface="Inter"/>
              </a:rPr>
              <a:t>hyd</a:t>
            </a:r>
            <a:r>
              <a:rPr lang="en-GB" sz="2000" i="0" u="none" strike="noStrike" dirty="0">
                <a:solidFill>
                  <a:schemeClr val="bg1"/>
                </a:solidFill>
                <a:effectLst/>
                <a:latin typeface="Inter"/>
              </a:rPr>
              <a:t> </a:t>
            </a:r>
            <a:r>
              <a:rPr lang="en-GB" sz="2000" i="0" u="none" strike="noStrike" dirty="0" err="1">
                <a:solidFill>
                  <a:schemeClr val="bg1"/>
                </a:solidFill>
                <a:effectLst/>
                <a:latin typeface="Inter"/>
              </a:rPr>
              <a:t>i</a:t>
            </a:r>
            <a:r>
              <a:rPr lang="en-GB" sz="2000" i="0" u="none" strike="noStrike" dirty="0">
                <a:solidFill>
                  <a:schemeClr val="bg1"/>
                </a:solidFill>
                <a:effectLst/>
                <a:latin typeface="Inter"/>
              </a:rPr>
              <a:t> </a:t>
            </a:r>
            <a:r>
              <a:rPr lang="en-GB" sz="2000" i="0" u="none" strike="noStrike" dirty="0" err="1">
                <a:solidFill>
                  <a:schemeClr val="bg1"/>
                </a:solidFill>
                <a:effectLst/>
                <a:latin typeface="Inter"/>
              </a:rPr>
              <a:t>gyhoeddiadau</a:t>
            </a:r>
            <a:r>
              <a:rPr lang="en-GB" sz="2000" i="0" u="none" strike="noStrike" dirty="0">
                <a:solidFill>
                  <a:schemeClr val="bg1"/>
                </a:solidFill>
                <a:effectLst/>
                <a:latin typeface="Inter"/>
              </a:rPr>
              <a:t> </a:t>
            </a:r>
            <a:r>
              <a:rPr lang="en-GB" sz="2000" i="0" u="none" strike="noStrike" dirty="0" err="1">
                <a:solidFill>
                  <a:schemeClr val="bg1"/>
                </a:solidFill>
                <a:effectLst/>
                <a:latin typeface="Inter"/>
              </a:rPr>
              <a:t>perthnasol</a:t>
            </a:r>
            <a:r>
              <a:rPr lang="en-GB" sz="2000" i="0" u="none" strike="noStrike" dirty="0">
                <a:solidFill>
                  <a:schemeClr val="bg1"/>
                </a:solidFill>
                <a:effectLst/>
                <a:latin typeface="Inter"/>
              </a:rPr>
              <a:t> (</a:t>
            </a:r>
            <a:r>
              <a:rPr lang="en-GB" sz="2000" i="0" u="none" strike="noStrike" dirty="0" err="1">
                <a:solidFill>
                  <a:schemeClr val="bg1"/>
                </a:solidFill>
                <a:effectLst/>
                <a:latin typeface="Inter"/>
              </a:rPr>
              <a:t>fel</a:t>
            </a:r>
            <a:r>
              <a:rPr lang="en-GB" sz="2000" i="0" u="none" strike="noStrike" dirty="0">
                <a:solidFill>
                  <a:schemeClr val="bg1"/>
                </a:solidFill>
                <a:effectLst/>
                <a:latin typeface="Inter"/>
              </a:rPr>
              <a:t> </a:t>
            </a:r>
            <a:r>
              <a:rPr lang="en-GB" sz="2000" i="0" u="none" strike="noStrike" dirty="0" err="1">
                <a:solidFill>
                  <a:schemeClr val="bg1"/>
                </a:solidFill>
                <a:effectLst/>
                <a:latin typeface="Inter"/>
              </a:rPr>
              <a:t>llyfrau</a:t>
            </a:r>
            <a:r>
              <a:rPr lang="en-GB" sz="2000" i="0" u="none" strike="noStrike" dirty="0">
                <a:solidFill>
                  <a:schemeClr val="bg1"/>
                </a:solidFill>
                <a:effectLst/>
                <a:latin typeface="Inter"/>
              </a:rPr>
              <a:t> ac </a:t>
            </a:r>
            <a:r>
              <a:rPr lang="en-GB" sz="2000" i="0" u="none" strike="noStrike" dirty="0" err="1">
                <a:solidFill>
                  <a:schemeClr val="bg1"/>
                </a:solidFill>
                <a:effectLst/>
                <a:latin typeface="Inter"/>
              </a:rPr>
              <a:t>erthyglau</a:t>
            </a:r>
            <a:r>
              <a:rPr lang="en-GB" sz="2000" i="0" u="none" strike="noStrike" dirty="0">
                <a:solidFill>
                  <a:schemeClr val="bg1"/>
                </a:solidFill>
                <a:effectLst/>
                <a:latin typeface="Inter"/>
              </a:rPr>
              <a:t> </a:t>
            </a:r>
            <a:r>
              <a:rPr lang="en-GB" sz="2000" i="0" u="none" strike="noStrike" dirty="0" err="1">
                <a:solidFill>
                  <a:schemeClr val="bg1"/>
                </a:solidFill>
                <a:effectLst/>
                <a:latin typeface="Inter"/>
              </a:rPr>
              <a:t>cyfnodolion</a:t>
            </a:r>
            <a:r>
              <a:rPr lang="en-GB" sz="2000" i="0" u="none" strike="noStrike" dirty="0">
                <a:solidFill>
                  <a:schemeClr val="bg1"/>
                </a:solidFill>
                <a:effectLst/>
                <a:latin typeface="Inter"/>
              </a:rPr>
              <a:t>), </a:t>
            </a:r>
            <a:r>
              <a:rPr lang="en-GB" sz="2000" i="0" u="none" strike="noStrike" dirty="0" err="1">
                <a:solidFill>
                  <a:schemeClr val="bg1"/>
                </a:solidFill>
                <a:effectLst/>
                <a:latin typeface="Inter"/>
              </a:rPr>
              <a:t>eu</a:t>
            </a:r>
            <a:r>
              <a:rPr lang="en-GB" sz="2000" i="0" u="none" strike="noStrike" dirty="0">
                <a:solidFill>
                  <a:schemeClr val="bg1"/>
                </a:solidFill>
                <a:effectLst/>
                <a:latin typeface="Inter"/>
              </a:rPr>
              <a:t> </a:t>
            </a:r>
            <a:r>
              <a:rPr lang="en-GB" sz="2000" i="0" u="none" strike="noStrike" dirty="0" err="1">
                <a:solidFill>
                  <a:schemeClr val="bg1"/>
                </a:solidFill>
                <a:effectLst/>
                <a:latin typeface="Inter"/>
              </a:rPr>
              <a:t>dadansoddi'n</a:t>
            </a:r>
            <a:r>
              <a:rPr lang="en-GB" sz="2000" i="0" u="none" strike="noStrike" dirty="0">
                <a:solidFill>
                  <a:schemeClr val="bg1"/>
                </a:solidFill>
                <a:effectLst/>
                <a:latin typeface="Inter"/>
              </a:rPr>
              <a:t> </a:t>
            </a:r>
            <a:r>
              <a:rPr lang="en-GB" sz="2000" i="0" u="none" strike="noStrike" dirty="0" err="1">
                <a:solidFill>
                  <a:schemeClr val="bg1"/>
                </a:solidFill>
                <a:effectLst/>
                <a:latin typeface="Inter"/>
              </a:rPr>
              <a:t>feirniadol</a:t>
            </a:r>
            <a:r>
              <a:rPr lang="en-GB" sz="2000" i="0" u="none" strike="noStrike" dirty="0">
                <a:solidFill>
                  <a:schemeClr val="bg1"/>
                </a:solidFill>
                <a:effectLst/>
                <a:latin typeface="Inter"/>
              </a:rPr>
              <a:t>, ac </a:t>
            </a:r>
            <a:r>
              <a:rPr lang="en-GB" sz="2000" i="0" u="none" strike="noStrike" dirty="0" err="1">
                <a:solidFill>
                  <a:schemeClr val="bg1"/>
                </a:solidFill>
                <a:effectLst/>
                <a:latin typeface="Inter"/>
              </a:rPr>
              <a:t>egluro'r</a:t>
            </a:r>
            <a:r>
              <a:rPr lang="en-GB" sz="2000" i="0" u="none" strike="noStrike" dirty="0">
                <a:solidFill>
                  <a:schemeClr val="bg1"/>
                </a:solidFill>
                <a:effectLst/>
                <a:latin typeface="Inter"/>
              </a:rPr>
              <a:t> </a:t>
            </a:r>
            <a:r>
              <a:rPr lang="en-GB" sz="2000" i="0" u="none" strike="noStrike" dirty="0" err="1">
                <a:solidFill>
                  <a:schemeClr val="bg1"/>
                </a:solidFill>
                <a:effectLst/>
                <a:latin typeface="Inter"/>
              </a:rPr>
              <a:t>hyn</a:t>
            </a:r>
            <a:r>
              <a:rPr lang="en-GB" sz="2000" i="0" u="none" strike="noStrike" dirty="0">
                <a:solidFill>
                  <a:schemeClr val="bg1"/>
                </a:solidFill>
                <a:effectLst/>
                <a:latin typeface="Inter"/>
              </a:rPr>
              <a:t> a </a:t>
            </a:r>
            <a:r>
              <a:rPr lang="en-GB" sz="2000" i="0" u="none" strike="noStrike" dirty="0" err="1">
                <a:solidFill>
                  <a:schemeClr val="bg1"/>
                </a:solidFill>
                <a:effectLst/>
                <a:latin typeface="Inter"/>
              </a:rPr>
              <a:t>ganfuwyd</a:t>
            </a:r>
            <a:r>
              <a:rPr lang="en-GB" sz="2000" i="0" u="none" strike="noStrike" dirty="0">
                <a:solidFill>
                  <a:schemeClr val="bg1"/>
                </a:solidFill>
                <a:effectLst/>
                <a:latin typeface="Inter"/>
              </a:rPr>
              <a:t> </a:t>
            </a:r>
            <a:r>
              <a:rPr lang="en-GB" sz="2000" i="0" u="none" strike="noStrike" dirty="0" err="1">
                <a:solidFill>
                  <a:schemeClr val="bg1"/>
                </a:solidFill>
                <a:effectLst/>
                <a:latin typeface="Inter"/>
              </a:rPr>
              <a:t>gennych</a:t>
            </a:r>
            <a:r>
              <a:rPr lang="en-GB" sz="2000" i="0" u="none" strike="noStrike" dirty="0">
                <a:solidFill>
                  <a:schemeClr val="bg1"/>
                </a:solidFill>
                <a:effectLst/>
                <a:latin typeface="Inter"/>
              </a:rPr>
              <a:t>. Mae </a:t>
            </a:r>
            <a:r>
              <a:rPr lang="en-GB" sz="2000" i="0" u="none" strike="noStrike" dirty="0" err="1">
                <a:solidFill>
                  <a:schemeClr val="bg1"/>
                </a:solidFill>
                <a:effectLst/>
                <a:latin typeface="Inter"/>
              </a:rPr>
              <a:t>pum</a:t>
            </a:r>
            <a:r>
              <a:rPr lang="en-GB" sz="2000" i="0" u="none" strike="noStrike" dirty="0">
                <a:solidFill>
                  <a:schemeClr val="bg1"/>
                </a:solidFill>
                <a:effectLst/>
                <a:latin typeface="Inter"/>
              </a:rPr>
              <a:t> cam </a:t>
            </a:r>
            <a:r>
              <a:rPr lang="en-GB" sz="2000" i="0" u="none" strike="noStrike" dirty="0" err="1">
                <a:solidFill>
                  <a:schemeClr val="bg1"/>
                </a:solidFill>
                <a:effectLst/>
                <a:latin typeface="Inter"/>
              </a:rPr>
              <a:t>allweddol</a:t>
            </a:r>
            <a:r>
              <a:rPr lang="en-GB" sz="2000" i="0" u="none" strike="noStrike" dirty="0">
                <a:solidFill>
                  <a:schemeClr val="bg1"/>
                </a:solidFill>
                <a:effectLst/>
                <a:latin typeface="Inter"/>
              </a:rPr>
              <a:t>:</a:t>
            </a:r>
          </a:p>
          <a:p>
            <a:pPr marL="285750" indent="-285750" algn="l">
              <a:buFont typeface="Arial" panose="020B0604020202020204" pitchFamily="34" charset="0"/>
              <a:buChar char="•"/>
            </a:pPr>
            <a:endParaRPr lang="en-GB" sz="2000" b="0" i="0" u="none" strike="noStrike" dirty="0">
              <a:solidFill>
                <a:schemeClr val="bg1"/>
              </a:solidFill>
              <a:effectLst/>
              <a:latin typeface="Inter"/>
            </a:endParaRPr>
          </a:p>
          <a:p>
            <a:pPr marL="342900" indent="-342900" algn="l">
              <a:buAutoNum type="arabicPeriod"/>
            </a:pPr>
            <a:r>
              <a:rPr lang="en-GB" sz="2000" b="1" i="0" u="none" strike="noStrike" dirty="0">
                <a:solidFill>
                  <a:schemeClr val="bg1"/>
                </a:solidFill>
                <a:effectLst/>
                <a:latin typeface="Inter"/>
              </a:rPr>
              <a:t>Chwilio </a:t>
            </a:r>
            <a:r>
              <a:rPr lang="en-GB" sz="2000" b="0" i="0" u="none" strike="noStrike" dirty="0">
                <a:solidFill>
                  <a:schemeClr val="bg1"/>
                </a:solidFill>
                <a:effectLst/>
                <a:latin typeface="Inter"/>
              </a:rPr>
              <a:t>am </a:t>
            </a:r>
            <a:r>
              <a:rPr lang="en-GB" sz="2000" b="0" i="0" u="none" strike="noStrike" dirty="0" err="1">
                <a:solidFill>
                  <a:schemeClr val="bg1"/>
                </a:solidFill>
                <a:effectLst/>
                <a:latin typeface="Inter"/>
              </a:rPr>
              <a:t>lenyddiaeth</a:t>
            </a:r>
            <a:r>
              <a:rPr lang="en-GB" sz="2000" b="0" i="0" u="none" strike="noStrike" dirty="0">
                <a:solidFill>
                  <a:schemeClr val="bg1"/>
                </a:solidFill>
                <a:effectLst/>
                <a:latin typeface="Inter"/>
              </a:rPr>
              <a:t> </a:t>
            </a:r>
            <a:r>
              <a:rPr lang="en-GB" sz="2000" b="0" i="0" u="none" strike="noStrike" dirty="0" err="1">
                <a:solidFill>
                  <a:schemeClr val="bg1"/>
                </a:solidFill>
                <a:effectLst/>
                <a:latin typeface="Inter"/>
              </a:rPr>
              <a:t>berthnasol</a:t>
            </a:r>
            <a:endParaRPr lang="en-GB" sz="2000" b="0" i="0" u="none" strike="noStrike" dirty="0">
              <a:solidFill>
                <a:schemeClr val="bg1"/>
              </a:solidFill>
              <a:effectLst/>
              <a:latin typeface="Inter"/>
            </a:endParaRPr>
          </a:p>
          <a:p>
            <a:pPr marL="342900" indent="-342900" algn="l">
              <a:buAutoNum type="arabicPeriod"/>
            </a:pPr>
            <a:endParaRPr lang="en-GB" sz="2000" b="0" i="0" u="none" strike="noStrike" dirty="0">
              <a:solidFill>
                <a:schemeClr val="bg1"/>
              </a:solidFill>
              <a:effectLst/>
              <a:latin typeface="Inter"/>
            </a:endParaRPr>
          </a:p>
          <a:p>
            <a:pPr algn="l"/>
            <a:r>
              <a:rPr lang="en-GB" sz="2000" b="0" i="0" u="none" strike="noStrike" dirty="0">
                <a:solidFill>
                  <a:schemeClr val="bg1"/>
                </a:solidFill>
                <a:effectLst/>
                <a:latin typeface="Inter"/>
              </a:rPr>
              <a:t>2. </a:t>
            </a:r>
            <a:r>
              <a:rPr lang="en-GB" sz="2000" b="1" i="0" u="none" strike="noStrike" dirty="0" err="1">
                <a:solidFill>
                  <a:schemeClr val="bg1"/>
                </a:solidFill>
                <a:effectLst/>
                <a:latin typeface="Inter"/>
              </a:rPr>
              <a:t>Gwerthuso</a:t>
            </a:r>
            <a:r>
              <a:rPr lang="en-GB" sz="2000" b="0" i="0" u="none" strike="noStrike" dirty="0">
                <a:solidFill>
                  <a:schemeClr val="bg1"/>
                </a:solidFill>
                <a:effectLst/>
                <a:latin typeface="Inter"/>
              </a:rPr>
              <a:t> </a:t>
            </a:r>
            <a:r>
              <a:rPr lang="en-GB" sz="2000" b="0" i="0" u="none" strike="noStrike" dirty="0" err="1">
                <a:solidFill>
                  <a:schemeClr val="bg1"/>
                </a:solidFill>
                <a:effectLst/>
                <a:latin typeface="Inter"/>
              </a:rPr>
              <a:t>ffynonellau</a:t>
            </a:r>
            <a:endParaRPr lang="en-GB" sz="2000" b="0" i="0" u="none" strike="noStrike" dirty="0">
              <a:solidFill>
                <a:schemeClr val="bg1"/>
              </a:solidFill>
              <a:effectLst/>
              <a:latin typeface="Inter"/>
            </a:endParaRPr>
          </a:p>
          <a:p>
            <a:pPr algn="l"/>
            <a:endParaRPr lang="en-GB" sz="2000" b="0" i="0" u="none" strike="noStrike" dirty="0">
              <a:solidFill>
                <a:schemeClr val="bg1"/>
              </a:solidFill>
              <a:effectLst/>
              <a:latin typeface="Inter"/>
            </a:endParaRPr>
          </a:p>
          <a:p>
            <a:pPr algn="l"/>
            <a:r>
              <a:rPr lang="en-GB" sz="2000" b="0" i="0" u="none" strike="noStrike" dirty="0">
                <a:solidFill>
                  <a:schemeClr val="bg1"/>
                </a:solidFill>
                <a:effectLst/>
                <a:latin typeface="Inter"/>
              </a:rPr>
              <a:t>3. </a:t>
            </a:r>
            <a:r>
              <a:rPr lang="en-GB" sz="2000" b="1" i="0" u="none" strike="noStrike" dirty="0">
                <a:solidFill>
                  <a:schemeClr val="bg1"/>
                </a:solidFill>
                <a:effectLst/>
                <a:latin typeface="Inter"/>
              </a:rPr>
              <a:t>Nodi </a:t>
            </a:r>
            <a:r>
              <a:rPr lang="en-GB" sz="2000" b="0" i="0" u="none" strike="noStrike" dirty="0" err="1">
                <a:solidFill>
                  <a:schemeClr val="bg1"/>
                </a:solidFill>
                <a:effectLst/>
                <a:latin typeface="Inter"/>
              </a:rPr>
              <a:t>themâu</a:t>
            </a:r>
            <a:r>
              <a:rPr lang="en-GB" sz="2000" b="0" i="0" u="none" strike="noStrike" dirty="0">
                <a:solidFill>
                  <a:schemeClr val="bg1"/>
                </a:solidFill>
                <a:effectLst/>
                <a:latin typeface="Inter"/>
              </a:rPr>
              <a:t>, </a:t>
            </a:r>
            <a:r>
              <a:rPr lang="en-GB" sz="2000" b="0" i="0" u="none" strike="noStrike" dirty="0" err="1">
                <a:solidFill>
                  <a:schemeClr val="bg1"/>
                </a:solidFill>
                <a:effectLst/>
                <a:latin typeface="Inter"/>
              </a:rPr>
              <a:t>dadleuon</a:t>
            </a:r>
            <a:r>
              <a:rPr lang="en-GB" sz="2000" b="0" i="0" u="none" strike="noStrike" dirty="0">
                <a:solidFill>
                  <a:schemeClr val="bg1"/>
                </a:solidFill>
                <a:effectLst/>
                <a:latin typeface="Inter"/>
              </a:rPr>
              <a:t> a </a:t>
            </a:r>
            <a:r>
              <a:rPr lang="en-GB" sz="2000" b="0" i="0" u="none" strike="noStrike" dirty="0" err="1">
                <a:solidFill>
                  <a:schemeClr val="bg1"/>
                </a:solidFill>
                <a:effectLst/>
                <a:latin typeface="Inter"/>
              </a:rPr>
              <a:t>bylchau</a:t>
            </a:r>
            <a:r>
              <a:rPr lang="en-GB" sz="2000" dirty="0">
                <a:solidFill>
                  <a:schemeClr val="bg1"/>
                </a:solidFill>
                <a:latin typeface="Inter"/>
              </a:rPr>
              <a:t> ……………</a:t>
            </a:r>
            <a:endParaRPr lang="en-GB" sz="2000" b="0" i="0" u="none" strike="noStrike" dirty="0">
              <a:solidFill>
                <a:schemeClr val="bg1"/>
              </a:solidFill>
              <a:effectLst/>
              <a:latin typeface="Inter"/>
            </a:endParaRPr>
          </a:p>
          <a:p>
            <a:pPr algn="l"/>
            <a:endParaRPr lang="en-GB" sz="2000" b="0" i="0" u="none" strike="noStrike" dirty="0">
              <a:solidFill>
                <a:schemeClr val="bg1"/>
              </a:solidFill>
              <a:effectLst/>
              <a:latin typeface="Inter"/>
            </a:endParaRPr>
          </a:p>
          <a:p>
            <a:pPr algn="l"/>
            <a:r>
              <a:rPr lang="en-GB" sz="2000" b="0" i="0" u="none" strike="noStrike" dirty="0">
                <a:solidFill>
                  <a:schemeClr val="bg1"/>
                </a:solidFill>
                <a:effectLst/>
                <a:latin typeface="Inter"/>
              </a:rPr>
              <a:t>4.</a:t>
            </a:r>
            <a:r>
              <a:rPr lang="en-GB" sz="2000" b="1" i="0" u="none" strike="noStrike" dirty="0">
                <a:solidFill>
                  <a:schemeClr val="bg1"/>
                </a:solidFill>
                <a:effectLst/>
                <a:latin typeface="Inter"/>
              </a:rPr>
              <a:t> </a:t>
            </a:r>
            <a:r>
              <a:rPr lang="en-GB" sz="2000" b="1" i="0" u="none" strike="noStrike" dirty="0" err="1">
                <a:solidFill>
                  <a:schemeClr val="bg1"/>
                </a:solidFill>
                <a:effectLst/>
                <a:latin typeface="Inter"/>
              </a:rPr>
              <a:t>Amlinellu</a:t>
            </a:r>
            <a:r>
              <a:rPr lang="en-GB" sz="2000" b="1" i="0" u="none" strike="noStrike" dirty="0">
                <a:solidFill>
                  <a:schemeClr val="bg1"/>
                </a:solidFill>
                <a:effectLst/>
                <a:latin typeface="Inter"/>
              </a:rPr>
              <a:t> </a:t>
            </a:r>
            <a:r>
              <a:rPr lang="en-GB" sz="2000" b="0" i="0" u="none" strike="noStrike" dirty="0">
                <a:solidFill>
                  <a:schemeClr val="bg1"/>
                </a:solidFill>
                <a:effectLst/>
                <a:latin typeface="Inter"/>
              </a:rPr>
              <a:t>y </a:t>
            </a:r>
            <a:r>
              <a:rPr lang="en-GB" sz="2000" b="0" i="0" u="none" strike="noStrike" dirty="0" err="1">
                <a:solidFill>
                  <a:schemeClr val="bg1"/>
                </a:solidFill>
                <a:effectLst/>
                <a:latin typeface="Inter"/>
              </a:rPr>
              <a:t>strwythur</a:t>
            </a:r>
            <a:endParaRPr lang="en-GB" sz="2000" b="0" i="0" u="none" strike="noStrike" dirty="0">
              <a:solidFill>
                <a:schemeClr val="bg1"/>
              </a:solidFill>
              <a:effectLst/>
              <a:latin typeface="Inter"/>
            </a:endParaRPr>
          </a:p>
          <a:p>
            <a:pPr algn="l"/>
            <a:endParaRPr lang="en-GB" sz="2000" b="0" i="0" u="none" strike="noStrike" dirty="0">
              <a:solidFill>
                <a:schemeClr val="bg1"/>
              </a:solidFill>
              <a:effectLst/>
              <a:latin typeface="Inter"/>
            </a:endParaRPr>
          </a:p>
          <a:p>
            <a:pPr algn="l"/>
            <a:r>
              <a:rPr lang="en-GB" sz="2000" b="0" i="0" u="none" strike="noStrike" dirty="0">
                <a:solidFill>
                  <a:schemeClr val="bg1"/>
                </a:solidFill>
                <a:effectLst/>
                <a:latin typeface="Inter"/>
              </a:rPr>
              <a:t>5. </a:t>
            </a:r>
            <a:r>
              <a:rPr lang="en-GB" sz="2000" b="1" i="0" u="none" strike="noStrike" dirty="0" err="1">
                <a:solidFill>
                  <a:schemeClr val="bg1"/>
                </a:solidFill>
                <a:effectLst/>
                <a:latin typeface="Inter"/>
              </a:rPr>
              <a:t>Ysgrifennu</a:t>
            </a:r>
            <a:r>
              <a:rPr lang="en-GB" sz="2000" b="0" i="0" u="none" strike="noStrike" dirty="0">
                <a:solidFill>
                  <a:schemeClr val="bg1"/>
                </a:solidFill>
                <a:effectLst/>
                <a:latin typeface="Inter"/>
              </a:rPr>
              <a:t> </a:t>
            </a:r>
            <a:r>
              <a:rPr lang="en-GB" sz="2000" b="0" i="0" u="none" strike="noStrike" dirty="0" err="1">
                <a:solidFill>
                  <a:schemeClr val="bg1"/>
                </a:solidFill>
                <a:effectLst/>
                <a:latin typeface="Inter"/>
              </a:rPr>
              <a:t>eich</a:t>
            </a:r>
            <a:r>
              <a:rPr lang="en-GB" sz="2000" b="0" i="0" u="none" strike="noStrike" dirty="0">
                <a:solidFill>
                  <a:schemeClr val="bg1"/>
                </a:solidFill>
                <a:effectLst/>
                <a:latin typeface="Inter"/>
              </a:rPr>
              <a:t> </a:t>
            </a:r>
            <a:r>
              <a:rPr lang="en-GB" sz="2000" b="0" i="0" u="none" strike="noStrike" dirty="0" err="1">
                <a:solidFill>
                  <a:schemeClr val="bg1"/>
                </a:solidFill>
                <a:effectLst/>
                <a:latin typeface="Inter"/>
              </a:rPr>
              <a:t>adolygiad</a:t>
            </a:r>
            <a:r>
              <a:rPr lang="en-GB" sz="2000" b="0" i="0" u="none" strike="noStrike" dirty="0">
                <a:solidFill>
                  <a:schemeClr val="bg1"/>
                </a:solidFill>
                <a:effectLst/>
                <a:latin typeface="Inter"/>
              </a:rPr>
              <a:t> </a:t>
            </a:r>
            <a:r>
              <a:rPr lang="en-GB" sz="2000" b="0" i="0" u="none" strike="noStrike" dirty="0" err="1">
                <a:solidFill>
                  <a:schemeClr val="bg1"/>
                </a:solidFill>
                <a:effectLst/>
                <a:latin typeface="Inter"/>
              </a:rPr>
              <a:t>llenyddiaeth</a:t>
            </a:r>
            <a:endParaRPr lang="en-GB" sz="2000" b="0" i="0" u="none" strike="noStrike" dirty="0">
              <a:solidFill>
                <a:schemeClr val="bg1"/>
              </a:solidFill>
              <a:effectLst/>
              <a:latin typeface="Inter"/>
            </a:endParaRPr>
          </a:p>
        </p:txBody>
      </p:sp>
      <p:pic>
        <p:nvPicPr>
          <p:cNvPr id="6" name="Picture 5" descr="A child sitting on a pile of books&#10;&#10;Description automatically generated with low confidence">
            <a:extLst>
              <a:ext uri="{FF2B5EF4-FFF2-40B4-BE49-F238E27FC236}">
                <a16:creationId xmlns:a16="http://schemas.microsoft.com/office/drawing/2014/main" id="{3C30953B-0DA7-4F3A-AD8D-EFD3E09035A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862855" y="278910"/>
            <a:ext cx="1332675" cy="1399309"/>
          </a:xfrm>
          <a:prstGeom prst="rect">
            <a:avLst/>
          </a:prstGeom>
        </p:spPr>
      </p:pic>
    </p:spTree>
    <p:extLst>
      <p:ext uri="{BB962C8B-B14F-4D97-AF65-F5344CB8AC3E}">
        <p14:creationId xmlns:p14="http://schemas.microsoft.com/office/powerpoint/2010/main" val="6853596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710C5-2162-4B4B-B837-60B9073DBD33}"/>
              </a:ext>
            </a:extLst>
          </p:cNvPr>
          <p:cNvSpPr>
            <a:spLocks noGrp="1"/>
          </p:cNvSpPr>
          <p:nvPr>
            <p:ph type="title"/>
          </p:nvPr>
        </p:nvSpPr>
        <p:spPr>
          <a:xfrm>
            <a:off x="1745195" y="201519"/>
            <a:ext cx="8534400" cy="1507067"/>
          </a:xfrm>
        </p:spPr>
        <p:txBody>
          <a:bodyPr>
            <a:normAutofit/>
          </a:bodyPr>
          <a:lstStyle/>
          <a:p>
            <a:r>
              <a:rPr lang="en-GB" b="1" dirty="0" err="1">
                <a:solidFill>
                  <a:schemeClr val="bg1"/>
                </a:solidFill>
              </a:rPr>
              <a:t>Dadanosddiad</a:t>
            </a:r>
            <a:r>
              <a:rPr lang="en-GB" b="1" dirty="0">
                <a:solidFill>
                  <a:schemeClr val="bg1"/>
                </a:solidFill>
              </a:rPr>
              <a:t> </a:t>
            </a:r>
            <a:r>
              <a:rPr lang="en-GB" b="1" dirty="0" err="1">
                <a:solidFill>
                  <a:schemeClr val="bg1"/>
                </a:solidFill>
              </a:rPr>
              <a:t>o’ch</a:t>
            </a:r>
            <a:r>
              <a:rPr lang="en-GB" b="1" dirty="0">
                <a:solidFill>
                  <a:schemeClr val="bg1"/>
                </a:solidFill>
              </a:rPr>
              <a:t> </a:t>
            </a:r>
            <a:r>
              <a:rPr lang="en-GB" b="1" dirty="0" err="1">
                <a:solidFill>
                  <a:schemeClr val="bg1"/>
                </a:solidFill>
              </a:rPr>
              <a:t>ymchwil</a:t>
            </a:r>
            <a:br>
              <a:rPr lang="en-GB" b="1" dirty="0">
                <a:solidFill>
                  <a:schemeClr val="bg1"/>
                </a:solidFill>
              </a:rPr>
            </a:br>
            <a:r>
              <a:rPr lang="en-GB" b="1" i="1" dirty="0">
                <a:solidFill>
                  <a:schemeClr val="bg1"/>
                </a:solidFill>
              </a:rPr>
              <a:t>Analysis of your research</a:t>
            </a:r>
          </a:p>
        </p:txBody>
      </p:sp>
      <p:sp>
        <p:nvSpPr>
          <p:cNvPr id="3" name="Content Placeholder 2">
            <a:extLst>
              <a:ext uri="{FF2B5EF4-FFF2-40B4-BE49-F238E27FC236}">
                <a16:creationId xmlns:a16="http://schemas.microsoft.com/office/drawing/2014/main" id="{61BDF262-781E-42EE-8E6B-E7A78C0C31D1}"/>
              </a:ext>
            </a:extLst>
          </p:cNvPr>
          <p:cNvSpPr>
            <a:spLocks noGrp="1"/>
          </p:cNvSpPr>
          <p:nvPr>
            <p:ph idx="1"/>
          </p:nvPr>
        </p:nvSpPr>
        <p:spPr>
          <a:xfrm>
            <a:off x="6035421" y="1420624"/>
            <a:ext cx="5609874" cy="5073538"/>
          </a:xfrm>
        </p:spPr>
        <p:txBody>
          <a:bodyPr>
            <a:normAutofit fontScale="92500"/>
          </a:bodyPr>
          <a:lstStyle/>
          <a:p>
            <a:pPr marL="0" indent="0" algn="l">
              <a:buNone/>
            </a:pPr>
            <a:endParaRPr lang="en-GB" sz="2300" b="0" i="0" u="none" strike="noStrike" dirty="0">
              <a:solidFill>
                <a:schemeClr val="bg1"/>
              </a:solidFill>
              <a:effectLst/>
              <a:latin typeface="-apple-system"/>
            </a:endParaRPr>
          </a:p>
          <a:p>
            <a:pPr algn="l"/>
            <a:r>
              <a:rPr lang="en-GB" sz="2300" b="0" i="1" u="none" strike="noStrike" dirty="0">
                <a:solidFill>
                  <a:schemeClr val="bg1"/>
                </a:solidFill>
                <a:effectLst/>
                <a:latin typeface="-apple-system"/>
              </a:rPr>
              <a:t>Some points to consider are:</a:t>
            </a:r>
          </a:p>
          <a:p>
            <a:pPr algn="l">
              <a:buFont typeface="Arial" panose="020B0604020202020204" pitchFamily="34" charset="0"/>
              <a:buChar char="•"/>
            </a:pPr>
            <a:r>
              <a:rPr lang="en-GB" sz="2300" b="0" i="1" u="none" strike="noStrike" dirty="0">
                <a:solidFill>
                  <a:schemeClr val="bg1"/>
                </a:solidFill>
                <a:effectLst/>
                <a:latin typeface="-apple-system"/>
              </a:rPr>
              <a:t>What are the strengths of the research and evidence base of the information?</a:t>
            </a:r>
          </a:p>
          <a:p>
            <a:pPr algn="l">
              <a:buFont typeface="Arial" panose="020B0604020202020204" pitchFamily="34" charset="0"/>
              <a:buChar char="•"/>
            </a:pPr>
            <a:r>
              <a:rPr lang="en-GB" sz="2300" b="0" i="1" u="none" strike="noStrike" dirty="0">
                <a:solidFill>
                  <a:schemeClr val="bg1"/>
                </a:solidFill>
                <a:effectLst/>
                <a:latin typeface="-apple-system"/>
              </a:rPr>
              <a:t>What are the limitations?</a:t>
            </a:r>
          </a:p>
          <a:p>
            <a:pPr algn="l">
              <a:buFont typeface="Arial" panose="020B0604020202020204" pitchFamily="34" charset="0"/>
              <a:buChar char="•"/>
            </a:pPr>
            <a:r>
              <a:rPr lang="en-GB" sz="2300" b="0" i="1" u="none" strike="noStrike" dirty="0">
                <a:solidFill>
                  <a:schemeClr val="bg1"/>
                </a:solidFill>
                <a:effectLst/>
                <a:latin typeface="-apple-system"/>
              </a:rPr>
              <a:t>How has the study been carried out and with how many people?</a:t>
            </a:r>
          </a:p>
          <a:p>
            <a:pPr algn="l">
              <a:buFont typeface="Arial" panose="020B0604020202020204" pitchFamily="34" charset="0"/>
              <a:buChar char="•"/>
            </a:pPr>
            <a:r>
              <a:rPr lang="en-GB" sz="2300" b="0" i="1" u="none" strike="noStrike" dirty="0">
                <a:solidFill>
                  <a:schemeClr val="bg1"/>
                </a:solidFill>
                <a:effectLst/>
                <a:latin typeface="-apple-system"/>
              </a:rPr>
              <a:t>What is the contribution to my area of focus? Is it a key text?</a:t>
            </a:r>
          </a:p>
          <a:p>
            <a:pPr algn="l">
              <a:buFont typeface="Arial" panose="020B0604020202020204" pitchFamily="34" charset="0"/>
              <a:buChar char="•"/>
            </a:pPr>
            <a:r>
              <a:rPr lang="en-GB" sz="2300" b="0" i="1" u="none" strike="noStrike" dirty="0">
                <a:solidFill>
                  <a:schemeClr val="bg1"/>
                </a:solidFill>
                <a:effectLst/>
                <a:latin typeface="-apple-system"/>
              </a:rPr>
              <a:t>What interesting aspects are there?</a:t>
            </a:r>
          </a:p>
          <a:p>
            <a:pPr algn="l">
              <a:buFont typeface="Arial" panose="020B0604020202020204" pitchFamily="34" charset="0"/>
              <a:buChar char="•"/>
            </a:pPr>
            <a:r>
              <a:rPr lang="en-GB" sz="2300" b="0" i="1" u="none" strike="noStrike" dirty="0">
                <a:solidFill>
                  <a:schemeClr val="bg1"/>
                </a:solidFill>
                <a:effectLst/>
                <a:latin typeface="-apple-system"/>
              </a:rPr>
              <a:t>Is there an opposing view?</a:t>
            </a:r>
          </a:p>
          <a:p>
            <a:pPr algn="l">
              <a:buFont typeface="Arial" panose="020B0604020202020204" pitchFamily="34" charset="0"/>
              <a:buChar char="•"/>
            </a:pPr>
            <a:r>
              <a:rPr lang="en-GB" sz="2300" b="0" i="1" u="none" strike="noStrike" dirty="0">
                <a:solidFill>
                  <a:schemeClr val="bg1"/>
                </a:solidFill>
                <a:effectLst/>
                <a:latin typeface="-apple-system"/>
              </a:rPr>
              <a:t>Does it align with any other texts I have read?</a:t>
            </a:r>
          </a:p>
          <a:p>
            <a:pPr algn="l">
              <a:buFont typeface="Arial" panose="020B0604020202020204" pitchFamily="34" charset="0"/>
              <a:buChar char="•"/>
            </a:pPr>
            <a:r>
              <a:rPr lang="en-GB" sz="2300" b="0" i="1" u="none" strike="noStrike" dirty="0">
                <a:solidFill>
                  <a:schemeClr val="bg1"/>
                </a:solidFill>
                <a:effectLst/>
                <a:latin typeface="-apple-system"/>
              </a:rPr>
              <a:t>How does it help me to answer my question?</a:t>
            </a:r>
          </a:p>
          <a:p>
            <a:endParaRPr lang="en-GB" dirty="0"/>
          </a:p>
        </p:txBody>
      </p:sp>
      <p:sp>
        <p:nvSpPr>
          <p:cNvPr id="5" name="TextBox 4">
            <a:extLst>
              <a:ext uri="{FF2B5EF4-FFF2-40B4-BE49-F238E27FC236}">
                <a16:creationId xmlns:a16="http://schemas.microsoft.com/office/drawing/2014/main" id="{5B092D1F-259B-486D-8BE7-2ECC5A15ACBC}"/>
              </a:ext>
            </a:extLst>
          </p:cNvPr>
          <p:cNvSpPr txBox="1"/>
          <p:nvPr/>
        </p:nvSpPr>
        <p:spPr>
          <a:xfrm>
            <a:off x="379495" y="1583294"/>
            <a:ext cx="5188371" cy="4924425"/>
          </a:xfrm>
          <a:prstGeom prst="rect">
            <a:avLst/>
          </a:prstGeom>
          <a:noFill/>
        </p:spPr>
        <p:txBody>
          <a:bodyPr wrap="square">
            <a:spAutoFit/>
          </a:bodyPr>
          <a:lstStyle/>
          <a:p>
            <a:endParaRPr lang="en-GB" b="1" dirty="0"/>
          </a:p>
          <a:p>
            <a:pPr marL="285750" indent="-285750">
              <a:buFont typeface="Arial" panose="020B0604020202020204" pitchFamily="34" charset="0"/>
              <a:buChar char="•"/>
            </a:pPr>
            <a:r>
              <a:rPr lang="en-GB" sz="2000" dirty="0" err="1">
                <a:solidFill>
                  <a:schemeClr val="bg1"/>
                </a:solidFill>
              </a:rPr>
              <a:t>Dyma</a:t>
            </a:r>
            <a:r>
              <a:rPr lang="en-GB" sz="2000" dirty="0">
                <a:solidFill>
                  <a:schemeClr val="bg1"/>
                </a:solidFill>
              </a:rPr>
              <a:t> rai </a:t>
            </a:r>
            <a:r>
              <a:rPr lang="en-GB" sz="2000" dirty="0" err="1">
                <a:solidFill>
                  <a:schemeClr val="bg1"/>
                </a:solidFill>
              </a:rPr>
              <a:t>pwyntiau</a:t>
            </a:r>
            <a:r>
              <a:rPr lang="en-GB" sz="2000" dirty="0">
                <a:solidFill>
                  <a:schemeClr val="bg1"/>
                </a:solidFill>
              </a:rPr>
              <a:t> </a:t>
            </a:r>
            <a:r>
              <a:rPr lang="en-GB" sz="2000" dirty="0" err="1">
                <a:solidFill>
                  <a:schemeClr val="bg1"/>
                </a:solidFill>
              </a:rPr>
              <a:t>i'w</a:t>
            </a:r>
            <a:r>
              <a:rPr lang="en-GB" sz="2000" dirty="0">
                <a:solidFill>
                  <a:schemeClr val="bg1"/>
                </a:solidFill>
              </a:rPr>
              <a:t> </a:t>
            </a:r>
            <a:r>
              <a:rPr lang="en-GB" sz="2000" dirty="0" err="1">
                <a:solidFill>
                  <a:schemeClr val="bg1"/>
                </a:solidFill>
              </a:rPr>
              <a:t>hystyried</a:t>
            </a:r>
            <a:r>
              <a:rPr lang="en-GB" sz="2000" dirty="0">
                <a:solidFill>
                  <a:schemeClr val="bg1"/>
                </a:solidFill>
              </a:rPr>
              <a:t>:</a:t>
            </a:r>
          </a:p>
          <a:p>
            <a:pPr marL="285750" indent="-285750">
              <a:buFont typeface="Arial" panose="020B0604020202020204" pitchFamily="34" charset="0"/>
              <a:buChar char="•"/>
            </a:pPr>
            <a:r>
              <a:rPr lang="en-GB" sz="2000" dirty="0">
                <a:solidFill>
                  <a:schemeClr val="bg1"/>
                </a:solidFill>
              </a:rPr>
              <a:t>Beth </a:t>
            </a:r>
            <a:r>
              <a:rPr lang="en-GB" sz="2000" dirty="0" err="1">
                <a:solidFill>
                  <a:schemeClr val="bg1"/>
                </a:solidFill>
              </a:rPr>
              <a:t>yw</a:t>
            </a:r>
            <a:r>
              <a:rPr lang="en-GB" sz="2000" dirty="0">
                <a:solidFill>
                  <a:schemeClr val="bg1"/>
                </a:solidFill>
              </a:rPr>
              <a:t> </a:t>
            </a:r>
            <a:r>
              <a:rPr lang="en-GB" sz="2000" dirty="0" err="1">
                <a:solidFill>
                  <a:schemeClr val="bg1"/>
                </a:solidFill>
              </a:rPr>
              <a:t>cryfderau</a:t>
            </a:r>
            <a:r>
              <a:rPr lang="en-GB" sz="2000" dirty="0">
                <a:solidFill>
                  <a:schemeClr val="bg1"/>
                </a:solidFill>
              </a:rPr>
              <a:t> </a:t>
            </a:r>
            <a:r>
              <a:rPr lang="en-GB" sz="2000" dirty="0" err="1">
                <a:solidFill>
                  <a:schemeClr val="bg1"/>
                </a:solidFill>
              </a:rPr>
              <a:t>sylfaen</a:t>
            </a:r>
            <a:r>
              <a:rPr lang="en-GB" sz="2000" dirty="0">
                <a:solidFill>
                  <a:schemeClr val="bg1"/>
                </a:solidFill>
              </a:rPr>
              <a:t> </a:t>
            </a:r>
            <a:r>
              <a:rPr lang="en-GB" sz="2000" dirty="0" err="1">
                <a:solidFill>
                  <a:schemeClr val="bg1"/>
                </a:solidFill>
              </a:rPr>
              <a:t>ymchwil</a:t>
            </a:r>
            <a:r>
              <a:rPr lang="en-GB" sz="2000" dirty="0">
                <a:solidFill>
                  <a:schemeClr val="bg1"/>
                </a:solidFill>
              </a:rPr>
              <a:t> a </a:t>
            </a:r>
            <a:r>
              <a:rPr lang="en-GB" sz="2000" dirty="0" err="1">
                <a:solidFill>
                  <a:schemeClr val="bg1"/>
                </a:solidFill>
              </a:rPr>
              <a:t>thystiolaeth</a:t>
            </a:r>
            <a:r>
              <a:rPr lang="en-GB" sz="2000" dirty="0">
                <a:solidFill>
                  <a:schemeClr val="bg1"/>
                </a:solidFill>
              </a:rPr>
              <a:t> y </a:t>
            </a:r>
            <a:r>
              <a:rPr lang="en-GB" sz="2000" dirty="0" err="1">
                <a:solidFill>
                  <a:schemeClr val="bg1"/>
                </a:solidFill>
              </a:rPr>
              <a:t>wybodaeth</a:t>
            </a:r>
            <a:r>
              <a:rPr lang="en-GB" sz="2000" dirty="0">
                <a:solidFill>
                  <a:schemeClr val="bg1"/>
                </a:solidFill>
              </a:rPr>
              <a:t>?</a:t>
            </a:r>
          </a:p>
          <a:p>
            <a:pPr marL="285750" indent="-285750">
              <a:buFont typeface="Arial" panose="020B0604020202020204" pitchFamily="34" charset="0"/>
              <a:buChar char="•"/>
            </a:pPr>
            <a:r>
              <a:rPr lang="en-GB" sz="2000" dirty="0">
                <a:solidFill>
                  <a:schemeClr val="bg1"/>
                </a:solidFill>
              </a:rPr>
              <a:t>Beth </a:t>
            </a:r>
            <a:r>
              <a:rPr lang="en-GB" sz="2000" dirty="0" err="1">
                <a:solidFill>
                  <a:schemeClr val="bg1"/>
                </a:solidFill>
              </a:rPr>
              <a:t>yw'r</a:t>
            </a:r>
            <a:r>
              <a:rPr lang="en-GB" sz="2000" dirty="0">
                <a:solidFill>
                  <a:schemeClr val="bg1"/>
                </a:solidFill>
              </a:rPr>
              <a:t> </a:t>
            </a:r>
            <a:r>
              <a:rPr lang="en-GB" sz="2000" dirty="0" err="1">
                <a:solidFill>
                  <a:schemeClr val="bg1"/>
                </a:solidFill>
              </a:rPr>
              <a:t>cyfyngiadau</a:t>
            </a:r>
            <a:r>
              <a:rPr lang="en-GB" sz="2000" dirty="0">
                <a:solidFill>
                  <a:schemeClr val="bg1"/>
                </a:solidFill>
              </a:rPr>
              <a:t>?</a:t>
            </a:r>
          </a:p>
          <a:p>
            <a:pPr marL="285750" indent="-285750">
              <a:buFont typeface="Arial" panose="020B0604020202020204" pitchFamily="34" charset="0"/>
              <a:buChar char="•"/>
            </a:pPr>
            <a:r>
              <a:rPr lang="en-GB" sz="2000" dirty="0">
                <a:solidFill>
                  <a:schemeClr val="bg1"/>
                </a:solidFill>
              </a:rPr>
              <a:t>Sut </a:t>
            </a:r>
            <a:r>
              <a:rPr lang="en-GB" sz="2000" dirty="0" err="1">
                <a:solidFill>
                  <a:schemeClr val="bg1"/>
                </a:solidFill>
              </a:rPr>
              <a:t>mae'r</a:t>
            </a:r>
            <a:r>
              <a:rPr lang="en-GB" sz="2000" dirty="0">
                <a:solidFill>
                  <a:schemeClr val="bg1"/>
                </a:solidFill>
              </a:rPr>
              <a:t> </a:t>
            </a:r>
            <a:r>
              <a:rPr lang="en-GB" sz="2000" dirty="0" err="1">
                <a:solidFill>
                  <a:schemeClr val="bg1"/>
                </a:solidFill>
              </a:rPr>
              <a:t>astudiaeth</a:t>
            </a:r>
            <a:r>
              <a:rPr lang="en-GB" sz="2000" dirty="0">
                <a:solidFill>
                  <a:schemeClr val="bg1"/>
                </a:solidFill>
              </a:rPr>
              <a:t> </a:t>
            </a:r>
            <a:r>
              <a:rPr lang="en-GB" sz="2000" dirty="0" err="1">
                <a:solidFill>
                  <a:schemeClr val="bg1"/>
                </a:solidFill>
              </a:rPr>
              <a:t>wedi'i</a:t>
            </a:r>
            <a:r>
              <a:rPr lang="en-GB" sz="2000" dirty="0">
                <a:solidFill>
                  <a:schemeClr val="bg1"/>
                </a:solidFill>
              </a:rPr>
              <a:t> </a:t>
            </a:r>
            <a:r>
              <a:rPr lang="en-GB" sz="2000" dirty="0" err="1">
                <a:solidFill>
                  <a:schemeClr val="bg1"/>
                </a:solidFill>
              </a:rPr>
              <a:t>chynnal</a:t>
            </a:r>
            <a:r>
              <a:rPr lang="en-GB" sz="2000" dirty="0">
                <a:solidFill>
                  <a:schemeClr val="bg1"/>
                </a:solidFill>
              </a:rPr>
              <a:t> a faint o </a:t>
            </a:r>
            <a:r>
              <a:rPr lang="en-GB" sz="2000" dirty="0" err="1">
                <a:solidFill>
                  <a:schemeClr val="bg1"/>
                </a:solidFill>
              </a:rPr>
              <a:t>bobl</a:t>
            </a:r>
            <a:r>
              <a:rPr lang="en-GB" sz="2000" dirty="0">
                <a:solidFill>
                  <a:schemeClr val="bg1"/>
                </a:solidFill>
              </a:rPr>
              <a:t>?</a:t>
            </a:r>
          </a:p>
          <a:p>
            <a:pPr marL="285750" indent="-285750">
              <a:buFont typeface="Arial" panose="020B0604020202020204" pitchFamily="34" charset="0"/>
              <a:buChar char="•"/>
            </a:pPr>
            <a:r>
              <a:rPr lang="en-GB" sz="2000" dirty="0">
                <a:solidFill>
                  <a:schemeClr val="bg1"/>
                </a:solidFill>
              </a:rPr>
              <a:t>Beth </a:t>
            </a:r>
            <a:r>
              <a:rPr lang="en-GB" sz="2000" dirty="0" err="1">
                <a:solidFill>
                  <a:schemeClr val="bg1"/>
                </a:solidFill>
              </a:rPr>
              <a:t>yw'r</a:t>
            </a:r>
            <a:r>
              <a:rPr lang="en-GB" sz="2000" dirty="0">
                <a:solidFill>
                  <a:schemeClr val="bg1"/>
                </a:solidFill>
              </a:rPr>
              <a:t> </a:t>
            </a:r>
            <a:r>
              <a:rPr lang="en-GB" sz="2000" dirty="0" err="1">
                <a:solidFill>
                  <a:schemeClr val="bg1"/>
                </a:solidFill>
              </a:rPr>
              <a:t>cyfraniad</a:t>
            </a:r>
            <a:r>
              <a:rPr lang="en-GB" sz="2000" dirty="0">
                <a:solidFill>
                  <a:schemeClr val="bg1"/>
                </a:solidFill>
              </a:rPr>
              <a:t> </a:t>
            </a:r>
            <a:r>
              <a:rPr lang="en-GB" sz="2000" dirty="0" err="1">
                <a:solidFill>
                  <a:schemeClr val="bg1"/>
                </a:solidFill>
              </a:rPr>
              <a:t>i'm</a:t>
            </a:r>
            <a:r>
              <a:rPr lang="en-GB" sz="2000" dirty="0">
                <a:solidFill>
                  <a:schemeClr val="bg1"/>
                </a:solidFill>
              </a:rPr>
              <a:t> </a:t>
            </a:r>
            <a:r>
              <a:rPr lang="en-GB" sz="2000" dirty="0" err="1">
                <a:solidFill>
                  <a:schemeClr val="bg1"/>
                </a:solidFill>
              </a:rPr>
              <a:t>maes</a:t>
            </a:r>
            <a:r>
              <a:rPr lang="en-GB" sz="2000" dirty="0">
                <a:solidFill>
                  <a:schemeClr val="bg1"/>
                </a:solidFill>
              </a:rPr>
              <a:t> </a:t>
            </a:r>
            <a:r>
              <a:rPr lang="en-GB" sz="2000" dirty="0" err="1">
                <a:solidFill>
                  <a:schemeClr val="bg1"/>
                </a:solidFill>
              </a:rPr>
              <a:t>ffocws</a:t>
            </a:r>
            <a:r>
              <a:rPr lang="en-GB" sz="2000" dirty="0">
                <a:solidFill>
                  <a:schemeClr val="bg1"/>
                </a:solidFill>
              </a:rPr>
              <a:t>? A </a:t>
            </a:r>
            <a:r>
              <a:rPr lang="en-GB" sz="2000" dirty="0" err="1">
                <a:solidFill>
                  <a:schemeClr val="bg1"/>
                </a:solidFill>
              </a:rPr>
              <a:t>yw'n</a:t>
            </a:r>
            <a:r>
              <a:rPr lang="en-GB" sz="2000" dirty="0">
                <a:solidFill>
                  <a:schemeClr val="bg1"/>
                </a:solidFill>
              </a:rPr>
              <a:t> </a:t>
            </a:r>
            <a:r>
              <a:rPr lang="en-GB" sz="2000" dirty="0" err="1">
                <a:solidFill>
                  <a:schemeClr val="bg1"/>
                </a:solidFill>
              </a:rPr>
              <a:t>destun</a:t>
            </a:r>
            <a:r>
              <a:rPr lang="en-GB" sz="2000" dirty="0">
                <a:solidFill>
                  <a:schemeClr val="bg1"/>
                </a:solidFill>
              </a:rPr>
              <a:t> </a:t>
            </a:r>
            <a:r>
              <a:rPr lang="en-GB" sz="2000" dirty="0" err="1">
                <a:solidFill>
                  <a:schemeClr val="bg1"/>
                </a:solidFill>
              </a:rPr>
              <a:t>allweddol</a:t>
            </a:r>
            <a:r>
              <a:rPr lang="en-GB" sz="2000" dirty="0">
                <a:solidFill>
                  <a:schemeClr val="bg1"/>
                </a:solidFill>
              </a:rPr>
              <a:t>?</a:t>
            </a:r>
          </a:p>
          <a:p>
            <a:pPr marL="285750" indent="-285750">
              <a:buFont typeface="Arial" panose="020B0604020202020204" pitchFamily="34" charset="0"/>
              <a:buChar char="•"/>
            </a:pPr>
            <a:r>
              <a:rPr lang="en-GB" sz="2000" dirty="0">
                <a:solidFill>
                  <a:schemeClr val="bg1"/>
                </a:solidFill>
              </a:rPr>
              <a:t>Pa </a:t>
            </a:r>
            <a:r>
              <a:rPr lang="en-GB" sz="2000" dirty="0" err="1">
                <a:solidFill>
                  <a:schemeClr val="bg1"/>
                </a:solidFill>
              </a:rPr>
              <a:t>agweddau</a:t>
            </a:r>
            <a:r>
              <a:rPr lang="en-GB" sz="2000" dirty="0">
                <a:solidFill>
                  <a:schemeClr val="bg1"/>
                </a:solidFill>
              </a:rPr>
              <a:t> </a:t>
            </a:r>
            <a:r>
              <a:rPr lang="en-GB" sz="2000" dirty="0" err="1">
                <a:solidFill>
                  <a:schemeClr val="bg1"/>
                </a:solidFill>
              </a:rPr>
              <a:t>diddorol</a:t>
            </a:r>
            <a:r>
              <a:rPr lang="en-GB" sz="2000" dirty="0">
                <a:solidFill>
                  <a:schemeClr val="bg1"/>
                </a:solidFill>
              </a:rPr>
              <a:t> </a:t>
            </a:r>
            <a:r>
              <a:rPr lang="en-GB" sz="2000" dirty="0" err="1">
                <a:solidFill>
                  <a:schemeClr val="bg1"/>
                </a:solidFill>
              </a:rPr>
              <a:t>sydd</a:t>
            </a:r>
            <a:r>
              <a:rPr lang="en-GB" sz="2000" dirty="0">
                <a:solidFill>
                  <a:schemeClr val="bg1"/>
                </a:solidFill>
              </a:rPr>
              <a:t> </a:t>
            </a:r>
            <a:r>
              <a:rPr lang="en-GB" sz="2000" dirty="0" err="1">
                <a:solidFill>
                  <a:schemeClr val="bg1"/>
                </a:solidFill>
              </a:rPr>
              <a:t>ar</a:t>
            </a:r>
            <a:r>
              <a:rPr lang="en-GB" sz="2000" dirty="0">
                <a:solidFill>
                  <a:schemeClr val="bg1"/>
                </a:solidFill>
              </a:rPr>
              <a:t> </a:t>
            </a:r>
            <a:r>
              <a:rPr lang="en-GB" sz="2000" dirty="0" err="1">
                <a:solidFill>
                  <a:schemeClr val="bg1"/>
                </a:solidFill>
              </a:rPr>
              <a:t>gael</a:t>
            </a:r>
            <a:r>
              <a:rPr lang="en-GB" sz="2000" dirty="0">
                <a:solidFill>
                  <a:schemeClr val="bg1"/>
                </a:solidFill>
              </a:rPr>
              <a:t>?</a:t>
            </a:r>
          </a:p>
          <a:p>
            <a:pPr marL="285750" indent="-285750">
              <a:buFont typeface="Arial" panose="020B0604020202020204" pitchFamily="34" charset="0"/>
              <a:buChar char="•"/>
            </a:pPr>
            <a:r>
              <a:rPr lang="en-GB" sz="2000" dirty="0">
                <a:solidFill>
                  <a:schemeClr val="bg1"/>
                </a:solidFill>
              </a:rPr>
              <a:t>A </a:t>
            </a:r>
            <a:r>
              <a:rPr lang="en-GB" sz="2000" dirty="0" err="1">
                <a:solidFill>
                  <a:schemeClr val="bg1"/>
                </a:solidFill>
              </a:rPr>
              <a:t>oes</a:t>
            </a:r>
            <a:r>
              <a:rPr lang="en-GB" sz="2000" dirty="0">
                <a:solidFill>
                  <a:schemeClr val="bg1"/>
                </a:solidFill>
              </a:rPr>
              <a:t> barn </a:t>
            </a:r>
            <a:r>
              <a:rPr lang="en-GB" sz="2000" dirty="0" err="1">
                <a:solidFill>
                  <a:schemeClr val="bg1"/>
                </a:solidFill>
              </a:rPr>
              <a:t>wrthwynebus</a:t>
            </a:r>
            <a:r>
              <a:rPr lang="en-GB" sz="2000" dirty="0">
                <a:solidFill>
                  <a:schemeClr val="bg1"/>
                </a:solidFill>
              </a:rPr>
              <a:t>?</a:t>
            </a:r>
          </a:p>
          <a:p>
            <a:pPr marL="285750" indent="-285750">
              <a:buFont typeface="Arial" panose="020B0604020202020204" pitchFamily="34" charset="0"/>
              <a:buChar char="•"/>
            </a:pPr>
            <a:r>
              <a:rPr lang="en-GB" sz="2000" dirty="0">
                <a:solidFill>
                  <a:schemeClr val="bg1"/>
                </a:solidFill>
              </a:rPr>
              <a:t>A </a:t>
            </a:r>
            <a:r>
              <a:rPr lang="en-GB" sz="2000" dirty="0" err="1">
                <a:solidFill>
                  <a:schemeClr val="bg1"/>
                </a:solidFill>
              </a:rPr>
              <a:t>yw'n</a:t>
            </a:r>
            <a:r>
              <a:rPr lang="en-GB" sz="2000" dirty="0">
                <a:solidFill>
                  <a:schemeClr val="bg1"/>
                </a:solidFill>
              </a:rPr>
              <a:t> </a:t>
            </a:r>
            <a:r>
              <a:rPr lang="en-GB" sz="2000" dirty="0" err="1">
                <a:solidFill>
                  <a:schemeClr val="bg1"/>
                </a:solidFill>
              </a:rPr>
              <a:t>cyd-fynd</a:t>
            </a:r>
            <a:r>
              <a:rPr lang="en-GB" sz="2000" dirty="0">
                <a:solidFill>
                  <a:schemeClr val="bg1"/>
                </a:solidFill>
              </a:rPr>
              <a:t> ag </a:t>
            </a:r>
            <a:r>
              <a:rPr lang="en-GB" sz="2000" dirty="0" err="1">
                <a:solidFill>
                  <a:schemeClr val="bg1"/>
                </a:solidFill>
              </a:rPr>
              <a:t>unrhyw</a:t>
            </a:r>
            <a:r>
              <a:rPr lang="en-GB" sz="2000" dirty="0">
                <a:solidFill>
                  <a:schemeClr val="bg1"/>
                </a:solidFill>
              </a:rPr>
              <a:t> </a:t>
            </a:r>
            <a:r>
              <a:rPr lang="en-GB" sz="2000" dirty="0" err="1">
                <a:solidFill>
                  <a:schemeClr val="bg1"/>
                </a:solidFill>
              </a:rPr>
              <a:t>destunau</a:t>
            </a:r>
            <a:r>
              <a:rPr lang="en-GB" sz="2000" dirty="0">
                <a:solidFill>
                  <a:schemeClr val="bg1"/>
                </a:solidFill>
              </a:rPr>
              <a:t> </a:t>
            </a:r>
            <a:r>
              <a:rPr lang="en-GB" sz="2000" dirty="0" err="1">
                <a:solidFill>
                  <a:schemeClr val="bg1"/>
                </a:solidFill>
              </a:rPr>
              <a:t>eraill</a:t>
            </a:r>
            <a:r>
              <a:rPr lang="en-GB" sz="2000" dirty="0">
                <a:solidFill>
                  <a:schemeClr val="bg1"/>
                </a:solidFill>
              </a:rPr>
              <a:t> </a:t>
            </a:r>
            <a:r>
              <a:rPr lang="en-GB" sz="2000" dirty="0" err="1">
                <a:solidFill>
                  <a:schemeClr val="bg1"/>
                </a:solidFill>
              </a:rPr>
              <a:t>yr</a:t>
            </a:r>
            <a:r>
              <a:rPr lang="en-GB" sz="2000" dirty="0">
                <a:solidFill>
                  <a:schemeClr val="bg1"/>
                </a:solidFill>
              </a:rPr>
              <a:t> </a:t>
            </a:r>
            <a:r>
              <a:rPr lang="en-GB" sz="2000" dirty="0" err="1">
                <a:solidFill>
                  <a:schemeClr val="bg1"/>
                </a:solidFill>
              </a:rPr>
              <a:t>wyf</a:t>
            </a:r>
            <a:r>
              <a:rPr lang="en-GB" sz="2000" dirty="0">
                <a:solidFill>
                  <a:schemeClr val="bg1"/>
                </a:solidFill>
              </a:rPr>
              <a:t> </a:t>
            </a:r>
            <a:r>
              <a:rPr lang="en-GB" sz="2000" dirty="0" err="1">
                <a:solidFill>
                  <a:schemeClr val="bg1"/>
                </a:solidFill>
              </a:rPr>
              <a:t>wedi'u</a:t>
            </a:r>
            <a:r>
              <a:rPr lang="en-GB" sz="2000" dirty="0">
                <a:solidFill>
                  <a:schemeClr val="bg1"/>
                </a:solidFill>
              </a:rPr>
              <a:t> </a:t>
            </a:r>
            <a:r>
              <a:rPr lang="en-GB" sz="2000" dirty="0" err="1">
                <a:solidFill>
                  <a:schemeClr val="bg1"/>
                </a:solidFill>
              </a:rPr>
              <a:t>darllen</a:t>
            </a:r>
            <a:r>
              <a:rPr lang="en-GB" sz="2000" dirty="0">
                <a:solidFill>
                  <a:schemeClr val="bg1"/>
                </a:solidFill>
              </a:rPr>
              <a:t>?</a:t>
            </a:r>
          </a:p>
          <a:p>
            <a:pPr marL="285750" indent="-285750">
              <a:buFont typeface="Arial" panose="020B0604020202020204" pitchFamily="34" charset="0"/>
              <a:buChar char="•"/>
            </a:pPr>
            <a:r>
              <a:rPr lang="en-GB" sz="2000" dirty="0">
                <a:solidFill>
                  <a:schemeClr val="bg1"/>
                </a:solidFill>
              </a:rPr>
              <a:t>Sut </a:t>
            </a:r>
            <a:r>
              <a:rPr lang="en-GB" sz="2000" dirty="0" err="1">
                <a:solidFill>
                  <a:schemeClr val="bg1"/>
                </a:solidFill>
              </a:rPr>
              <a:t>mae'n</a:t>
            </a:r>
            <a:r>
              <a:rPr lang="en-GB" sz="2000" dirty="0">
                <a:solidFill>
                  <a:schemeClr val="bg1"/>
                </a:solidFill>
              </a:rPr>
              <a:t> </a:t>
            </a:r>
            <a:r>
              <a:rPr lang="en-GB" sz="2000" dirty="0" err="1">
                <a:solidFill>
                  <a:schemeClr val="bg1"/>
                </a:solidFill>
              </a:rPr>
              <a:t>fy</a:t>
            </a:r>
            <a:r>
              <a:rPr lang="en-GB" sz="2000" dirty="0">
                <a:solidFill>
                  <a:schemeClr val="bg1"/>
                </a:solidFill>
              </a:rPr>
              <a:t> </a:t>
            </a:r>
            <a:r>
              <a:rPr lang="en-GB" sz="2000" dirty="0" err="1">
                <a:solidFill>
                  <a:schemeClr val="bg1"/>
                </a:solidFill>
              </a:rPr>
              <a:t>helpu</a:t>
            </a:r>
            <a:r>
              <a:rPr lang="en-GB" sz="2000" dirty="0">
                <a:solidFill>
                  <a:schemeClr val="bg1"/>
                </a:solidFill>
              </a:rPr>
              <a:t> </a:t>
            </a:r>
            <a:r>
              <a:rPr lang="en-GB" sz="2000" dirty="0" err="1">
                <a:solidFill>
                  <a:schemeClr val="bg1"/>
                </a:solidFill>
              </a:rPr>
              <a:t>i</a:t>
            </a:r>
            <a:r>
              <a:rPr lang="en-GB" sz="2000" dirty="0">
                <a:solidFill>
                  <a:schemeClr val="bg1"/>
                </a:solidFill>
              </a:rPr>
              <a:t> </a:t>
            </a:r>
            <a:r>
              <a:rPr lang="en-GB" sz="2000" dirty="0" err="1">
                <a:solidFill>
                  <a:schemeClr val="bg1"/>
                </a:solidFill>
              </a:rPr>
              <a:t>ateb</a:t>
            </a:r>
            <a:r>
              <a:rPr lang="en-GB" sz="2000" dirty="0">
                <a:solidFill>
                  <a:schemeClr val="bg1"/>
                </a:solidFill>
              </a:rPr>
              <a:t> </a:t>
            </a:r>
            <a:r>
              <a:rPr lang="en-GB" sz="2000" dirty="0" err="1">
                <a:solidFill>
                  <a:schemeClr val="bg1"/>
                </a:solidFill>
              </a:rPr>
              <a:t>fy</a:t>
            </a:r>
            <a:r>
              <a:rPr lang="en-GB" sz="2000" dirty="0">
                <a:solidFill>
                  <a:schemeClr val="bg1"/>
                </a:solidFill>
              </a:rPr>
              <a:t> </a:t>
            </a:r>
            <a:r>
              <a:rPr lang="en-GB" sz="2000" dirty="0" err="1">
                <a:solidFill>
                  <a:schemeClr val="bg1"/>
                </a:solidFill>
              </a:rPr>
              <a:t>nghwestiwn</a:t>
            </a:r>
            <a:r>
              <a:rPr lang="en-GB" sz="2000" dirty="0">
                <a:solidFill>
                  <a:schemeClr val="bg1"/>
                </a:solidFill>
              </a:rPr>
              <a:t>?</a:t>
            </a:r>
          </a:p>
          <a:p>
            <a:endParaRPr lang="en-GB" dirty="0"/>
          </a:p>
          <a:p>
            <a:endParaRPr lang="en-GB" dirty="0"/>
          </a:p>
        </p:txBody>
      </p:sp>
      <p:pic>
        <p:nvPicPr>
          <p:cNvPr id="7" name="Picture 6" descr="A picture containing clipart&#10;&#10;Description automatically generated">
            <a:extLst>
              <a:ext uri="{FF2B5EF4-FFF2-40B4-BE49-F238E27FC236}">
                <a16:creationId xmlns:a16="http://schemas.microsoft.com/office/drawing/2014/main" id="{F5CD0C7D-D728-4DA5-87E1-0212836D0FB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663384" y="363838"/>
            <a:ext cx="1563661" cy="1344748"/>
          </a:xfrm>
          <a:prstGeom prst="rect">
            <a:avLst/>
          </a:prstGeom>
        </p:spPr>
      </p:pic>
    </p:spTree>
    <p:extLst>
      <p:ext uri="{BB962C8B-B14F-4D97-AF65-F5344CB8AC3E}">
        <p14:creationId xmlns:p14="http://schemas.microsoft.com/office/powerpoint/2010/main" val="26231412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A7FCF-99EB-405A-AA70-441D3652D3E9}"/>
              </a:ext>
            </a:extLst>
          </p:cNvPr>
          <p:cNvSpPr>
            <a:spLocks noGrp="1"/>
          </p:cNvSpPr>
          <p:nvPr>
            <p:ph type="title"/>
          </p:nvPr>
        </p:nvSpPr>
        <p:spPr>
          <a:xfrm>
            <a:off x="5291568" y="1062567"/>
            <a:ext cx="5627258" cy="1507067"/>
          </a:xfrm>
        </p:spPr>
        <p:txBody>
          <a:bodyPr vert="horz" lIns="91440" tIns="45720" rIns="91440" bIns="45720" rtlCol="0" anchor="ctr">
            <a:normAutofit/>
          </a:bodyPr>
          <a:lstStyle/>
          <a:p>
            <a:pPr>
              <a:lnSpc>
                <a:spcPct val="90000"/>
              </a:lnSpc>
            </a:pPr>
            <a:r>
              <a:rPr lang="en-US" sz="2500" b="1" dirty="0">
                <a:solidFill>
                  <a:schemeClr val="bg1"/>
                </a:solidFill>
              </a:rPr>
              <a:t>YMCHILIO AC YSGRIFENNU ADOLYGIAD O LENYDDIAETH</a:t>
            </a:r>
            <a:br>
              <a:rPr lang="en-US" sz="2500" b="1" dirty="0">
                <a:solidFill>
                  <a:schemeClr val="bg1"/>
                </a:solidFill>
              </a:rPr>
            </a:br>
            <a:r>
              <a:rPr lang="en-US" sz="2500" i="1" dirty="0">
                <a:solidFill>
                  <a:schemeClr val="bg1"/>
                </a:solidFill>
              </a:rPr>
              <a:t>RESEARCHING AND WRITING A LITERATURE REVIEW</a:t>
            </a:r>
          </a:p>
        </p:txBody>
      </p:sp>
      <p:pic>
        <p:nvPicPr>
          <p:cNvPr id="7" name="Content Placeholder 6" descr="Icon&#10;&#10;Description automatically generated">
            <a:extLst>
              <a:ext uri="{FF2B5EF4-FFF2-40B4-BE49-F238E27FC236}">
                <a16:creationId xmlns:a16="http://schemas.microsoft.com/office/drawing/2014/main" id="{FFB1F9AC-7E40-4E74-84FD-8E74132C4ED6}"/>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6011" r="28869"/>
          <a:stretch/>
        </p:blipFill>
        <p:spPr>
          <a:xfrm>
            <a:off x="800558" y="786117"/>
            <a:ext cx="3337560" cy="4956048"/>
          </a:xfrm>
          <a:custGeom>
            <a:avLst/>
            <a:gdLst/>
            <a:ahLst/>
            <a:cxnLst/>
            <a:rect l="l" t="t" r="r" b="b"/>
            <a:pathLst>
              <a:path w="3337560" h="4956048">
                <a:moveTo>
                  <a:pt x="384420" y="0"/>
                </a:moveTo>
                <a:lnTo>
                  <a:pt x="3337560" y="0"/>
                </a:lnTo>
                <a:lnTo>
                  <a:pt x="3337560" y="4571628"/>
                </a:lnTo>
                <a:lnTo>
                  <a:pt x="2953140" y="4956048"/>
                </a:lnTo>
                <a:lnTo>
                  <a:pt x="0" y="4956048"/>
                </a:lnTo>
                <a:lnTo>
                  <a:pt x="0" y="384420"/>
                </a:lnTo>
                <a:close/>
              </a:path>
            </a:pathLst>
          </a:custGeom>
        </p:spPr>
      </p:pic>
      <p:sp>
        <p:nvSpPr>
          <p:cNvPr id="5" name="TextBox 4">
            <a:extLst>
              <a:ext uri="{FF2B5EF4-FFF2-40B4-BE49-F238E27FC236}">
                <a16:creationId xmlns:a16="http://schemas.microsoft.com/office/drawing/2014/main" id="{6B2B4CB8-8314-413C-954B-3409A92272C5}"/>
              </a:ext>
            </a:extLst>
          </p:cNvPr>
          <p:cNvSpPr txBox="1"/>
          <p:nvPr/>
        </p:nvSpPr>
        <p:spPr>
          <a:xfrm>
            <a:off x="4843627" y="2196306"/>
            <a:ext cx="6253792" cy="3615267"/>
          </a:xfrm>
          <a:prstGeom prst="rect">
            <a:avLst/>
          </a:prstGeom>
        </p:spPr>
        <p:txBody>
          <a:bodyPr vert="horz" lIns="91440" tIns="45720" rIns="91440" bIns="45720" rtlCol="0" anchor="ctr">
            <a:normAutofit/>
          </a:bodyPr>
          <a:lstStyle/>
          <a:p>
            <a:pPr>
              <a:spcBef>
                <a:spcPct val="20000"/>
              </a:spcBef>
              <a:spcAft>
                <a:spcPts val="600"/>
              </a:spcAft>
              <a:buClr>
                <a:schemeClr val="tx1"/>
              </a:buClr>
              <a:buSzPct val="80000"/>
              <a:buFont typeface="Wingdings 3" panose="05040102010807070707" pitchFamily="18" charset="2"/>
              <a:buChar char=""/>
            </a:pPr>
            <a:r>
              <a:rPr lang="en-US" sz="2800" b="1" i="1" dirty="0">
                <a:solidFill>
                  <a:schemeClr val="bg1"/>
                </a:solidFill>
                <a:hlinkClick r:id="rId4">
                  <a:extLst>
                    <a:ext uri="{A12FA001-AC4F-418D-AE19-62706E023703}">
                      <ahyp:hlinkClr xmlns:ahyp="http://schemas.microsoft.com/office/drawing/2018/hyperlinkcolor" val="tx"/>
                    </a:ext>
                  </a:extLst>
                </a:hlinkClick>
              </a:rPr>
              <a:t>https://moodle.uwtsd.ac.uk/mod/book/view.php?id=277821</a:t>
            </a:r>
            <a:endParaRPr lang="en-US" sz="2800" b="1" i="1" dirty="0">
              <a:solidFill>
                <a:schemeClr val="bg1"/>
              </a:solidFill>
            </a:endParaRPr>
          </a:p>
        </p:txBody>
      </p:sp>
    </p:spTree>
    <p:extLst>
      <p:ext uri="{BB962C8B-B14F-4D97-AF65-F5344CB8AC3E}">
        <p14:creationId xmlns:p14="http://schemas.microsoft.com/office/powerpoint/2010/main" val="13069295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0663E-EACD-47D8-9ADD-A54840E59CA9}"/>
              </a:ext>
            </a:extLst>
          </p:cNvPr>
          <p:cNvSpPr>
            <a:spLocks noGrp="1"/>
          </p:cNvSpPr>
          <p:nvPr>
            <p:ph type="title"/>
          </p:nvPr>
        </p:nvSpPr>
        <p:spPr>
          <a:xfrm>
            <a:off x="1565955" y="397933"/>
            <a:ext cx="8534400" cy="1507067"/>
          </a:xfrm>
        </p:spPr>
        <p:txBody>
          <a:bodyPr>
            <a:normAutofit/>
          </a:bodyPr>
          <a:lstStyle/>
          <a:p>
            <a:r>
              <a:rPr lang="en-GB" b="1" dirty="0">
                <a:solidFill>
                  <a:schemeClr val="bg1"/>
                </a:solidFill>
              </a:rPr>
              <a:t>CYNLLUNIO YMCHWIL A DULLIAU</a:t>
            </a:r>
            <a:br>
              <a:rPr lang="en-GB" b="1" dirty="0">
                <a:solidFill>
                  <a:schemeClr val="bg1"/>
                </a:solidFill>
              </a:rPr>
            </a:br>
            <a:r>
              <a:rPr lang="en-GB" b="1" i="1" dirty="0">
                <a:solidFill>
                  <a:schemeClr val="bg1"/>
                </a:solidFill>
              </a:rPr>
              <a:t>Research design and methods</a:t>
            </a:r>
          </a:p>
        </p:txBody>
      </p:sp>
      <p:graphicFrame>
        <p:nvGraphicFramePr>
          <p:cNvPr id="4" name="Content Placeholder 3">
            <a:extLst>
              <a:ext uri="{FF2B5EF4-FFF2-40B4-BE49-F238E27FC236}">
                <a16:creationId xmlns:a16="http://schemas.microsoft.com/office/drawing/2014/main" id="{B0ABFEA5-E461-439F-B425-A7F02F7E571B}"/>
              </a:ext>
            </a:extLst>
          </p:cNvPr>
          <p:cNvGraphicFramePr>
            <a:graphicFrameLocks noGrp="1"/>
          </p:cNvGraphicFramePr>
          <p:nvPr>
            <p:ph idx="1"/>
            <p:extLst>
              <p:ext uri="{D42A27DB-BD31-4B8C-83A1-F6EECF244321}">
                <p14:modId xmlns:p14="http://schemas.microsoft.com/office/powerpoint/2010/main" val="2817021939"/>
              </p:ext>
            </p:extLst>
          </p:nvPr>
        </p:nvGraphicFramePr>
        <p:xfrm>
          <a:off x="756890" y="2020934"/>
          <a:ext cx="10304930" cy="4351338"/>
        </p:xfrm>
        <a:graphic>
          <a:graphicData uri="http://schemas.openxmlformats.org/drawingml/2006/table">
            <a:tbl>
              <a:tblPr/>
              <a:tblGrid>
                <a:gridCol w="5152465">
                  <a:extLst>
                    <a:ext uri="{9D8B030D-6E8A-4147-A177-3AD203B41FA5}">
                      <a16:colId xmlns:a16="http://schemas.microsoft.com/office/drawing/2014/main" val="2909852451"/>
                    </a:ext>
                  </a:extLst>
                </a:gridCol>
                <a:gridCol w="5152465">
                  <a:extLst>
                    <a:ext uri="{9D8B030D-6E8A-4147-A177-3AD203B41FA5}">
                      <a16:colId xmlns:a16="http://schemas.microsoft.com/office/drawing/2014/main" val="104823186"/>
                    </a:ext>
                  </a:extLst>
                </a:gridCol>
              </a:tblGrid>
              <a:tr h="4351338">
                <a:tc>
                  <a:txBody>
                    <a:bodyPr/>
                    <a:lstStyle/>
                    <a:p>
                      <a:pPr fontAlgn="t"/>
                      <a:r>
                        <a:rPr lang="en-GB" sz="2400" b="1" dirty="0">
                          <a:solidFill>
                            <a:schemeClr val="bg1"/>
                          </a:solidFill>
                          <a:effectLst/>
                        </a:rPr>
                        <a:t>Math o </a:t>
                      </a:r>
                      <a:r>
                        <a:rPr lang="en-GB" sz="2400" b="1" dirty="0" err="1">
                          <a:solidFill>
                            <a:schemeClr val="bg1"/>
                          </a:solidFill>
                          <a:effectLst/>
                        </a:rPr>
                        <a:t>ymchwil</a:t>
                      </a:r>
                      <a:endParaRPr lang="en-GB" sz="2400" b="1" dirty="0">
                        <a:solidFill>
                          <a:schemeClr val="bg1"/>
                        </a:solidFill>
                        <a:effectLst/>
                      </a:endParaRPr>
                    </a:p>
                    <a:p>
                      <a:pPr fontAlgn="t"/>
                      <a:endParaRPr lang="en-GB" sz="2400" b="1" dirty="0">
                        <a:solidFill>
                          <a:schemeClr val="bg1"/>
                        </a:solidFill>
                        <a:effectLst/>
                      </a:endParaRPr>
                    </a:p>
                    <a:p>
                      <a:pPr marL="285750" indent="-285750" fontAlgn="t">
                        <a:buFont typeface="Arial" panose="020B0604020202020204" pitchFamily="34" charset="0"/>
                        <a:buChar char="•"/>
                      </a:pPr>
                      <a:r>
                        <a:rPr lang="en-GB" sz="2400" dirty="0">
                          <a:solidFill>
                            <a:schemeClr val="bg1"/>
                          </a:solidFill>
                          <a:effectLst/>
                        </a:rPr>
                        <a:t>A </a:t>
                      </a:r>
                      <a:r>
                        <a:rPr lang="en-GB" sz="2400" dirty="0" err="1">
                          <a:solidFill>
                            <a:schemeClr val="bg1"/>
                          </a:solidFill>
                          <a:effectLst/>
                        </a:rPr>
                        <a:t>wnewch</a:t>
                      </a:r>
                      <a:r>
                        <a:rPr lang="en-GB" sz="2400" dirty="0">
                          <a:solidFill>
                            <a:schemeClr val="bg1"/>
                          </a:solidFill>
                          <a:effectLst/>
                        </a:rPr>
                        <a:t> chi </a:t>
                      </a:r>
                      <a:r>
                        <a:rPr lang="en-GB" sz="2400" dirty="0" err="1">
                          <a:solidFill>
                            <a:schemeClr val="bg1"/>
                          </a:solidFill>
                          <a:effectLst/>
                        </a:rPr>
                        <a:t>gynnal</a:t>
                      </a:r>
                      <a:r>
                        <a:rPr lang="en-GB" sz="2400" dirty="0">
                          <a:solidFill>
                            <a:schemeClr val="bg1"/>
                          </a:solidFill>
                          <a:effectLst/>
                        </a:rPr>
                        <a:t> </a:t>
                      </a:r>
                      <a:r>
                        <a:rPr lang="en-GB" sz="2400" dirty="0" err="1">
                          <a:solidFill>
                            <a:schemeClr val="bg1"/>
                          </a:solidFill>
                          <a:effectLst/>
                        </a:rPr>
                        <a:t>ymchwil</a:t>
                      </a:r>
                      <a:r>
                        <a:rPr lang="en-GB" sz="2400" dirty="0">
                          <a:solidFill>
                            <a:schemeClr val="bg1"/>
                          </a:solidFill>
                          <a:effectLst/>
                        </a:rPr>
                        <a:t> </a:t>
                      </a:r>
                      <a:r>
                        <a:rPr lang="en-GB" sz="2400" dirty="0" err="1">
                          <a:solidFill>
                            <a:schemeClr val="bg1"/>
                          </a:solidFill>
                          <a:effectLst/>
                        </a:rPr>
                        <a:t>ansoddol</a:t>
                      </a:r>
                      <a:r>
                        <a:rPr lang="en-GB" sz="2400" dirty="0">
                          <a:solidFill>
                            <a:schemeClr val="bg1"/>
                          </a:solidFill>
                          <a:effectLst/>
                        </a:rPr>
                        <a:t> neu </a:t>
                      </a:r>
                      <a:r>
                        <a:rPr lang="en-GB" sz="2400" dirty="0" err="1">
                          <a:solidFill>
                            <a:schemeClr val="bg1"/>
                          </a:solidFill>
                          <a:effectLst/>
                        </a:rPr>
                        <a:t>feintiol</a:t>
                      </a:r>
                      <a:r>
                        <a:rPr lang="en-GB" sz="2400" dirty="0">
                          <a:solidFill>
                            <a:schemeClr val="bg1"/>
                          </a:solidFill>
                          <a:effectLst/>
                        </a:rPr>
                        <a:t>?</a:t>
                      </a:r>
                    </a:p>
                    <a:p>
                      <a:pPr marL="0" indent="0" fontAlgn="t">
                        <a:buFont typeface="Arial" panose="020B0604020202020204" pitchFamily="34" charset="0"/>
                        <a:buNone/>
                      </a:pPr>
                      <a:endParaRPr lang="en-GB" sz="2400" dirty="0">
                        <a:solidFill>
                          <a:schemeClr val="bg1"/>
                        </a:solidFill>
                        <a:effectLst/>
                      </a:endParaRPr>
                    </a:p>
                    <a:p>
                      <a:pPr marL="285750" indent="-285750" fontAlgn="t">
                        <a:buFont typeface="Arial" panose="020B0604020202020204" pitchFamily="34" charset="0"/>
                        <a:buChar char="•"/>
                      </a:pPr>
                      <a:r>
                        <a:rPr lang="en-GB" sz="2400" dirty="0">
                          <a:solidFill>
                            <a:schemeClr val="bg1"/>
                          </a:solidFill>
                          <a:effectLst/>
                        </a:rPr>
                        <a:t>A </a:t>
                      </a:r>
                      <a:r>
                        <a:rPr lang="en-GB" sz="2400" dirty="0" err="1">
                          <a:solidFill>
                            <a:schemeClr val="bg1"/>
                          </a:solidFill>
                          <a:effectLst/>
                        </a:rPr>
                        <a:t>fyddwch</a:t>
                      </a:r>
                      <a:r>
                        <a:rPr lang="en-GB" sz="2400" dirty="0">
                          <a:solidFill>
                            <a:schemeClr val="bg1"/>
                          </a:solidFill>
                          <a:effectLst/>
                        </a:rPr>
                        <a:t> </a:t>
                      </a:r>
                      <a:r>
                        <a:rPr lang="en-GB" sz="2400" dirty="0" err="1">
                          <a:solidFill>
                            <a:schemeClr val="bg1"/>
                          </a:solidFill>
                          <a:effectLst/>
                        </a:rPr>
                        <a:t>yn</a:t>
                      </a:r>
                      <a:r>
                        <a:rPr lang="en-GB" sz="2400" dirty="0">
                          <a:solidFill>
                            <a:schemeClr val="bg1"/>
                          </a:solidFill>
                          <a:effectLst/>
                        </a:rPr>
                        <a:t> </a:t>
                      </a:r>
                      <a:r>
                        <a:rPr lang="en-GB" sz="2400" dirty="0" err="1">
                          <a:solidFill>
                            <a:schemeClr val="bg1"/>
                          </a:solidFill>
                          <a:effectLst/>
                        </a:rPr>
                        <a:t>casglu</a:t>
                      </a:r>
                      <a:r>
                        <a:rPr lang="en-GB" sz="2400" dirty="0">
                          <a:solidFill>
                            <a:schemeClr val="bg1"/>
                          </a:solidFill>
                          <a:effectLst/>
                        </a:rPr>
                        <a:t> data </a:t>
                      </a:r>
                      <a:r>
                        <a:rPr lang="en-GB" sz="2400" dirty="0" err="1">
                          <a:solidFill>
                            <a:schemeClr val="bg1"/>
                          </a:solidFill>
                          <a:effectLst/>
                        </a:rPr>
                        <a:t>gwreiddiol</a:t>
                      </a:r>
                      <a:r>
                        <a:rPr lang="en-GB" sz="2400" dirty="0">
                          <a:solidFill>
                            <a:schemeClr val="bg1"/>
                          </a:solidFill>
                          <a:effectLst/>
                        </a:rPr>
                        <a:t> </a:t>
                      </a:r>
                      <a:r>
                        <a:rPr lang="en-GB" sz="2400" dirty="0" err="1">
                          <a:solidFill>
                            <a:schemeClr val="bg1"/>
                          </a:solidFill>
                          <a:effectLst/>
                        </a:rPr>
                        <a:t>neu'n</a:t>
                      </a:r>
                      <a:r>
                        <a:rPr lang="en-GB" sz="2400" dirty="0">
                          <a:solidFill>
                            <a:schemeClr val="bg1"/>
                          </a:solidFill>
                          <a:effectLst/>
                        </a:rPr>
                        <a:t> </a:t>
                      </a:r>
                      <a:r>
                        <a:rPr lang="en-GB" sz="2400" dirty="0" err="1">
                          <a:solidFill>
                            <a:schemeClr val="bg1"/>
                          </a:solidFill>
                          <a:effectLst/>
                        </a:rPr>
                        <a:t>gweithio</a:t>
                      </a:r>
                      <a:r>
                        <a:rPr lang="en-GB" sz="2400" dirty="0">
                          <a:solidFill>
                            <a:schemeClr val="bg1"/>
                          </a:solidFill>
                          <a:effectLst/>
                        </a:rPr>
                        <a:t> gyda </a:t>
                      </a:r>
                      <a:r>
                        <a:rPr lang="en-GB" sz="2400" dirty="0" err="1">
                          <a:solidFill>
                            <a:schemeClr val="bg1"/>
                          </a:solidFill>
                          <a:effectLst/>
                        </a:rPr>
                        <a:t>ffynonellau</a:t>
                      </a:r>
                      <a:r>
                        <a:rPr lang="en-GB" sz="2400" dirty="0">
                          <a:solidFill>
                            <a:schemeClr val="bg1"/>
                          </a:solidFill>
                          <a:effectLst/>
                        </a:rPr>
                        <a:t> </a:t>
                      </a:r>
                      <a:r>
                        <a:rPr lang="en-GB" sz="2400" dirty="0" err="1">
                          <a:solidFill>
                            <a:schemeClr val="bg1"/>
                          </a:solidFill>
                          <a:effectLst/>
                        </a:rPr>
                        <a:t>cynradd</a:t>
                      </a:r>
                      <a:r>
                        <a:rPr lang="en-GB" sz="2400" dirty="0">
                          <a:solidFill>
                            <a:schemeClr val="bg1"/>
                          </a:solidFill>
                          <a:effectLst/>
                        </a:rPr>
                        <a:t> neu </a:t>
                      </a:r>
                      <a:r>
                        <a:rPr lang="en-GB" sz="2400" dirty="0" err="1">
                          <a:solidFill>
                            <a:schemeClr val="bg1"/>
                          </a:solidFill>
                          <a:effectLst/>
                        </a:rPr>
                        <a:t>eilaidd</a:t>
                      </a:r>
                      <a:r>
                        <a:rPr lang="en-GB" sz="2400" dirty="0">
                          <a:solidFill>
                            <a:schemeClr val="bg1"/>
                          </a:solidFill>
                          <a:effectLst/>
                        </a:rPr>
                        <a:t>?</a:t>
                      </a:r>
                    </a:p>
                    <a:p>
                      <a:pPr marL="0" indent="0" fontAlgn="t">
                        <a:buFont typeface="Arial" panose="020B0604020202020204" pitchFamily="34" charset="0"/>
                        <a:buNone/>
                      </a:pPr>
                      <a:endParaRPr lang="en-GB" sz="1800" dirty="0">
                        <a:solidFill>
                          <a:schemeClr val="bg1"/>
                        </a:solidFill>
                        <a:effectLst/>
                      </a:endParaRPr>
                    </a:p>
                    <a:p>
                      <a:pPr fontAlgn="t"/>
                      <a:endParaRPr lang="en-GB" sz="1600" dirty="0">
                        <a:effectLst/>
                      </a:endParaRPr>
                    </a:p>
                  </a:txBody>
                  <a:tcPr marL="92779" marR="92779" marT="46390" marB="46390">
                    <a:lnL w="6350" cap="flat" cmpd="sng" algn="ctr">
                      <a:solidFill>
                        <a:srgbClr val="EFEEE9"/>
                      </a:solidFill>
                      <a:prstDash val="solid"/>
                      <a:round/>
                      <a:headEnd type="none" w="med" len="med"/>
                      <a:tailEnd type="none" w="med" len="med"/>
                    </a:lnL>
                    <a:lnR w="6350" cap="flat" cmpd="sng" algn="ctr">
                      <a:solidFill>
                        <a:srgbClr val="EFEEE9"/>
                      </a:solidFill>
                      <a:prstDash val="solid"/>
                      <a:round/>
                      <a:headEnd type="none" w="med" len="med"/>
                      <a:tailEnd type="none" w="med" len="med"/>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tcPr>
                </a:tc>
                <a:tc>
                  <a:txBody>
                    <a:bodyPr/>
                    <a:lstStyle/>
                    <a:p>
                      <a:pPr fontAlgn="t">
                        <a:buFont typeface="Arial" panose="020B0604020202020204" pitchFamily="34" charset="0"/>
                        <a:buChar char="•"/>
                      </a:pPr>
                      <a:r>
                        <a:rPr lang="en-GB" sz="2400" b="1" i="1" dirty="0">
                          <a:solidFill>
                            <a:schemeClr val="bg1"/>
                          </a:solidFill>
                          <a:effectLst/>
                        </a:rPr>
                        <a:t>Research type</a:t>
                      </a:r>
                    </a:p>
                    <a:p>
                      <a:pPr fontAlgn="t">
                        <a:buFont typeface="Arial" panose="020B0604020202020204" pitchFamily="34" charset="0"/>
                        <a:buChar char="•"/>
                      </a:pPr>
                      <a:endParaRPr lang="en-GB" sz="2400" b="1" i="1" dirty="0">
                        <a:solidFill>
                          <a:schemeClr val="bg1"/>
                        </a:solidFill>
                        <a:effectLst/>
                      </a:endParaRPr>
                    </a:p>
                    <a:p>
                      <a:pPr fontAlgn="t">
                        <a:buFont typeface="Arial" panose="020B0604020202020204" pitchFamily="34" charset="0"/>
                        <a:buChar char="•"/>
                      </a:pPr>
                      <a:r>
                        <a:rPr lang="en-GB" sz="2400" i="1" dirty="0">
                          <a:solidFill>
                            <a:schemeClr val="bg1"/>
                          </a:solidFill>
                          <a:effectLst/>
                        </a:rPr>
                        <a:t>Will you undertake </a:t>
                      </a:r>
                      <a:r>
                        <a:rPr lang="en-GB" sz="2400" i="1" u="none" strike="noStrike" dirty="0">
                          <a:solidFill>
                            <a:schemeClr val="bg1"/>
                          </a:solidFill>
                          <a:effectLst/>
                        </a:rPr>
                        <a:t>qualitative or quantitative research</a:t>
                      </a:r>
                      <a:r>
                        <a:rPr lang="en-GB" sz="2400" i="1" dirty="0">
                          <a:solidFill>
                            <a:schemeClr val="bg1"/>
                          </a:solidFill>
                          <a:effectLst/>
                        </a:rPr>
                        <a:t>?</a:t>
                      </a:r>
                    </a:p>
                    <a:p>
                      <a:pPr fontAlgn="t">
                        <a:buFont typeface="Arial" panose="020B0604020202020204" pitchFamily="34" charset="0"/>
                        <a:buNone/>
                      </a:pPr>
                      <a:endParaRPr lang="en-GB" sz="2400" i="1" dirty="0">
                        <a:solidFill>
                          <a:schemeClr val="bg1"/>
                        </a:solidFill>
                        <a:effectLst/>
                      </a:endParaRPr>
                    </a:p>
                    <a:p>
                      <a:pPr fontAlgn="t">
                        <a:buFont typeface="Arial" panose="020B0604020202020204" pitchFamily="34" charset="0"/>
                        <a:buChar char="•"/>
                      </a:pPr>
                      <a:r>
                        <a:rPr lang="en-GB" sz="2400" i="1" dirty="0">
                          <a:solidFill>
                            <a:schemeClr val="bg1"/>
                          </a:solidFill>
                          <a:effectLst/>
                        </a:rPr>
                        <a:t>Will you </a:t>
                      </a:r>
                      <a:r>
                        <a:rPr lang="en-GB" sz="2400" i="1" u="none" strike="noStrike" dirty="0">
                          <a:solidFill>
                            <a:schemeClr val="bg1"/>
                          </a:solidFill>
                          <a:effectLst/>
                        </a:rPr>
                        <a:t>collect original data</a:t>
                      </a:r>
                      <a:r>
                        <a:rPr lang="en-GB" sz="2400" i="1" dirty="0">
                          <a:solidFill>
                            <a:schemeClr val="bg1"/>
                          </a:solidFill>
                          <a:effectLst/>
                        </a:rPr>
                        <a:t> or work with </a:t>
                      </a:r>
                      <a:r>
                        <a:rPr lang="en-GB" sz="2400" i="1" u="none" strike="noStrike" dirty="0">
                          <a:solidFill>
                            <a:schemeClr val="bg1"/>
                          </a:solidFill>
                          <a:effectLst/>
                        </a:rPr>
                        <a:t>primary or secondary sources</a:t>
                      </a:r>
                      <a:r>
                        <a:rPr lang="en-GB" sz="2400" i="1" dirty="0">
                          <a:solidFill>
                            <a:schemeClr val="bg1"/>
                          </a:solidFill>
                          <a:effectLst/>
                        </a:rPr>
                        <a:t>?</a:t>
                      </a:r>
                    </a:p>
                    <a:p>
                      <a:pPr fontAlgn="t">
                        <a:buFont typeface="Arial" panose="020B0604020202020204" pitchFamily="34" charset="0"/>
                        <a:buChar char="•"/>
                      </a:pPr>
                      <a:endParaRPr lang="en-GB" sz="1600" dirty="0">
                        <a:effectLst/>
                      </a:endParaRPr>
                    </a:p>
                  </a:txBody>
                  <a:tcPr marL="92779" marR="92779" marT="46390" marB="46390">
                    <a:lnL w="6350" cap="flat" cmpd="sng" algn="ctr">
                      <a:solidFill>
                        <a:srgbClr val="EFEEE9"/>
                      </a:solidFill>
                      <a:prstDash val="solid"/>
                      <a:round/>
                      <a:headEnd type="none" w="med" len="med"/>
                      <a:tailEnd type="none" w="med" len="med"/>
                    </a:lnL>
                    <a:lnR>
                      <a:noFill/>
                    </a:lnR>
                    <a:lnT w="6350" cap="flat" cmpd="sng" algn="ctr">
                      <a:solidFill>
                        <a:srgbClr val="EFEEE9"/>
                      </a:solidFill>
                      <a:prstDash val="solid"/>
                      <a:round/>
                      <a:headEnd type="none" w="med" len="med"/>
                      <a:tailEnd type="none" w="med" len="med"/>
                    </a:lnT>
                    <a:lnB>
                      <a:noFill/>
                    </a:lnB>
                  </a:tcPr>
                </a:tc>
                <a:extLst>
                  <a:ext uri="{0D108BD9-81ED-4DB2-BD59-A6C34878D82A}">
                    <a16:rowId xmlns:a16="http://schemas.microsoft.com/office/drawing/2014/main" val="1904429706"/>
                  </a:ext>
                </a:extLst>
              </a:tr>
            </a:tbl>
          </a:graphicData>
        </a:graphic>
      </p:graphicFrame>
      <p:pic>
        <p:nvPicPr>
          <p:cNvPr id="6" name="Picture 5" descr="A picture containing diagram&#10;&#10;Description automatically generated">
            <a:extLst>
              <a:ext uri="{FF2B5EF4-FFF2-40B4-BE49-F238E27FC236}">
                <a16:creationId xmlns:a16="http://schemas.microsoft.com/office/drawing/2014/main" id="{0A9916FC-2E45-4BB9-B6B9-F23C7BD1BB2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195737" y="216353"/>
            <a:ext cx="1732165" cy="1274954"/>
          </a:xfrm>
          <a:prstGeom prst="rect">
            <a:avLst/>
          </a:prstGeom>
        </p:spPr>
      </p:pic>
    </p:spTree>
    <p:extLst>
      <p:ext uri="{BB962C8B-B14F-4D97-AF65-F5344CB8AC3E}">
        <p14:creationId xmlns:p14="http://schemas.microsoft.com/office/powerpoint/2010/main" val="12640048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91170FA-1398-421F-8923-CB0CD7079253}"/>
              </a:ext>
            </a:extLst>
          </p:cNvPr>
          <p:cNvSpPr>
            <a:spLocks noGrp="1"/>
          </p:cNvSpPr>
          <p:nvPr>
            <p:ph type="title"/>
          </p:nvPr>
        </p:nvSpPr>
        <p:spPr>
          <a:xfrm>
            <a:off x="1393580" y="198018"/>
            <a:ext cx="8534400" cy="1507067"/>
          </a:xfrm>
        </p:spPr>
        <p:txBody>
          <a:bodyPr>
            <a:normAutofit/>
          </a:bodyPr>
          <a:lstStyle/>
          <a:p>
            <a:r>
              <a:rPr lang="en-GB" b="1" dirty="0">
                <a:solidFill>
                  <a:schemeClr val="bg1"/>
                </a:solidFill>
              </a:rPr>
              <a:t>CYNLLUNIO YMCHWIL A DULLIAU</a:t>
            </a:r>
            <a:br>
              <a:rPr lang="en-GB" b="1" dirty="0">
                <a:solidFill>
                  <a:schemeClr val="bg1"/>
                </a:solidFill>
              </a:rPr>
            </a:br>
            <a:r>
              <a:rPr lang="en-GB" b="1" i="1" dirty="0">
                <a:solidFill>
                  <a:schemeClr val="bg1"/>
                </a:solidFill>
              </a:rPr>
              <a:t>Research design and methods</a:t>
            </a:r>
          </a:p>
        </p:txBody>
      </p:sp>
      <p:graphicFrame>
        <p:nvGraphicFramePr>
          <p:cNvPr id="4" name="Content Placeholder 3">
            <a:extLst>
              <a:ext uri="{FF2B5EF4-FFF2-40B4-BE49-F238E27FC236}">
                <a16:creationId xmlns:a16="http://schemas.microsoft.com/office/drawing/2014/main" id="{A9936BA0-9EA7-4298-985D-99C7C8EBA93B}"/>
              </a:ext>
            </a:extLst>
          </p:cNvPr>
          <p:cNvGraphicFramePr>
            <a:graphicFrameLocks noGrp="1"/>
          </p:cNvGraphicFramePr>
          <p:nvPr>
            <p:ph idx="1"/>
            <p:extLst>
              <p:ext uri="{D42A27DB-BD31-4B8C-83A1-F6EECF244321}">
                <p14:modId xmlns:p14="http://schemas.microsoft.com/office/powerpoint/2010/main" val="1078887807"/>
              </p:ext>
            </p:extLst>
          </p:nvPr>
        </p:nvGraphicFramePr>
        <p:xfrm>
          <a:off x="887507" y="1825625"/>
          <a:ext cx="10221044" cy="4718300"/>
        </p:xfrm>
        <a:graphic>
          <a:graphicData uri="http://schemas.openxmlformats.org/drawingml/2006/table">
            <a:tbl>
              <a:tblPr/>
              <a:tblGrid>
                <a:gridCol w="5395691">
                  <a:extLst>
                    <a:ext uri="{9D8B030D-6E8A-4147-A177-3AD203B41FA5}">
                      <a16:colId xmlns:a16="http://schemas.microsoft.com/office/drawing/2014/main" val="2293362549"/>
                    </a:ext>
                  </a:extLst>
                </a:gridCol>
                <a:gridCol w="4825353">
                  <a:extLst>
                    <a:ext uri="{9D8B030D-6E8A-4147-A177-3AD203B41FA5}">
                      <a16:colId xmlns:a16="http://schemas.microsoft.com/office/drawing/2014/main" val="4242579360"/>
                    </a:ext>
                  </a:extLst>
                </a:gridCol>
              </a:tblGrid>
              <a:tr h="4718300">
                <a:tc>
                  <a:txBody>
                    <a:bodyPr/>
                    <a:lstStyle/>
                    <a:p>
                      <a:pPr fontAlgn="t"/>
                      <a:r>
                        <a:rPr lang="en-GB" sz="2400" b="0" u="none" strike="noStrike" dirty="0" err="1">
                          <a:solidFill>
                            <a:schemeClr val="bg1"/>
                          </a:solidFill>
                          <a:effectLst/>
                        </a:rPr>
                        <a:t>Poblogaeth</a:t>
                      </a:r>
                      <a:r>
                        <a:rPr lang="en-GB" sz="2400" b="0" u="none" strike="noStrike" dirty="0">
                          <a:solidFill>
                            <a:schemeClr val="bg1"/>
                          </a:solidFill>
                          <a:effectLst/>
                        </a:rPr>
                        <a:t> a </a:t>
                      </a:r>
                      <a:r>
                        <a:rPr lang="en-GB" sz="2400" b="0" u="none" strike="noStrike" dirty="0" err="1">
                          <a:solidFill>
                            <a:schemeClr val="bg1"/>
                          </a:solidFill>
                          <a:effectLst/>
                        </a:rPr>
                        <a:t>sampl</a:t>
                      </a:r>
                      <a:endParaRPr lang="en-GB" sz="2400" b="0" u="none" strike="noStrike" dirty="0">
                        <a:solidFill>
                          <a:schemeClr val="bg1"/>
                        </a:solidFill>
                        <a:effectLst/>
                      </a:endParaRPr>
                    </a:p>
                    <a:p>
                      <a:pPr fontAlgn="t"/>
                      <a:endParaRPr lang="en-GB" sz="2400" b="0" u="none" strike="noStrike" dirty="0">
                        <a:solidFill>
                          <a:schemeClr val="bg1"/>
                        </a:solidFill>
                        <a:effectLst/>
                      </a:endParaRPr>
                    </a:p>
                    <a:p>
                      <a:pPr fontAlgn="t"/>
                      <a:r>
                        <a:rPr lang="en-GB" sz="2400" b="0" dirty="0">
                          <a:solidFill>
                            <a:schemeClr val="bg1"/>
                          </a:solidFill>
                          <a:effectLst/>
                        </a:rPr>
                        <a:t>Beth </a:t>
                      </a:r>
                      <a:r>
                        <a:rPr lang="en-GB" sz="2400" b="0" dirty="0" err="1">
                          <a:solidFill>
                            <a:schemeClr val="bg1"/>
                          </a:solidFill>
                          <a:effectLst/>
                        </a:rPr>
                        <a:t>yn</a:t>
                      </a:r>
                      <a:r>
                        <a:rPr lang="en-GB" sz="2400" b="0" dirty="0">
                          <a:solidFill>
                            <a:schemeClr val="bg1"/>
                          </a:solidFill>
                          <a:effectLst/>
                        </a:rPr>
                        <a:t> union neu </a:t>
                      </a:r>
                      <a:r>
                        <a:rPr lang="en-GB" sz="2400" b="0" dirty="0" err="1">
                          <a:solidFill>
                            <a:schemeClr val="bg1"/>
                          </a:solidFill>
                          <a:effectLst/>
                        </a:rPr>
                        <a:t>bwy</a:t>
                      </a:r>
                      <a:r>
                        <a:rPr lang="en-GB" sz="2400" b="0" dirty="0">
                          <a:solidFill>
                            <a:schemeClr val="bg1"/>
                          </a:solidFill>
                          <a:effectLst/>
                        </a:rPr>
                        <a:t> y </a:t>
                      </a:r>
                      <a:r>
                        <a:rPr lang="en-GB" sz="2400" b="0" dirty="0" err="1">
                          <a:solidFill>
                            <a:schemeClr val="bg1"/>
                          </a:solidFill>
                          <a:effectLst/>
                        </a:rPr>
                        <a:t>byddwch</a:t>
                      </a:r>
                      <a:r>
                        <a:rPr lang="en-GB" sz="2400" b="0" dirty="0">
                          <a:solidFill>
                            <a:schemeClr val="bg1"/>
                          </a:solidFill>
                          <a:effectLst/>
                        </a:rPr>
                        <a:t> </a:t>
                      </a:r>
                      <a:r>
                        <a:rPr lang="en-GB" sz="2400" b="0" dirty="0" err="1">
                          <a:solidFill>
                            <a:schemeClr val="bg1"/>
                          </a:solidFill>
                          <a:effectLst/>
                        </a:rPr>
                        <a:t>yn</a:t>
                      </a:r>
                      <a:r>
                        <a:rPr lang="en-GB" sz="2400" b="0" dirty="0">
                          <a:solidFill>
                            <a:schemeClr val="bg1"/>
                          </a:solidFill>
                          <a:effectLst/>
                        </a:rPr>
                        <a:t> </a:t>
                      </a:r>
                      <a:r>
                        <a:rPr lang="en-GB" sz="2400" b="0" dirty="0" err="1">
                          <a:solidFill>
                            <a:schemeClr val="bg1"/>
                          </a:solidFill>
                          <a:effectLst/>
                        </a:rPr>
                        <a:t>astudio</a:t>
                      </a:r>
                      <a:r>
                        <a:rPr lang="en-GB" sz="2400" b="0" dirty="0">
                          <a:solidFill>
                            <a:schemeClr val="bg1"/>
                          </a:solidFill>
                          <a:effectLst/>
                        </a:rPr>
                        <a:t> (</a:t>
                      </a:r>
                      <a:r>
                        <a:rPr lang="en-GB" sz="2400" b="0" dirty="0" err="1">
                          <a:solidFill>
                            <a:schemeClr val="bg1"/>
                          </a:solidFill>
                          <a:effectLst/>
                        </a:rPr>
                        <a:t>e.e.</a:t>
                      </a:r>
                      <a:r>
                        <a:rPr lang="en-GB" sz="2400" b="0" dirty="0">
                          <a:solidFill>
                            <a:schemeClr val="bg1"/>
                          </a:solidFill>
                          <a:effectLst/>
                        </a:rPr>
                        <a:t> </a:t>
                      </a:r>
                      <a:r>
                        <a:rPr lang="en-GB" sz="2400" b="0" dirty="0" err="1">
                          <a:solidFill>
                            <a:schemeClr val="bg1"/>
                          </a:solidFill>
                          <a:effectLst/>
                        </a:rPr>
                        <a:t>arferion</a:t>
                      </a:r>
                      <a:r>
                        <a:rPr lang="en-GB" sz="2400" b="0" dirty="0">
                          <a:solidFill>
                            <a:schemeClr val="bg1"/>
                          </a:solidFill>
                          <a:effectLst/>
                        </a:rPr>
                        <a:t> ADY </a:t>
                      </a:r>
                      <a:r>
                        <a:rPr lang="en-GB" sz="2400" b="0" dirty="0" err="1">
                          <a:solidFill>
                            <a:schemeClr val="bg1"/>
                          </a:solidFill>
                          <a:effectLst/>
                        </a:rPr>
                        <a:t>yn</a:t>
                      </a:r>
                      <a:r>
                        <a:rPr lang="en-GB" sz="2400" b="0" dirty="0">
                          <a:solidFill>
                            <a:schemeClr val="bg1"/>
                          </a:solidFill>
                          <a:effectLst/>
                        </a:rPr>
                        <a:t> y DU; </a:t>
                      </a:r>
                      <a:r>
                        <a:rPr lang="en-GB" sz="2400" b="0" dirty="0" err="1">
                          <a:solidFill>
                            <a:schemeClr val="bg1"/>
                          </a:solidFill>
                          <a:effectLst/>
                        </a:rPr>
                        <a:t>Archifau</a:t>
                      </a:r>
                      <a:r>
                        <a:rPr lang="en-GB" sz="2400" b="0" dirty="0">
                          <a:solidFill>
                            <a:schemeClr val="bg1"/>
                          </a:solidFill>
                          <a:effectLst/>
                        </a:rPr>
                        <a:t> </a:t>
                      </a:r>
                      <a:r>
                        <a:rPr lang="en-GB" sz="2400" b="0" dirty="0" err="1">
                          <a:solidFill>
                            <a:schemeClr val="bg1"/>
                          </a:solidFill>
                          <a:effectLst/>
                        </a:rPr>
                        <a:t>papurau</a:t>
                      </a:r>
                      <a:r>
                        <a:rPr lang="en-GB" sz="2400" b="0" dirty="0">
                          <a:solidFill>
                            <a:schemeClr val="bg1"/>
                          </a:solidFill>
                          <a:effectLst/>
                        </a:rPr>
                        <a:t> </a:t>
                      </a:r>
                      <a:r>
                        <a:rPr lang="en-GB" sz="2400" b="0" dirty="0" err="1">
                          <a:solidFill>
                            <a:schemeClr val="bg1"/>
                          </a:solidFill>
                          <a:effectLst/>
                        </a:rPr>
                        <a:t>newydd</a:t>
                      </a:r>
                      <a:r>
                        <a:rPr lang="en-GB" sz="2400" b="0" dirty="0">
                          <a:solidFill>
                            <a:schemeClr val="bg1"/>
                          </a:solidFill>
                          <a:effectLst/>
                        </a:rPr>
                        <a:t> </a:t>
                      </a:r>
                      <a:r>
                        <a:rPr lang="en-GB" sz="2400" b="0" dirty="0" err="1">
                          <a:solidFill>
                            <a:schemeClr val="bg1"/>
                          </a:solidFill>
                          <a:effectLst/>
                        </a:rPr>
                        <a:t>yr</a:t>
                      </a:r>
                      <a:r>
                        <a:rPr lang="en-GB" sz="2400" b="0" dirty="0">
                          <a:solidFill>
                            <a:schemeClr val="bg1"/>
                          </a:solidFill>
                          <a:effectLst/>
                        </a:rPr>
                        <a:t> Alban 1976-80)?</a:t>
                      </a:r>
                    </a:p>
                    <a:p>
                      <a:pPr fontAlgn="t"/>
                      <a:endParaRPr lang="en-GB" sz="2400" b="0" dirty="0">
                        <a:solidFill>
                          <a:schemeClr val="bg1"/>
                        </a:solidFill>
                        <a:effectLst/>
                      </a:endParaRPr>
                    </a:p>
                    <a:p>
                      <a:pPr fontAlgn="t"/>
                      <a:r>
                        <a:rPr lang="en-GB" sz="2400" b="0" dirty="0">
                          <a:solidFill>
                            <a:schemeClr val="bg1"/>
                          </a:solidFill>
                          <a:effectLst/>
                        </a:rPr>
                        <a:t>Sut y </a:t>
                      </a:r>
                      <a:r>
                        <a:rPr lang="en-GB" sz="2400" b="0" dirty="0" err="1">
                          <a:solidFill>
                            <a:schemeClr val="bg1"/>
                          </a:solidFill>
                          <a:effectLst/>
                        </a:rPr>
                        <a:t>byddwch</a:t>
                      </a:r>
                      <a:r>
                        <a:rPr lang="en-GB" sz="2400" b="0" dirty="0">
                          <a:solidFill>
                            <a:schemeClr val="bg1"/>
                          </a:solidFill>
                          <a:effectLst/>
                        </a:rPr>
                        <a:t> </a:t>
                      </a:r>
                      <a:r>
                        <a:rPr lang="en-GB" sz="2400" b="0" dirty="0" err="1">
                          <a:solidFill>
                            <a:schemeClr val="bg1"/>
                          </a:solidFill>
                          <a:effectLst/>
                        </a:rPr>
                        <a:t>yn</a:t>
                      </a:r>
                      <a:r>
                        <a:rPr lang="en-GB" sz="2400" b="0" dirty="0">
                          <a:solidFill>
                            <a:schemeClr val="bg1"/>
                          </a:solidFill>
                          <a:effectLst/>
                        </a:rPr>
                        <a:t> </a:t>
                      </a:r>
                      <a:r>
                        <a:rPr lang="en-GB" sz="2400" b="0" dirty="0" err="1">
                          <a:solidFill>
                            <a:schemeClr val="bg1"/>
                          </a:solidFill>
                          <a:effectLst/>
                        </a:rPr>
                        <a:t>dewis</a:t>
                      </a:r>
                      <a:r>
                        <a:rPr lang="en-GB" sz="2400" b="0" dirty="0">
                          <a:solidFill>
                            <a:schemeClr val="bg1"/>
                          </a:solidFill>
                          <a:effectLst/>
                        </a:rPr>
                        <a:t> </a:t>
                      </a:r>
                      <a:r>
                        <a:rPr lang="en-GB" sz="2400" b="0" dirty="0" err="1">
                          <a:solidFill>
                            <a:schemeClr val="bg1"/>
                          </a:solidFill>
                          <a:effectLst/>
                        </a:rPr>
                        <a:t>pynciau</a:t>
                      </a:r>
                      <a:r>
                        <a:rPr lang="en-GB" sz="2400" b="0" dirty="0">
                          <a:solidFill>
                            <a:schemeClr val="bg1"/>
                          </a:solidFill>
                          <a:effectLst/>
                        </a:rPr>
                        <a:t> neu </a:t>
                      </a:r>
                      <a:r>
                        <a:rPr lang="en-GB" sz="2400" b="0" dirty="0" err="1">
                          <a:solidFill>
                            <a:schemeClr val="bg1"/>
                          </a:solidFill>
                          <a:effectLst/>
                        </a:rPr>
                        <a:t>ffynonellau</a:t>
                      </a:r>
                      <a:r>
                        <a:rPr lang="en-GB" sz="2400" b="0" dirty="0">
                          <a:solidFill>
                            <a:schemeClr val="bg1"/>
                          </a:solidFill>
                          <a:effectLst/>
                        </a:rPr>
                        <a:t> (</a:t>
                      </a:r>
                      <a:r>
                        <a:rPr lang="en-GB" sz="2400" b="0" dirty="0" err="1">
                          <a:solidFill>
                            <a:schemeClr val="bg1"/>
                          </a:solidFill>
                          <a:effectLst/>
                        </a:rPr>
                        <a:t>e.e.</a:t>
                      </a:r>
                      <a:r>
                        <a:rPr lang="en-GB" sz="2400" b="0" dirty="0">
                          <a:solidFill>
                            <a:schemeClr val="bg1"/>
                          </a:solidFill>
                          <a:effectLst/>
                        </a:rPr>
                        <a:t> </a:t>
                      </a:r>
                      <a:r>
                        <a:rPr lang="en-GB" sz="2400" b="0" dirty="0" err="1">
                          <a:solidFill>
                            <a:schemeClr val="bg1"/>
                          </a:solidFill>
                          <a:effectLst/>
                        </a:rPr>
                        <a:t>samplu</a:t>
                      </a:r>
                      <a:r>
                        <a:rPr lang="en-GB" sz="2400" b="0" dirty="0">
                          <a:solidFill>
                            <a:schemeClr val="bg1"/>
                          </a:solidFill>
                          <a:effectLst/>
                        </a:rPr>
                        <a:t> </a:t>
                      </a:r>
                      <a:r>
                        <a:rPr lang="en-GB" sz="2400" b="0" dirty="0" err="1">
                          <a:solidFill>
                            <a:schemeClr val="bg1"/>
                          </a:solidFill>
                          <a:effectLst/>
                        </a:rPr>
                        <a:t>ar</a:t>
                      </a:r>
                      <a:r>
                        <a:rPr lang="en-GB" sz="2400" b="0" dirty="0">
                          <a:solidFill>
                            <a:schemeClr val="bg1"/>
                          </a:solidFill>
                          <a:effectLst/>
                        </a:rPr>
                        <a:t> hap, </a:t>
                      </a:r>
                      <a:r>
                        <a:rPr lang="en-GB" sz="2400" b="0" dirty="0" err="1">
                          <a:solidFill>
                            <a:schemeClr val="bg1"/>
                          </a:solidFill>
                          <a:effectLst/>
                        </a:rPr>
                        <a:t>astudiaethau</a:t>
                      </a:r>
                      <a:r>
                        <a:rPr lang="en-GB" sz="2400" b="0" dirty="0">
                          <a:solidFill>
                            <a:schemeClr val="bg1"/>
                          </a:solidFill>
                          <a:effectLst/>
                        </a:rPr>
                        <a:t> </a:t>
                      </a:r>
                      <a:r>
                        <a:rPr lang="en-GB" sz="2400" b="0" dirty="0" err="1">
                          <a:solidFill>
                            <a:schemeClr val="bg1"/>
                          </a:solidFill>
                          <a:effectLst/>
                        </a:rPr>
                        <a:t>achos</a:t>
                      </a:r>
                      <a:r>
                        <a:rPr lang="en-GB" sz="2400" b="0" dirty="0">
                          <a:solidFill>
                            <a:schemeClr val="bg1"/>
                          </a:solidFill>
                          <a:effectLst/>
                        </a:rPr>
                        <a:t>)?</a:t>
                      </a:r>
                    </a:p>
                    <a:p>
                      <a:pPr fontAlgn="t"/>
                      <a:endParaRPr lang="en-GB" sz="2400" b="0" dirty="0">
                        <a:solidFill>
                          <a:schemeClr val="bg1"/>
                        </a:solidFill>
                        <a:effectLst/>
                      </a:endParaRPr>
                    </a:p>
                    <a:p>
                      <a:pPr fontAlgn="t"/>
                      <a:r>
                        <a:rPr lang="en-GB" sz="2400" b="0" dirty="0" err="1">
                          <a:solidFill>
                            <a:schemeClr val="bg1"/>
                          </a:solidFill>
                          <a:effectLst/>
                        </a:rPr>
                        <a:t>Pryd</a:t>
                      </a:r>
                      <a:r>
                        <a:rPr lang="en-GB" sz="2400" b="0" dirty="0">
                          <a:solidFill>
                            <a:schemeClr val="bg1"/>
                          </a:solidFill>
                          <a:effectLst/>
                        </a:rPr>
                        <a:t> a </a:t>
                      </a:r>
                      <a:r>
                        <a:rPr lang="en-GB" sz="2400" b="0" dirty="0" err="1">
                          <a:solidFill>
                            <a:schemeClr val="bg1"/>
                          </a:solidFill>
                          <a:effectLst/>
                        </a:rPr>
                        <a:t>ble</a:t>
                      </a:r>
                      <a:r>
                        <a:rPr lang="en-GB" sz="2400" b="0" dirty="0">
                          <a:solidFill>
                            <a:schemeClr val="bg1"/>
                          </a:solidFill>
                          <a:effectLst/>
                        </a:rPr>
                        <a:t> </a:t>
                      </a:r>
                      <a:r>
                        <a:rPr lang="en-GB" sz="2400" b="0" dirty="0" err="1">
                          <a:solidFill>
                            <a:schemeClr val="bg1"/>
                          </a:solidFill>
                          <a:effectLst/>
                        </a:rPr>
                        <a:t>fyddwch</a:t>
                      </a:r>
                      <a:r>
                        <a:rPr lang="en-GB" sz="2400" b="0" dirty="0">
                          <a:solidFill>
                            <a:schemeClr val="bg1"/>
                          </a:solidFill>
                          <a:effectLst/>
                        </a:rPr>
                        <a:t> </a:t>
                      </a:r>
                      <a:r>
                        <a:rPr lang="en-GB" sz="2400" b="0" dirty="0" err="1">
                          <a:solidFill>
                            <a:schemeClr val="bg1"/>
                          </a:solidFill>
                          <a:effectLst/>
                        </a:rPr>
                        <a:t>chi'n</a:t>
                      </a:r>
                      <a:r>
                        <a:rPr lang="en-GB" sz="2400" b="0" dirty="0">
                          <a:solidFill>
                            <a:schemeClr val="bg1"/>
                          </a:solidFill>
                          <a:effectLst/>
                        </a:rPr>
                        <a:t> </a:t>
                      </a:r>
                      <a:r>
                        <a:rPr lang="en-GB" sz="2400" b="0" dirty="0" err="1">
                          <a:solidFill>
                            <a:schemeClr val="bg1"/>
                          </a:solidFill>
                          <a:effectLst/>
                        </a:rPr>
                        <a:t>casglu'r</a:t>
                      </a:r>
                      <a:r>
                        <a:rPr lang="en-GB" sz="2400" b="0" dirty="0">
                          <a:solidFill>
                            <a:schemeClr val="bg1"/>
                          </a:solidFill>
                          <a:effectLst/>
                        </a:rPr>
                        <a:t> data?</a:t>
                      </a:r>
                    </a:p>
                    <a:p>
                      <a:pPr fontAlgn="t"/>
                      <a:endParaRPr lang="en-GB" sz="1600" dirty="0">
                        <a:solidFill>
                          <a:schemeClr val="tx1"/>
                        </a:solidFill>
                        <a:effectLst/>
                      </a:endParaRPr>
                    </a:p>
                  </a:txBody>
                  <a:tcPr marL="79115" marR="79115" marT="39558" marB="39558">
                    <a:lnL w="6350" cap="flat" cmpd="sng" algn="ctr">
                      <a:solidFill>
                        <a:srgbClr val="EFEEE9"/>
                      </a:solidFill>
                      <a:prstDash val="solid"/>
                      <a:round/>
                      <a:headEnd type="none" w="med" len="med"/>
                      <a:tailEnd type="none" w="med" len="med"/>
                    </a:lnL>
                    <a:lnR w="6350" cap="flat" cmpd="sng" algn="ctr">
                      <a:solidFill>
                        <a:srgbClr val="EFEEE9"/>
                      </a:solidFill>
                      <a:prstDash val="solid"/>
                      <a:round/>
                      <a:headEnd type="none" w="med" len="med"/>
                      <a:tailEnd type="none" w="med" len="med"/>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tcPr>
                </a:tc>
                <a:tc>
                  <a:txBody>
                    <a:bodyPr/>
                    <a:lstStyle/>
                    <a:p>
                      <a:pPr marL="0" marR="0" lvl="0" indent="0" algn="l" defTabSz="4572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GB" sz="2400" b="1" i="1" u="none" strike="noStrike" dirty="0">
                          <a:solidFill>
                            <a:schemeClr val="bg1"/>
                          </a:solidFill>
                          <a:effectLst/>
                          <a:hlinkClick r:id="rId2">
                            <a:extLst>
                              <a:ext uri="{A12FA001-AC4F-418D-AE19-62706E023703}">
                                <ahyp:hlinkClr xmlns:ahyp="http://schemas.microsoft.com/office/drawing/2018/hyperlinkcolor" val="tx"/>
                              </a:ext>
                            </a:extLst>
                          </a:hlinkClick>
                        </a:rPr>
                        <a:t>Population and sample</a:t>
                      </a:r>
                      <a:endParaRPr lang="en-GB" sz="2400" i="1" dirty="0">
                        <a:solidFill>
                          <a:schemeClr val="bg1"/>
                        </a:solidFill>
                        <a:effectLst/>
                      </a:endParaRPr>
                    </a:p>
                    <a:p>
                      <a:pPr fontAlgn="t">
                        <a:buFont typeface="Arial" panose="020B0604020202020204" pitchFamily="34" charset="0"/>
                        <a:buChar char="•"/>
                      </a:pPr>
                      <a:endParaRPr lang="en-GB" sz="2400" i="1" dirty="0">
                        <a:solidFill>
                          <a:schemeClr val="bg1"/>
                        </a:solidFill>
                        <a:effectLst/>
                      </a:endParaRPr>
                    </a:p>
                    <a:p>
                      <a:pPr fontAlgn="t">
                        <a:buFont typeface="Arial" panose="020B0604020202020204" pitchFamily="34" charset="0"/>
                        <a:buChar char="•"/>
                      </a:pPr>
                      <a:r>
                        <a:rPr lang="en-GB" sz="2400" i="1" dirty="0">
                          <a:solidFill>
                            <a:schemeClr val="bg1"/>
                          </a:solidFill>
                          <a:effectLst/>
                        </a:rPr>
                        <a:t>Exactly what or who will you study (e.g. ALN practices in the </a:t>
                      </a:r>
                      <a:r>
                        <a:rPr lang="en-GB" sz="2400" i="1" dirty="0" err="1">
                          <a:solidFill>
                            <a:schemeClr val="bg1"/>
                          </a:solidFill>
                          <a:effectLst/>
                        </a:rPr>
                        <a:t>Uk</a:t>
                      </a:r>
                      <a:r>
                        <a:rPr lang="en-GB" sz="2400" i="1" dirty="0">
                          <a:solidFill>
                            <a:schemeClr val="bg1"/>
                          </a:solidFill>
                          <a:effectLst/>
                        </a:rPr>
                        <a:t>; Welsh newspaper archives 1976-80)?</a:t>
                      </a:r>
                    </a:p>
                    <a:p>
                      <a:pPr fontAlgn="t">
                        <a:buFont typeface="Arial" panose="020B0604020202020204" pitchFamily="34" charset="0"/>
                        <a:buChar char="•"/>
                      </a:pPr>
                      <a:endParaRPr lang="en-GB" sz="2400" i="1" dirty="0">
                        <a:solidFill>
                          <a:schemeClr val="bg1"/>
                        </a:solidFill>
                        <a:effectLst/>
                      </a:endParaRPr>
                    </a:p>
                    <a:p>
                      <a:pPr fontAlgn="t">
                        <a:buFont typeface="Arial" panose="020B0604020202020204" pitchFamily="34" charset="0"/>
                        <a:buChar char="•"/>
                      </a:pPr>
                      <a:r>
                        <a:rPr lang="en-GB" sz="2400" i="1" dirty="0">
                          <a:solidFill>
                            <a:schemeClr val="bg1"/>
                          </a:solidFill>
                          <a:effectLst/>
                        </a:rPr>
                        <a:t>How will you select subjects or sources (e.g. </a:t>
                      </a:r>
                      <a:r>
                        <a:rPr lang="en-GB" sz="2400" i="1" u="none" strike="noStrike" dirty="0">
                          <a:solidFill>
                            <a:schemeClr val="bg1"/>
                          </a:solidFill>
                          <a:effectLst/>
                        </a:rPr>
                        <a:t>random sampling</a:t>
                      </a:r>
                      <a:r>
                        <a:rPr lang="en-GB" sz="2400" i="1" dirty="0">
                          <a:solidFill>
                            <a:schemeClr val="bg1"/>
                          </a:solidFill>
                          <a:effectLst/>
                        </a:rPr>
                        <a:t>, </a:t>
                      </a:r>
                      <a:r>
                        <a:rPr lang="en-GB" sz="2400" i="1" u="none" strike="noStrike" dirty="0">
                          <a:solidFill>
                            <a:schemeClr val="bg1"/>
                          </a:solidFill>
                          <a:effectLst/>
                        </a:rPr>
                        <a:t>case studies</a:t>
                      </a:r>
                      <a:r>
                        <a:rPr lang="en-GB" sz="2400" i="1" dirty="0">
                          <a:solidFill>
                            <a:schemeClr val="bg1"/>
                          </a:solidFill>
                          <a:effectLst/>
                        </a:rPr>
                        <a:t>)?</a:t>
                      </a:r>
                    </a:p>
                    <a:p>
                      <a:pPr fontAlgn="t">
                        <a:buFont typeface="Arial" panose="020B0604020202020204" pitchFamily="34" charset="0"/>
                        <a:buChar char="•"/>
                      </a:pPr>
                      <a:endParaRPr lang="en-GB" sz="2400" i="1" dirty="0">
                        <a:solidFill>
                          <a:schemeClr val="bg1"/>
                        </a:solidFill>
                        <a:effectLst/>
                      </a:endParaRPr>
                    </a:p>
                    <a:p>
                      <a:pPr fontAlgn="t">
                        <a:buFont typeface="Arial" panose="020B0604020202020204" pitchFamily="34" charset="0"/>
                        <a:buChar char="•"/>
                      </a:pPr>
                      <a:r>
                        <a:rPr lang="en-GB" sz="2400" i="1" dirty="0">
                          <a:solidFill>
                            <a:schemeClr val="bg1"/>
                          </a:solidFill>
                          <a:effectLst/>
                        </a:rPr>
                        <a:t>When and where </a:t>
                      </a:r>
                      <a:r>
                        <a:rPr lang="en-GB" sz="2400" dirty="0">
                          <a:solidFill>
                            <a:schemeClr val="bg1"/>
                          </a:solidFill>
                          <a:effectLst/>
                        </a:rPr>
                        <a:t>will you collect the data?</a:t>
                      </a:r>
                    </a:p>
                  </a:txBody>
                  <a:tcPr marL="79115" marR="79115" marT="39558" marB="39558">
                    <a:lnL w="6350" cap="flat" cmpd="sng" algn="ctr">
                      <a:solidFill>
                        <a:srgbClr val="EFEEE9"/>
                      </a:solidFill>
                      <a:prstDash val="solid"/>
                      <a:round/>
                      <a:headEnd type="none" w="med" len="med"/>
                      <a:tailEnd type="none" w="med" len="med"/>
                    </a:lnL>
                    <a:lnR>
                      <a:noFill/>
                    </a:lnR>
                    <a:lnT w="6350" cap="flat" cmpd="sng" algn="ctr">
                      <a:solidFill>
                        <a:srgbClr val="EFEEE9"/>
                      </a:solidFill>
                      <a:prstDash val="solid"/>
                      <a:round/>
                      <a:headEnd type="none" w="med" len="med"/>
                      <a:tailEnd type="none" w="med" len="med"/>
                    </a:lnT>
                    <a:lnB>
                      <a:noFill/>
                    </a:lnB>
                  </a:tcPr>
                </a:tc>
                <a:extLst>
                  <a:ext uri="{0D108BD9-81ED-4DB2-BD59-A6C34878D82A}">
                    <a16:rowId xmlns:a16="http://schemas.microsoft.com/office/drawing/2014/main" val="3543402272"/>
                  </a:ext>
                </a:extLst>
              </a:tr>
            </a:tbl>
          </a:graphicData>
        </a:graphic>
      </p:graphicFrame>
      <p:pic>
        <p:nvPicPr>
          <p:cNvPr id="6" name="Picture 5" descr="A picture containing diagram&#10;&#10;Description automatically generated">
            <a:extLst>
              <a:ext uri="{FF2B5EF4-FFF2-40B4-BE49-F238E27FC236}">
                <a16:creationId xmlns:a16="http://schemas.microsoft.com/office/drawing/2014/main" id="{15BCEC37-F77A-4EBA-B5B8-C8C1F5B4458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789276" y="314075"/>
            <a:ext cx="1732165" cy="1274954"/>
          </a:xfrm>
          <a:prstGeom prst="rect">
            <a:avLst/>
          </a:prstGeom>
        </p:spPr>
      </p:pic>
    </p:spTree>
    <p:extLst>
      <p:ext uri="{BB962C8B-B14F-4D97-AF65-F5344CB8AC3E}">
        <p14:creationId xmlns:p14="http://schemas.microsoft.com/office/powerpoint/2010/main" val="42338132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1A27574E-212A-4803-BDDC-C153274CA5B3}"/>
              </a:ext>
            </a:extLst>
          </p:cNvPr>
          <p:cNvGraphicFramePr>
            <a:graphicFrameLocks noGrp="1"/>
          </p:cNvGraphicFramePr>
          <p:nvPr>
            <p:ph idx="1"/>
            <p:extLst>
              <p:ext uri="{D42A27DB-BD31-4B8C-83A1-F6EECF244321}">
                <p14:modId xmlns:p14="http://schemas.microsoft.com/office/powerpoint/2010/main" val="781518886"/>
              </p:ext>
            </p:extLst>
          </p:nvPr>
        </p:nvGraphicFramePr>
        <p:xfrm>
          <a:off x="1165412" y="1903104"/>
          <a:ext cx="9638674" cy="4351338"/>
        </p:xfrm>
        <a:graphic>
          <a:graphicData uri="http://schemas.openxmlformats.org/drawingml/2006/table">
            <a:tbl>
              <a:tblPr/>
              <a:tblGrid>
                <a:gridCol w="4819337">
                  <a:extLst>
                    <a:ext uri="{9D8B030D-6E8A-4147-A177-3AD203B41FA5}">
                      <a16:colId xmlns:a16="http://schemas.microsoft.com/office/drawing/2014/main" val="1747836664"/>
                    </a:ext>
                  </a:extLst>
                </a:gridCol>
                <a:gridCol w="4819337">
                  <a:extLst>
                    <a:ext uri="{9D8B030D-6E8A-4147-A177-3AD203B41FA5}">
                      <a16:colId xmlns:a16="http://schemas.microsoft.com/office/drawing/2014/main" val="2820289728"/>
                    </a:ext>
                  </a:extLst>
                </a:gridCol>
              </a:tblGrid>
              <a:tr h="4351338">
                <a:tc>
                  <a:txBody>
                    <a:bodyPr/>
                    <a:lstStyle/>
                    <a:p>
                      <a:pPr fontAlgn="t"/>
                      <a:r>
                        <a:rPr lang="en-GB" sz="2400" b="0" u="none" strike="noStrike" dirty="0" err="1">
                          <a:solidFill>
                            <a:schemeClr val="bg1"/>
                          </a:solidFill>
                          <a:effectLst/>
                        </a:rPr>
                        <a:t>Dulliau</a:t>
                      </a:r>
                      <a:r>
                        <a:rPr lang="en-GB" sz="2400" b="0" u="none" strike="noStrike" dirty="0">
                          <a:solidFill>
                            <a:schemeClr val="bg1"/>
                          </a:solidFill>
                          <a:effectLst/>
                        </a:rPr>
                        <a:t> </a:t>
                      </a:r>
                      <a:r>
                        <a:rPr lang="en-GB" sz="2400" b="0" u="none" strike="noStrike" dirty="0" err="1">
                          <a:solidFill>
                            <a:schemeClr val="bg1"/>
                          </a:solidFill>
                          <a:effectLst/>
                        </a:rPr>
                        <a:t>Ymchwil</a:t>
                      </a:r>
                      <a:endParaRPr lang="en-GB" sz="2400" b="0" u="none" strike="noStrike" dirty="0">
                        <a:solidFill>
                          <a:schemeClr val="bg1"/>
                        </a:solidFill>
                        <a:effectLst/>
                      </a:endParaRPr>
                    </a:p>
                    <a:p>
                      <a:pPr fontAlgn="t"/>
                      <a:endParaRPr lang="en-GB" sz="2000" b="0" u="none" strike="noStrike" dirty="0">
                        <a:solidFill>
                          <a:schemeClr val="bg1"/>
                        </a:solidFill>
                        <a:effectLst/>
                      </a:endParaRPr>
                    </a:p>
                    <a:p>
                      <a:pPr fontAlgn="t"/>
                      <a:r>
                        <a:rPr lang="en-GB" sz="2400" b="0" u="none" strike="noStrike" dirty="0">
                          <a:solidFill>
                            <a:schemeClr val="bg1"/>
                          </a:solidFill>
                          <a:effectLst/>
                        </a:rPr>
                        <a:t>Pa offer a </a:t>
                      </a:r>
                      <a:r>
                        <a:rPr lang="en-GB" sz="2400" b="0" u="none" strike="noStrike" dirty="0" err="1">
                          <a:solidFill>
                            <a:schemeClr val="bg1"/>
                          </a:solidFill>
                          <a:effectLst/>
                        </a:rPr>
                        <a:t>gweithdrefnau</a:t>
                      </a:r>
                      <a:r>
                        <a:rPr lang="en-GB" sz="2400" b="0" u="none" strike="noStrike" dirty="0">
                          <a:solidFill>
                            <a:schemeClr val="bg1"/>
                          </a:solidFill>
                          <a:effectLst/>
                        </a:rPr>
                        <a:t> y </a:t>
                      </a:r>
                      <a:r>
                        <a:rPr lang="en-GB" sz="2400" b="0" u="none" strike="noStrike" dirty="0" err="1">
                          <a:solidFill>
                            <a:schemeClr val="bg1"/>
                          </a:solidFill>
                          <a:effectLst/>
                        </a:rPr>
                        <a:t>byddwch</a:t>
                      </a:r>
                      <a:r>
                        <a:rPr lang="en-GB" sz="2400" b="0" u="none" strike="noStrike" dirty="0">
                          <a:solidFill>
                            <a:schemeClr val="bg1"/>
                          </a:solidFill>
                          <a:effectLst/>
                        </a:rPr>
                        <a:t> </a:t>
                      </a:r>
                      <a:r>
                        <a:rPr lang="en-GB" sz="2400" b="0" u="none" strike="noStrike" dirty="0" err="1">
                          <a:solidFill>
                            <a:schemeClr val="bg1"/>
                          </a:solidFill>
                          <a:effectLst/>
                        </a:rPr>
                        <a:t>yn</a:t>
                      </a:r>
                      <a:r>
                        <a:rPr lang="en-GB" sz="2400" b="0" u="none" strike="noStrike" dirty="0">
                          <a:solidFill>
                            <a:schemeClr val="bg1"/>
                          </a:solidFill>
                          <a:effectLst/>
                        </a:rPr>
                        <a:t> </a:t>
                      </a:r>
                      <a:r>
                        <a:rPr lang="en-GB" sz="2400" b="0" u="none" strike="noStrike" dirty="0" err="1">
                          <a:solidFill>
                            <a:schemeClr val="bg1"/>
                          </a:solidFill>
                          <a:effectLst/>
                        </a:rPr>
                        <a:t>eu</a:t>
                      </a:r>
                      <a:r>
                        <a:rPr lang="en-GB" sz="2400" b="0" u="none" strike="noStrike" dirty="0">
                          <a:solidFill>
                            <a:schemeClr val="bg1"/>
                          </a:solidFill>
                          <a:effectLst/>
                        </a:rPr>
                        <a:t> </a:t>
                      </a:r>
                      <a:r>
                        <a:rPr lang="en-GB" sz="2400" b="0" u="none" strike="noStrike" dirty="0" err="1">
                          <a:solidFill>
                            <a:schemeClr val="bg1"/>
                          </a:solidFill>
                          <a:effectLst/>
                        </a:rPr>
                        <a:t>defnyddio</a:t>
                      </a:r>
                      <a:r>
                        <a:rPr lang="en-GB" sz="2400" b="0" u="none" strike="noStrike" dirty="0">
                          <a:solidFill>
                            <a:schemeClr val="bg1"/>
                          </a:solidFill>
                          <a:effectLst/>
                        </a:rPr>
                        <a:t> (</a:t>
                      </a:r>
                      <a:r>
                        <a:rPr lang="en-GB" sz="2400" b="0" u="none" strike="noStrike" dirty="0" err="1">
                          <a:solidFill>
                            <a:schemeClr val="bg1"/>
                          </a:solidFill>
                          <a:effectLst/>
                        </a:rPr>
                        <a:t>e.e.</a:t>
                      </a:r>
                      <a:r>
                        <a:rPr lang="en-GB" sz="2400" b="0" u="none" strike="noStrike" dirty="0">
                          <a:solidFill>
                            <a:schemeClr val="bg1"/>
                          </a:solidFill>
                          <a:effectLst/>
                        </a:rPr>
                        <a:t> </a:t>
                      </a:r>
                      <a:r>
                        <a:rPr lang="en-GB" sz="2400" b="0" u="none" strike="noStrike" dirty="0" err="1">
                          <a:solidFill>
                            <a:schemeClr val="bg1"/>
                          </a:solidFill>
                          <a:effectLst/>
                        </a:rPr>
                        <a:t>arolygon</a:t>
                      </a:r>
                      <a:r>
                        <a:rPr lang="en-GB" sz="2400" b="0" u="none" strike="noStrike" dirty="0">
                          <a:solidFill>
                            <a:schemeClr val="bg1"/>
                          </a:solidFill>
                          <a:effectLst/>
                        </a:rPr>
                        <a:t>, </a:t>
                      </a:r>
                      <a:r>
                        <a:rPr lang="en-GB" sz="2400" b="0" u="none" strike="noStrike" dirty="0" err="1">
                          <a:solidFill>
                            <a:schemeClr val="bg1"/>
                          </a:solidFill>
                          <a:effectLst/>
                        </a:rPr>
                        <a:t>holiaduron</a:t>
                      </a:r>
                      <a:r>
                        <a:rPr lang="en-GB" sz="2400" b="0" u="none" strike="noStrike" dirty="0">
                          <a:solidFill>
                            <a:schemeClr val="bg1"/>
                          </a:solidFill>
                          <a:effectLst/>
                        </a:rPr>
                        <a:t>, </a:t>
                      </a:r>
                      <a:r>
                        <a:rPr lang="en-GB" sz="2400" b="0" u="none" strike="noStrike" dirty="0" err="1">
                          <a:solidFill>
                            <a:schemeClr val="bg1"/>
                          </a:solidFill>
                          <a:effectLst/>
                        </a:rPr>
                        <a:t>cyfweliadau</a:t>
                      </a:r>
                      <a:r>
                        <a:rPr lang="en-GB" sz="2400" b="0" u="none" strike="noStrike" dirty="0">
                          <a:solidFill>
                            <a:schemeClr val="bg1"/>
                          </a:solidFill>
                          <a:effectLst/>
                        </a:rPr>
                        <a:t>, </a:t>
                      </a:r>
                      <a:r>
                        <a:rPr lang="en-GB" sz="2400" b="0" u="none" strike="noStrike" dirty="0" err="1">
                          <a:solidFill>
                            <a:schemeClr val="bg1"/>
                          </a:solidFill>
                          <a:effectLst/>
                        </a:rPr>
                        <a:t>arsylwadau</a:t>
                      </a:r>
                      <a:r>
                        <a:rPr lang="en-GB" sz="2400" b="0" u="none" strike="noStrike" dirty="0">
                          <a:solidFill>
                            <a:schemeClr val="bg1"/>
                          </a:solidFill>
                          <a:effectLst/>
                        </a:rPr>
                        <a:t>) </a:t>
                      </a:r>
                      <a:r>
                        <a:rPr lang="en-GB" sz="2400" b="0" u="none" strike="noStrike" dirty="0" err="1">
                          <a:solidFill>
                            <a:schemeClr val="bg1"/>
                          </a:solidFill>
                          <a:effectLst/>
                        </a:rPr>
                        <a:t>i</a:t>
                      </a:r>
                      <a:r>
                        <a:rPr lang="en-GB" sz="2400" b="0" u="none" strike="noStrike" dirty="0">
                          <a:solidFill>
                            <a:schemeClr val="bg1"/>
                          </a:solidFill>
                          <a:effectLst/>
                        </a:rPr>
                        <a:t> </a:t>
                      </a:r>
                      <a:r>
                        <a:rPr lang="en-GB" sz="2400" b="0" u="none" strike="noStrike" dirty="0" err="1">
                          <a:solidFill>
                            <a:schemeClr val="bg1"/>
                          </a:solidFill>
                          <a:effectLst/>
                        </a:rPr>
                        <a:t>gasglu</a:t>
                      </a:r>
                      <a:r>
                        <a:rPr lang="en-GB" sz="2400" b="0" u="none" strike="noStrike" dirty="0">
                          <a:solidFill>
                            <a:schemeClr val="bg1"/>
                          </a:solidFill>
                          <a:effectLst/>
                        </a:rPr>
                        <a:t> a dadansoddi data?</a:t>
                      </a:r>
                    </a:p>
                    <a:p>
                      <a:pPr fontAlgn="t"/>
                      <a:endParaRPr lang="en-GB" sz="2400" b="0" u="none" strike="noStrike" dirty="0">
                        <a:solidFill>
                          <a:schemeClr val="bg1"/>
                        </a:solidFill>
                        <a:effectLst/>
                      </a:endParaRPr>
                    </a:p>
                    <a:p>
                      <a:pPr fontAlgn="t"/>
                      <a:r>
                        <a:rPr lang="en-GB" sz="2400" b="0" u="none" strike="noStrike" dirty="0">
                          <a:solidFill>
                            <a:schemeClr val="bg1"/>
                          </a:solidFill>
                          <a:effectLst/>
                        </a:rPr>
                        <a:t>Pa rai </a:t>
                      </a:r>
                      <a:r>
                        <a:rPr lang="en-GB" sz="2400" b="0" u="none" strike="noStrike" dirty="0" err="1">
                          <a:solidFill>
                            <a:schemeClr val="bg1"/>
                          </a:solidFill>
                          <a:effectLst/>
                        </a:rPr>
                        <a:t>fyddai'r</a:t>
                      </a:r>
                      <a:r>
                        <a:rPr lang="en-GB" sz="2400" b="0" u="none" strike="noStrike" dirty="0">
                          <a:solidFill>
                            <a:schemeClr val="bg1"/>
                          </a:solidFill>
                          <a:effectLst/>
                        </a:rPr>
                        <a:t> </a:t>
                      </a:r>
                      <a:r>
                        <a:rPr lang="en-GB" sz="2400" b="0" u="none" strike="noStrike" dirty="0" err="1">
                          <a:solidFill>
                            <a:schemeClr val="bg1"/>
                          </a:solidFill>
                          <a:effectLst/>
                        </a:rPr>
                        <a:t>gorau</a:t>
                      </a:r>
                      <a:r>
                        <a:rPr lang="en-GB" sz="2400" b="0" u="none" strike="noStrike" dirty="0">
                          <a:solidFill>
                            <a:schemeClr val="bg1"/>
                          </a:solidFill>
                          <a:effectLst/>
                        </a:rPr>
                        <a:t> </a:t>
                      </a:r>
                      <a:r>
                        <a:rPr lang="en-GB" sz="2400" b="0" u="none" strike="noStrike" dirty="0" err="1">
                          <a:solidFill>
                            <a:schemeClr val="bg1"/>
                          </a:solidFill>
                          <a:effectLst/>
                        </a:rPr>
                        <a:t>i</a:t>
                      </a:r>
                      <a:r>
                        <a:rPr lang="en-GB" sz="2400" b="0" u="none" strike="noStrike" dirty="0">
                          <a:solidFill>
                            <a:schemeClr val="bg1"/>
                          </a:solidFill>
                          <a:effectLst/>
                        </a:rPr>
                        <a:t> </a:t>
                      </a:r>
                      <a:r>
                        <a:rPr lang="en-GB" sz="2400" b="0" u="none" strike="noStrike" dirty="0" err="1">
                          <a:solidFill>
                            <a:schemeClr val="bg1"/>
                          </a:solidFill>
                          <a:effectLst/>
                        </a:rPr>
                        <a:t>ateb</a:t>
                      </a:r>
                      <a:r>
                        <a:rPr lang="en-GB" sz="2400" b="0" u="none" strike="noStrike" dirty="0">
                          <a:solidFill>
                            <a:schemeClr val="bg1"/>
                          </a:solidFill>
                          <a:effectLst/>
                        </a:rPr>
                        <a:t> </a:t>
                      </a:r>
                      <a:r>
                        <a:rPr lang="en-GB" sz="2400" b="0" u="none" strike="noStrike" dirty="0" err="1">
                          <a:solidFill>
                            <a:schemeClr val="bg1"/>
                          </a:solidFill>
                          <a:effectLst/>
                        </a:rPr>
                        <a:t>eich</a:t>
                      </a:r>
                      <a:r>
                        <a:rPr lang="en-GB" sz="2400" b="0" u="none" strike="noStrike" dirty="0">
                          <a:solidFill>
                            <a:schemeClr val="bg1"/>
                          </a:solidFill>
                          <a:effectLst/>
                        </a:rPr>
                        <a:t> </a:t>
                      </a:r>
                      <a:r>
                        <a:rPr lang="en-GB" sz="2400" b="0" u="none" strike="noStrike" dirty="0" err="1">
                          <a:solidFill>
                            <a:schemeClr val="bg1"/>
                          </a:solidFill>
                          <a:effectLst/>
                        </a:rPr>
                        <a:t>cwestiynau</a:t>
                      </a:r>
                      <a:r>
                        <a:rPr lang="en-GB" sz="2400" b="0" u="none" strike="noStrike" dirty="0">
                          <a:solidFill>
                            <a:schemeClr val="bg1"/>
                          </a:solidFill>
                          <a:effectLst/>
                        </a:rPr>
                        <a:t> </a:t>
                      </a:r>
                      <a:r>
                        <a:rPr lang="en-GB" sz="2400" b="0" u="none" strike="noStrike" dirty="0" err="1">
                          <a:solidFill>
                            <a:schemeClr val="bg1"/>
                          </a:solidFill>
                          <a:effectLst/>
                        </a:rPr>
                        <a:t>ymchwil</a:t>
                      </a:r>
                      <a:r>
                        <a:rPr lang="en-GB" sz="2400" b="0" u="none" strike="noStrike" dirty="0">
                          <a:solidFill>
                            <a:schemeClr val="bg1"/>
                          </a:solidFill>
                          <a:effectLst/>
                        </a:rPr>
                        <a:t>?</a:t>
                      </a:r>
                    </a:p>
                    <a:p>
                      <a:pPr fontAlgn="t"/>
                      <a:endParaRPr lang="en-GB" sz="1800" b="1" u="none" strike="noStrike" dirty="0">
                        <a:solidFill>
                          <a:schemeClr val="bg1"/>
                        </a:solidFill>
                        <a:effectLst/>
                      </a:endParaRPr>
                    </a:p>
                    <a:p>
                      <a:pPr fontAlgn="t"/>
                      <a:endParaRPr lang="en-GB" sz="1800" dirty="0">
                        <a:solidFill>
                          <a:schemeClr val="bg1"/>
                        </a:solidFill>
                        <a:effectLst/>
                      </a:endParaRPr>
                    </a:p>
                  </a:txBody>
                  <a:tcPr marL="79899" marR="79899" marT="49223" marB="49223">
                    <a:lnL w="6350" cap="flat" cmpd="sng" algn="ctr">
                      <a:solidFill>
                        <a:srgbClr val="EFEEE9"/>
                      </a:solidFill>
                      <a:prstDash val="solid"/>
                      <a:round/>
                      <a:headEnd type="none" w="med" len="med"/>
                      <a:tailEnd type="none" w="med" len="med"/>
                    </a:lnL>
                    <a:lnR w="6350" cap="flat" cmpd="sng" algn="ctr">
                      <a:solidFill>
                        <a:srgbClr val="EFEEE9"/>
                      </a:solidFill>
                      <a:prstDash val="solid"/>
                      <a:round/>
                      <a:headEnd type="none" w="med" len="med"/>
                      <a:tailEnd type="none" w="med" len="med"/>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tcPr>
                </a:tc>
                <a:tc>
                  <a:txBody>
                    <a:bodyPr/>
                    <a:lstStyle/>
                    <a:p>
                      <a:pPr marL="0" marR="0" lvl="0" indent="0" algn="l" defTabSz="4572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GB" sz="2400" b="1" i="1" u="none" strike="noStrike" dirty="0">
                          <a:solidFill>
                            <a:schemeClr val="bg1"/>
                          </a:solidFill>
                          <a:effectLst/>
                          <a:hlinkClick r:id="rId2">
                            <a:extLst>
                              <a:ext uri="{A12FA001-AC4F-418D-AE19-62706E023703}">
                                <ahyp:hlinkClr xmlns:ahyp="http://schemas.microsoft.com/office/drawing/2018/hyperlinkcolor" val="tx"/>
                              </a:ext>
                            </a:extLst>
                          </a:hlinkClick>
                        </a:rPr>
                        <a:t>Research methods</a:t>
                      </a:r>
                      <a:endParaRPr lang="en-GB" sz="2400" i="1" dirty="0">
                        <a:solidFill>
                          <a:schemeClr val="bg1"/>
                        </a:solidFill>
                        <a:effectLst/>
                      </a:endParaRPr>
                    </a:p>
                    <a:p>
                      <a:pPr fontAlgn="t">
                        <a:buFont typeface="Arial" panose="020B0604020202020204" pitchFamily="34" charset="0"/>
                        <a:buChar char="•"/>
                      </a:pPr>
                      <a:endParaRPr lang="en-GB" sz="2400" i="1" dirty="0">
                        <a:solidFill>
                          <a:schemeClr val="bg1"/>
                        </a:solidFill>
                        <a:effectLst/>
                      </a:endParaRPr>
                    </a:p>
                    <a:p>
                      <a:pPr fontAlgn="t">
                        <a:buFont typeface="Arial" panose="020B0604020202020204" pitchFamily="34" charset="0"/>
                        <a:buChar char="•"/>
                      </a:pPr>
                      <a:r>
                        <a:rPr lang="en-GB" sz="2400" i="1" dirty="0">
                          <a:solidFill>
                            <a:schemeClr val="bg1"/>
                          </a:solidFill>
                          <a:effectLst/>
                        </a:rPr>
                        <a:t>What tools and procedures will you use (e.g. </a:t>
                      </a:r>
                      <a:r>
                        <a:rPr lang="en-GB" sz="2400" i="1" u="none" strike="noStrike" dirty="0">
                          <a:solidFill>
                            <a:schemeClr val="bg1"/>
                          </a:solidFill>
                          <a:effectLst/>
                        </a:rPr>
                        <a:t>surveys</a:t>
                      </a:r>
                      <a:r>
                        <a:rPr lang="en-GB" sz="2400" i="1" dirty="0">
                          <a:solidFill>
                            <a:schemeClr val="bg1"/>
                          </a:solidFill>
                          <a:effectLst/>
                        </a:rPr>
                        <a:t>, questionnaires, interviews, observations) to collect and analyse data?</a:t>
                      </a:r>
                    </a:p>
                    <a:p>
                      <a:pPr fontAlgn="t">
                        <a:buFont typeface="Arial" panose="020B0604020202020204" pitchFamily="34" charset="0"/>
                        <a:buNone/>
                      </a:pPr>
                      <a:endParaRPr lang="en-GB" sz="2400" i="1" dirty="0">
                        <a:solidFill>
                          <a:schemeClr val="bg1"/>
                        </a:solidFill>
                        <a:effectLst/>
                      </a:endParaRPr>
                    </a:p>
                    <a:p>
                      <a:pPr fontAlgn="t">
                        <a:buFont typeface="Arial" panose="020B0604020202020204" pitchFamily="34" charset="0"/>
                        <a:buChar char="•"/>
                      </a:pPr>
                      <a:r>
                        <a:rPr lang="en-GB" sz="2400" i="1" dirty="0">
                          <a:solidFill>
                            <a:schemeClr val="bg1"/>
                          </a:solidFill>
                          <a:effectLst/>
                        </a:rPr>
                        <a:t>Which of these would be the best methods to answer your research questions?</a:t>
                      </a:r>
                    </a:p>
                  </a:txBody>
                  <a:tcPr marL="79899" marR="79899" marT="49223" marB="49223">
                    <a:lnL w="6350" cap="flat" cmpd="sng" algn="ctr">
                      <a:solidFill>
                        <a:srgbClr val="EFEEE9"/>
                      </a:solidFill>
                      <a:prstDash val="solid"/>
                      <a:round/>
                      <a:headEnd type="none" w="med" len="med"/>
                      <a:tailEnd type="none" w="med" len="med"/>
                    </a:lnL>
                    <a:lnR>
                      <a:noFill/>
                    </a:lnR>
                    <a:lnT w="6350" cap="flat" cmpd="sng" algn="ctr">
                      <a:solidFill>
                        <a:srgbClr val="EFEEE9"/>
                      </a:solidFill>
                      <a:prstDash val="solid"/>
                      <a:round/>
                      <a:headEnd type="none" w="med" len="med"/>
                      <a:tailEnd type="none" w="med" len="med"/>
                    </a:lnT>
                    <a:lnB>
                      <a:noFill/>
                    </a:lnB>
                  </a:tcPr>
                </a:tc>
                <a:extLst>
                  <a:ext uri="{0D108BD9-81ED-4DB2-BD59-A6C34878D82A}">
                    <a16:rowId xmlns:a16="http://schemas.microsoft.com/office/drawing/2014/main" val="1366192532"/>
                  </a:ext>
                </a:extLst>
              </a:tr>
            </a:tbl>
          </a:graphicData>
        </a:graphic>
      </p:graphicFrame>
      <p:sp>
        <p:nvSpPr>
          <p:cNvPr id="5" name="Title 1">
            <a:extLst>
              <a:ext uri="{FF2B5EF4-FFF2-40B4-BE49-F238E27FC236}">
                <a16:creationId xmlns:a16="http://schemas.microsoft.com/office/drawing/2014/main" id="{513A6FC9-FCEE-4542-A680-22DC5585FCF5}"/>
              </a:ext>
            </a:extLst>
          </p:cNvPr>
          <p:cNvSpPr txBox="1">
            <a:spLocks/>
          </p:cNvSpPr>
          <p:nvPr/>
        </p:nvSpPr>
        <p:spPr>
          <a:xfrm>
            <a:off x="1642155" y="0"/>
            <a:ext cx="8534400" cy="1507067"/>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solidFill>
                  <a:schemeClr val="bg1"/>
                </a:solidFill>
              </a:rPr>
              <a:t>CYNLLUNIO YMCHWIL A DULLIAU</a:t>
            </a:r>
            <a:br>
              <a:rPr lang="en-GB" b="1" dirty="0">
                <a:solidFill>
                  <a:schemeClr val="bg1"/>
                </a:solidFill>
              </a:rPr>
            </a:br>
            <a:r>
              <a:rPr lang="en-GB" b="1" i="1" dirty="0">
                <a:solidFill>
                  <a:schemeClr val="bg1"/>
                </a:solidFill>
              </a:rPr>
              <a:t>Research design and methods</a:t>
            </a:r>
          </a:p>
        </p:txBody>
      </p:sp>
      <p:pic>
        <p:nvPicPr>
          <p:cNvPr id="6" name="Picture 5" descr="A picture containing diagram&#10;&#10;Description automatically generated">
            <a:extLst>
              <a:ext uri="{FF2B5EF4-FFF2-40B4-BE49-F238E27FC236}">
                <a16:creationId xmlns:a16="http://schemas.microsoft.com/office/drawing/2014/main" id="{83C1E3D8-9378-481D-89E3-A8EB053F888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789276" y="314075"/>
            <a:ext cx="1732165" cy="1274954"/>
          </a:xfrm>
          <a:prstGeom prst="rect">
            <a:avLst/>
          </a:prstGeom>
        </p:spPr>
      </p:pic>
    </p:spTree>
    <p:extLst>
      <p:ext uri="{BB962C8B-B14F-4D97-AF65-F5344CB8AC3E}">
        <p14:creationId xmlns:p14="http://schemas.microsoft.com/office/powerpoint/2010/main" val="11141206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C34045E9-13D9-4ED2-B20D-EBF89A7E0D16}"/>
              </a:ext>
            </a:extLst>
          </p:cNvPr>
          <p:cNvGraphicFramePr>
            <a:graphicFrameLocks noGrp="1"/>
          </p:cNvGraphicFramePr>
          <p:nvPr>
            <p:ph idx="1"/>
            <p:extLst>
              <p:ext uri="{D42A27DB-BD31-4B8C-83A1-F6EECF244321}">
                <p14:modId xmlns:p14="http://schemas.microsoft.com/office/powerpoint/2010/main" val="1488840889"/>
              </p:ext>
            </p:extLst>
          </p:nvPr>
        </p:nvGraphicFramePr>
        <p:xfrm>
          <a:off x="505878" y="1821142"/>
          <a:ext cx="10806954" cy="2951544"/>
        </p:xfrm>
        <a:graphic>
          <a:graphicData uri="http://schemas.openxmlformats.org/drawingml/2006/table">
            <a:tbl>
              <a:tblPr/>
              <a:tblGrid>
                <a:gridCol w="5403477">
                  <a:extLst>
                    <a:ext uri="{9D8B030D-6E8A-4147-A177-3AD203B41FA5}">
                      <a16:colId xmlns:a16="http://schemas.microsoft.com/office/drawing/2014/main" val="611560885"/>
                    </a:ext>
                  </a:extLst>
                </a:gridCol>
                <a:gridCol w="5403477">
                  <a:extLst>
                    <a:ext uri="{9D8B030D-6E8A-4147-A177-3AD203B41FA5}">
                      <a16:colId xmlns:a16="http://schemas.microsoft.com/office/drawing/2014/main" val="1330310249"/>
                    </a:ext>
                  </a:extLst>
                </a:gridCol>
              </a:tblGrid>
              <a:tr h="2951544">
                <a:tc>
                  <a:txBody>
                    <a:bodyPr/>
                    <a:lstStyle/>
                    <a:p>
                      <a:pPr fontAlgn="t"/>
                      <a:r>
                        <a:rPr lang="en-GB" sz="2000" b="1" dirty="0" err="1">
                          <a:solidFill>
                            <a:schemeClr val="bg1"/>
                          </a:solidFill>
                          <a:effectLst/>
                        </a:rPr>
                        <a:t>Ystyriaethau</a:t>
                      </a:r>
                      <a:r>
                        <a:rPr lang="en-GB" sz="2000" b="1" dirty="0">
                          <a:solidFill>
                            <a:schemeClr val="bg1"/>
                          </a:solidFill>
                          <a:effectLst/>
                        </a:rPr>
                        <a:t> </a:t>
                      </a:r>
                      <a:r>
                        <a:rPr lang="en-GB" sz="2000" b="1" dirty="0" err="1">
                          <a:solidFill>
                            <a:schemeClr val="bg1"/>
                          </a:solidFill>
                          <a:effectLst/>
                        </a:rPr>
                        <a:t>ymarferol</a:t>
                      </a:r>
                      <a:endParaRPr lang="en-GB" sz="2000" b="1" dirty="0">
                        <a:solidFill>
                          <a:schemeClr val="bg1"/>
                        </a:solidFill>
                        <a:effectLst/>
                      </a:endParaRPr>
                    </a:p>
                    <a:p>
                      <a:pPr fontAlgn="t"/>
                      <a:endParaRPr lang="en-GB" sz="2000" b="1" dirty="0">
                        <a:solidFill>
                          <a:schemeClr val="bg1"/>
                        </a:solidFill>
                        <a:effectLst/>
                      </a:endParaRPr>
                    </a:p>
                    <a:p>
                      <a:pPr fontAlgn="t"/>
                      <a:r>
                        <a:rPr lang="en-GB" sz="2000" dirty="0">
                          <a:solidFill>
                            <a:schemeClr val="bg1"/>
                          </a:solidFill>
                          <a:effectLst/>
                        </a:rPr>
                        <a:t>Faint o </a:t>
                      </a:r>
                      <a:r>
                        <a:rPr lang="en-GB" sz="2000" dirty="0" err="1">
                          <a:solidFill>
                            <a:schemeClr val="bg1"/>
                          </a:solidFill>
                          <a:effectLst/>
                        </a:rPr>
                        <a:t>amser</a:t>
                      </a:r>
                      <a:r>
                        <a:rPr lang="en-GB" sz="2000" dirty="0">
                          <a:solidFill>
                            <a:schemeClr val="bg1"/>
                          </a:solidFill>
                          <a:effectLst/>
                        </a:rPr>
                        <a:t> </a:t>
                      </a:r>
                      <a:r>
                        <a:rPr lang="en-GB" sz="2000" dirty="0" err="1">
                          <a:solidFill>
                            <a:schemeClr val="bg1"/>
                          </a:solidFill>
                          <a:effectLst/>
                        </a:rPr>
                        <a:t>fydd</a:t>
                      </a:r>
                      <a:r>
                        <a:rPr lang="en-GB" sz="2000" dirty="0">
                          <a:solidFill>
                            <a:schemeClr val="bg1"/>
                          </a:solidFill>
                          <a:effectLst/>
                        </a:rPr>
                        <a:t> </a:t>
                      </a:r>
                      <a:r>
                        <a:rPr lang="en-GB" sz="2000" dirty="0" err="1">
                          <a:solidFill>
                            <a:schemeClr val="bg1"/>
                          </a:solidFill>
                          <a:effectLst/>
                        </a:rPr>
                        <a:t>ei</a:t>
                      </a:r>
                      <a:r>
                        <a:rPr lang="en-GB" sz="2000" dirty="0">
                          <a:solidFill>
                            <a:schemeClr val="bg1"/>
                          </a:solidFill>
                          <a:effectLst/>
                        </a:rPr>
                        <a:t> </a:t>
                      </a:r>
                      <a:r>
                        <a:rPr lang="en-GB" sz="2000" dirty="0" err="1">
                          <a:solidFill>
                            <a:schemeClr val="bg1"/>
                          </a:solidFill>
                          <a:effectLst/>
                        </a:rPr>
                        <a:t>angen</a:t>
                      </a:r>
                      <a:r>
                        <a:rPr lang="en-GB" sz="2000" dirty="0">
                          <a:solidFill>
                            <a:schemeClr val="bg1"/>
                          </a:solidFill>
                          <a:effectLst/>
                        </a:rPr>
                        <a:t> </a:t>
                      </a:r>
                      <a:r>
                        <a:rPr lang="en-GB" sz="2000" dirty="0" err="1">
                          <a:solidFill>
                            <a:schemeClr val="bg1"/>
                          </a:solidFill>
                          <a:effectLst/>
                        </a:rPr>
                        <a:t>arnoch</a:t>
                      </a:r>
                      <a:r>
                        <a:rPr lang="en-GB" sz="2000" dirty="0">
                          <a:solidFill>
                            <a:schemeClr val="bg1"/>
                          </a:solidFill>
                          <a:effectLst/>
                        </a:rPr>
                        <a:t> </a:t>
                      </a:r>
                      <a:r>
                        <a:rPr lang="en-GB" sz="2000" dirty="0" err="1">
                          <a:solidFill>
                            <a:schemeClr val="bg1"/>
                          </a:solidFill>
                          <a:effectLst/>
                        </a:rPr>
                        <a:t>i</a:t>
                      </a:r>
                      <a:r>
                        <a:rPr lang="en-GB" sz="2000" dirty="0">
                          <a:solidFill>
                            <a:schemeClr val="bg1"/>
                          </a:solidFill>
                          <a:effectLst/>
                        </a:rPr>
                        <a:t> </a:t>
                      </a:r>
                      <a:r>
                        <a:rPr lang="en-GB" sz="2000" dirty="0" err="1">
                          <a:solidFill>
                            <a:schemeClr val="bg1"/>
                          </a:solidFill>
                          <a:effectLst/>
                        </a:rPr>
                        <a:t>gasglu'r</a:t>
                      </a:r>
                      <a:r>
                        <a:rPr lang="en-GB" sz="2000" dirty="0">
                          <a:solidFill>
                            <a:schemeClr val="bg1"/>
                          </a:solidFill>
                          <a:effectLst/>
                        </a:rPr>
                        <a:t> data?</a:t>
                      </a:r>
                    </a:p>
                    <a:p>
                      <a:pPr fontAlgn="t"/>
                      <a:r>
                        <a:rPr lang="en-GB" sz="2000" dirty="0">
                          <a:solidFill>
                            <a:schemeClr val="bg1"/>
                          </a:solidFill>
                          <a:effectLst/>
                        </a:rPr>
                        <a:t>Sut y </a:t>
                      </a:r>
                      <a:r>
                        <a:rPr lang="en-GB" sz="2000" dirty="0" err="1">
                          <a:solidFill>
                            <a:schemeClr val="bg1"/>
                          </a:solidFill>
                          <a:effectLst/>
                        </a:rPr>
                        <a:t>byddwch</a:t>
                      </a:r>
                      <a:r>
                        <a:rPr lang="en-GB" sz="2000" dirty="0">
                          <a:solidFill>
                            <a:schemeClr val="bg1"/>
                          </a:solidFill>
                          <a:effectLst/>
                        </a:rPr>
                        <a:t> </a:t>
                      </a:r>
                      <a:r>
                        <a:rPr lang="en-GB" sz="2000" dirty="0" err="1">
                          <a:solidFill>
                            <a:schemeClr val="bg1"/>
                          </a:solidFill>
                          <a:effectLst/>
                        </a:rPr>
                        <a:t>yn</a:t>
                      </a:r>
                      <a:r>
                        <a:rPr lang="en-GB" sz="2000" dirty="0">
                          <a:solidFill>
                            <a:schemeClr val="bg1"/>
                          </a:solidFill>
                          <a:effectLst/>
                        </a:rPr>
                        <a:t> </a:t>
                      </a:r>
                      <a:r>
                        <a:rPr lang="en-GB" sz="2000" dirty="0" err="1">
                          <a:solidFill>
                            <a:schemeClr val="bg1"/>
                          </a:solidFill>
                          <a:effectLst/>
                        </a:rPr>
                        <a:t>cael</a:t>
                      </a:r>
                      <a:r>
                        <a:rPr lang="en-GB" sz="2000" dirty="0">
                          <a:solidFill>
                            <a:schemeClr val="bg1"/>
                          </a:solidFill>
                          <a:effectLst/>
                        </a:rPr>
                        <a:t> </a:t>
                      </a:r>
                      <a:r>
                        <a:rPr lang="en-GB" sz="2000" dirty="0" err="1">
                          <a:solidFill>
                            <a:schemeClr val="bg1"/>
                          </a:solidFill>
                          <a:effectLst/>
                        </a:rPr>
                        <a:t>mynediad</a:t>
                      </a:r>
                      <a:r>
                        <a:rPr lang="en-GB" sz="2000" dirty="0">
                          <a:solidFill>
                            <a:schemeClr val="bg1"/>
                          </a:solidFill>
                          <a:effectLst/>
                        </a:rPr>
                        <a:t> </a:t>
                      </a:r>
                      <a:r>
                        <a:rPr lang="en-GB" sz="2000" dirty="0" err="1">
                          <a:solidFill>
                            <a:schemeClr val="bg1"/>
                          </a:solidFill>
                          <a:effectLst/>
                        </a:rPr>
                        <a:t>i</a:t>
                      </a:r>
                      <a:r>
                        <a:rPr lang="en-GB" sz="2000" dirty="0">
                          <a:solidFill>
                            <a:schemeClr val="bg1"/>
                          </a:solidFill>
                          <a:effectLst/>
                        </a:rPr>
                        <a:t> </a:t>
                      </a:r>
                      <a:r>
                        <a:rPr lang="en-GB" sz="2000" dirty="0" err="1">
                          <a:solidFill>
                            <a:schemeClr val="bg1"/>
                          </a:solidFill>
                          <a:effectLst/>
                        </a:rPr>
                        <a:t>gyfranogwyr</a:t>
                      </a:r>
                      <a:r>
                        <a:rPr lang="en-GB" sz="2000" dirty="0">
                          <a:solidFill>
                            <a:schemeClr val="bg1"/>
                          </a:solidFill>
                          <a:effectLst/>
                        </a:rPr>
                        <a:t> neu </a:t>
                      </a:r>
                      <a:r>
                        <a:rPr lang="en-GB" sz="2000" dirty="0" err="1">
                          <a:solidFill>
                            <a:schemeClr val="bg1"/>
                          </a:solidFill>
                          <a:effectLst/>
                        </a:rPr>
                        <a:t>ffynonellau</a:t>
                      </a:r>
                      <a:r>
                        <a:rPr lang="en-GB" sz="2000" dirty="0">
                          <a:solidFill>
                            <a:schemeClr val="bg1"/>
                          </a:solidFill>
                          <a:effectLst/>
                        </a:rPr>
                        <a:t>?</a:t>
                      </a:r>
                    </a:p>
                    <a:p>
                      <a:pPr fontAlgn="t"/>
                      <a:r>
                        <a:rPr lang="en-GB" sz="2000" dirty="0">
                          <a:solidFill>
                            <a:schemeClr val="bg1"/>
                          </a:solidFill>
                          <a:effectLst/>
                        </a:rPr>
                        <a:t>A </a:t>
                      </a:r>
                      <a:r>
                        <a:rPr lang="en-GB" sz="2000" dirty="0" err="1">
                          <a:solidFill>
                            <a:schemeClr val="bg1"/>
                          </a:solidFill>
                          <a:effectLst/>
                        </a:rPr>
                        <a:t>ydych</a:t>
                      </a:r>
                      <a:r>
                        <a:rPr lang="en-GB" sz="2000" dirty="0">
                          <a:solidFill>
                            <a:schemeClr val="bg1"/>
                          </a:solidFill>
                          <a:effectLst/>
                        </a:rPr>
                        <a:t> </a:t>
                      </a:r>
                      <a:r>
                        <a:rPr lang="en-GB" sz="2000" dirty="0" err="1">
                          <a:solidFill>
                            <a:schemeClr val="bg1"/>
                          </a:solidFill>
                          <a:effectLst/>
                        </a:rPr>
                        <a:t>yn</a:t>
                      </a:r>
                      <a:r>
                        <a:rPr lang="en-GB" sz="2000" dirty="0">
                          <a:solidFill>
                            <a:schemeClr val="bg1"/>
                          </a:solidFill>
                          <a:effectLst/>
                        </a:rPr>
                        <a:t> </a:t>
                      </a:r>
                      <a:r>
                        <a:rPr lang="en-GB" sz="2000" dirty="0" err="1">
                          <a:solidFill>
                            <a:schemeClr val="bg1"/>
                          </a:solidFill>
                          <a:effectLst/>
                        </a:rPr>
                        <a:t>rhagweld</a:t>
                      </a:r>
                      <a:r>
                        <a:rPr lang="en-GB" sz="2000" dirty="0">
                          <a:solidFill>
                            <a:schemeClr val="bg1"/>
                          </a:solidFill>
                          <a:effectLst/>
                        </a:rPr>
                        <a:t> </a:t>
                      </a:r>
                      <a:r>
                        <a:rPr lang="en-GB" sz="2000" dirty="0" err="1">
                          <a:solidFill>
                            <a:schemeClr val="bg1"/>
                          </a:solidFill>
                          <a:effectLst/>
                        </a:rPr>
                        <a:t>unrhyw</a:t>
                      </a:r>
                      <a:r>
                        <a:rPr lang="en-GB" sz="2000" dirty="0">
                          <a:solidFill>
                            <a:schemeClr val="bg1"/>
                          </a:solidFill>
                          <a:effectLst/>
                        </a:rPr>
                        <a:t> </a:t>
                      </a:r>
                      <a:r>
                        <a:rPr lang="en-GB" sz="2000" dirty="0" err="1">
                          <a:solidFill>
                            <a:schemeClr val="bg1"/>
                          </a:solidFill>
                          <a:effectLst/>
                        </a:rPr>
                        <a:t>rwystrau</a:t>
                      </a:r>
                      <a:r>
                        <a:rPr lang="en-GB" sz="2000" dirty="0">
                          <a:solidFill>
                            <a:schemeClr val="bg1"/>
                          </a:solidFill>
                          <a:effectLst/>
                        </a:rPr>
                        <a:t> </a:t>
                      </a:r>
                      <a:r>
                        <a:rPr lang="en-GB" sz="2000" dirty="0" err="1">
                          <a:solidFill>
                            <a:schemeClr val="bg1"/>
                          </a:solidFill>
                          <a:effectLst/>
                        </a:rPr>
                        <a:t>posibl</a:t>
                      </a:r>
                      <a:r>
                        <a:rPr lang="en-GB" sz="2000" dirty="0">
                          <a:solidFill>
                            <a:schemeClr val="bg1"/>
                          </a:solidFill>
                          <a:effectLst/>
                        </a:rPr>
                        <a:t>, a </a:t>
                      </a:r>
                      <a:r>
                        <a:rPr lang="en-GB" sz="2000" dirty="0" err="1">
                          <a:solidFill>
                            <a:schemeClr val="bg1"/>
                          </a:solidFill>
                          <a:effectLst/>
                        </a:rPr>
                        <a:t>sut</a:t>
                      </a:r>
                      <a:r>
                        <a:rPr lang="en-GB" sz="2000" dirty="0">
                          <a:solidFill>
                            <a:schemeClr val="bg1"/>
                          </a:solidFill>
                          <a:effectLst/>
                        </a:rPr>
                        <a:t> y </a:t>
                      </a:r>
                      <a:r>
                        <a:rPr lang="en-GB" sz="2000" dirty="0" err="1">
                          <a:solidFill>
                            <a:schemeClr val="bg1"/>
                          </a:solidFill>
                          <a:effectLst/>
                        </a:rPr>
                        <a:t>byddwch</a:t>
                      </a:r>
                      <a:r>
                        <a:rPr lang="en-GB" sz="2000" dirty="0">
                          <a:solidFill>
                            <a:schemeClr val="bg1"/>
                          </a:solidFill>
                          <a:effectLst/>
                        </a:rPr>
                        <a:t> </a:t>
                      </a:r>
                      <a:r>
                        <a:rPr lang="en-GB" sz="2000" dirty="0" err="1">
                          <a:solidFill>
                            <a:schemeClr val="bg1"/>
                          </a:solidFill>
                          <a:effectLst/>
                        </a:rPr>
                        <a:t>yn</a:t>
                      </a:r>
                      <a:r>
                        <a:rPr lang="en-GB" sz="2000" dirty="0">
                          <a:solidFill>
                            <a:schemeClr val="bg1"/>
                          </a:solidFill>
                          <a:effectLst/>
                        </a:rPr>
                        <a:t> </a:t>
                      </a:r>
                      <a:r>
                        <a:rPr lang="en-GB" sz="2000" dirty="0" err="1">
                          <a:solidFill>
                            <a:schemeClr val="bg1"/>
                          </a:solidFill>
                          <a:effectLst/>
                        </a:rPr>
                        <a:t>mynd</a:t>
                      </a:r>
                      <a:r>
                        <a:rPr lang="en-GB" sz="2000" dirty="0">
                          <a:solidFill>
                            <a:schemeClr val="bg1"/>
                          </a:solidFill>
                          <a:effectLst/>
                        </a:rPr>
                        <a:t> </a:t>
                      </a:r>
                      <a:r>
                        <a:rPr lang="en-GB" sz="2000" dirty="0" err="1">
                          <a:solidFill>
                            <a:schemeClr val="bg1"/>
                          </a:solidFill>
                          <a:effectLst/>
                        </a:rPr>
                        <a:t>i'r</a:t>
                      </a:r>
                      <a:r>
                        <a:rPr lang="en-GB" sz="2000" dirty="0">
                          <a:solidFill>
                            <a:schemeClr val="bg1"/>
                          </a:solidFill>
                          <a:effectLst/>
                        </a:rPr>
                        <a:t> </a:t>
                      </a:r>
                      <a:r>
                        <a:rPr lang="en-GB" sz="2000" dirty="0" err="1">
                          <a:solidFill>
                            <a:schemeClr val="bg1"/>
                          </a:solidFill>
                          <a:effectLst/>
                        </a:rPr>
                        <a:t>afael</a:t>
                      </a:r>
                      <a:r>
                        <a:rPr lang="en-GB" sz="2000" dirty="0">
                          <a:solidFill>
                            <a:schemeClr val="bg1"/>
                          </a:solidFill>
                          <a:effectLst/>
                        </a:rPr>
                        <a:t> â </a:t>
                      </a:r>
                      <a:r>
                        <a:rPr lang="en-GB" sz="2000" dirty="0" err="1">
                          <a:solidFill>
                            <a:schemeClr val="bg1"/>
                          </a:solidFill>
                          <a:effectLst/>
                        </a:rPr>
                        <a:t>hwy</a:t>
                      </a:r>
                      <a:r>
                        <a:rPr lang="en-GB" sz="2000" dirty="0">
                          <a:solidFill>
                            <a:schemeClr val="bg1"/>
                          </a:solidFill>
                          <a:effectLst/>
                        </a:rPr>
                        <a:t>?</a:t>
                      </a:r>
                    </a:p>
                    <a:p>
                      <a:pPr fontAlgn="t"/>
                      <a:endParaRPr lang="en-GB" sz="2000" dirty="0">
                        <a:solidFill>
                          <a:schemeClr val="tx1"/>
                        </a:solidFill>
                        <a:effectLst/>
                      </a:endParaRPr>
                    </a:p>
                  </a:txBody>
                  <a:tcPr marL="101600" marR="101600" marT="50800" marB="50800">
                    <a:lnL w="6350" cap="flat" cmpd="sng" algn="ctr">
                      <a:solidFill>
                        <a:srgbClr val="EFEEE9"/>
                      </a:solidFill>
                      <a:prstDash val="solid"/>
                      <a:round/>
                      <a:headEnd type="none" w="med" len="med"/>
                      <a:tailEnd type="none" w="med" len="med"/>
                    </a:lnL>
                    <a:lnR w="6350" cap="flat" cmpd="sng" algn="ctr">
                      <a:solidFill>
                        <a:srgbClr val="EFEEE9"/>
                      </a:solidFill>
                      <a:prstDash val="solid"/>
                      <a:round/>
                      <a:headEnd type="none" w="med" len="med"/>
                      <a:tailEnd type="none" w="med" len="med"/>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tcPr>
                </a:tc>
                <a:tc>
                  <a:txBody>
                    <a:bodyPr/>
                    <a:lstStyle/>
                    <a:p>
                      <a:pPr marL="0" marR="0" lvl="0" indent="0" algn="l" defTabSz="4572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GB" sz="2000" b="1" i="1" dirty="0">
                          <a:solidFill>
                            <a:schemeClr val="bg1"/>
                          </a:solidFill>
                          <a:effectLst/>
                        </a:rPr>
                        <a:t>Practicalities</a:t>
                      </a:r>
                      <a:endParaRPr lang="en-GB" sz="2000" i="1" dirty="0">
                        <a:solidFill>
                          <a:schemeClr val="bg1"/>
                        </a:solidFill>
                        <a:effectLst/>
                      </a:endParaRPr>
                    </a:p>
                    <a:p>
                      <a:pPr fontAlgn="t">
                        <a:buFont typeface="Arial" panose="020B0604020202020204" pitchFamily="34" charset="0"/>
                        <a:buChar char="•"/>
                      </a:pPr>
                      <a:endParaRPr lang="en-GB" sz="2000" i="1" dirty="0">
                        <a:solidFill>
                          <a:schemeClr val="bg1"/>
                        </a:solidFill>
                        <a:effectLst/>
                      </a:endParaRPr>
                    </a:p>
                    <a:p>
                      <a:pPr fontAlgn="t">
                        <a:buFont typeface="Arial" panose="020B0604020202020204" pitchFamily="34" charset="0"/>
                        <a:buChar char="•"/>
                      </a:pPr>
                      <a:r>
                        <a:rPr lang="en-GB" sz="2000" i="1" dirty="0">
                          <a:solidFill>
                            <a:schemeClr val="bg1"/>
                          </a:solidFill>
                          <a:effectLst/>
                        </a:rPr>
                        <a:t>How much time will you need to collect the data?</a:t>
                      </a:r>
                    </a:p>
                    <a:p>
                      <a:pPr fontAlgn="t">
                        <a:buFont typeface="Arial" panose="020B0604020202020204" pitchFamily="34" charset="0"/>
                        <a:buChar char="•"/>
                      </a:pPr>
                      <a:r>
                        <a:rPr lang="en-GB" sz="2000" i="1" dirty="0">
                          <a:solidFill>
                            <a:schemeClr val="bg1"/>
                          </a:solidFill>
                          <a:effectLst/>
                        </a:rPr>
                        <a:t>How will you gain access to participants or sources?</a:t>
                      </a:r>
                    </a:p>
                    <a:p>
                      <a:pPr fontAlgn="t">
                        <a:buFont typeface="Arial" panose="020B0604020202020204" pitchFamily="34" charset="0"/>
                        <a:buChar char="•"/>
                      </a:pPr>
                      <a:r>
                        <a:rPr lang="en-GB" sz="2000" i="1" dirty="0">
                          <a:solidFill>
                            <a:schemeClr val="bg1"/>
                          </a:solidFill>
                          <a:effectLst/>
                        </a:rPr>
                        <a:t>Do you foresee any potential obstacles, and how will you address them?</a:t>
                      </a:r>
                    </a:p>
                  </a:txBody>
                  <a:tcPr marL="101600" marR="101600" marT="50800" marB="50800">
                    <a:lnL w="6350" cap="flat" cmpd="sng" algn="ctr">
                      <a:solidFill>
                        <a:srgbClr val="EFEEE9"/>
                      </a:solidFill>
                      <a:prstDash val="solid"/>
                      <a:round/>
                      <a:headEnd type="none" w="med" len="med"/>
                      <a:tailEnd type="none" w="med" len="med"/>
                    </a:lnL>
                    <a:lnR>
                      <a:noFill/>
                    </a:lnR>
                    <a:lnT w="6350" cap="flat" cmpd="sng" algn="ctr">
                      <a:solidFill>
                        <a:srgbClr val="EFEEE9"/>
                      </a:solidFill>
                      <a:prstDash val="solid"/>
                      <a:round/>
                      <a:headEnd type="none" w="med" len="med"/>
                      <a:tailEnd type="none" w="med" len="med"/>
                    </a:lnT>
                    <a:lnB>
                      <a:noFill/>
                    </a:lnB>
                  </a:tcPr>
                </a:tc>
                <a:extLst>
                  <a:ext uri="{0D108BD9-81ED-4DB2-BD59-A6C34878D82A}">
                    <a16:rowId xmlns:a16="http://schemas.microsoft.com/office/drawing/2014/main" val="3916969738"/>
                  </a:ext>
                </a:extLst>
              </a:tr>
            </a:tbl>
          </a:graphicData>
        </a:graphic>
      </p:graphicFrame>
      <p:sp>
        <p:nvSpPr>
          <p:cNvPr id="8" name="TextBox 7">
            <a:extLst>
              <a:ext uri="{FF2B5EF4-FFF2-40B4-BE49-F238E27FC236}">
                <a16:creationId xmlns:a16="http://schemas.microsoft.com/office/drawing/2014/main" id="{3E9EE672-851B-43F8-BBA8-29DF122E53A4}"/>
              </a:ext>
            </a:extLst>
          </p:cNvPr>
          <p:cNvSpPr txBox="1"/>
          <p:nvPr/>
        </p:nvSpPr>
        <p:spPr>
          <a:xfrm>
            <a:off x="505878" y="4772686"/>
            <a:ext cx="5012448" cy="1200329"/>
          </a:xfrm>
          <a:prstGeom prst="rect">
            <a:avLst/>
          </a:prstGeom>
          <a:noFill/>
        </p:spPr>
        <p:txBody>
          <a:bodyPr wrap="square" lIns="91440" tIns="45720" rIns="91440" bIns="45720" rtlCol="0" anchor="t">
            <a:spAutoFit/>
          </a:bodyPr>
          <a:lstStyle/>
          <a:p>
            <a:r>
              <a:rPr lang="en-GB" b="1" i="0" u="none" strike="noStrike" dirty="0" err="1">
                <a:solidFill>
                  <a:schemeClr val="bg1"/>
                </a:solidFill>
                <a:effectLst/>
                <a:latin typeface="Inter"/>
              </a:rPr>
              <a:t>Gwnewch</a:t>
            </a:r>
            <a:r>
              <a:rPr lang="en-GB" b="1" i="0" u="none" strike="noStrike" dirty="0">
                <a:solidFill>
                  <a:schemeClr val="bg1"/>
                </a:solidFill>
                <a:effectLst/>
                <a:latin typeface="Inter"/>
              </a:rPr>
              <a:t> </a:t>
            </a:r>
            <a:r>
              <a:rPr lang="en-GB" b="1" i="0" u="none" strike="noStrike" dirty="0" err="1">
                <a:solidFill>
                  <a:schemeClr val="bg1"/>
                </a:solidFill>
                <a:effectLst/>
                <a:latin typeface="Inter"/>
              </a:rPr>
              <a:t>yn</a:t>
            </a:r>
            <a:r>
              <a:rPr lang="en-GB" b="1" i="0" u="none" strike="noStrike" dirty="0">
                <a:solidFill>
                  <a:schemeClr val="bg1"/>
                </a:solidFill>
                <a:effectLst/>
                <a:latin typeface="Inter"/>
              </a:rPr>
              <a:t> </a:t>
            </a:r>
            <a:r>
              <a:rPr lang="en-GB" b="1" i="0" u="none" strike="noStrike" dirty="0" err="1">
                <a:solidFill>
                  <a:schemeClr val="bg1"/>
                </a:solidFill>
                <a:effectLst/>
                <a:latin typeface="Inter"/>
              </a:rPr>
              <a:t>siŵr</a:t>
            </a:r>
            <a:r>
              <a:rPr lang="en-GB" b="1" i="0" u="none" strike="noStrike" dirty="0">
                <a:solidFill>
                  <a:schemeClr val="bg1"/>
                </a:solidFill>
                <a:effectLst/>
                <a:latin typeface="Inter"/>
              </a:rPr>
              <a:t> </a:t>
            </a:r>
            <a:r>
              <a:rPr lang="en-GB" b="1" i="0" u="none" strike="noStrike" dirty="0" err="1">
                <a:solidFill>
                  <a:schemeClr val="bg1"/>
                </a:solidFill>
                <a:effectLst/>
                <a:latin typeface="Inter"/>
              </a:rPr>
              <a:t>nad</a:t>
            </a:r>
            <a:r>
              <a:rPr lang="en-GB" b="1" i="0" u="none" strike="noStrike" dirty="0">
                <a:solidFill>
                  <a:schemeClr val="bg1"/>
                </a:solidFill>
                <a:effectLst/>
                <a:latin typeface="Inter"/>
              </a:rPr>
              <a:t> </a:t>
            </a:r>
            <a:r>
              <a:rPr lang="en-GB" b="1" dirty="0" err="1">
                <a:solidFill>
                  <a:schemeClr val="bg1"/>
                </a:solidFill>
                <a:latin typeface="Inter"/>
              </a:rPr>
              <a:t>ydych</a:t>
            </a:r>
            <a:r>
              <a:rPr lang="en-GB" b="1" dirty="0">
                <a:solidFill>
                  <a:schemeClr val="bg1"/>
                </a:solidFill>
                <a:latin typeface="Inter"/>
              </a:rPr>
              <a:t> </a:t>
            </a:r>
            <a:r>
              <a:rPr lang="en-GB" b="1" dirty="0" err="1">
                <a:solidFill>
                  <a:schemeClr val="bg1"/>
                </a:solidFill>
                <a:latin typeface="Inter"/>
              </a:rPr>
              <a:t>yn</a:t>
            </a:r>
            <a:r>
              <a:rPr lang="en-GB" b="1" i="0" u="none" strike="noStrike" dirty="0">
                <a:solidFill>
                  <a:schemeClr val="bg1"/>
                </a:solidFill>
                <a:effectLst/>
                <a:latin typeface="Inter"/>
              </a:rPr>
              <a:t> </a:t>
            </a:r>
            <a:r>
              <a:rPr lang="en-GB" b="1" i="0" u="none" strike="noStrike" dirty="0" err="1">
                <a:solidFill>
                  <a:schemeClr val="bg1"/>
                </a:solidFill>
                <a:effectLst/>
                <a:latin typeface="Inter"/>
              </a:rPr>
              <a:t>ysgrifennu</a:t>
            </a:r>
            <a:r>
              <a:rPr lang="en-GB" b="1" i="0" u="none" strike="noStrike" dirty="0">
                <a:solidFill>
                  <a:schemeClr val="bg1"/>
                </a:solidFill>
                <a:effectLst/>
                <a:latin typeface="Inter"/>
              </a:rPr>
              <a:t> </a:t>
            </a:r>
            <a:r>
              <a:rPr lang="en-GB" b="1" i="0" u="none" strike="noStrike" dirty="0" err="1">
                <a:solidFill>
                  <a:schemeClr val="bg1"/>
                </a:solidFill>
                <a:effectLst/>
                <a:latin typeface="Inter"/>
              </a:rPr>
              <a:t>rhestr</a:t>
            </a:r>
            <a:r>
              <a:rPr lang="en-GB" b="1" i="0" u="none" strike="noStrike" dirty="0">
                <a:solidFill>
                  <a:schemeClr val="bg1"/>
                </a:solidFill>
                <a:effectLst/>
                <a:latin typeface="Inter"/>
              </a:rPr>
              <a:t> o </a:t>
            </a:r>
            <a:r>
              <a:rPr lang="en-GB" b="1" i="0" u="none" strike="noStrike" dirty="0" err="1">
                <a:solidFill>
                  <a:schemeClr val="bg1"/>
                </a:solidFill>
                <a:effectLst/>
                <a:latin typeface="Inter"/>
              </a:rPr>
              <a:t>ddulliau</a:t>
            </a:r>
            <a:r>
              <a:rPr lang="en-GB" b="1" i="0" u="none" strike="noStrike" dirty="0">
                <a:solidFill>
                  <a:schemeClr val="bg1"/>
                </a:solidFill>
                <a:effectLst/>
                <a:latin typeface="Inter"/>
              </a:rPr>
              <a:t> </a:t>
            </a:r>
            <a:r>
              <a:rPr lang="en-GB" b="1" i="0" u="none" strike="noStrike" dirty="0" err="1">
                <a:solidFill>
                  <a:schemeClr val="bg1"/>
                </a:solidFill>
                <a:effectLst/>
                <a:latin typeface="Inter"/>
              </a:rPr>
              <a:t>yn</a:t>
            </a:r>
            <a:r>
              <a:rPr lang="en-GB" b="1" i="0" u="none" strike="noStrike" dirty="0">
                <a:solidFill>
                  <a:schemeClr val="bg1"/>
                </a:solidFill>
                <a:effectLst/>
                <a:latin typeface="Inter"/>
              </a:rPr>
              <a:t> </a:t>
            </a:r>
            <a:r>
              <a:rPr lang="en-GB" b="1" i="0" u="none" strike="noStrike" dirty="0" err="1">
                <a:solidFill>
                  <a:schemeClr val="bg1"/>
                </a:solidFill>
                <a:effectLst/>
                <a:latin typeface="Inter"/>
              </a:rPr>
              <a:t>unig</a:t>
            </a:r>
            <a:r>
              <a:rPr lang="en-GB" b="1" i="0" u="none" strike="noStrike" dirty="0">
                <a:solidFill>
                  <a:schemeClr val="bg1"/>
                </a:solidFill>
                <a:effectLst/>
                <a:latin typeface="Inter"/>
              </a:rPr>
              <a:t>. </a:t>
            </a:r>
            <a:r>
              <a:rPr lang="en-GB" b="1" i="0" u="none" strike="noStrike" dirty="0" err="1">
                <a:solidFill>
                  <a:schemeClr val="bg1"/>
                </a:solidFill>
                <a:effectLst/>
                <a:latin typeface="Inter"/>
              </a:rPr>
              <a:t>Ceisiwch</a:t>
            </a:r>
            <a:r>
              <a:rPr lang="en-GB" b="1" i="0" u="none" strike="noStrike" dirty="0">
                <a:solidFill>
                  <a:schemeClr val="bg1"/>
                </a:solidFill>
                <a:effectLst/>
                <a:latin typeface="Inter"/>
              </a:rPr>
              <a:t> </a:t>
            </a:r>
            <a:r>
              <a:rPr lang="en-GB" b="1" i="0" u="none" strike="noStrike" dirty="0" err="1">
                <a:solidFill>
                  <a:schemeClr val="bg1"/>
                </a:solidFill>
                <a:effectLst/>
                <a:latin typeface="Inter"/>
              </a:rPr>
              <a:t>ddadlau</a:t>
            </a:r>
            <a:r>
              <a:rPr lang="en-GB" b="1" i="0" u="none" strike="noStrike" dirty="0">
                <a:solidFill>
                  <a:schemeClr val="bg1"/>
                </a:solidFill>
                <a:effectLst/>
                <a:latin typeface="Inter"/>
              </a:rPr>
              <a:t> pam </a:t>
            </a:r>
            <a:r>
              <a:rPr lang="en-GB" b="1" i="0" u="none" strike="noStrike" dirty="0" err="1">
                <a:solidFill>
                  <a:schemeClr val="bg1"/>
                </a:solidFill>
                <a:effectLst/>
                <a:latin typeface="Inter"/>
              </a:rPr>
              <a:t>mai</a:t>
            </a:r>
            <a:r>
              <a:rPr lang="en-GB" b="1" i="0" u="none" strike="noStrike" dirty="0">
                <a:solidFill>
                  <a:schemeClr val="bg1"/>
                </a:solidFill>
                <a:effectLst/>
                <a:latin typeface="Inter"/>
              </a:rPr>
              <a:t> </a:t>
            </a:r>
            <a:r>
              <a:rPr lang="en-GB" b="1" i="0" u="none" strike="noStrike" dirty="0" err="1">
                <a:solidFill>
                  <a:schemeClr val="bg1"/>
                </a:solidFill>
                <a:effectLst/>
                <a:latin typeface="Inter"/>
              </a:rPr>
              <a:t>dyma'r</a:t>
            </a:r>
            <a:r>
              <a:rPr lang="en-GB" b="1" i="0" u="none" strike="noStrike" dirty="0">
                <a:solidFill>
                  <a:schemeClr val="bg1"/>
                </a:solidFill>
                <a:effectLst/>
                <a:latin typeface="Inter"/>
              </a:rPr>
              <a:t> dull </a:t>
            </a:r>
            <a:r>
              <a:rPr lang="en-GB" b="1" i="0" u="none" strike="noStrike" dirty="0" err="1">
                <a:solidFill>
                  <a:schemeClr val="bg1"/>
                </a:solidFill>
                <a:effectLst/>
                <a:latin typeface="Inter"/>
              </a:rPr>
              <a:t>mwyaf</a:t>
            </a:r>
            <a:r>
              <a:rPr lang="en-GB" b="1" i="0" u="none" strike="noStrike" dirty="0">
                <a:solidFill>
                  <a:schemeClr val="bg1"/>
                </a:solidFill>
                <a:effectLst/>
                <a:latin typeface="Inter"/>
              </a:rPr>
              <a:t> </a:t>
            </a:r>
            <a:r>
              <a:rPr lang="en-GB" b="1" i="0" u="none" strike="noStrike" dirty="0" err="1">
                <a:solidFill>
                  <a:schemeClr val="bg1"/>
                </a:solidFill>
                <a:effectLst/>
                <a:latin typeface="Inter"/>
              </a:rPr>
              <a:t>priodol</a:t>
            </a:r>
            <a:r>
              <a:rPr lang="en-GB" b="1" i="0" u="none" strike="noStrike" dirty="0">
                <a:solidFill>
                  <a:schemeClr val="bg1"/>
                </a:solidFill>
                <a:effectLst/>
                <a:latin typeface="Inter"/>
              </a:rPr>
              <a:t>, </a:t>
            </a:r>
            <a:r>
              <a:rPr lang="en-GB" b="1" i="0" u="none" strike="noStrike" dirty="0" err="1">
                <a:solidFill>
                  <a:schemeClr val="bg1"/>
                </a:solidFill>
                <a:effectLst/>
                <a:latin typeface="Inter"/>
              </a:rPr>
              <a:t>dilys</a:t>
            </a:r>
            <a:r>
              <a:rPr lang="en-GB" b="1" i="0" u="none" strike="noStrike" dirty="0">
                <a:solidFill>
                  <a:schemeClr val="bg1"/>
                </a:solidFill>
                <a:effectLst/>
                <a:latin typeface="Inter"/>
              </a:rPr>
              <a:t> a </a:t>
            </a:r>
            <a:r>
              <a:rPr lang="en-GB" b="1" i="0" u="none" strike="noStrike" dirty="0" err="1">
                <a:solidFill>
                  <a:schemeClr val="bg1"/>
                </a:solidFill>
                <a:effectLst/>
                <a:latin typeface="Inter"/>
              </a:rPr>
              <a:t>dibynadwy</a:t>
            </a:r>
            <a:r>
              <a:rPr lang="en-GB" b="1" i="0" u="none" strike="noStrike" dirty="0">
                <a:solidFill>
                  <a:schemeClr val="bg1"/>
                </a:solidFill>
                <a:effectLst/>
                <a:latin typeface="Inter"/>
              </a:rPr>
              <a:t> o </a:t>
            </a:r>
            <a:r>
              <a:rPr lang="en-GB" b="1" i="0" u="none" strike="noStrike" dirty="0" err="1">
                <a:solidFill>
                  <a:schemeClr val="bg1"/>
                </a:solidFill>
                <a:effectLst/>
                <a:latin typeface="Inter"/>
              </a:rPr>
              <a:t>ateb</a:t>
            </a:r>
            <a:r>
              <a:rPr lang="en-GB" b="1" i="0" u="none" strike="noStrike" dirty="0">
                <a:solidFill>
                  <a:schemeClr val="bg1"/>
                </a:solidFill>
                <a:effectLst/>
                <a:latin typeface="Inter"/>
              </a:rPr>
              <a:t> </a:t>
            </a:r>
            <a:r>
              <a:rPr lang="en-GB" b="1" i="0" u="none" strike="noStrike" dirty="0" err="1">
                <a:solidFill>
                  <a:schemeClr val="bg1"/>
                </a:solidFill>
                <a:effectLst/>
                <a:latin typeface="Inter"/>
              </a:rPr>
              <a:t>eich</a:t>
            </a:r>
            <a:r>
              <a:rPr lang="en-GB" b="1" i="0" u="none" strike="noStrike" dirty="0">
                <a:solidFill>
                  <a:schemeClr val="bg1"/>
                </a:solidFill>
                <a:effectLst/>
                <a:latin typeface="Inter"/>
              </a:rPr>
              <a:t> </a:t>
            </a:r>
            <a:r>
              <a:rPr lang="en-GB" b="1" i="0" u="none" strike="noStrike" dirty="0" err="1">
                <a:solidFill>
                  <a:schemeClr val="bg1"/>
                </a:solidFill>
                <a:effectLst/>
                <a:latin typeface="Inter"/>
              </a:rPr>
              <a:t>cwestiynau</a:t>
            </a:r>
            <a:r>
              <a:rPr lang="en-GB" b="1" i="0" u="none" strike="noStrike" dirty="0">
                <a:solidFill>
                  <a:schemeClr val="bg1"/>
                </a:solidFill>
                <a:effectLst/>
                <a:latin typeface="Inter"/>
              </a:rPr>
              <a:t>.</a:t>
            </a:r>
          </a:p>
        </p:txBody>
      </p:sp>
      <p:sp>
        <p:nvSpPr>
          <p:cNvPr id="9" name="Title 1">
            <a:extLst>
              <a:ext uri="{FF2B5EF4-FFF2-40B4-BE49-F238E27FC236}">
                <a16:creationId xmlns:a16="http://schemas.microsoft.com/office/drawing/2014/main" id="{3031523E-99BC-4605-83C8-FE0CACCEEDA7}"/>
              </a:ext>
            </a:extLst>
          </p:cNvPr>
          <p:cNvSpPr txBox="1">
            <a:spLocks/>
          </p:cNvSpPr>
          <p:nvPr/>
        </p:nvSpPr>
        <p:spPr>
          <a:xfrm>
            <a:off x="1642155" y="0"/>
            <a:ext cx="8534400" cy="1507067"/>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solidFill>
                  <a:schemeClr val="bg1"/>
                </a:solidFill>
              </a:rPr>
              <a:t>CYNLLUNIO YMCHWIL A DULLIAU</a:t>
            </a:r>
            <a:br>
              <a:rPr lang="en-GB" b="1" dirty="0">
                <a:solidFill>
                  <a:schemeClr val="bg1"/>
                </a:solidFill>
              </a:rPr>
            </a:br>
            <a:r>
              <a:rPr lang="en-GB" b="1" dirty="0">
                <a:solidFill>
                  <a:schemeClr val="bg1"/>
                </a:solidFill>
              </a:rPr>
              <a:t>Research design and methods</a:t>
            </a:r>
          </a:p>
        </p:txBody>
      </p:sp>
      <p:sp>
        <p:nvSpPr>
          <p:cNvPr id="10" name="TextBox 9">
            <a:extLst>
              <a:ext uri="{FF2B5EF4-FFF2-40B4-BE49-F238E27FC236}">
                <a16:creationId xmlns:a16="http://schemas.microsoft.com/office/drawing/2014/main" id="{753B8A77-4471-422C-A36A-7D8DB5B4BC08}"/>
              </a:ext>
            </a:extLst>
          </p:cNvPr>
          <p:cNvSpPr txBox="1"/>
          <p:nvPr/>
        </p:nvSpPr>
        <p:spPr>
          <a:xfrm>
            <a:off x="5946641" y="4772686"/>
            <a:ext cx="4951343" cy="1200329"/>
          </a:xfrm>
          <a:prstGeom prst="rect">
            <a:avLst/>
          </a:prstGeom>
          <a:noFill/>
        </p:spPr>
        <p:txBody>
          <a:bodyPr wrap="square" rtlCol="0">
            <a:spAutoFit/>
          </a:bodyPr>
          <a:lstStyle/>
          <a:p>
            <a:r>
              <a:rPr lang="en-GB" b="1" i="1" u="none" strike="noStrike" dirty="0">
                <a:solidFill>
                  <a:schemeClr val="bg1"/>
                </a:solidFill>
                <a:effectLst/>
                <a:latin typeface="Inter"/>
              </a:rPr>
              <a:t>Make sure not to simply write a list of methods. Aim to make an argument for why this is the most appropriate, valid and reliable approach to answering your questions.</a:t>
            </a:r>
            <a:endParaRPr lang="en-GB" b="1" i="1" dirty="0">
              <a:solidFill>
                <a:schemeClr val="bg1"/>
              </a:solidFill>
            </a:endParaRPr>
          </a:p>
        </p:txBody>
      </p:sp>
      <p:pic>
        <p:nvPicPr>
          <p:cNvPr id="11" name="Picture 10" descr="A picture containing diagram&#10;&#10;Description automatically generated">
            <a:extLst>
              <a:ext uri="{FF2B5EF4-FFF2-40B4-BE49-F238E27FC236}">
                <a16:creationId xmlns:a16="http://schemas.microsoft.com/office/drawing/2014/main" id="{6416784A-7C57-4CF2-B020-F140AA3FEFF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789276" y="314075"/>
            <a:ext cx="1732165" cy="1274954"/>
          </a:xfrm>
          <a:prstGeom prst="rect">
            <a:avLst/>
          </a:prstGeom>
        </p:spPr>
      </p:pic>
    </p:spTree>
    <p:extLst>
      <p:ext uri="{BB962C8B-B14F-4D97-AF65-F5344CB8AC3E}">
        <p14:creationId xmlns:p14="http://schemas.microsoft.com/office/powerpoint/2010/main" val="39943655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solidFill>
                  <a:schemeClr val="bg1"/>
                </a:solidFill>
              </a:rPr>
              <a:t>Cael y pethau sylfaenol yn iawn
</a:t>
            </a:r>
            <a:r>
              <a:rPr lang="cy-GB" dirty="0" err="1">
                <a:solidFill>
                  <a:schemeClr val="bg1"/>
                </a:solidFill>
              </a:rPr>
              <a:t>Getting</a:t>
            </a:r>
            <a:r>
              <a:rPr lang="cy-GB" dirty="0">
                <a:solidFill>
                  <a:schemeClr val="bg1"/>
                </a:solidFill>
              </a:rPr>
              <a:t> </a:t>
            </a:r>
            <a:r>
              <a:rPr lang="cy-GB" noProof="0" dirty="0">
                <a:solidFill>
                  <a:schemeClr val="bg1"/>
                </a:solidFill>
              </a:rPr>
              <a:t>the </a:t>
            </a:r>
            <a:r>
              <a:rPr lang="cy-GB" noProof="0" dirty="0" err="1">
                <a:solidFill>
                  <a:schemeClr val="bg1"/>
                </a:solidFill>
              </a:rPr>
              <a:t>basics</a:t>
            </a:r>
            <a:r>
              <a:rPr lang="cy-GB" noProof="0" dirty="0">
                <a:solidFill>
                  <a:schemeClr val="bg1"/>
                </a:solidFill>
              </a:rPr>
              <a:t> </a:t>
            </a:r>
            <a:r>
              <a:rPr lang="cy-GB" noProof="0" dirty="0" err="1">
                <a:solidFill>
                  <a:schemeClr val="bg1"/>
                </a:solidFill>
              </a:rPr>
              <a:t>right</a:t>
            </a:r>
            <a:endParaRPr lang="cy-GB" noProof="0" dirty="0">
              <a:solidFill>
                <a:schemeClr val="bg1"/>
              </a:solidFill>
            </a:endParaRPr>
          </a:p>
        </p:txBody>
      </p:sp>
      <p:pic>
        <p:nvPicPr>
          <p:cNvPr id="4" name="Content Placeholder 3"/>
          <p:cNvPicPr>
            <a:picLocks noGrp="1" noChangeAspect="1"/>
          </p:cNvPicPr>
          <p:nvPr>
            <p:ph idx="1"/>
          </p:nvPr>
        </p:nvPicPr>
        <p:blipFill>
          <a:blip r:embed="rId2"/>
          <a:stretch>
            <a:fillRect/>
          </a:stretch>
        </p:blipFill>
        <p:spPr>
          <a:xfrm>
            <a:off x="1726661" y="1426348"/>
            <a:ext cx="8824797" cy="5270719"/>
          </a:xfrm>
          <a:prstGeom prst="rect">
            <a:avLst/>
          </a:prstGeom>
        </p:spPr>
      </p:pic>
    </p:spTree>
    <p:extLst>
      <p:ext uri="{BB962C8B-B14F-4D97-AF65-F5344CB8AC3E}">
        <p14:creationId xmlns:p14="http://schemas.microsoft.com/office/powerpoint/2010/main" val="1016027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3950" y="911051"/>
            <a:ext cx="10396331" cy="1049235"/>
          </a:xfrm>
        </p:spPr>
        <p:txBody>
          <a:bodyPr>
            <a:normAutofit fontScale="90000"/>
          </a:bodyPr>
          <a:lstStyle/>
          <a:p>
            <a:r>
              <a:rPr lang="cy-GB" noProof="0" dirty="0">
                <a:solidFill>
                  <a:schemeClr val="bg1"/>
                </a:solidFill>
              </a:rPr>
              <a:t>ENGHRAIFFT O DEITL A CHWESTIYNAU YMCHWIL</a:t>
            </a:r>
            <a:r>
              <a:rPr kumimoji="0" lang="cy-GB" sz="3200" b="0" i="0" u="none" strike="noStrike" kern="1200" cap="all" spc="0" normalizeH="0" baseline="0" noProof="0" dirty="0">
                <a:ln>
                  <a:noFill/>
                </a:ln>
                <a:solidFill>
                  <a:schemeClr val="bg1"/>
                </a:solidFill>
                <a:effectLst/>
                <a:uLnTx/>
                <a:uFillTx/>
                <a:latin typeface="Gill Sans MT" panose="020B0502020104020203"/>
                <a:ea typeface="+mj-ea"/>
                <a:cs typeface="+mj-cs"/>
              </a:rPr>
              <a:t> …</a:t>
            </a:r>
            <a:r>
              <a:rPr lang="cy-GB" noProof="0" dirty="0">
                <a:solidFill>
                  <a:schemeClr val="bg1"/>
                </a:solidFill>
              </a:rPr>
              <a:t> </a:t>
            </a:r>
            <a:br>
              <a:rPr lang="cy-GB" noProof="0" dirty="0">
                <a:solidFill>
                  <a:schemeClr val="bg1"/>
                </a:solidFill>
              </a:rPr>
            </a:br>
            <a:r>
              <a:rPr lang="cy-GB" noProof="0" dirty="0" err="1">
                <a:solidFill>
                  <a:schemeClr val="bg1"/>
                </a:solidFill>
              </a:rPr>
              <a:t>An</a:t>
            </a:r>
            <a:r>
              <a:rPr lang="cy-GB" noProof="0" dirty="0">
                <a:solidFill>
                  <a:schemeClr val="bg1"/>
                </a:solidFill>
              </a:rPr>
              <a:t> </a:t>
            </a:r>
            <a:r>
              <a:rPr lang="cy-GB" noProof="0" dirty="0" err="1">
                <a:solidFill>
                  <a:schemeClr val="bg1"/>
                </a:solidFill>
              </a:rPr>
              <a:t>example</a:t>
            </a:r>
            <a:r>
              <a:rPr lang="cy-GB" noProof="0" dirty="0">
                <a:solidFill>
                  <a:schemeClr val="bg1"/>
                </a:solidFill>
              </a:rPr>
              <a:t> of a </a:t>
            </a:r>
            <a:r>
              <a:rPr lang="cy-GB" noProof="0" dirty="0" err="1">
                <a:solidFill>
                  <a:schemeClr val="bg1"/>
                </a:solidFill>
              </a:rPr>
              <a:t>research</a:t>
            </a:r>
            <a:r>
              <a:rPr lang="cy-GB" noProof="0" dirty="0">
                <a:solidFill>
                  <a:schemeClr val="bg1"/>
                </a:solidFill>
              </a:rPr>
              <a:t> </a:t>
            </a:r>
            <a:r>
              <a:rPr lang="cy-GB" noProof="0" dirty="0" err="1">
                <a:solidFill>
                  <a:schemeClr val="bg1"/>
                </a:solidFill>
              </a:rPr>
              <a:t>title</a:t>
            </a:r>
            <a:r>
              <a:rPr lang="cy-GB" noProof="0" dirty="0">
                <a:solidFill>
                  <a:schemeClr val="bg1"/>
                </a:solidFill>
              </a:rPr>
              <a:t> </a:t>
            </a:r>
            <a:r>
              <a:rPr lang="cy-GB" noProof="0" dirty="0" err="1">
                <a:solidFill>
                  <a:schemeClr val="bg1"/>
                </a:solidFill>
              </a:rPr>
              <a:t>and</a:t>
            </a:r>
            <a:r>
              <a:rPr lang="cy-GB" noProof="0" dirty="0">
                <a:solidFill>
                  <a:schemeClr val="bg1"/>
                </a:solidFill>
              </a:rPr>
              <a:t> </a:t>
            </a:r>
            <a:r>
              <a:rPr lang="cy-GB" noProof="0" dirty="0" err="1">
                <a:solidFill>
                  <a:schemeClr val="bg1"/>
                </a:solidFill>
              </a:rPr>
              <a:t>questions</a:t>
            </a:r>
            <a:r>
              <a:rPr lang="cy-GB" noProof="0" dirty="0">
                <a:solidFill>
                  <a:schemeClr val="bg1"/>
                </a:solidFill>
              </a:rPr>
              <a:t>…</a:t>
            </a:r>
          </a:p>
        </p:txBody>
      </p:sp>
      <p:pic>
        <p:nvPicPr>
          <p:cNvPr id="6" name="Content Placeholder 5"/>
          <p:cNvPicPr>
            <a:picLocks noGrp="1" noChangeAspect="1"/>
          </p:cNvPicPr>
          <p:nvPr>
            <p:ph idx="1"/>
          </p:nvPr>
        </p:nvPicPr>
        <p:blipFill>
          <a:blip r:embed="rId2"/>
          <a:stretch>
            <a:fillRect/>
          </a:stretch>
        </p:blipFill>
        <p:spPr>
          <a:xfrm>
            <a:off x="3373373" y="2404903"/>
            <a:ext cx="7181899" cy="4211049"/>
          </a:xfrm>
          <a:prstGeom prst="rect">
            <a:avLst/>
          </a:prstGeom>
        </p:spPr>
      </p:pic>
    </p:spTree>
    <p:extLst>
      <p:ext uri="{BB962C8B-B14F-4D97-AF65-F5344CB8AC3E}">
        <p14:creationId xmlns:p14="http://schemas.microsoft.com/office/powerpoint/2010/main" val="2425065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D9D0B-0D84-45B9-8321-E1C709CD5AF2}"/>
              </a:ext>
            </a:extLst>
          </p:cNvPr>
          <p:cNvSpPr>
            <a:spLocks noGrp="1"/>
          </p:cNvSpPr>
          <p:nvPr>
            <p:ph type="title"/>
          </p:nvPr>
        </p:nvSpPr>
        <p:spPr>
          <a:xfrm>
            <a:off x="261257" y="215745"/>
            <a:ext cx="9646414" cy="1507067"/>
          </a:xfrm>
        </p:spPr>
        <p:txBody>
          <a:bodyPr>
            <a:normAutofit fontScale="90000"/>
          </a:bodyPr>
          <a:lstStyle/>
          <a:p>
            <a:r>
              <a:rPr lang="en-GB" b="1" i="0" u="none" strike="noStrike" dirty="0" err="1">
                <a:solidFill>
                  <a:schemeClr val="bg1"/>
                </a:solidFill>
                <a:effectLst/>
                <a:latin typeface="Gilmer"/>
              </a:rPr>
              <a:t>Goblygiadau</a:t>
            </a:r>
            <a:r>
              <a:rPr lang="en-GB" b="1" i="0" u="none" strike="noStrike" dirty="0">
                <a:solidFill>
                  <a:schemeClr val="bg1"/>
                </a:solidFill>
                <a:effectLst/>
                <a:latin typeface="Gilmer"/>
              </a:rPr>
              <a:t> a </a:t>
            </a:r>
            <a:r>
              <a:rPr lang="en-GB" b="1" i="0" u="none" strike="noStrike" dirty="0" err="1">
                <a:solidFill>
                  <a:schemeClr val="bg1"/>
                </a:solidFill>
                <a:effectLst/>
                <a:latin typeface="Gilmer"/>
              </a:rPr>
              <a:t>chyfraniad</a:t>
            </a:r>
            <a:r>
              <a:rPr lang="en-GB" b="1" i="0" u="none" strike="noStrike" dirty="0">
                <a:solidFill>
                  <a:schemeClr val="bg1"/>
                </a:solidFill>
                <a:effectLst/>
                <a:latin typeface="Gilmer"/>
              </a:rPr>
              <a:t> at </a:t>
            </a:r>
            <a:r>
              <a:rPr lang="en-GB" b="1" i="0" u="none" strike="noStrike" dirty="0" err="1">
                <a:solidFill>
                  <a:schemeClr val="bg1"/>
                </a:solidFill>
                <a:effectLst/>
                <a:latin typeface="Gilmer"/>
              </a:rPr>
              <a:t>wybodaeth</a:t>
            </a:r>
            <a:br>
              <a:rPr lang="en-GB" b="1" i="0" u="none" strike="noStrike" dirty="0">
                <a:solidFill>
                  <a:schemeClr val="bg1"/>
                </a:solidFill>
                <a:effectLst/>
                <a:latin typeface="Gilmer"/>
              </a:rPr>
            </a:br>
            <a:r>
              <a:rPr lang="en-GB" b="1" i="1" u="none" strike="noStrike" dirty="0">
                <a:solidFill>
                  <a:schemeClr val="bg1"/>
                </a:solidFill>
                <a:effectLst/>
                <a:latin typeface="Gilmer"/>
              </a:rPr>
              <a:t>Implications and contribution to knowledge</a:t>
            </a:r>
            <a:endParaRPr lang="en-GB" i="1" dirty="0">
              <a:solidFill>
                <a:schemeClr val="bg1"/>
              </a:solidFill>
            </a:endParaRPr>
          </a:p>
        </p:txBody>
      </p:sp>
      <p:sp>
        <p:nvSpPr>
          <p:cNvPr id="3" name="Content Placeholder 2">
            <a:extLst>
              <a:ext uri="{FF2B5EF4-FFF2-40B4-BE49-F238E27FC236}">
                <a16:creationId xmlns:a16="http://schemas.microsoft.com/office/drawing/2014/main" id="{7630ACA2-716C-4707-B7E2-B6D00E1B22A6}"/>
              </a:ext>
            </a:extLst>
          </p:cNvPr>
          <p:cNvSpPr>
            <a:spLocks noGrp="1"/>
          </p:cNvSpPr>
          <p:nvPr>
            <p:ph idx="1"/>
          </p:nvPr>
        </p:nvSpPr>
        <p:spPr>
          <a:xfrm>
            <a:off x="6347567" y="1847192"/>
            <a:ext cx="5261557" cy="4748259"/>
          </a:xfrm>
        </p:spPr>
        <p:txBody>
          <a:bodyPr>
            <a:normAutofit fontScale="92500" lnSpcReduction="10000"/>
          </a:bodyPr>
          <a:lstStyle/>
          <a:p>
            <a:pPr algn="l"/>
            <a:r>
              <a:rPr lang="en-GB" sz="2400" b="0" i="1" u="none" strike="noStrike" dirty="0">
                <a:solidFill>
                  <a:schemeClr val="bg1"/>
                </a:solidFill>
                <a:effectLst/>
                <a:latin typeface="Inter"/>
              </a:rPr>
              <a:t>To finish your proposal on a strong note, you can explore the potential implications of the research for theory or practice, and emphasize again what you aim to contribute to existing knowledge on the topic. For example, your results might have implications for:</a:t>
            </a:r>
          </a:p>
          <a:p>
            <a:pPr algn="l">
              <a:buFont typeface="Arial" panose="020B0604020202020204" pitchFamily="34" charset="0"/>
              <a:buChar char="•"/>
            </a:pPr>
            <a:r>
              <a:rPr lang="en-GB" sz="2400" b="0" i="1" u="none" strike="noStrike" dirty="0">
                <a:solidFill>
                  <a:schemeClr val="bg1"/>
                </a:solidFill>
                <a:effectLst/>
                <a:latin typeface="Inter"/>
              </a:rPr>
              <a:t>Improving processes in a specific location or field</a:t>
            </a:r>
          </a:p>
          <a:p>
            <a:pPr algn="l">
              <a:buFont typeface="Arial" panose="020B0604020202020204" pitchFamily="34" charset="0"/>
              <a:buChar char="•"/>
            </a:pPr>
            <a:r>
              <a:rPr lang="en-GB" sz="2400" b="0" i="1" u="none" strike="noStrike" dirty="0">
                <a:solidFill>
                  <a:schemeClr val="bg1"/>
                </a:solidFill>
                <a:effectLst/>
                <a:latin typeface="Inter"/>
              </a:rPr>
              <a:t>Informing policy objectives</a:t>
            </a:r>
          </a:p>
          <a:p>
            <a:pPr algn="l">
              <a:buFont typeface="Arial" panose="020B0604020202020204" pitchFamily="34" charset="0"/>
              <a:buChar char="•"/>
            </a:pPr>
            <a:r>
              <a:rPr lang="en-GB" sz="2400" b="0" i="1" u="none" strike="noStrike" dirty="0">
                <a:solidFill>
                  <a:schemeClr val="bg1"/>
                </a:solidFill>
                <a:effectLst/>
                <a:latin typeface="Inter"/>
              </a:rPr>
              <a:t>Strengthening a theory or model</a:t>
            </a:r>
          </a:p>
          <a:p>
            <a:pPr algn="l">
              <a:buFont typeface="Arial" panose="020B0604020202020204" pitchFamily="34" charset="0"/>
              <a:buChar char="•"/>
            </a:pPr>
            <a:r>
              <a:rPr lang="en-GB" sz="2400" b="0" i="1" u="none" strike="noStrike" dirty="0">
                <a:solidFill>
                  <a:schemeClr val="bg1"/>
                </a:solidFill>
                <a:effectLst/>
                <a:latin typeface="Inter"/>
              </a:rPr>
              <a:t>Challenging popular or scientific assumptions</a:t>
            </a:r>
          </a:p>
          <a:p>
            <a:pPr algn="l">
              <a:buFont typeface="Arial" panose="020B0604020202020204" pitchFamily="34" charset="0"/>
              <a:buChar char="•"/>
            </a:pPr>
            <a:r>
              <a:rPr lang="en-GB" sz="2400" b="0" i="1" u="none" strike="noStrike" dirty="0">
                <a:solidFill>
                  <a:schemeClr val="bg1"/>
                </a:solidFill>
                <a:effectLst/>
                <a:latin typeface="Inter"/>
              </a:rPr>
              <a:t>Creating a basis for further research</a:t>
            </a:r>
          </a:p>
          <a:p>
            <a:endParaRPr lang="en-GB" dirty="0"/>
          </a:p>
        </p:txBody>
      </p:sp>
      <p:sp>
        <p:nvSpPr>
          <p:cNvPr id="4" name="Content Placeholder 2">
            <a:extLst>
              <a:ext uri="{FF2B5EF4-FFF2-40B4-BE49-F238E27FC236}">
                <a16:creationId xmlns:a16="http://schemas.microsoft.com/office/drawing/2014/main" id="{52DDC057-327F-47BA-ADC7-B51EB7054882}"/>
              </a:ext>
            </a:extLst>
          </p:cNvPr>
          <p:cNvSpPr txBox="1">
            <a:spLocks/>
          </p:cNvSpPr>
          <p:nvPr/>
        </p:nvSpPr>
        <p:spPr>
          <a:xfrm>
            <a:off x="261257" y="1847192"/>
            <a:ext cx="5261557" cy="4922634"/>
          </a:xfrm>
          <a:prstGeom prst="rect">
            <a:avLst/>
          </a:prstGeom>
        </p:spPr>
        <p:txBody>
          <a:bodyPr vert="horz" lIns="91440" tIns="45720" rIns="91440" bIns="45720" rtlCol="0" anchor="ctr">
            <a:normAutofit lnSpcReduction="10000"/>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r>
              <a:rPr lang="en-GB" dirty="0">
                <a:solidFill>
                  <a:schemeClr val="bg1"/>
                </a:solidFill>
                <a:latin typeface="Inter"/>
              </a:rPr>
              <a:t>I </a:t>
            </a:r>
            <a:r>
              <a:rPr lang="en-GB" dirty="0" err="1">
                <a:solidFill>
                  <a:schemeClr val="bg1"/>
                </a:solidFill>
                <a:latin typeface="Inter"/>
              </a:rPr>
              <a:t>orffen</a:t>
            </a:r>
            <a:r>
              <a:rPr lang="en-GB" dirty="0">
                <a:solidFill>
                  <a:schemeClr val="bg1"/>
                </a:solidFill>
                <a:latin typeface="Inter"/>
              </a:rPr>
              <a:t> </a:t>
            </a:r>
            <a:r>
              <a:rPr lang="en-GB" dirty="0" err="1">
                <a:solidFill>
                  <a:schemeClr val="bg1"/>
                </a:solidFill>
                <a:latin typeface="Inter"/>
              </a:rPr>
              <a:t>eich</a:t>
            </a:r>
            <a:r>
              <a:rPr lang="en-GB" dirty="0">
                <a:solidFill>
                  <a:schemeClr val="bg1"/>
                </a:solidFill>
                <a:latin typeface="Inter"/>
              </a:rPr>
              <a:t> </a:t>
            </a:r>
            <a:r>
              <a:rPr lang="en-GB" dirty="0" err="1">
                <a:solidFill>
                  <a:schemeClr val="bg1"/>
                </a:solidFill>
                <a:latin typeface="Inter"/>
              </a:rPr>
              <a:t>cynnig</a:t>
            </a:r>
            <a:r>
              <a:rPr lang="en-GB" dirty="0">
                <a:solidFill>
                  <a:schemeClr val="bg1"/>
                </a:solidFill>
                <a:latin typeface="Inter"/>
              </a:rPr>
              <a:t> </a:t>
            </a:r>
            <a:r>
              <a:rPr lang="en-GB" dirty="0" err="1">
                <a:solidFill>
                  <a:schemeClr val="bg1"/>
                </a:solidFill>
                <a:latin typeface="Inter"/>
              </a:rPr>
              <a:t>ar</a:t>
            </a:r>
            <a:r>
              <a:rPr lang="en-GB" dirty="0">
                <a:solidFill>
                  <a:schemeClr val="bg1"/>
                </a:solidFill>
                <a:latin typeface="Inter"/>
              </a:rPr>
              <a:t> </a:t>
            </a:r>
            <a:r>
              <a:rPr lang="en-GB" dirty="0" err="1">
                <a:solidFill>
                  <a:schemeClr val="bg1"/>
                </a:solidFill>
                <a:latin typeface="Inter"/>
              </a:rPr>
              <a:t>nodyn</a:t>
            </a:r>
            <a:r>
              <a:rPr lang="en-GB" dirty="0">
                <a:solidFill>
                  <a:schemeClr val="bg1"/>
                </a:solidFill>
                <a:latin typeface="Inter"/>
              </a:rPr>
              <a:t> </a:t>
            </a:r>
            <a:r>
              <a:rPr lang="en-GB" dirty="0" err="1">
                <a:solidFill>
                  <a:schemeClr val="bg1"/>
                </a:solidFill>
                <a:latin typeface="Inter"/>
              </a:rPr>
              <a:t>cryf</a:t>
            </a:r>
            <a:r>
              <a:rPr lang="en-GB" dirty="0">
                <a:solidFill>
                  <a:schemeClr val="bg1"/>
                </a:solidFill>
                <a:latin typeface="Inter"/>
              </a:rPr>
              <a:t>, </a:t>
            </a:r>
            <a:r>
              <a:rPr lang="en-GB" dirty="0" err="1">
                <a:solidFill>
                  <a:schemeClr val="bg1"/>
                </a:solidFill>
                <a:latin typeface="Inter"/>
              </a:rPr>
              <a:t>gallwch</a:t>
            </a:r>
            <a:r>
              <a:rPr lang="en-GB" dirty="0">
                <a:solidFill>
                  <a:schemeClr val="bg1"/>
                </a:solidFill>
                <a:latin typeface="Inter"/>
              </a:rPr>
              <a:t> </a:t>
            </a:r>
            <a:r>
              <a:rPr lang="en-GB" dirty="0" err="1">
                <a:solidFill>
                  <a:schemeClr val="bg1"/>
                </a:solidFill>
                <a:latin typeface="Inter"/>
              </a:rPr>
              <a:t>archwilio</a:t>
            </a:r>
            <a:r>
              <a:rPr lang="en-GB" dirty="0">
                <a:solidFill>
                  <a:schemeClr val="bg1"/>
                </a:solidFill>
                <a:latin typeface="Inter"/>
              </a:rPr>
              <a:t> </a:t>
            </a:r>
            <a:r>
              <a:rPr lang="en-GB" dirty="0" err="1">
                <a:solidFill>
                  <a:schemeClr val="bg1"/>
                </a:solidFill>
                <a:latin typeface="Inter"/>
              </a:rPr>
              <a:t>goblygiadau</a:t>
            </a:r>
            <a:r>
              <a:rPr lang="en-GB" dirty="0">
                <a:solidFill>
                  <a:schemeClr val="bg1"/>
                </a:solidFill>
                <a:latin typeface="Inter"/>
              </a:rPr>
              <a:t> </a:t>
            </a:r>
            <a:r>
              <a:rPr lang="en-GB" dirty="0" err="1">
                <a:solidFill>
                  <a:schemeClr val="bg1"/>
                </a:solidFill>
                <a:latin typeface="Inter"/>
              </a:rPr>
              <a:t>posibl</a:t>
            </a:r>
            <a:r>
              <a:rPr lang="en-GB" dirty="0">
                <a:solidFill>
                  <a:schemeClr val="bg1"/>
                </a:solidFill>
                <a:latin typeface="Inter"/>
              </a:rPr>
              <a:t> </a:t>
            </a:r>
            <a:r>
              <a:rPr lang="en-GB" dirty="0" err="1">
                <a:solidFill>
                  <a:schemeClr val="bg1"/>
                </a:solidFill>
                <a:latin typeface="Inter"/>
              </a:rPr>
              <a:t>yr</a:t>
            </a:r>
            <a:r>
              <a:rPr lang="en-GB" dirty="0">
                <a:solidFill>
                  <a:schemeClr val="bg1"/>
                </a:solidFill>
                <a:latin typeface="Inter"/>
              </a:rPr>
              <a:t> </a:t>
            </a:r>
            <a:r>
              <a:rPr lang="en-GB" dirty="0" err="1">
                <a:solidFill>
                  <a:schemeClr val="bg1"/>
                </a:solidFill>
                <a:latin typeface="Inter"/>
              </a:rPr>
              <a:t>ymchwil</a:t>
            </a:r>
            <a:r>
              <a:rPr lang="en-GB" dirty="0">
                <a:solidFill>
                  <a:schemeClr val="bg1"/>
                </a:solidFill>
                <a:latin typeface="Inter"/>
              </a:rPr>
              <a:t> </a:t>
            </a:r>
            <a:r>
              <a:rPr lang="en-GB" dirty="0" err="1">
                <a:solidFill>
                  <a:schemeClr val="bg1"/>
                </a:solidFill>
                <a:latin typeface="Inter"/>
              </a:rPr>
              <a:t>ar</a:t>
            </a:r>
            <a:r>
              <a:rPr lang="en-GB" dirty="0">
                <a:solidFill>
                  <a:schemeClr val="bg1"/>
                </a:solidFill>
                <a:latin typeface="Inter"/>
              </a:rPr>
              <a:t> </a:t>
            </a:r>
            <a:r>
              <a:rPr lang="en-GB" dirty="0" err="1">
                <a:solidFill>
                  <a:schemeClr val="bg1"/>
                </a:solidFill>
                <a:latin typeface="Inter"/>
              </a:rPr>
              <a:t>gyfer</a:t>
            </a:r>
            <a:r>
              <a:rPr lang="en-GB" dirty="0">
                <a:solidFill>
                  <a:schemeClr val="bg1"/>
                </a:solidFill>
                <a:latin typeface="Inter"/>
              </a:rPr>
              <a:t> </a:t>
            </a:r>
            <a:r>
              <a:rPr lang="en-GB" dirty="0" err="1">
                <a:solidFill>
                  <a:schemeClr val="bg1"/>
                </a:solidFill>
                <a:latin typeface="Inter"/>
              </a:rPr>
              <a:t>damcaniaeth</a:t>
            </a:r>
            <a:r>
              <a:rPr lang="en-GB" dirty="0">
                <a:solidFill>
                  <a:schemeClr val="bg1"/>
                </a:solidFill>
                <a:latin typeface="Inter"/>
              </a:rPr>
              <a:t> neu </a:t>
            </a:r>
            <a:r>
              <a:rPr lang="en-GB" dirty="0" err="1">
                <a:solidFill>
                  <a:schemeClr val="bg1"/>
                </a:solidFill>
                <a:latin typeface="Inter"/>
              </a:rPr>
              <a:t>ymarfer</a:t>
            </a:r>
            <a:r>
              <a:rPr lang="en-GB" dirty="0">
                <a:solidFill>
                  <a:schemeClr val="bg1"/>
                </a:solidFill>
                <a:latin typeface="Inter"/>
              </a:rPr>
              <a:t>, a </a:t>
            </a:r>
            <a:r>
              <a:rPr lang="en-GB" dirty="0" err="1">
                <a:solidFill>
                  <a:schemeClr val="bg1"/>
                </a:solidFill>
                <a:latin typeface="Inter"/>
              </a:rPr>
              <a:t>phwysleisio</a:t>
            </a:r>
            <a:r>
              <a:rPr lang="en-GB" dirty="0">
                <a:solidFill>
                  <a:schemeClr val="bg1"/>
                </a:solidFill>
                <a:latin typeface="Inter"/>
              </a:rPr>
              <a:t> </a:t>
            </a:r>
            <a:r>
              <a:rPr lang="en-GB" dirty="0" err="1">
                <a:solidFill>
                  <a:schemeClr val="bg1"/>
                </a:solidFill>
                <a:latin typeface="Inter"/>
              </a:rPr>
              <a:t>eto</a:t>
            </a:r>
            <a:r>
              <a:rPr lang="en-GB" dirty="0">
                <a:solidFill>
                  <a:schemeClr val="bg1"/>
                </a:solidFill>
                <a:latin typeface="Inter"/>
              </a:rPr>
              <a:t> </a:t>
            </a:r>
            <a:r>
              <a:rPr lang="en-GB" dirty="0" err="1">
                <a:solidFill>
                  <a:schemeClr val="bg1"/>
                </a:solidFill>
                <a:latin typeface="Inter"/>
              </a:rPr>
              <a:t>yr</a:t>
            </a:r>
            <a:r>
              <a:rPr lang="en-GB" dirty="0">
                <a:solidFill>
                  <a:schemeClr val="bg1"/>
                </a:solidFill>
                <a:latin typeface="Inter"/>
              </a:rPr>
              <a:t> </a:t>
            </a:r>
            <a:r>
              <a:rPr lang="en-GB" dirty="0" err="1">
                <a:solidFill>
                  <a:schemeClr val="bg1"/>
                </a:solidFill>
                <a:latin typeface="Inter"/>
              </a:rPr>
              <a:t>hyn</a:t>
            </a:r>
            <a:r>
              <a:rPr lang="en-GB" dirty="0">
                <a:solidFill>
                  <a:schemeClr val="bg1"/>
                </a:solidFill>
                <a:latin typeface="Inter"/>
              </a:rPr>
              <a:t> </a:t>
            </a:r>
            <a:r>
              <a:rPr lang="en-GB" dirty="0" err="1">
                <a:solidFill>
                  <a:schemeClr val="bg1"/>
                </a:solidFill>
                <a:latin typeface="Inter"/>
              </a:rPr>
              <a:t>yr</a:t>
            </a:r>
            <a:r>
              <a:rPr lang="en-GB" dirty="0">
                <a:solidFill>
                  <a:schemeClr val="bg1"/>
                </a:solidFill>
                <a:latin typeface="Inter"/>
              </a:rPr>
              <a:t> </a:t>
            </a:r>
            <a:r>
              <a:rPr lang="en-GB" dirty="0" err="1">
                <a:solidFill>
                  <a:schemeClr val="bg1"/>
                </a:solidFill>
                <a:latin typeface="Inter"/>
              </a:rPr>
              <a:t>ydych</a:t>
            </a:r>
            <a:r>
              <a:rPr lang="en-GB" dirty="0">
                <a:solidFill>
                  <a:schemeClr val="bg1"/>
                </a:solidFill>
                <a:latin typeface="Inter"/>
              </a:rPr>
              <a:t> </a:t>
            </a:r>
            <a:r>
              <a:rPr lang="en-GB" dirty="0" err="1">
                <a:solidFill>
                  <a:schemeClr val="bg1"/>
                </a:solidFill>
                <a:latin typeface="Inter"/>
              </a:rPr>
              <a:t>yn</a:t>
            </a:r>
            <a:r>
              <a:rPr lang="en-GB" dirty="0">
                <a:solidFill>
                  <a:schemeClr val="bg1"/>
                </a:solidFill>
                <a:latin typeface="Inter"/>
              </a:rPr>
              <a:t> </a:t>
            </a:r>
            <a:r>
              <a:rPr lang="en-GB" dirty="0" err="1">
                <a:solidFill>
                  <a:schemeClr val="bg1"/>
                </a:solidFill>
                <a:latin typeface="Inter"/>
              </a:rPr>
              <a:t>anelu</a:t>
            </a:r>
            <a:r>
              <a:rPr lang="en-GB" dirty="0">
                <a:solidFill>
                  <a:schemeClr val="bg1"/>
                </a:solidFill>
                <a:latin typeface="Inter"/>
              </a:rPr>
              <a:t> at </a:t>
            </a:r>
            <a:r>
              <a:rPr lang="en-GB" dirty="0" err="1">
                <a:solidFill>
                  <a:schemeClr val="bg1"/>
                </a:solidFill>
                <a:latin typeface="Inter"/>
              </a:rPr>
              <a:t>ei</a:t>
            </a:r>
            <a:r>
              <a:rPr lang="en-GB" dirty="0">
                <a:solidFill>
                  <a:schemeClr val="bg1"/>
                </a:solidFill>
                <a:latin typeface="Inter"/>
              </a:rPr>
              <a:t> </a:t>
            </a:r>
            <a:r>
              <a:rPr lang="en-GB" dirty="0" err="1">
                <a:solidFill>
                  <a:schemeClr val="bg1"/>
                </a:solidFill>
                <a:latin typeface="Inter"/>
              </a:rPr>
              <a:t>gyfrannu</a:t>
            </a:r>
            <a:r>
              <a:rPr lang="en-GB" dirty="0">
                <a:solidFill>
                  <a:schemeClr val="bg1"/>
                </a:solidFill>
                <a:latin typeface="Inter"/>
              </a:rPr>
              <a:t> at </a:t>
            </a:r>
            <a:r>
              <a:rPr lang="en-GB" dirty="0" err="1">
                <a:solidFill>
                  <a:schemeClr val="bg1"/>
                </a:solidFill>
                <a:latin typeface="Inter"/>
              </a:rPr>
              <a:t>wybodaeth</a:t>
            </a:r>
            <a:r>
              <a:rPr lang="en-GB" dirty="0">
                <a:solidFill>
                  <a:schemeClr val="bg1"/>
                </a:solidFill>
                <a:latin typeface="Inter"/>
              </a:rPr>
              <a:t> </a:t>
            </a:r>
            <a:r>
              <a:rPr lang="en-GB" dirty="0" err="1">
                <a:solidFill>
                  <a:schemeClr val="bg1"/>
                </a:solidFill>
                <a:latin typeface="Inter"/>
              </a:rPr>
              <a:t>sy'n</a:t>
            </a:r>
            <a:r>
              <a:rPr lang="en-GB" dirty="0">
                <a:solidFill>
                  <a:schemeClr val="bg1"/>
                </a:solidFill>
                <a:latin typeface="Inter"/>
              </a:rPr>
              <a:t> </a:t>
            </a:r>
            <a:r>
              <a:rPr lang="en-GB" dirty="0" err="1">
                <a:solidFill>
                  <a:schemeClr val="bg1"/>
                </a:solidFill>
                <a:latin typeface="Inter"/>
              </a:rPr>
              <a:t>bodoli</a:t>
            </a:r>
            <a:r>
              <a:rPr lang="en-GB" dirty="0">
                <a:solidFill>
                  <a:schemeClr val="bg1"/>
                </a:solidFill>
                <a:latin typeface="Inter"/>
              </a:rPr>
              <a:t> </a:t>
            </a:r>
            <a:r>
              <a:rPr lang="en-GB" dirty="0" err="1">
                <a:solidFill>
                  <a:schemeClr val="bg1"/>
                </a:solidFill>
                <a:latin typeface="Inter"/>
              </a:rPr>
              <a:t>eisoes</a:t>
            </a:r>
            <a:r>
              <a:rPr lang="en-GB" dirty="0">
                <a:solidFill>
                  <a:schemeClr val="bg1"/>
                </a:solidFill>
                <a:latin typeface="Inter"/>
              </a:rPr>
              <a:t> am y </a:t>
            </a:r>
            <a:r>
              <a:rPr lang="en-GB" dirty="0" err="1">
                <a:solidFill>
                  <a:schemeClr val="bg1"/>
                </a:solidFill>
                <a:latin typeface="Inter"/>
              </a:rPr>
              <a:t>pwnc</a:t>
            </a:r>
            <a:r>
              <a:rPr lang="en-GB" dirty="0">
                <a:solidFill>
                  <a:schemeClr val="bg1"/>
                </a:solidFill>
                <a:latin typeface="Inter"/>
              </a:rPr>
              <a:t>. Er </a:t>
            </a:r>
            <a:r>
              <a:rPr lang="en-GB" dirty="0" err="1">
                <a:solidFill>
                  <a:schemeClr val="bg1"/>
                </a:solidFill>
                <a:latin typeface="Inter"/>
              </a:rPr>
              <a:t>enghraifft</a:t>
            </a:r>
            <a:r>
              <a:rPr lang="en-GB" dirty="0">
                <a:solidFill>
                  <a:schemeClr val="bg1"/>
                </a:solidFill>
                <a:latin typeface="Inter"/>
              </a:rPr>
              <a:t>, </a:t>
            </a:r>
            <a:r>
              <a:rPr lang="en-GB" dirty="0" err="1">
                <a:solidFill>
                  <a:schemeClr val="bg1"/>
                </a:solidFill>
                <a:latin typeface="Inter"/>
              </a:rPr>
              <a:t>efallai</a:t>
            </a:r>
            <a:r>
              <a:rPr lang="en-GB" dirty="0">
                <a:solidFill>
                  <a:schemeClr val="bg1"/>
                </a:solidFill>
                <a:latin typeface="Inter"/>
              </a:rPr>
              <a:t> y </a:t>
            </a:r>
            <a:r>
              <a:rPr lang="en-GB" dirty="0" err="1">
                <a:solidFill>
                  <a:schemeClr val="bg1"/>
                </a:solidFill>
                <a:latin typeface="Inter"/>
              </a:rPr>
              <a:t>bydd</a:t>
            </a:r>
            <a:r>
              <a:rPr lang="en-GB" dirty="0">
                <a:solidFill>
                  <a:schemeClr val="bg1"/>
                </a:solidFill>
                <a:latin typeface="Inter"/>
              </a:rPr>
              <a:t> </a:t>
            </a:r>
            <a:r>
              <a:rPr lang="en-GB" dirty="0" err="1">
                <a:solidFill>
                  <a:schemeClr val="bg1"/>
                </a:solidFill>
                <a:latin typeface="Inter"/>
              </a:rPr>
              <a:t>gan</a:t>
            </a:r>
            <a:r>
              <a:rPr lang="en-GB" dirty="0">
                <a:solidFill>
                  <a:schemeClr val="bg1"/>
                </a:solidFill>
                <a:latin typeface="Inter"/>
              </a:rPr>
              <a:t> </a:t>
            </a:r>
            <a:r>
              <a:rPr lang="en-GB" dirty="0" err="1">
                <a:solidFill>
                  <a:schemeClr val="bg1"/>
                </a:solidFill>
                <a:latin typeface="Inter"/>
              </a:rPr>
              <a:t>eich</a:t>
            </a:r>
            <a:r>
              <a:rPr lang="en-GB" dirty="0">
                <a:solidFill>
                  <a:schemeClr val="bg1"/>
                </a:solidFill>
                <a:latin typeface="Inter"/>
              </a:rPr>
              <a:t> </a:t>
            </a:r>
            <a:r>
              <a:rPr lang="en-GB" dirty="0" err="1">
                <a:solidFill>
                  <a:schemeClr val="bg1"/>
                </a:solidFill>
                <a:latin typeface="Inter"/>
              </a:rPr>
              <a:t>canlyniadau</a:t>
            </a:r>
            <a:r>
              <a:rPr lang="en-GB" dirty="0">
                <a:solidFill>
                  <a:schemeClr val="bg1"/>
                </a:solidFill>
                <a:latin typeface="Inter"/>
              </a:rPr>
              <a:t> </a:t>
            </a:r>
            <a:r>
              <a:rPr lang="en-GB" dirty="0" err="1">
                <a:solidFill>
                  <a:schemeClr val="bg1"/>
                </a:solidFill>
                <a:latin typeface="Inter"/>
              </a:rPr>
              <a:t>oblygiadau</a:t>
            </a:r>
            <a:r>
              <a:rPr lang="en-GB" dirty="0">
                <a:solidFill>
                  <a:schemeClr val="bg1"/>
                </a:solidFill>
                <a:latin typeface="Inter"/>
              </a:rPr>
              <a:t> </a:t>
            </a:r>
            <a:r>
              <a:rPr lang="en-GB" dirty="0" err="1">
                <a:solidFill>
                  <a:schemeClr val="bg1"/>
                </a:solidFill>
                <a:latin typeface="Inter"/>
              </a:rPr>
              <a:t>ar</a:t>
            </a:r>
            <a:r>
              <a:rPr lang="en-GB" dirty="0">
                <a:solidFill>
                  <a:schemeClr val="bg1"/>
                </a:solidFill>
                <a:latin typeface="Inter"/>
              </a:rPr>
              <a:t> </a:t>
            </a:r>
            <a:r>
              <a:rPr lang="en-GB" dirty="0" err="1">
                <a:solidFill>
                  <a:schemeClr val="bg1"/>
                </a:solidFill>
                <a:latin typeface="Inter"/>
              </a:rPr>
              <a:t>gyfer</a:t>
            </a:r>
            <a:r>
              <a:rPr lang="en-GB" dirty="0">
                <a:solidFill>
                  <a:schemeClr val="bg1"/>
                </a:solidFill>
                <a:latin typeface="Inter"/>
              </a:rPr>
              <a:t>:</a:t>
            </a:r>
          </a:p>
          <a:p>
            <a:r>
              <a:rPr lang="en-GB" dirty="0" err="1">
                <a:solidFill>
                  <a:schemeClr val="bg1"/>
                </a:solidFill>
                <a:latin typeface="Inter"/>
              </a:rPr>
              <a:t>Gwella</a:t>
            </a:r>
            <a:r>
              <a:rPr lang="en-GB" dirty="0">
                <a:solidFill>
                  <a:schemeClr val="bg1"/>
                </a:solidFill>
                <a:latin typeface="Inter"/>
              </a:rPr>
              <a:t> </a:t>
            </a:r>
            <a:r>
              <a:rPr lang="en-GB" dirty="0" err="1">
                <a:solidFill>
                  <a:schemeClr val="bg1"/>
                </a:solidFill>
                <a:latin typeface="Inter"/>
              </a:rPr>
              <a:t>prosesau</a:t>
            </a:r>
            <a:r>
              <a:rPr lang="en-GB" dirty="0">
                <a:solidFill>
                  <a:schemeClr val="bg1"/>
                </a:solidFill>
                <a:latin typeface="Inter"/>
              </a:rPr>
              <a:t> </a:t>
            </a:r>
            <a:r>
              <a:rPr lang="en-GB" dirty="0" err="1">
                <a:solidFill>
                  <a:schemeClr val="bg1"/>
                </a:solidFill>
                <a:latin typeface="Inter"/>
              </a:rPr>
              <a:t>mewn</a:t>
            </a:r>
            <a:r>
              <a:rPr lang="en-GB" dirty="0">
                <a:solidFill>
                  <a:schemeClr val="bg1"/>
                </a:solidFill>
                <a:latin typeface="Inter"/>
              </a:rPr>
              <a:t> </a:t>
            </a:r>
            <a:r>
              <a:rPr lang="en-GB" dirty="0" err="1">
                <a:solidFill>
                  <a:schemeClr val="bg1"/>
                </a:solidFill>
                <a:latin typeface="Inter"/>
              </a:rPr>
              <a:t>lleoliad</a:t>
            </a:r>
            <a:r>
              <a:rPr lang="en-GB" dirty="0">
                <a:solidFill>
                  <a:schemeClr val="bg1"/>
                </a:solidFill>
                <a:latin typeface="Inter"/>
              </a:rPr>
              <a:t> neu </a:t>
            </a:r>
            <a:r>
              <a:rPr lang="en-GB" dirty="0" err="1">
                <a:solidFill>
                  <a:schemeClr val="bg1"/>
                </a:solidFill>
                <a:latin typeface="Inter"/>
              </a:rPr>
              <a:t>faes</a:t>
            </a:r>
            <a:r>
              <a:rPr lang="en-GB" dirty="0">
                <a:solidFill>
                  <a:schemeClr val="bg1"/>
                </a:solidFill>
                <a:latin typeface="Inter"/>
              </a:rPr>
              <a:t> </a:t>
            </a:r>
            <a:r>
              <a:rPr lang="en-GB" dirty="0" err="1">
                <a:solidFill>
                  <a:schemeClr val="bg1"/>
                </a:solidFill>
                <a:latin typeface="Inter"/>
              </a:rPr>
              <a:t>penodol</a:t>
            </a:r>
            <a:endParaRPr lang="en-GB" dirty="0">
              <a:solidFill>
                <a:schemeClr val="bg1"/>
              </a:solidFill>
              <a:latin typeface="Inter"/>
            </a:endParaRPr>
          </a:p>
          <a:p>
            <a:r>
              <a:rPr lang="en-GB" dirty="0" err="1">
                <a:solidFill>
                  <a:schemeClr val="bg1"/>
                </a:solidFill>
                <a:latin typeface="Inter"/>
              </a:rPr>
              <a:t>Llywio</a:t>
            </a:r>
            <a:r>
              <a:rPr lang="en-GB" dirty="0">
                <a:solidFill>
                  <a:schemeClr val="bg1"/>
                </a:solidFill>
                <a:latin typeface="Inter"/>
              </a:rPr>
              <a:t> </a:t>
            </a:r>
            <a:r>
              <a:rPr lang="en-GB" dirty="0" err="1">
                <a:solidFill>
                  <a:schemeClr val="bg1"/>
                </a:solidFill>
                <a:latin typeface="Inter"/>
              </a:rPr>
              <a:t>amcanion</a:t>
            </a:r>
            <a:r>
              <a:rPr lang="en-GB" dirty="0">
                <a:solidFill>
                  <a:schemeClr val="bg1"/>
                </a:solidFill>
                <a:latin typeface="Inter"/>
              </a:rPr>
              <a:t> </a:t>
            </a:r>
            <a:r>
              <a:rPr lang="en-GB" dirty="0" err="1">
                <a:solidFill>
                  <a:schemeClr val="bg1"/>
                </a:solidFill>
                <a:latin typeface="Inter"/>
              </a:rPr>
              <a:t>polisi</a:t>
            </a:r>
            <a:endParaRPr lang="en-GB" dirty="0">
              <a:solidFill>
                <a:schemeClr val="bg1"/>
              </a:solidFill>
              <a:latin typeface="Inter"/>
            </a:endParaRPr>
          </a:p>
          <a:p>
            <a:r>
              <a:rPr lang="en-GB" dirty="0" err="1">
                <a:solidFill>
                  <a:schemeClr val="bg1"/>
                </a:solidFill>
                <a:latin typeface="Inter"/>
              </a:rPr>
              <a:t>Cryfhau</a:t>
            </a:r>
            <a:r>
              <a:rPr lang="en-GB" dirty="0">
                <a:solidFill>
                  <a:schemeClr val="bg1"/>
                </a:solidFill>
                <a:latin typeface="Inter"/>
              </a:rPr>
              <a:t> </a:t>
            </a:r>
            <a:r>
              <a:rPr lang="en-GB" dirty="0" err="1">
                <a:solidFill>
                  <a:schemeClr val="bg1"/>
                </a:solidFill>
                <a:latin typeface="Inter"/>
              </a:rPr>
              <a:t>damcaniaeth</a:t>
            </a:r>
            <a:r>
              <a:rPr lang="en-GB" dirty="0">
                <a:solidFill>
                  <a:schemeClr val="bg1"/>
                </a:solidFill>
                <a:latin typeface="Inter"/>
              </a:rPr>
              <a:t> neu </a:t>
            </a:r>
            <a:r>
              <a:rPr lang="en-GB" dirty="0" err="1">
                <a:solidFill>
                  <a:schemeClr val="bg1"/>
                </a:solidFill>
                <a:latin typeface="Inter"/>
              </a:rPr>
              <a:t>fodel</a:t>
            </a:r>
            <a:endParaRPr lang="en-GB" dirty="0">
              <a:solidFill>
                <a:schemeClr val="bg1"/>
              </a:solidFill>
              <a:latin typeface="Inter"/>
            </a:endParaRPr>
          </a:p>
          <a:p>
            <a:r>
              <a:rPr lang="en-GB" dirty="0" err="1">
                <a:solidFill>
                  <a:schemeClr val="bg1"/>
                </a:solidFill>
                <a:latin typeface="Inter"/>
              </a:rPr>
              <a:t>Herio</a:t>
            </a:r>
            <a:r>
              <a:rPr lang="en-GB" dirty="0">
                <a:solidFill>
                  <a:schemeClr val="bg1"/>
                </a:solidFill>
                <a:latin typeface="Inter"/>
              </a:rPr>
              <a:t> </a:t>
            </a:r>
            <a:r>
              <a:rPr lang="en-GB" dirty="0" err="1">
                <a:solidFill>
                  <a:schemeClr val="bg1"/>
                </a:solidFill>
                <a:latin typeface="Inter"/>
              </a:rPr>
              <a:t>rhagdybiaethau</a:t>
            </a:r>
            <a:r>
              <a:rPr lang="en-GB" dirty="0">
                <a:solidFill>
                  <a:schemeClr val="bg1"/>
                </a:solidFill>
                <a:latin typeface="Inter"/>
              </a:rPr>
              <a:t> </a:t>
            </a:r>
            <a:r>
              <a:rPr lang="en-GB" dirty="0" err="1">
                <a:solidFill>
                  <a:schemeClr val="bg1"/>
                </a:solidFill>
                <a:latin typeface="Inter"/>
              </a:rPr>
              <a:t>poblogaidd</a:t>
            </a:r>
            <a:r>
              <a:rPr lang="en-GB" dirty="0">
                <a:solidFill>
                  <a:schemeClr val="bg1"/>
                </a:solidFill>
                <a:latin typeface="Inter"/>
              </a:rPr>
              <a:t> neu </a:t>
            </a:r>
            <a:r>
              <a:rPr lang="en-GB" dirty="0" err="1">
                <a:solidFill>
                  <a:schemeClr val="bg1"/>
                </a:solidFill>
                <a:latin typeface="Inter"/>
              </a:rPr>
              <a:t>wyddonol</a:t>
            </a:r>
            <a:endParaRPr lang="en-GB" dirty="0">
              <a:solidFill>
                <a:schemeClr val="bg1"/>
              </a:solidFill>
              <a:latin typeface="Inter"/>
            </a:endParaRPr>
          </a:p>
          <a:p>
            <a:r>
              <a:rPr lang="en-GB" dirty="0" err="1">
                <a:solidFill>
                  <a:schemeClr val="bg1"/>
                </a:solidFill>
                <a:latin typeface="Inter"/>
              </a:rPr>
              <a:t>Creu</a:t>
            </a:r>
            <a:r>
              <a:rPr lang="en-GB" dirty="0">
                <a:solidFill>
                  <a:schemeClr val="bg1"/>
                </a:solidFill>
                <a:latin typeface="Inter"/>
              </a:rPr>
              <a:t> sail </a:t>
            </a:r>
            <a:r>
              <a:rPr lang="en-GB" dirty="0" err="1">
                <a:solidFill>
                  <a:schemeClr val="bg1"/>
                </a:solidFill>
                <a:latin typeface="Inter"/>
              </a:rPr>
              <a:t>ar</a:t>
            </a:r>
            <a:r>
              <a:rPr lang="en-GB" dirty="0">
                <a:solidFill>
                  <a:schemeClr val="bg1"/>
                </a:solidFill>
                <a:latin typeface="Inter"/>
              </a:rPr>
              <a:t> </a:t>
            </a:r>
            <a:r>
              <a:rPr lang="en-GB" dirty="0" err="1">
                <a:solidFill>
                  <a:schemeClr val="bg1"/>
                </a:solidFill>
                <a:latin typeface="Inter"/>
              </a:rPr>
              <a:t>gyfer</a:t>
            </a:r>
            <a:r>
              <a:rPr lang="en-GB" dirty="0">
                <a:solidFill>
                  <a:schemeClr val="bg1"/>
                </a:solidFill>
                <a:latin typeface="Inter"/>
              </a:rPr>
              <a:t> </a:t>
            </a:r>
            <a:r>
              <a:rPr lang="en-GB" dirty="0" err="1">
                <a:solidFill>
                  <a:schemeClr val="bg1"/>
                </a:solidFill>
                <a:latin typeface="Inter"/>
              </a:rPr>
              <a:t>ymchwil</a:t>
            </a:r>
            <a:r>
              <a:rPr lang="en-GB" dirty="0">
                <a:solidFill>
                  <a:schemeClr val="bg1"/>
                </a:solidFill>
                <a:latin typeface="Inter"/>
              </a:rPr>
              <a:t> </a:t>
            </a:r>
            <a:r>
              <a:rPr lang="en-GB" dirty="0" err="1">
                <a:solidFill>
                  <a:schemeClr val="bg1"/>
                </a:solidFill>
                <a:latin typeface="Inter"/>
              </a:rPr>
              <a:t>pellach</a:t>
            </a:r>
            <a:endParaRPr lang="en-GB" dirty="0">
              <a:solidFill>
                <a:schemeClr val="bg1"/>
              </a:solidFill>
              <a:latin typeface="Inter"/>
            </a:endParaRPr>
          </a:p>
          <a:p>
            <a:endParaRPr lang="en-GB" dirty="0">
              <a:solidFill>
                <a:srgbClr val="0D405F"/>
              </a:solidFill>
              <a:latin typeface="Inter"/>
            </a:endParaRPr>
          </a:p>
          <a:p>
            <a:endParaRPr lang="en-GB" dirty="0"/>
          </a:p>
        </p:txBody>
      </p:sp>
      <p:pic>
        <p:nvPicPr>
          <p:cNvPr id="6" name="Picture 5" descr="A picture containing icon&#10;&#10;Description automatically generated">
            <a:extLst>
              <a:ext uri="{FF2B5EF4-FFF2-40B4-BE49-F238E27FC236}">
                <a16:creationId xmlns:a16="http://schemas.microsoft.com/office/drawing/2014/main" id="{1D5CB1AC-AECA-4E34-92C6-A02F0CBAA8C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747553" y="91365"/>
            <a:ext cx="2183190" cy="1430998"/>
          </a:xfrm>
          <a:prstGeom prst="rect">
            <a:avLst/>
          </a:prstGeom>
        </p:spPr>
      </p:pic>
    </p:spTree>
    <p:extLst>
      <p:ext uri="{BB962C8B-B14F-4D97-AF65-F5344CB8AC3E}">
        <p14:creationId xmlns:p14="http://schemas.microsoft.com/office/powerpoint/2010/main" val="10609026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15BE6-8B9B-4BF5-96B5-A4C3405294BF}"/>
              </a:ext>
            </a:extLst>
          </p:cNvPr>
          <p:cNvSpPr>
            <a:spLocks noGrp="1"/>
          </p:cNvSpPr>
          <p:nvPr>
            <p:ph type="title"/>
          </p:nvPr>
        </p:nvSpPr>
        <p:spPr>
          <a:xfrm>
            <a:off x="684212" y="278189"/>
            <a:ext cx="9998765" cy="1507067"/>
          </a:xfrm>
        </p:spPr>
        <p:txBody>
          <a:bodyPr>
            <a:normAutofit/>
          </a:bodyPr>
          <a:lstStyle/>
          <a:p>
            <a:r>
              <a:rPr lang="en-GB" b="1" i="0" u="none" strike="noStrike" dirty="0">
                <a:solidFill>
                  <a:schemeClr val="bg1"/>
                </a:solidFill>
                <a:effectLst/>
                <a:latin typeface="Gilmer"/>
              </a:rPr>
              <a:t>RHESTR GYFEIRNODI / LLYFRYDDIAETH</a:t>
            </a:r>
            <a:br>
              <a:rPr lang="en-GB" b="1" i="0" u="none" strike="noStrike" dirty="0">
                <a:solidFill>
                  <a:schemeClr val="bg1"/>
                </a:solidFill>
                <a:effectLst/>
                <a:latin typeface="Gilmer"/>
              </a:rPr>
            </a:br>
            <a:r>
              <a:rPr lang="en-GB" b="1" i="1" u="none" strike="noStrike" dirty="0">
                <a:solidFill>
                  <a:schemeClr val="bg1"/>
                </a:solidFill>
                <a:effectLst/>
                <a:latin typeface="Gilmer"/>
              </a:rPr>
              <a:t>Reference list / Bibliography</a:t>
            </a:r>
            <a:endParaRPr lang="en-GB" i="1" dirty="0">
              <a:solidFill>
                <a:schemeClr val="bg1"/>
              </a:solidFill>
            </a:endParaRPr>
          </a:p>
        </p:txBody>
      </p:sp>
      <p:sp>
        <p:nvSpPr>
          <p:cNvPr id="3" name="Content Placeholder 2">
            <a:extLst>
              <a:ext uri="{FF2B5EF4-FFF2-40B4-BE49-F238E27FC236}">
                <a16:creationId xmlns:a16="http://schemas.microsoft.com/office/drawing/2014/main" id="{7707F4EE-0DAB-4145-87E5-5CD6D9BD4EB2}"/>
              </a:ext>
            </a:extLst>
          </p:cNvPr>
          <p:cNvSpPr>
            <a:spLocks noGrp="1"/>
          </p:cNvSpPr>
          <p:nvPr>
            <p:ph idx="1"/>
          </p:nvPr>
        </p:nvSpPr>
        <p:spPr>
          <a:xfrm>
            <a:off x="5999496" y="4272677"/>
            <a:ext cx="5686276" cy="3615267"/>
          </a:xfrm>
        </p:spPr>
        <p:txBody>
          <a:bodyPr>
            <a:normAutofit/>
          </a:bodyPr>
          <a:lstStyle/>
          <a:p>
            <a:r>
              <a:rPr lang="en-GB" sz="2800" b="0" i="1" u="none" strike="noStrike" dirty="0">
                <a:solidFill>
                  <a:schemeClr val="bg1"/>
                </a:solidFill>
                <a:effectLst/>
                <a:latin typeface="Inter"/>
              </a:rPr>
              <a:t>Your research proposal must include proper citations for every source you have used, and full publication details should always be included in the reference list.</a:t>
            </a:r>
            <a:endParaRPr lang="en-GB" sz="2800" i="1" dirty="0">
              <a:solidFill>
                <a:schemeClr val="bg1"/>
              </a:solidFill>
            </a:endParaRPr>
          </a:p>
        </p:txBody>
      </p:sp>
      <p:sp>
        <p:nvSpPr>
          <p:cNvPr id="5" name="TextBox 4">
            <a:extLst>
              <a:ext uri="{FF2B5EF4-FFF2-40B4-BE49-F238E27FC236}">
                <a16:creationId xmlns:a16="http://schemas.microsoft.com/office/drawing/2014/main" id="{1CCCF40E-A658-45DB-891C-E3519FB303C8}"/>
              </a:ext>
            </a:extLst>
          </p:cNvPr>
          <p:cNvSpPr txBox="1"/>
          <p:nvPr/>
        </p:nvSpPr>
        <p:spPr>
          <a:xfrm>
            <a:off x="506228" y="4272677"/>
            <a:ext cx="5005388" cy="2585323"/>
          </a:xfrm>
          <a:prstGeom prst="rect">
            <a:avLst/>
          </a:prstGeom>
          <a:noFill/>
        </p:spPr>
        <p:txBody>
          <a:bodyPr wrap="square" lIns="91440" tIns="45720" rIns="91440" bIns="45720" anchor="t">
            <a:spAutoFit/>
          </a:bodyPr>
          <a:lstStyle/>
          <a:p>
            <a:r>
              <a:rPr lang="en-GB" sz="2400" dirty="0" err="1">
                <a:solidFill>
                  <a:schemeClr val="bg1"/>
                </a:solidFill>
              </a:rPr>
              <a:t>Rhaid</a:t>
            </a:r>
            <a:r>
              <a:rPr lang="en-GB" sz="2400" dirty="0">
                <a:solidFill>
                  <a:schemeClr val="bg1"/>
                </a:solidFill>
              </a:rPr>
              <a:t> </a:t>
            </a:r>
            <a:r>
              <a:rPr lang="en-GB" sz="2400" dirty="0" err="1">
                <a:solidFill>
                  <a:schemeClr val="bg1"/>
                </a:solidFill>
              </a:rPr>
              <a:t>i'ch</a:t>
            </a:r>
            <a:r>
              <a:rPr lang="en-GB" sz="2400" dirty="0">
                <a:solidFill>
                  <a:schemeClr val="bg1"/>
                </a:solidFill>
              </a:rPr>
              <a:t> </a:t>
            </a:r>
            <a:r>
              <a:rPr lang="en-GB" sz="2400" dirty="0" err="1">
                <a:solidFill>
                  <a:schemeClr val="bg1"/>
                </a:solidFill>
              </a:rPr>
              <a:t>cynnig</a:t>
            </a:r>
            <a:r>
              <a:rPr lang="en-GB" sz="2400" dirty="0">
                <a:solidFill>
                  <a:schemeClr val="bg1"/>
                </a:solidFill>
              </a:rPr>
              <a:t> ymchwil </a:t>
            </a:r>
            <a:r>
              <a:rPr lang="en-GB" sz="2400" dirty="0" err="1">
                <a:solidFill>
                  <a:schemeClr val="bg1"/>
                </a:solidFill>
              </a:rPr>
              <a:t>gynnwys</a:t>
            </a:r>
            <a:r>
              <a:rPr lang="en-GB" sz="2400" dirty="0">
                <a:solidFill>
                  <a:schemeClr val="bg1"/>
                </a:solidFill>
              </a:rPr>
              <a:t> </a:t>
            </a:r>
            <a:r>
              <a:rPr lang="en-GB" sz="2400" dirty="0" err="1">
                <a:solidFill>
                  <a:schemeClr val="bg1"/>
                </a:solidFill>
              </a:rPr>
              <a:t>cyfeirnodau</a:t>
            </a:r>
            <a:r>
              <a:rPr lang="en-GB" sz="2400" dirty="0">
                <a:solidFill>
                  <a:schemeClr val="bg1"/>
                </a:solidFill>
              </a:rPr>
              <a:t> </a:t>
            </a:r>
            <a:r>
              <a:rPr lang="en-GB" sz="2400" dirty="0" err="1">
                <a:solidFill>
                  <a:schemeClr val="bg1"/>
                </a:solidFill>
              </a:rPr>
              <a:t>priodol</a:t>
            </a:r>
            <a:r>
              <a:rPr lang="en-GB" sz="2400" dirty="0">
                <a:solidFill>
                  <a:schemeClr val="bg1"/>
                </a:solidFill>
              </a:rPr>
              <a:t> </a:t>
            </a:r>
            <a:r>
              <a:rPr lang="en-GB" sz="2400" dirty="0" err="1">
                <a:solidFill>
                  <a:schemeClr val="bg1"/>
                </a:solidFill>
              </a:rPr>
              <a:t>ar</a:t>
            </a:r>
            <a:r>
              <a:rPr lang="en-GB" sz="2400" dirty="0">
                <a:solidFill>
                  <a:schemeClr val="bg1"/>
                </a:solidFill>
              </a:rPr>
              <a:t> gyfer </a:t>
            </a:r>
            <a:r>
              <a:rPr lang="en-GB" sz="2400" dirty="0" err="1">
                <a:solidFill>
                  <a:schemeClr val="bg1"/>
                </a:solidFill>
              </a:rPr>
              <a:t>pob</a:t>
            </a:r>
            <a:r>
              <a:rPr lang="en-GB" sz="2400" dirty="0">
                <a:solidFill>
                  <a:schemeClr val="bg1"/>
                </a:solidFill>
              </a:rPr>
              <a:t> </a:t>
            </a:r>
            <a:r>
              <a:rPr lang="en-GB" sz="2400" dirty="0" err="1">
                <a:solidFill>
                  <a:schemeClr val="bg1"/>
                </a:solidFill>
              </a:rPr>
              <a:t>ffynhonnell</a:t>
            </a:r>
            <a:r>
              <a:rPr lang="en-GB" sz="2400" dirty="0">
                <a:solidFill>
                  <a:schemeClr val="bg1"/>
                </a:solidFill>
              </a:rPr>
              <a:t> </a:t>
            </a:r>
            <a:r>
              <a:rPr lang="en-GB" sz="2400" dirty="0" err="1">
                <a:solidFill>
                  <a:schemeClr val="bg1"/>
                </a:solidFill>
              </a:rPr>
              <a:t>rydych</a:t>
            </a:r>
            <a:r>
              <a:rPr lang="en-GB" sz="2400" dirty="0">
                <a:solidFill>
                  <a:schemeClr val="bg1"/>
                </a:solidFill>
              </a:rPr>
              <a:t> </a:t>
            </a:r>
            <a:r>
              <a:rPr lang="en-GB" sz="2400" dirty="0" err="1">
                <a:solidFill>
                  <a:schemeClr val="bg1"/>
                </a:solidFill>
              </a:rPr>
              <a:t>wedi</a:t>
            </a:r>
            <a:r>
              <a:rPr lang="en-GB" sz="2400" dirty="0">
                <a:solidFill>
                  <a:schemeClr val="bg1"/>
                </a:solidFill>
              </a:rPr>
              <a:t> defnyddio, a </a:t>
            </a:r>
            <a:r>
              <a:rPr lang="en-GB" sz="2400" dirty="0" err="1">
                <a:solidFill>
                  <a:schemeClr val="bg1"/>
                </a:solidFill>
              </a:rPr>
              <a:t>dylid</a:t>
            </a:r>
            <a:r>
              <a:rPr lang="en-GB" sz="2400" dirty="0">
                <a:solidFill>
                  <a:schemeClr val="bg1"/>
                </a:solidFill>
              </a:rPr>
              <a:t> cynnwys </a:t>
            </a:r>
            <a:r>
              <a:rPr lang="en-GB" sz="2400" dirty="0" err="1">
                <a:solidFill>
                  <a:schemeClr val="bg1"/>
                </a:solidFill>
              </a:rPr>
              <a:t>manylion</a:t>
            </a:r>
            <a:r>
              <a:rPr lang="en-GB" sz="2400" dirty="0">
                <a:solidFill>
                  <a:schemeClr val="bg1"/>
                </a:solidFill>
              </a:rPr>
              <a:t> </a:t>
            </a:r>
            <a:r>
              <a:rPr lang="en-GB" sz="2400" dirty="0" err="1">
                <a:solidFill>
                  <a:schemeClr val="bg1"/>
                </a:solidFill>
              </a:rPr>
              <a:t>cyhoeddi</a:t>
            </a:r>
            <a:r>
              <a:rPr lang="en-GB" sz="2400" dirty="0">
                <a:solidFill>
                  <a:schemeClr val="bg1"/>
                </a:solidFill>
              </a:rPr>
              <a:t> </a:t>
            </a:r>
            <a:r>
              <a:rPr lang="en-GB" sz="2400" dirty="0" err="1">
                <a:solidFill>
                  <a:schemeClr val="bg1"/>
                </a:solidFill>
              </a:rPr>
              <a:t>llawn</a:t>
            </a:r>
            <a:r>
              <a:rPr lang="en-GB" sz="2400" dirty="0">
                <a:solidFill>
                  <a:schemeClr val="bg1"/>
                </a:solidFill>
              </a:rPr>
              <a:t> bob </a:t>
            </a:r>
            <a:r>
              <a:rPr lang="en-GB" sz="2400" dirty="0" err="1">
                <a:solidFill>
                  <a:schemeClr val="bg1"/>
                </a:solidFill>
              </a:rPr>
              <a:t>amser</a:t>
            </a:r>
            <a:r>
              <a:rPr lang="en-GB" sz="2400" dirty="0">
                <a:solidFill>
                  <a:schemeClr val="bg1"/>
                </a:solidFill>
              </a:rPr>
              <a:t> </a:t>
            </a:r>
            <a:r>
              <a:rPr lang="en-GB" sz="2400" dirty="0" err="1">
                <a:solidFill>
                  <a:schemeClr val="bg1"/>
                </a:solidFill>
              </a:rPr>
              <a:t>yn</a:t>
            </a:r>
            <a:r>
              <a:rPr lang="en-GB" sz="2400" dirty="0">
                <a:solidFill>
                  <a:schemeClr val="bg1"/>
                </a:solidFill>
              </a:rPr>
              <a:t> y </a:t>
            </a:r>
            <a:r>
              <a:rPr lang="en-GB" sz="2400" dirty="0" err="1">
                <a:solidFill>
                  <a:schemeClr val="bg1"/>
                </a:solidFill>
              </a:rPr>
              <a:t>rhestr</a:t>
            </a:r>
            <a:r>
              <a:rPr lang="en-GB" sz="2400" dirty="0">
                <a:solidFill>
                  <a:schemeClr val="bg1"/>
                </a:solidFill>
              </a:rPr>
              <a:t> </a:t>
            </a:r>
            <a:r>
              <a:rPr lang="en-GB" sz="2400" dirty="0" err="1">
                <a:solidFill>
                  <a:schemeClr val="bg1"/>
                </a:solidFill>
              </a:rPr>
              <a:t>gyfeirnodi</a:t>
            </a:r>
            <a:r>
              <a:rPr lang="en-GB" sz="2400" dirty="0">
                <a:solidFill>
                  <a:schemeClr val="bg1"/>
                </a:solidFill>
              </a:rPr>
              <a:t>.</a:t>
            </a:r>
          </a:p>
          <a:p>
            <a:endParaRPr lang="en-GB" dirty="0"/>
          </a:p>
        </p:txBody>
      </p:sp>
      <p:pic>
        <p:nvPicPr>
          <p:cNvPr id="7" name="Picture 6" descr="Text, whiteboard&#10;&#10;Description automatically generated">
            <a:extLst>
              <a:ext uri="{FF2B5EF4-FFF2-40B4-BE49-F238E27FC236}">
                <a16:creationId xmlns:a16="http://schemas.microsoft.com/office/drawing/2014/main" id="{244E1448-83C0-46D9-84F2-E707E50597E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838375" y="1785256"/>
            <a:ext cx="3823490" cy="2141154"/>
          </a:xfrm>
          <a:prstGeom prst="rect">
            <a:avLst/>
          </a:prstGeom>
        </p:spPr>
      </p:pic>
    </p:spTree>
    <p:extLst>
      <p:ext uri="{BB962C8B-B14F-4D97-AF65-F5344CB8AC3E}">
        <p14:creationId xmlns:p14="http://schemas.microsoft.com/office/powerpoint/2010/main" val="26506666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17EAE-5808-46D4-947D-F9112D7EF52D}"/>
              </a:ext>
            </a:extLst>
          </p:cNvPr>
          <p:cNvSpPr>
            <a:spLocks noGrp="1"/>
          </p:cNvSpPr>
          <p:nvPr>
            <p:ph type="title"/>
          </p:nvPr>
        </p:nvSpPr>
        <p:spPr>
          <a:xfrm>
            <a:off x="550416" y="4875132"/>
            <a:ext cx="9946560" cy="1507067"/>
          </a:xfrm>
        </p:spPr>
        <p:txBody>
          <a:bodyPr/>
          <a:lstStyle/>
          <a:p>
            <a:r>
              <a:rPr lang="en-GB" b="1" i="1" dirty="0">
                <a:solidFill>
                  <a:schemeClr val="bg1"/>
                </a:solidFill>
              </a:rPr>
              <a:t>DON'T THROW MARKS AWAY </a:t>
            </a:r>
            <a:br>
              <a:rPr lang="en-GB" b="1" i="1" dirty="0">
                <a:solidFill>
                  <a:schemeClr val="bg1"/>
                </a:solidFill>
              </a:rPr>
            </a:br>
            <a:r>
              <a:rPr lang="en-GB" b="1" i="1" dirty="0">
                <a:solidFill>
                  <a:schemeClr val="bg1"/>
                </a:solidFill>
              </a:rPr>
              <a:t>Proofread, proofread, proofread!</a:t>
            </a:r>
          </a:p>
        </p:txBody>
      </p:sp>
      <p:sp>
        <p:nvSpPr>
          <p:cNvPr id="4" name="TextBox 3">
            <a:extLst>
              <a:ext uri="{FF2B5EF4-FFF2-40B4-BE49-F238E27FC236}">
                <a16:creationId xmlns:a16="http://schemas.microsoft.com/office/drawing/2014/main" id="{E453A797-992D-4091-AE81-1CE5217A3529}"/>
              </a:ext>
            </a:extLst>
          </p:cNvPr>
          <p:cNvSpPr txBox="1"/>
          <p:nvPr/>
        </p:nvSpPr>
        <p:spPr>
          <a:xfrm>
            <a:off x="627202" y="1349996"/>
            <a:ext cx="6184415" cy="1754326"/>
          </a:xfrm>
          <a:prstGeom prst="rect">
            <a:avLst/>
          </a:prstGeom>
          <a:noFill/>
        </p:spPr>
        <p:txBody>
          <a:bodyPr wrap="square" lIns="91440" tIns="45720" rIns="91440" bIns="45720" rtlCol="0" anchor="t">
            <a:spAutoFit/>
          </a:bodyPr>
          <a:lstStyle/>
          <a:p>
            <a:r>
              <a:rPr lang="en-GB" sz="3600" b="1" dirty="0">
                <a:solidFill>
                  <a:schemeClr val="bg1"/>
                </a:solidFill>
              </a:rPr>
              <a:t>PRAWF-DDARLLENWCH, PRAWF-DDARLLENWCH, PRAWF-DDARLLENWCH!</a:t>
            </a:r>
            <a:endParaRPr lang="en-GB" sz="1600" b="1" dirty="0">
              <a:solidFill>
                <a:schemeClr val="bg1"/>
              </a:solidFill>
            </a:endParaRPr>
          </a:p>
        </p:txBody>
      </p:sp>
      <p:pic>
        <p:nvPicPr>
          <p:cNvPr id="8" name="Picture 7" descr="Diagram&#10;&#10;Description automatically generated">
            <a:extLst>
              <a:ext uri="{FF2B5EF4-FFF2-40B4-BE49-F238E27FC236}">
                <a16:creationId xmlns:a16="http://schemas.microsoft.com/office/drawing/2014/main" id="{C3B1C1DD-1FE1-4A56-A428-90AE8420CD2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080260" y="700517"/>
            <a:ext cx="5138974" cy="4013526"/>
          </a:xfrm>
          <a:prstGeom prst="rect">
            <a:avLst/>
          </a:prstGeom>
        </p:spPr>
      </p:pic>
    </p:spTree>
    <p:extLst>
      <p:ext uri="{BB962C8B-B14F-4D97-AF65-F5344CB8AC3E}">
        <p14:creationId xmlns:p14="http://schemas.microsoft.com/office/powerpoint/2010/main" val="39880119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28FAC-537E-46B6-9EE1-527037F067EA}"/>
              </a:ext>
            </a:extLst>
          </p:cNvPr>
          <p:cNvSpPr>
            <a:spLocks noGrp="1"/>
          </p:cNvSpPr>
          <p:nvPr>
            <p:ph type="title"/>
          </p:nvPr>
        </p:nvSpPr>
        <p:spPr>
          <a:xfrm>
            <a:off x="1125962" y="102701"/>
            <a:ext cx="8534400" cy="1507067"/>
          </a:xfrm>
        </p:spPr>
        <p:txBody>
          <a:bodyPr/>
          <a:lstStyle/>
          <a:p>
            <a:r>
              <a:rPr lang="en-GB" b="1" dirty="0">
                <a:solidFill>
                  <a:schemeClr val="bg1"/>
                </a:solidFill>
              </a:rPr>
              <a:t>CAM NESAF / NEXT STEPS</a:t>
            </a:r>
          </a:p>
        </p:txBody>
      </p:sp>
      <p:pic>
        <p:nvPicPr>
          <p:cNvPr id="5" name="Content Placeholder 4" descr="A picture containing clipart&#10;&#10;Description automatically generated">
            <a:extLst>
              <a:ext uri="{FF2B5EF4-FFF2-40B4-BE49-F238E27FC236}">
                <a16:creationId xmlns:a16="http://schemas.microsoft.com/office/drawing/2014/main" id="{5165A594-F9D9-40BC-B9B5-0F9F74ECB9BE}"/>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561058" y="1439333"/>
            <a:ext cx="8534400" cy="1507067"/>
          </a:xfrm>
        </p:spPr>
      </p:pic>
      <p:sp>
        <p:nvSpPr>
          <p:cNvPr id="7" name="TextBox 6">
            <a:extLst>
              <a:ext uri="{FF2B5EF4-FFF2-40B4-BE49-F238E27FC236}">
                <a16:creationId xmlns:a16="http://schemas.microsoft.com/office/drawing/2014/main" id="{7F5BBC4D-7371-4E5F-A57D-BB0E63170351}"/>
              </a:ext>
            </a:extLst>
          </p:cNvPr>
          <p:cNvSpPr txBox="1"/>
          <p:nvPr/>
        </p:nvSpPr>
        <p:spPr>
          <a:xfrm>
            <a:off x="717876" y="3664254"/>
            <a:ext cx="4484506" cy="3046988"/>
          </a:xfrm>
          <a:prstGeom prst="rect">
            <a:avLst/>
          </a:prstGeom>
          <a:noFill/>
        </p:spPr>
        <p:txBody>
          <a:bodyPr wrap="square" lIns="91440" tIns="45720" rIns="91440" bIns="45720" rtlCol="0" anchor="t">
            <a:spAutoFit/>
          </a:bodyPr>
          <a:lstStyle/>
          <a:p>
            <a:r>
              <a:rPr lang="en-US" sz="2400" dirty="0" err="1">
                <a:solidFill>
                  <a:schemeClr val="bg1"/>
                </a:solidFill>
              </a:rPr>
              <a:t>Gweithio</a:t>
            </a:r>
            <a:r>
              <a:rPr lang="en-US" sz="2400" dirty="0">
                <a:solidFill>
                  <a:schemeClr val="bg1"/>
                </a:solidFill>
              </a:rPr>
              <a:t> </a:t>
            </a:r>
            <a:r>
              <a:rPr lang="en-US" sz="2400" dirty="0" err="1">
                <a:solidFill>
                  <a:schemeClr val="bg1"/>
                </a:solidFill>
              </a:rPr>
              <a:t>gyda’ch</a:t>
            </a:r>
            <a:r>
              <a:rPr lang="en-US" sz="2400" dirty="0">
                <a:solidFill>
                  <a:schemeClr val="bg1"/>
                </a:solidFill>
              </a:rPr>
              <a:t> </a:t>
            </a:r>
            <a:r>
              <a:rPr lang="en-US" sz="2400" dirty="0" err="1">
                <a:solidFill>
                  <a:schemeClr val="bg1"/>
                </a:solidFill>
              </a:rPr>
              <a:t>tiwtor</a:t>
            </a:r>
            <a:r>
              <a:rPr lang="en-US" sz="2400" dirty="0">
                <a:solidFill>
                  <a:schemeClr val="bg1"/>
                </a:solidFill>
              </a:rPr>
              <a:t> </a:t>
            </a:r>
            <a:r>
              <a:rPr lang="en-US" sz="2400" dirty="0" err="1">
                <a:solidFill>
                  <a:schemeClr val="bg1"/>
                </a:solidFill>
              </a:rPr>
              <a:t>i</a:t>
            </a:r>
            <a:r>
              <a:rPr lang="en-US" sz="2400" dirty="0">
                <a:solidFill>
                  <a:schemeClr val="bg1"/>
                </a:solidFill>
              </a:rPr>
              <a:t> </a:t>
            </a:r>
            <a:r>
              <a:rPr lang="en-US" sz="2400" dirty="0" err="1">
                <a:solidFill>
                  <a:schemeClr val="bg1"/>
                </a:solidFill>
              </a:rPr>
              <a:t>gwblhau</a:t>
            </a:r>
            <a:r>
              <a:rPr lang="en-US" sz="2400" dirty="0">
                <a:solidFill>
                  <a:schemeClr val="bg1"/>
                </a:solidFill>
              </a:rPr>
              <a:t> </a:t>
            </a:r>
            <a:r>
              <a:rPr lang="en-US" sz="2400" dirty="0" err="1">
                <a:solidFill>
                  <a:schemeClr val="bg1"/>
                </a:solidFill>
              </a:rPr>
              <a:t>eich</a:t>
            </a:r>
            <a:r>
              <a:rPr lang="en-US" sz="2400" dirty="0">
                <a:solidFill>
                  <a:schemeClr val="bg1"/>
                </a:solidFill>
              </a:rPr>
              <a:t> </a:t>
            </a:r>
            <a:r>
              <a:rPr lang="en-US" sz="2400" dirty="0" err="1">
                <a:solidFill>
                  <a:schemeClr val="bg1"/>
                </a:solidFill>
              </a:rPr>
              <a:t>cynllun</a:t>
            </a:r>
            <a:r>
              <a:rPr lang="en-US" sz="2400" dirty="0">
                <a:solidFill>
                  <a:schemeClr val="bg1"/>
                </a:solidFill>
              </a:rPr>
              <a:t> </a:t>
            </a:r>
            <a:r>
              <a:rPr lang="en-US" sz="2400" dirty="0" err="1">
                <a:solidFill>
                  <a:schemeClr val="bg1"/>
                </a:solidFill>
              </a:rPr>
              <a:t>ymchwil</a:t>
            </a:r>
            <a:r>
              <a:rPr lang="en-US" sz="2400" dirty="0">
                <a:solidFill>
                  <a:schemeClr val="bg1"/>
                </a:solidFill>
              </a:rPr>
              <a:t> </a:t>
            </a:r>
            <a:r>
              <a:rPr lang="en-US" sz="2400" dirty="0" err="1">
                <a:solidFill>
                  <a:schemeClr val="bg1"/>
                </a:solidFill>
              </a:rPr>
              <a:t>a’ch</a:t>
            </a:r>
            <a:r>
              <a:rPr lang="en-US" sz="2400" dirty="0">
                <a:solidFill>
                  <a:schemeClr val="bg1"/>
                </a:solidFill>
              </a:rPr>
              <a:t> </a:t>
            </a:r>
            <a:r>
              <a:rPr lang="en-US" sz="2400" dirty="0" err="1">
                <a:solidFill>
                  <a:schemeClr val="bg1"/>
                </a:solidFill>
              </a:rPr>
              <a:t>ffurflen</a:t>
            </a:r>
            <a:r>
              <a:rPr lang="en-US" sz="2400" dirty="0">
                <a:solidFill>
                  <a:schemeClr val="bg1"/>
                </a:solidFill>
              </a:rPr>
              <a:t> </a:t>
            </a:r>
            <a:r>
              <a:rPr lang="en-US" sz="2400" dirty="0" err="1">
                <a:solidFill>
                  <a:schemeClr val="bg1"/>
                </a:solidFill>
              </a:rPr>
              <a:t>foeseg</a:t>
            </a:r>
            <a:r>
              <a:rPr lang="en-US" sz="2400" dirty="0">
                <a:solidFill>
                  <a:schemeClr val="bg1"/>
                </a:solidFill>
              </a:rPr>
              <a:t> </a:t>
            </a:r>
            <a:r>
              <a:rPr lang="en-US" sz="2400" dirty="0" err="1">
                <a:solidFill>
                  <a:schemeClr val="bg1"/>
                </a:solidFill>
              </a:rPr>
              <a:t>ar</a:t>
            </a:r>
            <a:r>
              <a:rPr lang="en-US" sz="2400" dirty="0">
                <a:solidFill>
                  <a:schemeClr val="bg1"/>
                </a:solidFill>
              </a:rPr>
              <a:t> </a:t>
            </a:r>
            <a:r>
              <a:rPr lang="en-US" sz="2400" dirty="0" err="1">
                <a:solidFill>
                  <a:schemeClr val="bg1"/>
                </a:solidFill>
              </a:rPr>
              <a:t>gyfer</a:t>
            </a:r>
            <a:r>
              <a:rPr lang="en-US" sz="2400" dirty="0">
                <a:solidFill>
                  <a:schemeClr val="bg1"/>
                </a:solidFill>
              </a:rPr>
              <a:t> </a:t>
            </a:r>
            <a:r>
              <a:rPr lang="en-US" sz="2400" dirty="0" err="1">
                <a:solidFill>
                  <a:schemeClr val="bg1"/>
                </a:solidFill>
              </a:rPr>
              <a:t>ymchwil</a:t>
            </a:r>
            <a:r>
              <a:rPr lang="en-US" sz="2400" dirty="0">
                <a:solidFill>
                  <a:schemeClr val="bg1"/>
                </a:solidFill>
              </a:rPr>
              <a:t> </a:t>
            </a:r>
            <a:r>
              <a:rPr lang="en-US" sz="2400" dirty="0" err="1">
                <a:solidFill>
                  <a:schemeClr val="bg1"/>
                </a:solidFill>
              </a:rPr>
              <a:t>cynradd</a:t>
            </a:r>
            <a:r>
              <a:rPr lang="en-US" sz="2400" dirty="0">
                <a:solidFill>
                  <a:schemeClr val="bg1"/>
                </a:solidFill>
              </a:rPr>
              <a:t>. </a:t>
            </a:r>
          </a:p>
          <a:p>
            <a:r>
              <a:rPr lang="en-US" sz="2400" dirty="0" err="1">
                <a:solidFill>
                  <a:schemeClr val="bg1"/>
                </a:solidFill>
              </a:rPr>
              <a:t>Cyflwyno</a:t>
            </a:r>
            <a:r>
              <a:rPr lang="en-US" sz="2400" dirty="0">
                <a:solidFill>
                  <a:schemeClr val="bg1"/>
                </a:solidFill>
              </a:rPr>
              <a:t> 04/12 @23:59</a:t>
            </a:r>
          </a:p>
          <a:p>
            <a:r>
              <a:rPr lang="en-US" sz="2400" dirty="0">
                <a:solidFill>
                  <a:schemeClr val="bg1"/>
                </a:solidFill>
              </a:rPr>
              <a:t>Ni </a:t>
            </a:r>
            <a:r>
              <a:rPr lang="en-US" sz="2400" dirty="0" err="1">
                <a:solidFill>
                  <a:schemeClr val="bg1"/>
                </a:solidFill>
              </a:rPr>
              <a:t>ellir</a:t>
            </a:r>
            <a:r>
              <a:rPr lang="en-US" sz="2400" dirty="0">
                <a:solidFill>
                  <a:schemeClr val="bg1"/>
                </a:solidFill>
              </a:rPr>
              <a:t> </a:t>
            </a:r>
            <a:r>
              <a:rPr lang="en-US" sz="2400" dirty="0" err="1">
                <a:solidFill>
                  <a:schemeClr val="bg1"/>
                </a:solidFill>
              </a:rPr>
              <a:t>cychwyn</a:t>
            </a:r>
            <a:r>
              <a:rPr lang="en-US" sz="2400" dirty="0">
                <a:solidFill>
                  <a:schemeClr val="bg1"/>
                </a:solidFill>
              </a:rPr>
              <a:t> </a:t>
            </a:r>
            <a:r>
              <a:rPr lang="en-US" sz="2400" dirty="0" err="1">
                <a:solidFill>
                  <a:schemeClr val="bg1"/>
                </a:solidFill>
              </a:rPr>
              <a:t>casglu</a:t>
            </a:r>
            <a:r>
              <a:rPr lang="en-US" sz="2400" dirty="0">
                <a:solidFill>
                  <a:schemeClr val="bg1"/>
                </a:solidFill>
              </a:rPr>
              <a:t> data </a:t>
            </a:r>
            <a:r>
              <a:rPr lang="en-US" sz="2400" dirty="0" err="1">
                <a:solidFill>
                  <a:schemeClr val="bg1"/>
                </a:solidFill>
              </a:rPr>
              <a:t>cynradd</a:t>
            </a:r>
            <a:r>
              <a:rPr lang="en-US" sz="2400" dirty="0">
                <a:solidFill>
                  <a:schemeClr val="bg1"/>
                </a:solidFill>
              </a:rPr>
              <a:t> tan </a:t>
            </a:r>
            <a:r>
              <a:rPr lang="en-US" sz="2400" dirty="0" err="1">
                <a:solidFill>
                  <a:schemeClr val="bg1"/>
                </a:solidFill>
              </a:rPr>
              <a:t>i’ch</a:t>
            </a:r>
            <a:r>
              <a:rPr lang="en-US" sz="2400" dirty="0">
                <a:solidFill>
                  <a:schemeClr val="bg1"/>
                </a:solidFill>
              </a:rPr>
              <a:t> </a:t>
            </a:r>
            <a:r>
              <a:rPr lang="en-US" sz="2400" dirty="0" err="1">
                <a:solidFill>
                  <a:schemeClr val="bg1"/>
                </a:solidFill>
              </a:rPr>
              <a:t>ffurflen</a:t>
            </a:r>
            <a:r>
              <a:rPr lang="en-US" sz="2400" dirty="0">
                <a:solidFill>
                  <a:schemeClr val="bg1"/>
                </a:solidFill>
              </a:rPr>
              <a:t> </a:t>
            </a:r>
            <a:r>
              <a:rPr lang="en-US" sz="2400" dirty="0" err="1">
                <a:solidFill>
                  <a:schemeClr val="bg1"/>
                </a:solidFill>
              </a:rPr>
              <a:t>foeseg</a:t>
            </a:r>
            <a:r>
              <a:rPr lang="en-US" sz="2400" dirty="0">
                <a:solidFill>
                  <a:schemeClr val="bg1"/>
                </a:solidFill>
              </a:rPr>
              <a:t> </a:t>
            </a:r>
            <a:r>
              <a:rPr lang="en-US" sz="2400" dirty="0" err="1">
                <a:solidFill>
                  <a:schemeClr val="bg1"/>
                </a:solidFill>
              </a:rPr>
              <a:t>gael</a:t>
            </a:r>
            <a:r>
              <a:rPr lang="en-US" sz="2400" dirty="0">
                <a:solidFill>
                  <a:schemeClr val="bg1"/>
                </a:solidFill>
              </a:rPr>
              <a:t> </a:t>
            </a:r>
            <a:r>
              <a:rPr lang="en-US" sz="2400" dirty="0" err="1">
                <a:solidFill>
                  <a:schemeClr val="bg1"/>
                </a:solidFill>
              </a:rPr>
              <a:t>ei</a:t>
            </a:r>
            <a:r>
              <a:rPr lang="en-US" sz="2400" dirty="0">
                <a:solidFill>
                  <a:schemeClr val="bg1"/>
                </a:solidFill>
              </a:rPr>
              <a:t> </a:t>
            </a:r>
            <a:r>
              <a:rPr lang="en-US" sz="2400" dirty="0" err="1">
                <a:solidFill>
                  <a:schemeClr val="bg1"/>
                </a:solidFill>
              </a:rPr>
              <a:t>chymeradwyo</a:t>
            </a:r>
            <a:r>
              <a:rPr lang="en-US" sz="2400" dirty="0">
                <a:solidFill>
                  <a:schemeClr val="bg1"/>
                </a:solidFill>
              </a:rPr>
              <a:t>.</a:t>
            </a:r>
            <a:endParaRPr lang="en-US" sz="2400" kern="1200" dirty="0">
              <a:solidFill>
                <a:schemeClr val="bg1"/>
              </a:solidFill>
              <a:latin typeface="+mn-lt"/>
              <a:ea typeface="+mn-ea"/>
              <a:cs typeface="+mn-cs"/>
            </a:endParaRPr>
          </a:p>
        </p:txBody>
      </p:sp>
      <p:sp>
        <p:nvSpPr>
          <p:cNvPr id="8" name="TextBox 7">
            <a:extLst>
              <a:ext uri="{FF2B5EF4-FFF2-40B4-BE49-F238E27FC236}">
                <a16:creationId xmlns:a16="http://schemas.microsoft.com/office/drawing/2014/main" id="{E51FC76D-D910-4AA9-B433-F895FE64F9C8}"/>
              </a:ext>
            </a:extLst>
          </p:cNvPr>
          <p:cNvSpPr txBox="1"/>
          <p:nvPr/>
        </p:nvSpPr>
        <p:spPr>
          <a:xfrm>
            <a:off x="6811544" y="3570330"/>
            <a:ext cx="4388695" cy="3046988"/>
          </a:xfrm>
          <a:prstGeom prst="rect">
            <a:avLst/>
          </a:prstGeom>
          <a:noFill/>
        </p:spPr>
        <p:txBody>
          <a:bodyPr wrap="square" lIns="91440" tIns="45720" rIns="91440" bIns="45720" rtlCol="0" anchor="t">
            <a:spAutoFit/>
          </a:bodyPr>
          <a:lstStyle/>
          <a:p>
            <a:r>
              <a:rPr lang="en-US" sz="2400" i="1" dirty="0">
                <a:solidFill>
                  <a:schemeClr val="bg1"/>
                </a:solidFill>
              </a:rPr>
              <a:t>Work with your tutor to complete your research proposal and primary research ethics form. </a:t>
            </a:r>
          </a:p>
          <a:p>
            <a:r>
              <a:rPr lang="en-US" sz="2400" i="1" dirty="0">
                <a:solidFill>
                  <a:schemeClr val="bg1"/>
                </a:solidFill>
              </a:rPr>
              <a:t>Submission 04/12 @23:59</a:t>
            </a:r>
          </a:p>
          <a:p>
            <a:r>
              <a:rPr lang="en-US" sz="2400" i="1" dirty="0">
                <a:solidFill>
                  <a:schemeClr val="bg1"/>
                </a:solidFill>
              </a:rPr>
              <a:t>You cannot start collecting primary data until your ethics form has been approved.</a:t>
            </a:r>
            <a:endParaRPr lang="en-US" sz="2400" i="1" kern="1200" dirty="0">
              <a:solidFill>
                <a:schemeClr val="bg1"/>
              </a:solidFill>
              <a:latin typeface="+mn-lt"/>
              <a:ea typeface="+mn-ea"/>
              <a:cs typeface="+mn-cs"/>
            </a:endParaRPr>
          </a:p>
        </p:txBody>
      </p:sp>
    </p:spTree>
    <p:extLst>
      <p:ext uri="{BB962C8B-B14F-4D97-AF65-F5344CB8AC3E}">
        <p14:creationId xmlns:p14="http://schemas.microsoft.com/office/powerpoint/2010/main" val="9073803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71D4D7-24B9-5CB0-8D2F-76117A0F10E7}"/>
              </a:ext>
            </a:extLst>
          </p:cNvPr>
          <p:cNvSpPr>
            <a:spLocks noGrp="1"/>
          </p:cNvSpPr>
          <p:nvPr>
            <p:ph type="title"/>
          </p:nvPr>
        </p:nvSpPr>
        <p:spPr>
          <a:xfrm>
            <a:off x="829034" y="396697"/>
            <a:ext cx="5627258" cy="1507067"/>
          </a:xfrm>
        </p:spPr>
        <p:txBody>
          <a:bodyPr>
            <a:normAutofit fontScale="90000"/>
          </a:bodyPr>
          <a:lstStyle/>
          <a:p>
            <a:br>
              <a:rPr lang="en-GB" sz="4000" b="1" dirty="0">
                <a:solidFill>
                  <a:schemeClr val="bg1"/>
                </a:solidFill>
              </a:rPr>
            </a:br>
            <a:r>
              <a:rPr lang="en-GB" sz="4000" b="1" dirty="0" err="1">
                <a:solidFill>
                  <a:schemeClr val="bg1"/>
                </a:solidFill>
              </a:rPr>
              <a:t>Ansicr</a:t>
            </a:r>
            <a:r>
              <a:rPr lang="en-GB" sz="4000" b="1" dirty="0">
                <a:solidFill>
                  <a:schemeClr val="bg1"/>
                </a:solidFill>
              </a:rPr>
              <a:t> o </a:t>
            </a:r>
            <a:r>
              <a:rPr lang="en-GB" sz="4000" b="1" dirty="0" err="1">
                <a:solidFill>
                  <a:schemeClr val="bg1"/>
                </a:solidFill>
              </a:rPr>
              <a:t>ble</a:t>
            </a:r>
            <a:r>
              <a:rPr lang="en-GB" sz="4000" b="1" dirty="0">
                <a:solidFill>
                  <a:schemeClr val="bg1"/>
                </a:solidFill>
              </a:rPr>
              <a:t> </a:t>
            </a:r>
            <a:r>
              <a:rPr lang="en-GB" sz="4000" b="1" dirty="0" err="1">
                <a:solidFill>
                  <a:schemeClr val="bg1"/>
                </a:solidFill>
              </a:rPr>
              <a:t>i</a:t>
            </a:r>
            <a:r>
              <a:rPr lang="en-GB" sz="4000" b="1" dirty="0">
                <a:solidFill>
                  <a:schemeClr val="bg1"/>
                </a:solidFill>
              </a:rPr>
              <a:t> </a:t>
            </a:r>
            <a:r>
              <a:rPr lang="en-GB" sz="4000" b="1" dirty="0" err="1">
                <a:solidFill>
                  <a:schemeClr val="bg1"/>
                </a:solidFill>
              </a:rPr>
              <a:t>ddechrau</a:t>
            </a:r>
            <a:r>
              <a:rPr lang="en-GB" sz="4000" b="1" dirty="0">
                <a:solidFill>
                  <a:schemeClr val="bg1"/>
                </a:solidFill>
              </a:rPr>
              <a:t>?</a:t>
            </a:r>
            <a:br>
              <a:rPr lang="en-GB" sz="4000" b="1" dirty="0">
                <a:solidFill>
                  <a:schemeClr val="bg1"/>
                </a:solidFill>
              </a:rPr>
            </a:br>
            <a:r>
              <a:rPr lang="en-GB" sz="4000" dirty="0">
                <a:solidFill>
                  <a:schemeClr val="bg1"/>
                </a:solidFill>
              </a:rPr>
              <a:t>Unsure of where to start?</a:t>
            </a:r>
            <a:br>
              <a:rPr lang="en-GB" sz="4000" dirty="0">
                <a:solidFill>
                  <a:schemeClr val="bg1"/>
                </a:solidFill>
              </a:rPr>
            </a:br>
            <a:br>
              <a:rPr lang="en-GB" sz="4000" dirty="0">
                <a:solidFill>
                  <a:schemeClr val="bg1"/>
                </a:solidFill>
              </a:rPr>
            </a:br>
            <a:r>
              <a:rPr lang="en-GB" sz="4000" dirty="0">
                <a:solidFill>
                  <a:schemeClr val="bg1"/>
                </a:solidFill>
              </a:rPr>
              <a:t>Judith Bell</a:t>
            </a:r>
            <a:br>
              <a:rPr lang="en-GB" sz="4000" dirty="0">
                <a:solidFill>
                  <a:schemeClr val="bg1"/>
                </a:solidFill>
              </a:rPr>
            </a:br>
            <a:r>
              <a:rPr lang="en-GB" sz="4000" dirty="0">
                <a:solidFill>
                  <a:schemeClr val="bg1"/>
                </a:solidFill>
              </a:rPr>
              <a:t>Stephen Waters</a:t>
            </a:r>
          </a:p>
        </p:txBody>
      </p:sp>
      <p:pic>
        <p:nvPicPr>
          <p:cNvPr id="1026" name="Picture 2">
            <a:extLst>
              <a:ext uri="{FF2B5EF4-FFF2-40B4-BE49-F238E27FC236}">
                <a16:creationId xmlns:a16="http://schemas.microsoft.com/office/drawing/2014/main" id="{BFE00B6B-0AF0-B7B5-69AC-FAC0AF273A8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01" r="2" b="2"/>
          <a:stretch/>
        </p:blipFill>
        <p:spPr bwMode="auto">
          <a:xfrm rot="580776">
            <a:off x="7284502" y="667980"/>
            <a:ext cx="2334631" cy="3466767"/>
          </a:xfrm>
          <a:custGeom>
            <a:avLst/>
            <a:gdLst/>
            <a:ahLst/>
            <a:cxnLst/>
            <a:rect l="l" t="t" r="r" b="b"/>
            <a:pathLst>
              <a:path w="3337560" h="4956048">
                <a:moveTo>
                  <a:pt x="384420" y="0"/>
                </a:moveTo>
                <a:lnTo>
                  <a:pt x="3337560" y="0"/>
                </a:lnTo>
                <a:lnTo>
                  <a:pt x="3337560" y="4571628"/>
                </a:lnTo>
                <a:lnTo>
                  <a:pt x="2953140" y="4956048"/>
                </a:lnTo>
                <a:lnTo>
                  <a:pt x="0" y="4956048"/>
                </a:lnTo>
                <a:lnTo>
                  <a:pt x="0" y="384420"/>
                </a:lnTo>
                <a:close/>
              </a:path>
            </a:pathLst>
          </a:custGeom>
          <a:noFill/>
          <a:extLst>
            <a:ext uri="{909E8E84-426E-40DD-AFC4-6F175D3DCCD1}">
              <a14:hiddenFill xmlns:a14="http://schemas.microsoft.com/office/drawing/2010/main">
                <a:solidFill>
                  <a:srgbClr val="FFFFFF"/>
                </a:solidFill>
              </a14:hiddenFill>
            </a:ext>
          </a:extLst>
        </p:spPr>
      </p:pic>
      <p:pic>
        <p:nvPicPr>
          <p:cNvPr id="6" name="Picture 5" descr="A picture containing vector graphics&#10;&#10;Description automatically generated">
            <a:extLst>
              <a:ext uri="{FF2B5EF4-FFF2-40B4-BE49-F238E27FC236}">
                <a16:creationId xmlns:a16="http://schemas.microsoft.com/office/drawing/2014/main" id="{FABB04D4-4701-22E7-0473-EFC2EC1D2F9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rot="1140228">
            <a:off x="8725797" y="4027713"/>
            <a:ext cx="2136107" cy="2630377"/>
          </a:xfrm>
          <a:prstGeom prst="rect">
            <a:avLst/>
          </a:prstGeom>
        </p:spPr>
      </p:pic>
      <p:sp>
        <p:nvSpPr>
          <p:cNvPr id="7" name="TextBox 6">
            <a:extLst>
              <a:ext uri="{FF2B5EF4-FFF2-40B4-BE49-F238E27FC236}">
                <a16:creationId xmlns:a16="http://schemas.microsoft.com/office/drawing/2014/main" id="{0E5AA23E-4B8C-6316-7E15-83CD7AE4A0DD}"/>
              </a:ext>
            </a:extLst>
          </p:cNvPr>
          <p:cNvSpPr txBox="1"/>
          <p:nvPr/>
        </p:nvSpPr>
        <p:spPr>
          <a:xfrm>
            <a:off x="1688853" y="4741333"/>
            <a:ext cx="5829548" cy="1815882"/>
          </a:xfrm>
          <a:prstGeom prst="rect">
            <a:avLst/>
          </a:prstGeom>
          <a:noFill/>
        </p:spPr>
        <p:txBody>
          <a:bodyPr wrap="square" rtlCol="0">
            <a:spAutoFit/>
          </a:bodyPr>
          <a:lstStyle/>
          <a:p>
            <a:r>
              <a:rPr lang="en-GB" sz="2800" b="1" dirty="0" err="1">
                <a:solidFill>
                  <a:schemeClr val="bg1"/>
                </a:solidFill>
              </a:rPr>
              <a:t>Trafodwch</a:t>
            </a:r>
            <a:r>
              <a:rPr lang="en-GB" sz="2800" b="1" dirty="0">
                <a:solidFill>
                  <a:schemeClr val="bg1"/>
                </a:solidFill>
              </a:rPr>
              <a:t> </a:t>
            </a:r>
            <a:r>
              <a:rPr lang="en-GB" sz="2800" b="1" dirty="0" err="1">
                <a:solidFill>
                  <a:schemeClr val="bg1"/>
                </a:solidFill>
              </a:rPr>
              <a:t>syniadau</a:t>
            </a:r>
            <a:r>
              <a:rPr lang="en-GB" sz="2800" b="1" dirty="0">
                <a:solidFill>
                  <a:schemeClr val="bg1"/>
                </a:solidFill>
              </a:rPr>
              <a:t> a </a:t>
            </a:r>
            <a:r>
              <a:rPr lang="en-GB" sz="2800" b="1" dirty="0" err="1">
                <a:solidFill>
                  <a:schemeClr val="bg1"/>
                </a:solidFill>
              </a:rPr>
              <a:t>chynlluniwch</a:t>
            </a:r>
            <a:r>
              <a:rPr lang="en-GB" sz="2800" b="1" dirty="0">
                <a:solidFill>
                  <a:schemeClr val="bg1"/>
                </a:solidFill>
              </a:rPr>
              <a:t> </a:t>
            </a:r>
            <a:r>
              <a:rPr lang="en-GB" sz="2800" b="1" dirty="0" err="1">
                <a:solidFill>
                  <a:schemeClr val="bg1"/>
                </a:solidFill>
              </a:rPr>
              <a:t>gyda’ch</a:t>
            </a:r>
            <a:r>
              <a:rPr lang="en-GB" sz="2800" b="1" dirty="0">
                <a:solidFill>
                  <a:schemeClr val="bg1"/>
                </a:solidFill>
              </a:rPr>
              <a:t> </a:t>
            </a:r>
            <a:r>
              <a:rPr lang="en-GB" sz="2800" b="1" dirty="0" err="1">
                <a:solidFill>
                  <a:schemeClr val="bg1"/>
                </a:solidFill>
              </a:rPr>
              <a:t>tiwtor</a:t>
            </a:r>
            <a:endParaRPr lang="en-GB" sz="2800" b="1" dirty="0">
              <a:solidFill>
                <a:schemeClr val="bg1"/>
              </a:solidFill>
            </a:endParaRPr>
          </a:p>
          <a:p>
            <a:r>
              <a:rPr lang="en-GB" sz="2800" dirty="0">
                <a:solidFill>
                  <a:schemeClr val="bg1"/>
                </a:solidFill>
              </a:rPr>
              <a:t>Discuss ideas and plan ahead with your tutor</a:t>
            </a:r>
          </a:p>
        </p:txBody>
      </p:sp>
    </p:spTree>
    <p:extLst>
      <p:ext uri="{BB962C8B-B14F-4D97-AF65-F5344CB8AC3E}">
        <p14:creationId xmlns:p14="http://schemas.microsoft.com/office/powerpoint/2010/main" val="34648829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Shape, square&#10;&#10;Description automatically generated">
            <a:extLst>
              <a:ext uri="{FF2B5EF4-FFF2-40B4-BE49-F238E27FC236}">
                <a16:creationId xmlns:a16="http://schemas.microsoft.com/office/drawing/2014/main" id="{E70F9B5A-F429-4D2E-9436-0F24B4E7B262}"/>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497185" y="1736734"/>
            <a:ext cx="4572000" cy="3035808"/>
          </a:xfrm>
        </p:spPr>
      </p:pic>
      <p:sp>
        <p:nvSpPr>
          <p:cNvPr id="6" name="TextBox 5">
            <a:extLst>
              <a:ext uri="{FF2B5EF4-FFF2-40B4-BE49-F238E27FC236}">
                <a16:creationId xmlns:a16="http://schemas.microsoft.com/office/drawing/2014/main" id="{F4FABDC1-E06B-4713-AFEF-4B7D90863FF6}"/>
              </a:ext>
            </a:extLst>
          </p:cNvPr>
          <p:cNvSpPr txBox="1"/>
          <p:nvPr/>
        </p:nvSpPr>
        <p:spPr>
          <a:xfrm>
            <a:off x="1354976" y="5624839"/>
            <a:ext cx="4089544" cy="461665"/>
          </a:xfrm>
          <a:prstGeom prst="rect">
            <a:avLst/>
          </a:prstGeom>
          <a:noFill/>
        </p:spPr>
        <p:txBody>
          <a:bodyPr wrap="square" rtlCol="0">
            <a:spAutoFit/>
          </a:bodyPr>
          <a:lstStyle/>
          <a:p>
            <a:r>
              <a:rPr lang="en-GB" sz="2400" b="1" dirty="0" err="1">
                <a:solidFill>
                  <a:schemeClr val="bg1"/>
                </a:solidFill>
              </a:rPr>
              <a:t>Pob</a:t>
            </a:r>
            <a:r>
              <a:rPr lang="en-GB" sz="2400" b="1" dirty="0">
                <a:solidFill>
                  <a:schemeClr val="bg1"/>
                </a:solidFill>
              </a:rPr>
              <a:t> hwyl </a:t>
            </a:r>
            <a:r>
              <a:rPr lang="en-GB" sz="2400" b="1" dirty="0" err="1">
                <a:solidFill>
                  <a:schemeClr val="bg1"/>
                </a:solidFill>
              </a:rPr>
              <a:t>gyda’ch</a:t>
            </a:r>
            <a:r>
              <a:rPr lang="en-GB" sz="2400" b="1" dirty="0">
                <a:solidFill>
                  <a:schemeClr val="bg1"/>
                </a:solidFill>
              </a:rPr>
              <a:t> </a:t>
            </a:r>
            <a:r>
              <a:rPr lang="en-GB" sz="2400" b="1" dirty="0" err="1">
                <a:solidFill>
                  <a:schemeClr val="bg1"/>
                </a:solidFill>
              </a:rPr>
              <a:t>ymchwil</a:t>
            </a:r>
            <a:endParaRPr lang="en-GB" sz="2400" b="1" dirty="0">
              <a:solidFill>
                <a:schemeClr val="bg1"/>
              </a:solidFill>
            </a:endParaRPr>
          </a:p>
        </p:txBody>
      </p:sp>
      <p:sp>
        <p:nvSpPr>
          <p:cNvPr id="7" name="TextBox 6">
            <a:extLst>
              <a:ext uri="{FF2B5EF4-FFF2-40B4-BE49-F238E27FC236}">
                <a16:creationId xmlns:a16="http://schemas.microsoft.com/office/drawing/2014/main" id="{668EB2AA-9732-4DA9-877B-3D122C8B26C2}"/>
              </a:ext>
            </a:extLst>
          </p:cNvPr>
          <p:cNvSpPr txBox="1"/>
          <p:nvPr/>
        </p:nvSpPr>
        <p:spPr>
          <a:xfrm>
            <a:off x="5720065" y="5624839"/>
            <a:ext cx="4888667" cy="461665"/>
          </a:xfrm>
          <a:prstGeom prst="rect">
            <a:avLst/>
          </a:prstGeom>
          <a:noFill/>
        </p:spPr>
        <p:txBody>
          <a:bodyPr wrap="square" rtlCol="0">
            <a:spAutoFit/>
          </a:bodyPr>
          <a:lstStyle/>
          <a:p>
            <a:r>
              <a:rPr lang="en-GB" sz="2400" i="1" dirty="0">
                <a:solidFill>
                  <a:schemeClr val="bg1"/>
                </a:solidFill>
              </a:rPr>
              <a:t>Best wishes for your research</a:t>
            </a:r>
          </a:p>
        </p:txBody>
      </p:sp>
      <p:sp>
        <p:nvSpPr>
          <p:cNvPr id="2" name="TextBox 1">
            <a:extLst>
              <a:ext uri="{FF2B5EF4-FFF2-40B4-BE49-F238E27FC236}">
                <a16:creationId xmlns:a16="http://schemas.microsoft.com/office/drawing/2014/main" id="{B75219F6-ED85-FA7D-5DA6-51DC84BD1B40}"/>
              </a:ext>
            </a:extLst>
          </p:cNvPr>
          <p:cNvSpPr txBox="1"/>
          <p:nvPr/>
        </p:nvSpPr>
        <p:spPr>
          <a:xfrm>
            <a:off x="2635893" y="895542"/>
            <a:ext cx="6294585" cy="523220"/>
          </a:xfrm>
          <a:prstGeom prst="rect">
            <a:avLst/>
          </a:prstGeom>
          <a:noFill/>
        </p:spPr>
        <p:txBody>
          <a:bodyPr wrap="square" rtlCol="0">
            <a:spAutoFit/>
          </a:bodyPr>
          <a:lstStyle/>
          <a:p>
            <a:r>
              <a:rPr lang="en-GB" sz="2800" b="1" dirty="0" err="1">
                <a:solidFill>
                  <a:schemeClr val="bg1"/>
                </a:solidFill>
              </a:rPr>
              <a:t>Unrhyw</a:t>
            </a:r>
            <a:r>
              <a:rPr lang="en-GB" sz="2800" b="1" dirty="0">
                <a:solidFill>
                  <a:schemeClr val="bg1"/>
                </a:solidFill>
              </a:rPr>
              <a:t> </a:t>
            </a:r>
            <a:r>
              <a:rPr lang="en-GB" sz="2800" b="1" dirty="0" err="1">
                <a:solidFill>
                  <a:schemeClr val="bg1"/>
                </a:solidFill>
              </a:rPr>
              <a:t>gwestiynau</a:t>
            </a:r>
            <a:r>
              <a:rPr lang="en-GB" sz="2800" b="1" dirty="0">
                <a:solidFill>
                  <a:schemeClr val="bg1"/>
                </a:solidFill>
              </a:rPr>
              <a:t>? </a:t>
            </a:r>
            <a:r>
              <a:rPr lang="en-GB" sz="2800" dirty="0">
                <a:solidFill>
                  <a:schemeClr val="bg1"/>
                </a:solidFill>
              </a:rPr>
              <a:t>/ Any questions?</a:t>
            </a:r>
          </a:p>
        </p:txBody>
      </p:sp>
    </p:spTree>
    <p:extLst>
      <p:ext uri="{BB962C8B-B14F-4D97-AF65-F5344CB8AC3E}">
        <p14:creationId xmlns:p14="http://schemas.microsoft.com/office/powerpoint/2010/main" val="3302836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1081</TotalTime>
  <Words>2800</Words>
  <Application>Microsoft Office PowerPoint</Application>
  <PresentationFormat>Widescreen</PresentationFormat>
  <Paragraphs>243</Paragraphs>
  <Slides>28</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28</vt:i4>
      </vt:variant>
    </vt:vector>
  </HeadingPairs>
  <TitlesOfParts>
    <vt:vector size="39" baseType="lpstr">
      <vt:lpstr>-apple-system</vt:lpstr>
      <vt:lpstr>Gilmer</vt:lpstr>
      <vt:lpstr>Inter</vt:lpstr>
      <vt:lpstr>Aptos</vt:lpstr>
      <vt:lpstr>Aptos Display</vt:lpstr>
      <vt:lpstr>Arial</vt:lpstr>
      <vt:lpstr>Calibri</vt:lpstr>
      <vt:lpstr>Century Gothic</vt:lpstr>
      <vt:lpstr>Gill Sans MT</vt:lpstr>
      <vt:lpstr>Wingdings 3</vt:lpstr>
      <vt:lpstr>Office Theme</vt:lpstr>
      <vt:lpstr>     ECGE6003P/C  Prosiect annibynnol Independent project</vt:lpstr>
      <vt:lpstr>Pam mae angen i mi ysgrifennu cynllun ymchwil? Why do I need to write a research proposal?</vt:lpstr>
      <vt:lpstr>PowerPoint Presentation</vt:lpstr>
      <vt:lpstr>AMCANION CYNLLUN YMCHWIL Research Proposal Aims</vt:lpstr>
      <vt:lpstr>Beth ydyn ni’n ei olygu wrth ‘Ddyluniad ymchwil?’ What do we mean by ‘Research design?’</vt:lpstr>
      <vt:lpstr>Cynllun ymchwil      Research proposal</vt:lpstr>
      <vt:lpstr>EICH TEITL / YOUR TITLE</vt:lpstr>
      <vt:lpstr>Cwestiynau allweddol / is-gwestiynau Key Questions / sub-questions</vt:lpstr>
      <vt:lpstr>Cwestiynau ymchwil   Research questions</vt:lpstr>
      <vt:lpstr>Cwestiynau ymchwil    Research questions</vt:lpstr>
      <vt:lpstr>CYFLWYNIAD/CEFNDIR Introduction/Background</vt:lpstr>
      <vt:lpstr>CYFLWYNIAD/CEFNDIR Introduction/Background</vt:lpstr>
      <vt:lpstr>ADOLYGIAD O LENYDDIAETH Literature Review</vt:lpstr>
      <vt:lpstr>ADOLYGIAD O LENYDDIAETH Literature Review</vt:lpstr>
      <vt:lpstr>Dadanosddiad o’ch ymchwil Analysis of your research</vt:lpstr>
      <vt:lpstr>YMCHILIO AC YSGRIFENNU ADOLYGIAD O LENYDDIAETH RESEARCHING AND WRITING A LITERATURE REVIEW</vt:lpstr>
      <vt:lpstr>CYNLLUNIO YMCHWIL A DULLIAU Research design and methods</vt:lpstr>
      <vt:lpstr>CYNLLUNIO YMCHWIL A DULLIAU Research design and methods</vt:lpstr>
      <vt:lpstr>PowerPoint Presentation</vt:lpstr>
      <vt:lpstr>PowerPoint Presentation</vt:lpstr>
      <vt:lpstr>Cael y pethau sylfaenol yn iawn
Getting the basics right</vt:lpstr>
      <vt:lpstr>ENGHRAIFFT O DEITL A CHWESTIYNAU YMCHWIL …  An example of a research title and questions…</vt:lpstr>
      <vt:lpstr>Goblygiadau a chyfraniad at wybodaeth Implications and contribution to knowledge</vt:lpstr>
      <vt:lpstr>RHESTR GYFEIRNODI / LLYFRYDDIAETH Reference list / Bibliography</vt:lpstr>
      <vt:lpstr>DON'T THROW MARKS AWAY  Proofread, proofread, proofread!</vt:lpstr>
      <vt:lpstr>CAM NESAF / NEXT STEPS</vt:lpstr>
      <vt:lpstr> Ansicr o ble i ddechrau? Unsure of where to start?  Judith Bell Stephen Waters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ECGE6003p/c Prosiect annibynnol Independent project</dc:title>
  <dc:creator>Helen A Griffiths</dc:creator>
  <cp:lastModifiedBy>Helen A Griffiths</cp:lastModifiedBy>
  <cp:revision>93</cp:revision>
  <dcterms:created xsi:type="dcterms:W3CDTF">2021-10-10T12:46:33Z</dcterms:created>
  <dcterms:modified xsi:type="dcterms:W3CDTF">2026-10-06T10:44:16Z</dcterms:modified>
</cp:coreProperties>
</file>