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3" r:id="rId5"/>
    <p:sldId id="264" r:id="rId6"/>
    <p:sldId id="267" r:id="rId7"/>
    <p:sldId id="268" r:id="rId8"/>
    <p:sldId id="269"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FF"/>
    <a:srgbClr val="66FF99"/>
    <a:srgbClr val="FFFF66"/>
    <a:srgbClr val="B0DD7F"/>
    <a:srgbClr val="FF99FF"/>
    <a:srgbClr val="FF3300"/>
    <a:srgbClr val="99CCFF"/>
    <a:srgbClr val="00CCFF"/>
    <a:srgbClr val="99FF99"/>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p:scale>
          <a:sx n="78" d="100"/>
          <a:sy n="78" d="100"/>
        </p:scale>
        <p:origin x="414"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B04814-FC18-4F38-9D20-039CC944AB96}"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GB"/>
        </a:p>
      </dgm:t>
    </dgm:pt>
    <dgm:pt modelId="{3ABF975C-F121-4246-BFE9-F19B9643C5D9}">
      <dgm:prSet phldrT="[Text]" custT="1"/>
      <dgm:spPr/>
      <dgm:t>
        <a:bodyPr/>
        <a:lstStyle/>
        <a:p>
          <a:r>
            <a:rPr lang="en-GB" sz="1400" dirty="0"/>
            <a:t>The new Curriculum for Wales- Successful Futures.</a:t>
          </a:r>
        </a:p>
      </dgm:t>
    </dgm:pt>
    <dgm:pt modelId="{2FF5ABBC-CE79-49FA-A993-07995E766945}" type="parTrans" cxnId="{13BACD28-EF0F-4B1B-9946-973EF1D3CCB6}">
      <dgm:prSet/>
      <dgm:spPr/>
      <dgm:t>
        <a:bodyPr/>
        <a:lstStyle/>
        <a:p>
          <a:endParaRPr lang="en-GB"/>
        </a:p>
      </dgm:t>
    </dgm:pt>
    <dgm:pt modelId="{699BD390-55C1-4877-ADED-FADF3DC74C58}" type="sibTrans" cxnId="{13BACD28-EF0F-4B1B-9946-973EF1D3CCB6}">
      <dgm:prSet/>
      <dgm:spPr/>
      <dgm:t>
        <a:bodyPr/>
        <a:lstStyle/>
        <a:p>
          <a:endParaRPr lang="en-GB"/>
        </a:p>
      </dgm:t>
    </dgm:pt>
    <dgm:pt modelId="{181F4F4C-D0E8-4D30-93CA-9719482AF809}">
      <dgm:prSet phldrT="[Text]" phldr="1"/>
      <dgm:spPr/>
      <dgm:t>
        <a:bodyPr/>
        <a:lstStyle/>
        <a:p>
          <a:endParaRPr lang="en-GB" dirty="0"/>
        </a:p>
      </dgm:t>
    </dgm:pt>
    <dgm:pt modelId="{6AA667B4-0F92-4AEE-AE44-9D38DCEA54B3}" type="parTrans" cxnId="{DC6FFBD9-6755-4B1D-A29C-B7338F305E81}">
      <dgm:prSet/>
      <dgm:spPr/>
      <dgm:t>
        <a:bodyPr/>
        <a:lstStyle/>
        <a:p>
          <a:endParaRPr lang="en-GB"/>
        </a:p>
      </dgm:t>
    </dgm:pt>
    <dgm:pt modelId="{BE90A399-AC2B-4F81-ADBB-7915476682EE}" type="sibTrans" cxnId="{DC6FFBD9-6755-4B1D-A29C-B7338F305E81}">
      <dgm:prSet/>
      <dgm:spPr/>
      <dgm:t>
        <a:bodyPr/>
        <a:lstStyle/>
        <a:p>
          <a:endParaRPr lang="en-GB"/>
        </a:p>
      </dgm:t>
    </dgm:pt>
    <dgm:pt modelId="{6D2DAD2E-0BBD-4A5B-84B0-F1CB28FE1305}">
      <dgm:prSet phldrT="[Text]" custT="1"/>
      <dgm:spPr/>
      <dgm:t>
        <a:bodyPr/>
        <a:lstStyle/>
        <a:p>
          <a:r>
            <a:rPr lang="en-GB" sz="1400" dirty="0"/>
            <a:t>Constructivist principles; from Vygotsky to modern practice.</a:t>
          </a:r>
        </a:p>
      </dgm:t>
    </dgm:pt>
    <dgm:pt modelId="{4EE1174B-4D68-402B-839F-C743994AB38D}" type="parTrans" cxnId="{43D9CAF2-3892-4A30-9137-F7951A943926}">
      <dgm:prSet/>
      <dgm:spPr/>
      <dgm:t>
        <a:bodyPr/>
        <a:lstStyle/>
        <a:p>
          <a:endParaRPr lang="en-GB"/>
        </a:p>
      </dgm:t>
    </dgm:pt>
    <dgm:pt modelId="{F531233A-D177-4C0D-AE95-D2FFCFF9D4B4}" type="sibTrans" cxnId="{43D9CAF2-3892-4A30-9137-F7951A943926}">
      <dgm:prSet/>
      <dgm:spPr/>
      <dgm:t>
        <a:bodyPr/>
        <a:lstStyle/>
        <a:p>
          <a:endParaRPr lang="en-GB"/>
        </a:p>
      </dgm:t>
    </dgm:pt>
    <dgm:pt modelId="{626B022A-9DD6-43B6-AB5B-8ED64B243EA0}">
      <dgm:prSet phldrT="[Text]" phldr="1"/>
      <dgm:spPr/>
      <dgm:t>
        <a:bodyPr/>
        <a:lstStyle/>
        <a:p>
          <a:endParaRPr lang="en-GB" dirty="0"/>
        </a:p>
      </dgm:t>
    </dgm:pt>
    <dgm:pt modelId="{C61639D9-64E7-4CEC-AD0D-A71CE7A239C0}" type="parTrans" cxnId="{452C9D9F-EEA9-4DE1-B587-EBBD5CCC4FE2}">
      <dgm:prSet/>
      <dgm:spPr/>
      <dgm:t>
        <a:bodyPr/>
        <a:lstStyle/>
        <a:p>
          <a:endParaRPr lang="en-GB"/>
        </a:p>
      </dgm:t>
    </dgm:pt>
    <dgm:pt modelId="{7AAE0C69-342E-4B42-A70E-6B89473C86CF}" type="sibTrans" cxnId="{452C9D9F-EEA9-4DE1-B587-EBBD5CCC4FE2}">
      <dgm:prSet/>
      <dgm:spPr/>
      <dgm:t>
        <a:bodyPr/>
        <a:lstStyle/>
        <a:p>
          <a:endParaRPr lang="en-GB"/>
        </a:p>
      </dgm:t>
    </dgm:pt>
    <dgm:pt modelId="{0731D68B-B233-4939-8BF9-16BB5A43C00D}">
      <dgm:prSet phldrT="[Text]" custT="1"/>
      <dgm:spPr/>
      <dgm:t>
        <a:bodyPr/>
        <a:lstStyle/>
        <a:p>
          <a:r>
            <a:rPr lang="en-GB" sz="1400" dirty="0"/>
            <a:t>Behaviourist principles-from traditional values into the digital age</a:t>
          </a:r>
          <a:r>
            <a:rPr lang="en-GB" sz="1200" dirty="0"/>
            <a:t>.</a:t>
          </a:r>
        </a:p>
      </dgm:t>
    </dgm:pt>
    <dgm:pt modelId="{D314E721-18D3-4584-9ABC-906879450E11}" type="parTrans" cxnId="{D6A5D257-8F34-4435-9108-FDD2DB1A6F2C}">
      <dgm:prSet/>
      <dgm:spPr/>
      <dgm:t>
        <a:bodyPr/>
        <a:lstStyle/>
        <a:p>
          <a:endParaRPr lang="en-GB"/>
        </a:p>
      </dgm:t>
    </dgm:pt>
    <dgm:pt modelId="{0087F6AE-4F7F-4C31-99B9-547778D9B497}" type="sibTrans" cxnId="{D6A5D257-8F34-4435-9108-FDD2DB1A6F2C}">
      <dgm:prSet/>
      <dgm:spPr/>
      <dgm:t>
        <a:bodyPr/>
        <a:lstStyle/>
        <a:p>
          <a:endParaRPr lang="en-GB"/>
        </a:p>
      </dgm:t>
    </dgm:pt>
    <dgm:pt modelId="{5E59A9CE-8396-4C0B-AC38-2866AC66D6A5}">
      <dgm:prSet phldrT="[Text]" phldr="1"/>
      <dgm:spPr/>
      <dgm:t>
        <a:bodyPr/>
        <a:lstStyle/>
        <a:p>
          <a:endParaRPr lang="en-GB" dirty="0"/>
        </a:p>
      </dgm:t>
    </dgm:pt>
    <dgm:pt modelId="{CBBD7CB5-169C-4F33-810B-C645C89334EA}" type="parTrans" cxnId="{AE3B0A1F-788E-40AF-A5CB-9A6C177C35C0}">
      <dgm:prSet/>
      <dgm:spPr/>
      <dgm:t>
        <a:bodyPr/>
        <a:lstStyle/>
        <a:p>
          <a:endParaRPr lang="en-GB"/>
        </a:p>
      </dgm:t>
    </dgm:pt>
    <dgm:pt modelId="{889350ED-448B-4DDC-A63B-BC7CD388F47F}" type="sibTrans" cxnId="{AE3B0A1F-788E-40AF-A5CB-9A6C177C35C0}">
      <dgm:prSet/>
      <dgm:spPr/>
      <dgm:t>
        <a:bodyPr/>
        <a:lstStyle/>
        <a:p>
          <a:endParaRPr lang="en-GB"/>
        </a:p>
      </dgm:t>
    </dgm:pt>
    <dgm:pt modelId="{A3B31332-DE3E-459D-A820-B569E06F97A7}">
      <dgm:prSet phldrT="[Text]" phldr="1"/>
      <dgm:spPr/>
      <dgm:t>
        <a:bodyPr/>
        <a:lstStyle/>
        <a:p>
          <a:endParaRPr lang="en-GB" dirty="0"/>
        </a:p>
      </dgm:t>
    </dgm:pt>
    <dgm:pt modelId="{0E031626-3732-4A62-80F9-BCAC91891A7F}" type="parTrans" cxnId="{07E55B9E-2FFD-40E1-919E-2E83A0B5959B}">
      <dgm:prSet/>
      <dgm:spPr/>
      <dgm:t>
        <a:bodyPr/>
        <a:lstStyle/>
        <a:p>
          <a:endParaRPr lang="en-GB"/>
        </a:p>
      </dgm:t>
    </dgm:pt>
    <dgm:pt modelId="{CE03D139-8895-45EB-9AA1-D7CD773542BE}" type="sibTrans" cxnId="{07E55B9E-2FFD-40E1-919E-2E83A0B5959B}">
      <dgm:prSet/>
      <dgm:spPr/>
      <dgm:t>
        <a:bodyPr/>
        <a:lstStyle/>
        <a:p>
          <a:endParaRPr lang="en-GB"/>
        </a:p>
      </dgm:t>
    </dgm:pt>
    <dgm:pt modelId="{22822196-957D-4D93-BFEA-05436653E877}" type="pres">
      <dgm:prSet presAssocID="{4BB04814-FC18-4F38-9D20-039CC944AB96}" presName="composite" presStyleCnt="0">
        <dgm:presLayoutVars>
          <dgm:chMax val="5"/>
          <dgm:dir/>
          <dgm:animLvl val="ctr"/>
          <dgm:resizeHandles val="exact"/>
        </dgm:presLayoutVars>
      </dgm:prSet>
      <dgm:spPr/>
    </dgm:pt>
    <dgm:pt modelId="{8FFEE77E-72DF-4C57-9826-7F0385CC1F5F}" type="pres">
      <dgm:prSet presAssocID="{4BB04814-FC18-4F38-9D20-039CC944AB96}" presName="cycle" presStyleCnt="0"/>
      <dgm:spPr/>
    </dgm:pt>
    <dgm:pt modelId="{40C9C597-27FA-4B6E-880B-FAEDE934B971}" type="pres">
      <dgm:prSet presAssocID="{4BB04814-FC18-4F38-9D20-039CC944AB96}" presName="centerShape" presStyleCnt="0"/>
      <dgm:spPr/>
    </dgm:pt>
    <dgm:pt modelId="{BBF4126C-F6E8-496A-87C6-3C1A05FE2409}" type="pres">
      <dgm:prSet presAssocID="{4BB04814-FC18-4F38-9D20-039CC944AB96}" presName="connSite" presStyleLbl="node1" presStyleIdx="0" presStyleCnt="4"/>
      <dgm:spPr/>
    </dgm:pt>
    <dgm:pt modelId="{70C44B41-1D42-49E0-A501-34284A347AC3}" type="pres">
      <dgm:prSet presAssocID="{4BB04814-FC18-4F38-9D20-039CC944AB96}" presName="visible" presStyleLbl="node1" presStyleIdx="0" presStyleCnt="4" custScaleX="157442" custScaleY="149369" custLinFactNeighborX="-9502" custLinFactNeighborY="-1850"/>
      <dgm:spPr>
        <a:solidFill>
          <a:srgbClr val="CCCCFF"/>
        </a:solidFill>
      </dgm:spPr>
    </dgm:pt>
    <dgm:pt modelId="{350F4A68-2723-41B0-9A6C-DFC732CB3825}" type="pres">
      <dgm:prSet presAssocID="{2FF5ABBC-CE79-49FA-A993-07995E766945}" presName="Name25" presStyleLbl="parChTrans1D1" presStyleIdx="0" presStyleCnt="3"/>
      <dgm:spPr/>
    </dgm:pt>
    <dgm:pt modelId="{4F959D15-6ABB-4165-9D76-127AB1D09FE0}" type="pres">
      <dgm:prSet presAssocID="{3ABF975C-F121-4246-BFE9-F19B9643C5D9}" presName="node" presStyleCnt="0"/>
      <dgm:spPr/>
    </dgm:pt>
    <dgm:pt modelId="{EFA0C388-B898-4A9F-A4A9-3042C2D3B293}" type="pres">
      <dgm:prSet presAssocID="{3ABF975C-F121-4246-BFE9-F19B9643C5D9}" presName="parentNode" presStyleLbl="node1" presStyleIdx="1" presStyleCnt="4" custLinFactNeighborX="41292" custLinFactNeighborY="-26272">
        <dgm:presLayoutVars>
          <dgm:chMax val="1"/>
          <dgm:bulletEnabled val="1"/>
        </dgm:presLayoutVars>
      </dgm:prSet>
      <dgm:spPr/>
    </dgm:pt>
    <dgm:pt modelId="{38DFE51A-55FB-4DDF-95B1-00D079F1B7F6}" type="pres">
      <dgm:prSet presAssocID="{3ABF975C-F121-4246-BFE9-F19B9643C5D9}" presName="childNode" presStyleLbl="revTx" presStyleIdx="0" presStyleCnt="3">
        <dgm:presLayoutVars>
          <dgm:bulletEnabled val="1"/>
        </dgm:presLayoutVars>
      </dgm:prSet>
      <dgm:spPr/>
    </dgm:pt>
    <dgm:pt modelId="{7550B612-1D9E-4A76-9A56-3A2056C685D1}" type="pres">
      <dgm:prSet presAssocID="{4EE1174B-4D68-402B-839F-C743994AB38D}" presName="Name25" presStyleLbl="parChTrans1D1" presStyleIdx="1" presStyleCnt="3"/>
      <dgm:spPr/>
    </dgm:pt>
    <dgm:pt modelId="{30878806-283C-4B67-A575-5F8516D9C96F}" type="pres">
      <dgm:prSet presAssocID="{6D2DAD2E-0BBD-4A5B-84B0-F1CB28FE1305}" presName="node" presStyleCnt="0"/>
      <dgm:spPr/>
    </dgm:pt>
    <dgm:pt modelId="{BF2A0F6A-37A3-45A7-845F-7947D5D56E55}" type="pres">
      <dgm:prSet presAssocID="{6D2DAD2E-0BBD-4A5B-84B0-F1CB28FE1305}" presName="parentNode" presStyleLbl="node1" presStyleIdx="2" presStyleCnt="4" custScaleX="115752" custScaleY="118523" custLinFactNeighborX="88500" custLinFactNeighborY="-8627">
        <dgm:presLayoutVars>
          <dgm:chMax val="1"/>
          <dgm:bulletEnabled val="1"/>
        </dgm:presLayoutVars>
      </dgm:prSet>
      <dgm:spPr/>
    </dgm:pt>
    <dgm:pt modelId="{F513061A-B66F-4C60-BFE6-67B332CF0EC7}" type="pres">
      <dgm:prSet presAssocID="{6D2DAD2E-0BBD-4A5B-84B0-F1CB28FE1305}" presName="childNode" presStyleLbl="revTx" presStyleIdx="1" presStyleCnt="3">
        <dgm:presLayoutVars>
          <dgm:bulletEnabled val="1"/>
        </dgm:presLayoutVars>
      </dgm:prSet>
      <dgm:spPr/>
    </dgm:pt>
    <dgm:pt modelId="{6C0E38AC-9FFC-4943-988F-9DB45C266B06}" type="pres">
      <dgm:prSet presAssocID="{D314E721-18D3-4584-9ABC-906879450E11}" presName="Name25" presStyleLbl="parChTrans1D1" presStyleIdx="2" presStyleCnt="3"/>
      <dgm:spPr/>
    </dgm:pt>
    <dgm:pt modelId="{D060F143-7CA8-49D3-A7C6-E103D26A07C9}" type="pres">
      <dgm:prSet presAssocID="{0731D68B-B233-4939-8BF9-16BB5A43C00D}" presName="node" presStyleCnt="0"/>
      <dgm:spPr/>
    </dgm:pt>
    <dgm:pt modelId="{8660441F-28E2-4172-9655-8AC8D68F284D}" type="pres">
      <dgm:prSet presAssocID="{0731D68B-B233-4939-8BF9-16BB5A43C00D}" presName="parentNode" presStyleLbl="node1" presStyleIdx="3" presStyleCnt="4" custScaleX="130679" custScaleY="125918" custLinFactNeighborX="66823" custLinFactNeighborY="5796">
        <dgm:presLayoutVars>
          <dgm:chMax val="1"/>
          <dgm:bulletEnabled val="1"/>
        </dgm:presLayoutVars>
      </dgm:prSet>
      <dgm:spPr/>
    </dgm:pt>
    <dgm:pt modelId="{D323E37A-D7BE-452D-A10E-6F56E1DACBB3}" type="pres">
      <dgm:prSet presAssocID="{0731D68B-B233-4939-8BF9-16BB5A43C00D}" presName="childNode" presStyleLbl="revTx" presStyleIdx="2" presStyleCnt="3">
        <dgm:presLayoutVars>
          <dgm:bulletEnabled val="1"/>
        </dgm:presLayoutVars>
      </dgm:prSet>
      <dgm:spPr/>
    </dgm:pt>
  </dgm:ptLst>
  <dgm:cxnLst>
    <dgm:cxn modelId="{3D0FD71C-7C32-4FDA-BEEE-DF6BD6DD6EF2}" type="presOf" srcId="{5E59A9CE-8396-4C0B-AC38-2866AC66D6A5}" destId="{D323E37A-D7BE-452D-A10E-6F56E1DACBB3}" srcOrd="0" destOrd="0" presId="urn:microsoft.com/office/officeart/2005/8/layout/radial2"/>
    <dgm:cxn modelId="{AE3B0A1F-788E-40AF-A5CB-9A6C177C35C0}" srcId="{0731D68B-B233-4939-8BF9-16BB5A43C00D}" destId="{5E59A9CE-8396-4C0B-AC38-2866AC66D6A5}" srcOrd="0" destOrd="0" parTransId="{CBBD7CB5-169C-4F33-810B-C645C89334EA}" sibTransId="{889350ED-448B-4DDC-A63B-BC7CD388F47F}"/>
    <dgm:cxn modelId="{C0933723-92B6-4223-BBB5-0F366DEC74B5}" type="presOf" srcId="{626B022A-9DD6-43B6-AB5B-8ED64B243EA0}" destId="{F513061A-B66F-4C60-BFE6-67B332CF0EC7}" srcOrd="0" destOrd="0" presId="urn:microsoft.com/office/officeart/2005/8/layout/radial2"/>
    <dgm:cxn modelId="{1C36A624-A682-4D49-86A0-7333F4BB872F}" type="presOf" srcId="{4BB04814-FC18-4F38-9D20-039CC944AB96}" destId="{22822196-957D-4D93-BFEA-05436653E877}" srcOrd="0" destOrd="0" presId="urn:microsoft.com/office/officeart/2005/8/layout/radial2"/>
    <dgm:cxn modelId="{13BACD28-EF0F-4B1B-9946-973EF1D3CCB6}" srcId="{4BB04814-FC18-4F38-9D20-039CC944AB96}" destId="{3ABF975C-F121-4246-BFE9-F19B9643C5D9}" srcOrd="0" destOrd="0" parTransId="{2FF5ABBC-CE79-49FA-A993-07995E766945}" sibTransId="{699BD390-55C1-4877-ADED-FADF3DC74C58}"/>
    <dgm:cxn modelId="{6C03CE4F-B551-416F-811A-AF30613CE40A}" type="presOf" srcId="{D314E721-18D3-4584-9ABC-906879450E11}" destId="{6C0E38AC-9FFC-4943-988F-9DB45C266B06}" srcOrd="0" destOrd="0" presId="urn:microsoft.com/office/officeart/2005/8/layout/radial2"/>
    <dgm:cxn modelId="{D6A5D257-8F34-4435-9108-FDD2DB1A6F2C}" srcId="{4BB04814-FC18-4F38-9D20-039CC944AB96}" destId="{0731D68B-B233-4939-8BF9-16BB5A43C00D}" srcOrd="2" destOrd="0" parTransId="{D314E721-18D3-4584-9ABC-906879450E11}" sibTransId="{0087F6AE-4F7F-4C31-99B9-547778D9B497}"/>
    <dgm:cxn modelId="{0A699890-B6E1-4053-9FC1-ACAFD8F86930}" type="presOf" srcId="{A3B31332-DE3E-459D-A820-B569E06F97A7}" destId="{D323E37A-D7BE-452D-A10E-6F56E1DACBB3}" srcOrd="0" destOrd="1" presId="urn:microsoft.com/office/officeart/2005/8/layout/radial2"/>
    <dgm:cxn modelId="{6F28F89A-A553-4F00-A782-02A62140BA8F}" type="presOf" srcId="{181F4F4C-D0E8-4D30-93CA-9719482AF809}" destId="{38DFE51A-55FB-4DDF-95B1-00D079F1B7F6}" srcOrd="0" destOrd="0" presId="urn:microsoft.com/office/officeart/2005/8/layout/radial2"/>
    <dgm:cxn modelId="{07E55B9E-2FFD-40E1-919E-2E83A0B5959B}" srcId="{0731D68B-B233-4939-8BF9-16BB5A43C00D}" destId="{A3B31332-DE3E-459D-A820-B569E06F97A7}" srcOrd="1" destOrd="0" parTransId="{0E031626-3732-4A62-80F9-BCAC91891A7F}" sibTransId="{CE03D139-8895-45EB-9AA1-D7CD773542BE}"/>
    <dgm:cxn modelId="{452C9D9F-EEA9-4DE1-B587-EBBD5CCC4FE2}" srcId="{6D2DAD2E-0BBD-4A5B-84B0-F1CB28FE1305}" destId="{626B022A-9DD6-43B6-AB5B-8ED64B243EA0}" srcOrd="0" destOrd="0" parTransId="{C61639D9-64E7-4CEC-AD0D-A71CE7A239C0}" sibTransId="{7AAE0C69-342E-4B42-A70E-6B89473C86CF}"/>
    <dgm:cxn modelId="{3BE9A1A9-66FB-4166-8AEE-E51364207100}" type="presOf" srcId="{0731D68B-B233-4939-8BF9-16BB5A43C00D}" destId="{8660441F-28E2-4172-9655-8AC8D68F284D}" srcOrd="0" destOrd="0" presId="urn:microsoft.com/office/officeart/2005/8/layout/radial2"/>
    <dgm:cxn modelId="{BAAC55AC-9017-42B1-8CDF-8540DCEB9F1F}" type="presOf" srcId="{3ABF975C-F121-4246-BFE9-F19B9643C5D9}" destId="{EFA0C388-B898-4A9F-A4A9-3042C2D3B293}" srcOrd="0" destOrd="0" presId="urn:microsoft.com/office/officeart/2005/8/layout/radial2"/>
    <dgm:cxn modelId="{233E28C5-5FF4-4E77-8BF4-0132E7E0D1C4}" type="presOf" srcId="{2FF5ABBC-CE79-49FA-A993-07995E766945}" destId="{350F4A68-2723-41B0-9A6C-DFC732CB3825}" srcOrd="0" destOrd="0" presId="urn:microsoft.com/office/officeart/2005/8/layout/radial2"/>
    <dgm:cxn modelId="{05BDF4D3-12EC-44B8-8366-B5DBAC272BB2}" type="presOf" srcId="{4EE1174B-4D68-402B-839F-C743994AB38D}" destId="{7550B612-1D9E-4A76-9A56-3A2056C685D1}" srcOrd="0" destOrd="0" presId="urn:microsoft.com/office/officeart/2005/8/layout/radial2"/>
    <dgm:cxn modelId="{DC6FFBD9-6755-4B1D-A29C-B7338F305E81}" srcId="{3ABF975C-F121-4246-BFE9-F19B9643C5D9}" destId="{181F4F4C-D0E8-4D30-93CA-9719482AF809}" srcOrd="0" destOrd="0" parTransId="{6AA667B4-0F92-4AEE-AE44-9D38DCEA54B3}" sibTransId="{BE90A399-AC2B-4F81-ADBB-7915476682EE}"/>
    <dgm:cxn modelId="{4075E8F0-06DD-4A66-976E-2C00021B1D7F}" type="presOf" srcId="{6D2DAD2E-0BBD-4A5B-84B0-F1CB28FE1305}" destId="{BF2A0F6A-37A3-45A7-845F-7947D5D56E55}" srcOrd="0" destOrd="0" presId="urn:microsoft.com/office/officeart/2005/8/layout/radial2"/>
    <dgm:cxn modelId="{43D9CAF2-3892-4A30-9137-F7951A943926}" srcId="{4BB04814-FC18-4F38-9D20-039CC944AB96}" destId="{6D2DAD2E-0BBD-4A5B-84B0-F1CB28FE1305}" srcOrd="1" destOrd="0" parTransId="{4EE1174B-4D68-402B-839F-C743994AB38D}" sibTransId="{F531233A-D177-4C0D-AE95-D2FFCFF9D4B4}"/>
    <dgm:cxn modelId="{566CA33E-1285-41E4-80CC-60FD6CEA0232}" type="presParOf" srcId="{22822196-957D-4D93-BFEA-05436653E877}" destId="{8FFEE77E-72DF-4C57-9826-7F0385CC1F5F}" srcOrd="0" destOrd="0" presId="urn:microsoft.com/office/officeart/2005/8/layout/radial2"/>
    <dgm:cxn modelId="{75FAD6A9-6A11-4309-8BF4-10AA95326C16}" type="presParOf" srcId="{8FFEE77E-72DF-4C57-9826-7F0385CC1F5F}" destId="{40C9C597-27FA-4B6E-880B-FAEDE934B971}" srcOrd="0" destOrd="0" presId="urn:microsoft.com/office/officeart/2005/8/layout/radial2"/>
    <dgm:cxn modelId="{EEC39A72-C0A6-46AD-BFE9-AA7F2153AC17}" type="presParOf" srcId="{40C9C597-27FA-4B6E-880B-FAEDE934B971}" destId="{BBF4126C-F6E8-496A-87C6-3C1A05FE2409}" srcOrd="0" destOrd="0" presId="urn:microsoft.com/office/officeart/2005/8/layout/radial2"/>
    <dgm:cxn modelId="{4682E390-44F2-44FE-8211-8F5DF3269421}" type="presParOf" srcId="{40C9C597-27FA-4B6E-880B-FAEDE934B971}" destId="{70C44B41-1D42-49E0-A501-34284A347AC3}" srcOrd="1" destOrd="0" presId="urn:microsoft.com/office/officeart/2005/8/layout/radial2"/>
    <dgm:cxn modelId="{CB10238E-B8FB-4359-8C11-3AC9AF4ADFDE}" type="presParOf" srcId="{8FFEE77E-72DF-4C57-9826-7F0385CC1F5F}" destId="{350F4A68-2723-41B0-9A6C-DFC732CB3825}" srcOrd="1" destOrd="0" presId="urn:microsoft.com/office/officeart/2005/8/layout/radial2"/>
    <dgm:cxn modelId="{7961837F-2E58-42CB-A4AA-DE2B6D4561AC}" type="presParOf" srcId="{8FFEE77E-72DF-4C57-9826-7F0385CC1F5F}" destId="{4F959D15-6ABB-4165-9D76-127AB1D09FE0}" srcOrd="2" destOrd="0" presId="urn:microsoft.com/office/officeart/2005/8/layout/radial2"/>
    <dgm:cxn modelId="{78B896C6-F8ED-4B8E-AA87-AB1B13B3EBD3}" type="presParOf" srcId="{4F959D15-6ABB-4165-9D76-127AB1D09FE0}" destId="{EFA0C388-B898-4A9F-A4A9-3042C2D3B293}" srcOrd="0" destOrd="0" presId="urn:microsoft.com/office/officeart/2005/8/layout/radial2"/>
    <dgm:cxn modelId="{F9BA226B-E12E-4480-82F9-26B9CE7C548E}" type="presParOf" srcId="{4F959D15-6ABB-4165-9D76-127AB1D09FE0}" destId="{38DFE51A-55FB-4DDF-95B1-00D079F1B7F6}" srcOrd="1" destOrd="0" presId="urn:microsoft.com/office/officeart/2005/8/layout/radial2"/>
    <dgm:cxn modelId="{7438766D-C033-4D5C-8FEF-F530F268B4F0}" type="presParOf" srcId="{8FFEE77E-72DF-4C57-9826-7F0385CC1F5F}" destId="{7550B612-1D9E-4A76-9A56-3A2056C685D1}" srcOrd="3" destOrd="0" presId="urn:microsoft.com/office/officeart/2005/8/layout/radial2"/>
    <dgm:cxn modelId="{C2EA292E-654C-4FFF-BA81-8A56A279AFE5}" type="presParOf" srcId="{8FFEE77E-72DF-4C57-9826-7F0385CC1F5F}" destId="{30878806-283C-4B67-A575-5F8516D9C96F}" srcOrd="4" destOrd="0" presId="urn:microsoft.com/office/officeart/2005/8/layout/radial2"/>
    <dgm:cxn modelId="{F6756FE8-48DE-4AEF-9834-6F442C20480B}" type="presParOf" srcId="{30878806-283C-4B67-A575-5F8516D9C96F}" destId="{BF2A0F6A-37A3-45A7-845F-7947D5D56E55}" srcOrd="0" destOrd="0" presId="urn:microsoft.com/office/officeart/2005/8/layout/radial2"/>
    <dgm:cxn modelId="{1C0A07DB-07AD-417C-BBD1-29AFD1EB16BA}" type="presParOf" srcId="{30878806-283C-4B67-A575-5F8516D9C96F}" destId="{F513061A-B66F-4C60-BFE6-67B332CF0EC7}" srcOrd="1" destOrd="0" presId="urn:microsoft.com/office/officeart/2005/8/layout/radial2"/>
    <dgm:cxn modelId="{664A5303-532F-49A5-AEE4-1ED957FA6E3B}" type="presParOf" srcId="{8FFEE77E-72DF-4C57-9826-7F0385CC1F5F}" destId="{6C0E38AC-9FFC-4943-988F-9DB45C266B06}" srcOrd="5" destOrd="0" presId="urn:microsoft.com/office/officeart/2005/8/layout/radial2"/>
    <dgm:cxn modelId="{6C626FB9-D85D-418C-8FC0-E0046F4AD495}" type="presParOf" srcId="{8FFEE77E-72DF-4C57-9826-7F0385CC1F5F}" destId="{D060F143-7CA8-49D3-A7C6-E103D26A07C9}" srcOrd="6" destOrd="0" presId="urn:microsoft.com/office/officeart/2005/8/layout/radial2"/>
    <dgm:cxn modelId="{968C323F-96C0-46A2-A817-0B53A606091D}" type="presParOf" srcId="{D060F143-7CA8-49D3-A7C6-E103D26A07C9}" destId="{8660441F-28E2-4172-9655-8AC8D68F284D}" srcOrd="0" destOrd="0" presId="urn:microsoft.com/office/officeart/2005/8/layout/radial2"/>
    <dgm:cxn modelId="{AC4C6E82-B54A-4321-886E-FA747880E19E}" type="presParOf" srcId="{D060F143-7CA8-49D3-A7C6-E103D26A07C9}" destId="{D323E37A-D7BE-452D-A10E-6F56E1DACBB3}" srcOrd="1" destOrd="0" presId="urn:microsoft.com/office/officeart/2005/8/layout/radial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CA40AB-120E-4326-BEF7-E06B19A6639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19EA629D-6B93-456A-98FE-1288AA1A9429}">
      <dgm:prSet custT="1"/>
      <dgm:spPr>
        <a:solidFill>
          <a:schemeClr val="accent1">
            <a:lumMod val="60000"/>
            <a:lumOff val="40000"/>
          </a:schemeClr>
        </a:solidFill>
        <a:ln w="28575">
          <a:solidFill>
            <a:schemeClr val="tx1"/>
          </a:solidFill>
        </a:ln>
        <a:effectLst>
          <a:outerShdw blurRad="50800" dist="38100" algn="l" rotWithShape="0">
            <a:prstClr val="black">
              <a:alpha val="40000"/>
            </a:prstClr>
          </a:outerShdw>
        </a:effectLst>
      </dgm:spPr>
      <dgm:t>
        <a:bodyPr/>
        <a:lstStyle/>
        <a:p>
          <a:r>
            <a:rPr lang="en-GB" sz="1600" b="1" dirty="0"/>
            <a:t>In March 2014 the Welsh Government asked Professor Graham Donaldson to review the curriculum and assessment arrangements in schools in Wales</a:t>
          </a:r>
          <a:endParaRPr lang="en-GB" sz="1600" dirty="0"/>
        </a:p>
      </dgm:t>
    </dgm:pt>
    <dgm:pt modelId="{F129E445-5907-44BD-B61C-B994F6252916}" type="parTrans" cxnId="{62AEBD91-0F9E-45B8-97A9-1EB995AA2C38}">
      <dgm:prSet/>
      <dgm:spPr/>
      <dgm:t>
        <a:bodyPr/>
        <a:lstStyle/>
        <a:p>
          <a:endParaRPr lang="en-GB"/>
        </a:p>
      </dgm:t>
    </dgm:pt>
    <dgm:pt modelId="{DDDA11DB-E1B3-4BC5-A641-B7CA1894B168}" type="sibTrans" cxnId="{62AEBD91-0F9E-45B8-97A9-1EB995AA2C38}">
      <dgm:prSet/>
      <dgm:spPr/>
      <dgm:t>
        <a:bodyPr/>
        <a:lstStyle/>
        <a:p>
          <a:endParaRPr lang="en-GB"/>
        </a:p>
      </dgm:t>
    </dgm:pt>
    <dgm:pt modelId="{3E674FCC-9F6F-4FE5-836F-597760064974}" type="pres">
      <dgm:prSet presAssocID="{FFCA40AB-120E-4326-BEF7-E06B19A66390}" presName="linear" presStyleCnt="0">
        <dgm:presLayoutVars>
          <dgm:animLvl val="lvl"/>
          <dgm:resizeHandles val="exact"/>
        </dgm:presLayoutVars>
      </dgm:prSet>
      <dgm:spPr/>
    </dgm:pt>
    <dgm:pt modelId="{F01AE995-3FFF-4AC5-95B1-5990E5FF024C}" type="pres">
      <dgm:prSet presAssocID="{19EA629D-6B93-456A-98FE-1288AA1A9429}" presName="parentText" presStyleLbl="node1" presStyleIdx="0" presStyleCnt="1" custLinFactNeighborX="2689" custLinFactNeighborY="29049">
        <dgm:presLayoutVars>
          <dgm:chMax val="0"/>
          <dgm:bulletEnabled val="1"/>
        </dgm:presLayoutVars>
      </dgm:prSet>
      <dgm:spPr/>
    </dgm:pt>
  </dgm:ptLst>
  <dgm:cxnLst>
    <dgm:cxn modelId="{0C665E55-41A4-46D0-AA78-BB30C6F57A43}" type="presOf" srcId="{FFCA40AB-120E-4326-BEF7-E06B19A66390}" destId="{3E674FCC-9F6F-4FE5-836F-597760064974}" srcOrd="0" destOrd="0" presId="urn:microsoft.com/office/officeart/2005/8/layout/vList2"/>
    <dgm:cxn modelId="{62AEBD91-0F9E-45B8-97A9-1EB995AA2C38}" srcId="{FFCA40AB-120E-4326-BEF7-E06B19A66390}" destId="{19EA629D-6B93-456A-98FE-1288AA1A9429}" srcOrd="0" destOrd="0" parTransId="{F129E445-5907-44BD-B61C-B994F6252916}" sibTransId="{DDDA11DB-E1B3-4BC5-A641-B7CA1894B168}"/>
    <dgm:cxn modelId="{61DA35E6-1028-4430-8641-72D69858AD20}" type="presOf" srcId="{19EA629D-6B93-456A-98FE-1288AA1A9429}" destId="{F01AE995-3FFF-4AC5-95B1-5990E5FF024C}" srcOrd="0" destOrd="0" presId="urn:microsoft.com/office/officeart/2005/8/layout/vList2"/>
    <dgm:cxn modelId="{A1CEC383-1DB0-4353-9D75-272298D11C8B}" type="presParOf" srcId="{3E674FCC-9F6F-4FE5-836F-597760064974}" destId="{F01AE995-3FFF-4AC5-95B1-5990E5FF024C}"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15D176-4963-4C89-8B8D-8524F3212D2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B2EBD93B-7742-457B-B634-9CAF443B5411}">
      <dgm:prSet/>
      <dgm:spPr>
        <a:solidFill>
          <a:srgbClr val="92D050"/>
        </a:solidFill>
        <a:ln w="38100">
          <a:solidFill>
            <a:schemeClr val="tx1"/>
          </a:solidFill>
        </a:ln>
        <a:effectLst>
          <a:outerShdw blurRad="50800" dist="38100" algn="l" rotWithShape="0">
            <a:prstClr val="black">
              <a:alpha val="40000"/>
            </a:prstClr>
          </a:outerShdw>
        </a:effectLst>
      </dgm:spPr>
      <dgm:t>
        <a:bodyPr/>
        <a:lstStyle/>
        <a:p>
          <a:r>
            <a:rPr lang="en-GB" dirty="0"/>
            <a:t>The New Curriculum states that there should be four purposes that mean that all children and young people will be:</a:t>
          </a:r>
        </a:p>
      </dgm:t>
    </dgm:pt>
    <dgm:pt modelId="{6D664510-F255-4625-BC25-6BEA38FDB80A}" type="parTrans" cxnId="{52BE6CB9-4E43-4F0B-BAD6-4DB06295BE4D}">
      <dgm:prSet/>
      <dgm:spPr/>
      <dgm:t>
        <a:bodyPr/>
        <a:lstStyle/>
        <a:p>
          <a:endParaRPr lang="en-GB"/>
        </a:p>
      </dgm:t>
    </dgm:pt>
    <dgm:pt modelId="{B28F39D2-8F3F-4D40-8D57-62BC6868CF9E}" type="sibTrans" cxnId="{52BE6CB9-4E43-4F0B-BAD6-4DB06295BE4D}">
      <dgm:prSet/>
      <dgm:spPr/>
      <dgm:t>
        <a:bodyPr/>
        <a:lstStyle/>
        <a:p>
          <a:endParaRPr lang="en-GB"/>
        </a:p>
      </dgm:t>
    </dgm:pt>
    <dgm:pt modelId="{E35FD68E-521B-4534-B9D0-AD2043EBC462}" type="pres">
      <dgm:prSet presAssocID="{9115D176-4963-4C89-8B8D-8524F3212D20}" presName="linear" presStyleCnt="0">
        <dgm:presLayoutVars>
          <dgm:animLvl val="lvl"/>
          <dgm:resizeHandles val="exact"/>
        </dgm:presLayoutVars>
      </dgm:prSet>
      <dgm:spPr/>
    </dgm:pt>
    <dgm:pt modelId="{6E868166-3D2B-4EF6-B7AC-449803F759EC}" type="pres">
      <dgm:prSet presAssocID="{B2EBD93B-7742-457B-B634-9CAF443B5411}" presName="parentText" presStyleLbl="node1" presStyleIdx="0" presStyleCnt="1">
        <dgm:presLayoutVars>
          <dgm:chMax val="0"/>
          <dgm:bulletEnabled val="1"/>
        </dgm:presLayoutVars>
      </dgm:prSet>
      <dgm:spPr/>
    </dgm:pt>
  </dgm:ptLst>
  <dgm:cxnLst>
    <dgm:cxn modelId="{52BE6CB9-4E43-4F0B-BAD6-4DB06295BE4D}" srcId="{9115D176-4963-4C89-8B8D-8524F3212D20}" destId="{B2EBD93B-7742-457B-B634-9CAF443B5411}" srcOrd="0" destOrd="0" parTransId="{6D664510-F255-4625-BC25-6BEA38FDB80A}" sibTransId="{B28F39D2-8F3F-4D40-8D57-62BC6868CF9E}"/>
    <dgm:cxn modelId="{5F2BAAD7-8437-4515-9E80-94BF730FCDD7}" type="presOf" srcId="{B2EBD93B-7742-457B-B634-9CAF443B5411}" destId="{6E868166-3D2B-4EF6-B7AC-449803F759EC}" srcOrd="0" destOrd="0" presId="urn:microsoft.com/office/officeart/2005/8/layout/vList2"/>
    <dgm:cxn modelId="{250719F8-11E3-47BB-A129-A4EFD3269714}" type="presOf" srcId="{9115D176-4963-4C89-8B8D-8524F3212D20}" destId="{E35FD68E-521B-4534-B9D0-AD2043EBC462}" srcOrd="0" destOrd="0" presId="urn:microsoft.com/office/officeart/2005/8/layout/vList2"/>
    <dgm:cxn modelId="{67CA8288-47DE-4628-B423-C791178EE4E0}" type="presParOf" srcId="{E35FD68E-521B-4534-B9D0-AD2043EBC462}" destId="{6E868166-3D2B-4EF6-B7AC-449803F759EC}"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88E388-1141-4B69-9E7C-695EC92AFB7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463684B7-1B05-45B0-8BC2-3C01234AA33D}">
      <dgm:prSet/>
      <dgm:spPr>
        <a:solidFill>
          <a:srgbClr val="FF66FF"/>
        </a:solidFill>
        <a:ln w="28575">
          <a:solidFill>
            <a:schemeClr val="tx1"/>
          </a:solidFill>
        </a:ln>
        <a:effectLst>
          <a:outerShdw blurRad="50800" dist="38100" algn="l" rotWithShape="0">
            <a:prstClr val="black">
              <a:alpha val="40000"/>
            </a:prstClr>
          </a:outerShdw>
        </a:effectLst>
      </dgm:spPr>
      <dgm:t>
        <a:bodyPr/>
        <a:lstStyle/>
        <a:p>
          <a:r>
            <a:rPr lang="en-GB" dirty="0"/>
            <a:t>Rather than based on subjects, the new curriculum will be structured around the following </a:t>
          </a:r>
          <a:r>
            <a:rPr lang="en-GB" b="1" dirty="0"/>
            <a:t>six Areas of Learning and Experience:</a:t>
          </a:r>
          <a:endParaRPr lang="en-GB" dirty="0"/>
        </a:p>
      </dgm:t>
    </dgm:pt>
    <dgm:pt modelId="{EEC2719D-BCAB-45F9-9648-2A13C2DE0EB6}" type="parTrans" cxnId="{4D20D33A-F40F-4CB0-9C16-BF0D82F84AA6}">
      <dgm:prSet/>
      <dgm:spPr/>
      <dgm:t>
        <a:bodyPr/>
        <a:lstStyle/>
        <a:p>
          <a:endParaRPr lang="en-GB"/>
        </a:p>
      </dgm:t>
    </dgm:pt>
    <dgm:pt modelId="{D3557B85-1493-4238-98C9-727A7732F7B3}" type="sibTrans" cxnId="{4D20D33A-F40F-4CB0-9C16-BF0D82F84AA6}">
      <dgm:prSet/>
      <dgm:spPr/>
      <dgm:t>
        <a:bodyPr/>
        <a:lstStyle/>
        <a:p>
          <a:endParaRPr lang="en-GB"/>
        </a:p>
      </dgm:t>
    </dgm:pt>
    <dgm:pt modelId="{033DD4E0-2281-4856-9318-38090D7A9DC8}" type="pres">
      <dgm:prSet presAssocID="{C388E388-1141-4B69-9E7C-695EC92AFB7E}" presName="linear" presStyleCnt="0">
        <dgm:presLayoutVars>
          <dgm:animLvl val="lvl"/>
          <dgm:resizeHandles val="exact"/>
        </dgm:presLayoutVars>
      </dgm:prSet>
      <dgm:spPr/>
    </dgm:pt>
    <dgm:pt modelId="{395FAEF5-122F-47FA-BE87-115C261A9E82}" type="pres">
      <dgm:prSet presAssocID="{463684B7-1B05-45B0-8BC2-3C01234AA33D}" presName="parentText" presStyleLbl="node1" presStyleIdx="0" presStyleCnt="1" custLinFactNeighborX="-33215" custLinFactNeighborY="-5995">
        <dgm:presLayoutVars>
          <dgm:chMax val="0"/>
          <dgm:bulletEnabled val="1"/>
        </dgm:presLayoutVars>
      </dgm:prSet>
      <dgm:spPr/>
    </dgm:pt>
  </dgm:ptLst>
  <dgm:cxnLst>
    <dgm:cxn modelId="{F8A7A81B-31E7-4B45-82FB-7E1DFFE0FE75}" type="presOf" srcId="{C388E388-1141-4B69-9E7C-695EC92AFB7E}" destId="{033DD4E0-2281-4856-9318-38090D7A9DC8}" srcOrd="0" destOrd="0" presId="urn:microsoft.com/office/officeart/2005/8/layout/vList2"/>
    <dgm:cxn modelId="{4D20D33A-F40F-4CB0-9C16-BF0D82F84AA6}" srcId="{C388E388-1141-4B69-9E7C-695EC92AFB7E}" destId="{463684B7-1B05-45B0-8BC2-3C01234AA33D}" srcOrd="0" destOrd="0" parTransId="{EEC2719D-BCAB-45F9-9648-2A13C2DE0EB6}" sibTransId="{D3557B85-1493-4238-98C9-727A7732F7B3}"/>
    <dgm:cxn modelId="{75B01671-DEA6-4241-B0D6-7E5FD20FA649}" type="presOf" srcId="{463684B7-1B05-45B0-8BC2-3C01234AA33D}" destId="{395FAEF5-122F-47FA-BE87-115C261A9E82}" srcOrd="0" destOrd="0" presId="urn:microsoft.com/office/officeart/2005/8/layout/vList2"/>
    <dgm:cxn modelId="{5FE2EA28-E4CB-4FA3-9FBF-65484CED0FFA}" type="presParOf" srcId="{033DD4E0-2281-4856-9318-38090D7A9DC8}" destId="{395FAEF5-122F-47FA-BE87-115C261A9E82}" srcOrd="0" destOrd="0" presId="urn:microsoft.com/office/officeart/2005/8/layout/vList2"/>
  </dgm:cxnLst>
  <dgm:bg/>
  <dgm:whole/>
  <dgm:extLst>
    <a:ext uri="http://schemas.microsoft.com/office/drawing/2008/diagram">
      <dsp:dataModelExt xmlns:dsp="http://schemas.microsoft.com/office/drawing/2008/diagram" relId="rId2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E38AC-9FFC-4943-988F-9DB45C266B06}">
      <dsp:nvSpPr>
        <dsp:cNvPr id="0" name=""/>
        <dsp:cNvSpPr/>
      </dsp:nvSpPr>
      <dsp:spPr>
        <a:xfrm rot="1926038">
          <a:off x="2405920" y="2933981"/>
          <a:ext cx="1271149" cy="56953"/>
        </a:xfrm>
        <a:custGeom>
          <a:avLst/>
          <a:gdLst/>
          <a:ahLst/>
          <a:cxnLst/>
          <a:rect l="0" t="0" r="0" b="0"/>
          <a:pathLst>
            <a:path>
              <a:moveTo>
                <a:pt x="0" y="28476"/>
              </a:moveTo>
              <a:lnTo>
                <a:pt x="1271149" y="2847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550B612-1D9E-4A76-9A56-3A2056C685D1}">
      <dsp:nvSpPr>
        <dsp:cNvPr id="0" name=""/>
        <dsp:cNvSpPr/>
      </dsp:nvSpPr>
      <dsp:spPr>
        <a:xfrm rot="21482898">
          <a:off x="2502576" y="2068513"/>
          <a:ext cx="1767861" cy="56953"/>
        </a:xfrm>
        <a:custGeom>
          <a:avLst/>
          <a:gdLst/>
          <a:ahLst/>
          <a:cxnLst/>
          <a:rect l="0" t="0" r="0" b="0"/>
          <a:pathLst>
            <a:path>
              <a:moveTo>
                <a:pt x="0" y="28476"/>
              </a:moveTo>
              <a:lnTo>
                <a:pt x="1767861" y="2847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50F4A68-2723-41B0-9A6C-DFC732CB3825}">
      <dsp:nvSpPr>
        <dsp:cNvPr id="0" name=""/>
        <dsp:cNvSpPr/>
      </dsp:nvSpPr>
      <dsp:spPr>
        <a:xfrm rot="19488649">
          <a:off x="2393946" y="1249549"/>
          <a:ext cx="1194478" cy="56953"/>
        </a:xfrm>
        <a:custGeom>
          <a:avLst/>
          <a:gdLst/>
          <a:ahLst/>
          <a:cxnLst/>
          <a:rect l="0" t="0" r="0" b="0"/>
          <a:pathLst>
            <a:path>
              <a:moveTo>
                <a:pt x="0" y="28476"/>
              </a:moveTo>
              <a:lnTo>
                <a:pt x="1194478" y="2847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0C44B41-1D42-49E0-A501-34284A347AC3}">
      <dsp:nvSpPr>
        <dsp:cNvPr id="0" name=""/>
        <dsp:cNvSpPr/>
      </dsp:nvSpPr>
      <dsp:spPr>
        <a:xfrm>
          <a:off x="0" y="507510"/>
          <a:ext cx="3384447" cy="3210906"/>
        </a:xfrm>
        <a:prstGeom prst="ellipse">
          <a:avLst/>
        </a:prstGeom>
        <a:solidFill>
          <a:srgbClr val="CC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A0C388-B898-4A9F-A4A9-3042C2D3B293}">
      <dsp:nvSpPr>
        <dsp:cNvPr id="0" name=""/>
        <dsp:cNvSpPr/>
      </dsp:nvSpPr>
      <dsp:spPr>
        <a:xfrm>
          <a:off x="3361429" y="-82681"/>
          <a:ext cx="1289788" cy="128978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The new Curriculum for Wales- Successful Futures.</a:t>
          </a:r>
        </a:p>
      </dsp:txBody>
      <dsp:txXfrm>
        <a:off x="3550314" y="106204"/>
        <a:ext cx="912018" cy="912018"/>
      </dsp:txXfrm>
    </dsp:sp>
    <dsp:sp modelId="{38DFE51A-55FB-4DDF-95B1-00D079F1B7F6}">
      <dsp:nvSpPr>
        <dsp:cNvPr id="0" name=""/>
        <dsp:cNvSpPr/>
      </dsp:nvSpPr>
      <dsp:spPr>
        <a:xfrm>
          <a:off x="4780196" y="-82681"/>
          <a:ext cx="1934682" cy="1289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2355850">
            <a:lnSpc>
              <a:spcPct val="90000"/>
            </a:lnSpc>
            <a:spcBef>
              <a:spcPct val="0"/>
            </a:spcBef>
            <a:spcAft>
              <a:spcPct val="15000"/>
            </a:spcAft>
            <a:buChar char="•"/>
          </a:pPr>
          <a:endParaRPr lang="en-GB" sz="5300" kern="1200" dirty="0"/>
        </a:p>
      </dsp:txBody>
      <dsp:txXfrm>
        <a:off x="4780196" y="-82681"/>
        <a:ext cx="1934682" cy="1289788"/>
      </dsp:txXfrm>
    </dsp:sp>
    <dsp:sp modelId="{BF2A0F6A-37A3-45A7-845F-7947D5D56E55}">
      <dsp:nvSpPr>
        <dsp:cNvPr id="0" name=""/>
        <dsp:cNvSpPr/>
      </dsp:nvSpPr>
      <dsp:spPr>
        <a:xfrm>
          <a:off x="4269511" y="1277114"/>
          <a:ext cx="1492955" cy="152869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Constructivist principles; from Vygotsky to modern practice.</a:t>
          </a:r>
        </a:p>
      </dsp:txBody>
      <dsp:txXfrm>
        <a:off x="4488149" y="1500986"/>
        <a:ext cx="1055679" cy="1080951"/>
      </dsp:txXfrm>
    </dsp:sp>
    <dsp:sp modelId="{F513061A-B66F-4C60-BFE6-67B332CF0EC7}">
      <dsp:nvSpPr>
        <dsp:cNvPr id="0" name=""/>
        <dsp:cNvSpPr/>
      </dsp:nvSpPr>
      <dsp:spPr>
        <a:xfrm>
          <a:off x="5637487" y="1277114"/>
          <a:ext cx="2239433" cy="1528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2355850">
            <a:lnSpc>
              <a:spcPct val="90000"/>
            </a:lnSpc>
            <a:spcBef>
              <a:spcPct val="0"/>
            </a:spcBef>
            <a:spcAft>
              <a:spcPct val="15000"/>
            </a:spcAft>
            <a:buChar char="•"/>
          </a:pPr>
          <a:endParaRPr lang="en-GB" sz="5300" kern="1200" dirty="0"/>
        </a:p>
      </dsp:txBody>
      <dsp:txXfrm>
        <a:off x="5637487" y="1277114"/>
        <a:ext cx="2239433" cy="1528695"/>
      </dsp:txXfrm>
    </dsp:sp>
    <dsp:sp modelId="{8660441F-28E2-4172-9655-8AC8D68F284D}">
      <dsp:nvSpPr>
        <dsp:cNvPr id="0" name=""/>
        <dsp:cNvSpPr/>
      </dsp:nvSpPr>
      <dsp:spPr>
        <a:xfrm>
          <a:off x="3443416" y="2931215"/>
          <a:ext cx="1685482" cy="162407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Behaviourist principles-from traditional values into the digital age</a:t>
          </a:r>
          <a:r>
            <a:rPr lang="en-GB" sz="1200" kern="1200" dirty="0"/>
            <a:t>.</a:t>
          </a:r>
        </a:p>
      </dsp:txBody>
      <dsp:txXfrm>
        <a:off x="3690249" y="3169055"/>
        <a:ext cx="1191816" cy="1148395"/>
      </dsp:txXfrm>
    </dsp:sp>
    <dsp:sp modelId="{D323E37A-D7BE-452D-A10E-6F56E1DACBB3}">
      <dsp:nvSpPr>
        <dsp:cNvPr id="0" name=""/>
        <dsp:cNvSpPr/>
      </dsp:nvSpPr>
      <dsp:spPr>
        <a:xfrm>
          <a:off x="4763260" y="2931215"/>
          <a:ext cx="2528223" cy="1624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2355850">
            <a:lnSpc>
              <a:spcPct val="90000"/>
            </a:lnSpc>
            <a:spcBef>
              <a:spcPct val="0"/>
            </a:spcBef>
            <a:spcAft>
              <a:spcPct val="15000"/>
            </a:spcAft>
            <a:buChar char="•"/>
          </a:pPr>
          <a:endParaRPr lang="en-GB" sz="5300" kern="1200" dirty="0"/>
        </a:p>
        <a:p>
          <a:pPr marL="285750" lvl="1" indent="-285750" algn="l" defTabSz="2355850">
            <a:lnSpc>
              <a:spcPct val="90000"/>
            </a:lnSpc>
            <a:spcBef>
              <a:spcPct val="0"/>
            </a:spcBef>
            <a:spcAft>
              <a:spcPct val="15000"/>
            </a:spcAft>
            <a:buChar char="•"/>
          </a:pPr>
          <a:endParaRPr lang="en-GB" sz="5300" kern="1200" dirty="0"/>
        </a:p>
      </dsp:txBody>
      <dsp:txXfrm>
        <a:off x="4763260" y="2931215"/>
        <a:ext cx="2528223" cy="16240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1AE995-3FFF-4AC5-95B1-5990E5FF024C}">
      <dsp:nvSpPr>
        <dsp:cNvPr id="0" name=""/>
        <dsp:cNvSpPr/>
      </dsp:nvSpPr>
      <dsp:spPr>
        <a:xfrm>
          <a:off x="0" y="310365"/>
          <a:ext cx="3515022" cy="1216800"/>
        </a:xfrm>
        <a:prstGeom prst="roundRect">
          <a:avLst/>
        </a:prstGeom>
        <a:solidFill>
          <a:schemeClr val="accent1">
            <a:lumMod val="60000"/>
            <a:lumOff val="40000"/>
          </a:schemeClr>
        </a:solidFill>
        <a:ln w="28575" cap="flat" cmpd="sng" algn="ctr">
          <a:solidFill>
            <a:schemeClr val="tx1"/>
          </a:solidFill>
          <a:prstDash val="solid"/>
          <a:miter lim="800000"/>
        </a:ln>
        <a:effectLst>
          <a:outerShdw blurRad="50800" dist="38100" algn="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In March 2014 the Welsh Government asked Professor Graham Donaldson to review the curriculum and assessment arrangements in schools in Wales</a:t>
          </a:r>
          <a:endParaRPr lang="en-GB" sz="1600" kern="1200" dirty="0"/>
        </a:p>
      </dsp:txBody>
      <dsp:txXfrm>
        <a:off x="59399" y="369764"/>
        <a:ext cx="3396224"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68166-3D2B-4EF6-B7AC-449803F759EC}">
      <dsp:nvSpPr>
        <dsp:cNvPr id="0" name=""/>
        <dsp:cNvSpPr/>
      </dsp:nvSpPr>
      <dsp:spPr>
        <a:xfrm>
          <a:off x="0" y="3333"/>
          <a:ext cx="2883634" cy="1070550"/>
        </a:xfrm>
        <a:prstGeom prst="roundRect">
          <a:avLst/>
        </a:prstGeom>
        <a:solidFill>
          <a:srgbClr val="92D050"/>
        </a:solidFill>
        <a:ln w="38100" cap="flat" cmpd="sng" algn="ctr">
          <a:solidFill>
            <a:schemeClr val="tx1"/>
          </a:solidFill>
          <a:prstDash val="solid"/>
          <a:miter lim="800000"/>
        </a:ln>
        <a:effectLst>
          <a:outerShdw blurRad="50800" dist="38100" algn="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New Curriculum states that there should be four purposes that mean that all children and young people will be:</a:t>
          </a:r>
        </a:p>
      </dsp:txBody>
      <dsp:txXfrm>
        <a:off x="52260" y="55593"/>
        <a:ext cx="2779114" cy="9660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5FAEF5-122F-47FA-BE87-115C261A9E82}">
      <dsp:nvSpPr>
        <dsp:cNvPr id="0" name=""/>
        <dsp:cNvSpPr/>
      </dsp:nvSpPr>
      <dsp:spPr>
        <a:xfrm>
          <a:off x="0" y="0"/>
          <a:ext cx="2456654" cy="1988999"/>
        </a:xfrm>
        <a:prstGeom prst="roundRect">
          <a:avLst/>
        </a:prstGeom>
        <a:solidFill>
          <a:srgbClr val="FF66FF"/>
        </a:solidFill>
        <a:ln w="28575" cap="flat" cmpd="sng" algn="ctr">
          <a:solidFill>
            <a:schemeClr val="tx1"/>
          </a:solidFill>
          <a:prstDash val="solid"/>
          <a:miter lim="800000"/>
        </a:ln>
        <a:effectLst>
          <a:outerShdw blurRad="50800" dist="38100" algn="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Rather than based on subjects, the new curriculum will be structured around the following </a:t>
          </a:r>
          <a:r>
            <a:rPr lang="en-GB" sz="1700" b="1" kern="1200" dirty="0"/>
            <a:t>six Areas of Learning and Experience:</a:t>
          </a:r>
          <a:endParaRPr lang="en-GB" sz="1700" kern="1200" dirty="0"/>
        </a:p>
      </dsp:txBody>
      <dsp:txXfrm>
        <a:off x="97095" y="97095"/>
        <a:ext cx="2262464" cy="1794809"/>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0D121-F26C-43BE-AD93-2265BC4002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CC326A-A74E-4860-BCAD-2384336E4D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BDED162-3A10-420D-BD8B-1EEA769CB36C}"/>
              </a:ext>
            </a:extLst>
          </p:cNvPr>
          <p:cNvSpPr>
            <a:spLocks noGrp="1"/>
          </p:cNvSpPr>
          <p:nvPr>
            <p:ph type="dt" sz="half" idx="10"/>
          </p:nvPr>
        </p:nvSpPr>
        <p:spPr/>
        <p:txBody>
          <a:bodyPr/>
          <a:lstStyle/>
          <a:p>
            <a:fld id="{32BECBBF-6D07-4B44-A0DE-001A512F37B8}" type="datetimeFigureOut">
              <a:rPr lang="en-GB" smtClean="0"/>
              <a:t>28/10/2019</a:t>
            </a:fld>
            <a:endParaRPr lang="en-GB"/>
          </a:p>
        </p:txBody>
      </p:sp>
      <p:sp>
        <p:nvSpPr>
          <p:cNvPr id="5" name="Footer Placeholder 4">
            <a:extLst>
              <a:ext uri="{FF2B5EF4-FFF2-40B4-BE49-F238E27FC236}">
                <a16:creationId xmlns:a16="http://schemas.microsoft.com/office/drawing/2014/main" id="{1D131DAC-048A-4EDD-936E-9294C66A49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D00550-E465-4391-B0AC-CF31FFB91D26}"/>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682522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266-0AFC-4A6E-AB3D-87129C83BA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0343A5-C47B-4117-B245-141C07BDD5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E0F6DD-FFC0-4DE7-8C42-3D6B794939CD}"/>
              </a:ext>
            </a:extLst>
          </p:cNvPr>
          <p:cNvSpPr>
            <a:spLocks noGrp="1"/>
          </p:cNvSpPr>
          <p:nvPr>
            <p:ph type="dt" sz="half" idx="10"/>
          </p:nvPr>
        </p:nvSpPr>
        <p:spPr/>
        <p:txBody>
          <a:bodyPr/>
          <a:lstStyle/>
          <a:p>
            <a:fld id="{32BECBBF-6D07-4B44-A0DE-001A512F37B8}" type="datetimeFigureOut">
              <a:rPr lang="en-GB" smtClean="0"/>
              <a:t>28/10/2019</a:t>
            </a:fld>
            <a:endParaRPr lang="en-GB"/>
          </a:p>
        </p:txBody>
      </p:sp>
      <p:sp>
        <p:nvSpPr>
          <p:cNvPr id="5" name="Footer Placeholder 4">
            <a:extLst>
              <a:ext uri="{FF2B5EF4-FFF2-40B4-BE49-F238E27FC236}">
                <a16:creationId xmlns:a16="http://schemas.microsoft.com/office/drawing/2014/main" id="{4E7911F6-7F9A-4E8C-BFB3-5EE1818337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76FDF2-48D4-4CEF-A8D5-0A04A15A6D1B}"/>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3637194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66939-A575-4CFA-9497-8D37DFE49F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186145-82D8-4C9A-83DB-BA05D7B34A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207A6B-54D5-4BB6-97C1-670891D08937}"/>
              </a:ext>
            </a:extLst>
          </p:cNvPr>
          <p:cNvSpPr>
            <a:spLocks noGrp="1"/>
          </p:cNvSpPr>
          <p:nvPr>
            <p:ph type="dt" sz="half" idx="10"/>
          </p:nvPr>
        </p:nvSpPr>
        <p:spPr/>
        <p:txBody>
          <a:bodyPr/>
          <a:lstStyle/>
          <a:p>
            <a:fld id="{32BECBBF-6D07-4B44-A0DE-001A512F37B8}" type="datetimeFigureOut">
              <a:rPr lang="en-GB" smtClean="0"/>
              <a:t>28/10/2019</a:t>
            </a:fld>
            <a:endParaRPr lang="en-GB"/>
          </a:p>
        </p:txBody>
      </p:sp>
      <p:sp>
        <p:nvSpPr>
          <p:cNvPr id="5" name="Footer Placeholder 4">
            <a:extLst>
              <a:ext uri="{FF2B5EF4-FFF2-40B4-BE49-F238E27FC236}">
                <a16:creationId xmlns:a16="http://schemas.microsoft.com/office/drawing/2014/main" id="{9598B842-081C-457E-AC69-A10E789B30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A1F3FF-1AEB-4AAE-B927-7E98F3836CDB}"/>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156033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76782-DDA4-4F7D-8893-6196E325C9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F4A299-DF20-4793-A921-278153D76B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03EFD0-4516-40C7-907B-0F5B9B03E4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399A0F-A265-46DB-AC0A-096A53D15EF8}"/>
              </a:ext>
            </a:extLst>
          </p:cNvPr>
          <p:cNvSpPr>
            <a:spLocks noGrp="1"/>
          </p:cNvSpPr>
          <p:nvPr>
            <p:ph type="dt" sz="half" idx="10"/>
          </p:nvPr>
        </p:nvSpPr>
        <p:spPr/>
        <p:txBody>
          <a:bodyPr/>
          <a:lstStyle/>
          <a:p>
            <a:fld id="{32BECBBF-6D07-4B44-A0DE-001A512F37B8}" type="datetimeFigureOut">
              <a:rPr lang="en-GB" smtClean="0"/>
              <a:t>28/10/2019</a:t>
            </a:fld>
            <a:endParaRPr lang="en-GB"/>
          </a:p>
        </p:txBody>
      </p:sp>
      <p:sp>
        <p:nvSpPr>
          <p:cNvPr id="6" name="Footer Placeholder 5">
            <a:extLst>
              <a:ext uri="{FF2B5EF4-FFF2-40B4-BE49-F238E27FC236}">
                <a16:creationId xmlns:a16="http://schemas.microsoft.com/office/drawing/2014/main" id="{6E9AF16B-1B16-409D-B687-AE0B4717D5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549414-45B9-4A5D-8135-C6445F52DBD2}"/>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1992509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577E9-B7A6-4FEB-97CE-97AD57FC4D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8D5C66-6F2B-47AE-82E6-DE11F7BB36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72D994-D157-454E-BB52-4576F0B12A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80C8E5-AFBA-4A7C-971C-0B1237B85A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276551-DA31-4A16-A7B5-30DBCF77A6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D1D13D-A59C-4BB7-B377-C0E43C540570}"/>
              </a:ext>
            </a:extLst>
          </p:cNvPr>
          <p:cNvSpPr>
            <a:spLocks noGrp="1"/>
          </p:cNvSpPr>
          <p:nvPr>
            <p:ph type="dt" sz="half" idx="10"/>
          </p:nvPr>
        </p:nvSpPr>
        <p:spPr/>
        <p:txBody>
          <a:bodyPr/>
          <a:lstStyle/>
          <a:p>
            <a:fld id="{32BECBBF-6D07-4B44-A0DE-001A512F37B8}" type="datetimeFigureOut">
              <a:rPr lang="en-GB" smtClean="0"/>
              <a:t>28/10/2019</a:t>
            </a:fld>
            <a:endParaRPr lang="en-GB"/>
          </a:p>
        </p:txBody>
      </p:sp>
      <p:sp>
        <p:nvSpPr>
          <p:cNvPr id="8" name="Footer Placeholder 7">
            <a:extLst>
              <a:ext uri="{FF2B5EF4-FFF2-40B4-BE49-F238E27FC236}">
                <a16:creationId xmlns:a16="http://schemas.microsoft.com/office/drawing/2014/main" id="{E5C02651-B40C-4FB1-B47D-F0550ECD7D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D0F8A3-8B5D-435A-9F85-1E6EB445350C}"/>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1406939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7C81-1174-4A23-BC95-08152F2E09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5559D6-5718-443A-BCEE-C25B992AF332}"/>
              </a:ext>
            </a:extLst>
          </p:cNvPr>
          <p:cNvSpPr>
            <a:spLocks noGrp="1"/>
          </p:cNvSpPr>
          <p:nvPr>
            <p:ph type="dt" sz="half" idx="10"/>
          </p:nvPr>
        </p:nvSpPr>
        <p:spPr/>
        <p:txBody>
          <a:bodyPr/>
          <a:lstStyle/>
          <a:p>
            <a:fld id="{32BECBBF-6D07-4B44-A0DE-001A512F37B8}" type="datetimeFigureOut">
              <a:rPr lang="en-GB" smtClean="0"/>
              <a:t>28/10/2019</a:t>
            </a:fld>
            <a:endParaRPr lang="en-GB"/>
          </a:p>
        </p:txBody>
      </p:sp>
      <p:sp>
        <p:nvSpPr>
          <p:cNvPr id="4" name="Footer Placeholder 3">
            <a:extLst>
              <a:ext uri="{FF2B5EF4-FFF2-40B4-BE49-F238E27FC236}">
                <a16:creationId xmlns:a16="http://schemas.microsoft.com/office/drawing/2014/main" id="{A87A7ABD-545C-44B4-A99E-5BAF2ECECC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13B8A5-A105-49C1-991C-5E4123D319FB}"/>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1064301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A2CF1A-3FCB-4941-B29A-5EA48A5B01A8}"/>
              </a:ext>
            </a:extLst>
          </p:cNvPr>
          <p:cNvSpPr>
            <a:spLocks noGrp="1"/>
          </p:cNvSpPr>
          <p:nvPr>
            <p:ph type="dt" sz="half" idx="10"/>
          </p:nvPr>
        </p:nvSpPr>
        <p:spPr/>
        <p:txBody>
          <a:bodyPr/>
          <a:lstStyle/>
          <a:p>
            <a:fld id="{32BECBBF-6D07-4B44-A0DE-001A512F37B8}" type="datetimeFigureOut">
              <a:rPr lang="en-GB" smtClean="0"/>
              <a:t>28/10/2019</a:t>
            </a:fld>
            <a:endParaRPr lang="en-GB"/>
          </a:p>
        </p:txBody>
      </p:sp>
      <p:sp>
        <p:nvSpPr>
          <p:cNvPr id="3" name="Footer Placeholder 2">
            <a:extLst>
              <a:ext uri="{FF2B5EF4-FFF2-40B4-BE49-F238E27FC236}">
                <a16:creationId xmlns:a16="http://schemas.microsoft.com/office/drawing/2014/main" id="{4542C3A2-C31E-4F58-99FC-1666BE95E2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8B99F6-008E-43F2-BE03-075E453A29A8}"/>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3262837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D280F-BF23-4A79-B744-ED9411F6C2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647341B-E259-4538-AF7A-DC6E911248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C8A109-5E50-4EAA-B222-8B39E50B70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409D8E-D8E4-421E-B08C-2B20CCCFFA82}"/>
              </a:ext>
            </a:extLst>
          </p:cNvPr>
          <p:cNvSpPr>
            <a:spLocks noGrp="1"/>
          </p:cNvSpPr>
          <p:nvPr>
            <p:ph type="dt" sz="half" idx="10"/>
          </p:nvPr>
        </p:nvSpPr>
        <p:spPr/>
        <p:txBody>
          <a:bodyPr/>
          <a:lstStyle/>
          <a:p>
            <a:fld id="{32BECBBF-6D07-4B44-A0DE-001A512F37B8}" type="datetimeFigureOut">
              <a:rPr lang="en-GB" smtClean="0"/>
              <a:t>28/10/2019</a:t>
            </a:fld>
            <a:endParaRPr lang="en-GB"/>
          </a:p>
        </p:txBody>
      </p:sp>
      <p:sp>
        <p:nvSpPr>
          <p:cNvPr id="6" name="Footer Placeholder 5">
            <a:extLst>
              <a:ext uri="{FF2B5EF4-FFF2-40B4-BE49-F238E27FC236}">
                <a16:creationId xmlns:a16="http://schemas.microsoft.com/office/drawing/2014/main" id="{FB3528EF-B9D4-40C5-A538-C0C2D5C8C7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47E2AF-B10E-4FF7-A45D-03AC853395E9}"/>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1600220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5E828-EC5A-429B-AF88-3CE12EAE2A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2A1774-1D64-4407-8B5B-5C0F3D39BD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AF9B7CF-A291-4732-A468-3070E74B4C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E36B4D-F9AF-43CA-8F99-86FEC20A1FED}"/>
              </a:ext>
            </a:extLst>
          </p:cNvPr>
          <p:cNvSpPr>
            <a:spLocks noGrp="1"/>
          </p:cNvSpPr>
          <p:nvPr>
            <p:ph type="dt" sz="half" idx="10"/>
          </p:nvPr>
        </p:nvSpPr>
        <p:spPr/>
        <p:txBody>
          <a:bodyPr/>
          <a:lstStyle/>
          <a:p>
            <a:fld id="{32BECBBF-6D07-4B44-A0DE-001A512F37B8}" type="datetimeFigureOut">
              <a:rPr lang="en-GB" smtClean="0"/>
              <a:t>28/10/2019</a:t>
            </a:fld>
            <a:endParaRPr lang="en-GB"/>
          </a:p>
        </p:txBody>
      </p:sp>
      <p:sp>
        <p:nvSpPr>
          <p:cNvPr id="6" name="Footer Placeholder 5">
            <a:extLst>
              <a:ext uri="{FF2B5EF4-FFF2-40B4-BE49-F238E27FC236}">
                <a16:creationId xmlns:a16="http://schemas.microsoft.com/office/drawing/2014/main" id="{D6C75BF1-E761-4B2A-AF8A-802F90193C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FD80FA-53D0-4724-B26D-335FDC3EA1B7}"/>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2009708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A479C-DAC3-401A-AF50-15C58F6072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86F818-DB40-4D73-8722-30E0EDAC90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3C1701-4318-46F9-B972-57670431D740}"/>
              </a:ext>
            </a:extLst>
          </p:cNvPr>
          <p:cNvSpPr>
            <a:spLocks noGrp="1"/>
          </p:cNvSpPr>
          <p:nvPr>
            <p:ph type="dt" sz="half" idx="10"/>
          </p:nvPr>
        </p:nvSpPr>
        <p:spPr/>
        <p:txBody>
          <a:bodyPr/>
          <a:lstStyle/>
          <a:p>
            <a:fld id="{32BECBBF-6D07-4B44-A0DE-001A512F37B8}" type="datetimeFigureOut">
              <a:rPr lang="en-GB" smtClean="0"/>
              <a:t>28/10/2019</a:t>
            </a:fld>
            <a:endParaRPr lang="en-GB"/>
          </a:p>
        </p:txBody>
      </p:sp>
      <p:sp>
        <p:nvSpPr>
          <p:cNvPr id="5" name="Footer Placeholder 4">
            <a:extLst>
              <a:ext uri="{FF2B5EF4-FFF2-40B4-BE49-F238E27FC236}">
                <a16:creationId xmlns:a16="http://schemas.microsoft.com/office/drawing/2014/main" id="{BCF50CDE-97EA-48EB-ACA9-BB0F30ED7C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04550A-AF5A-49CA-894A-EB6EF03A3CEE}"/>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963996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4DD320-0C7B-40D2-A320-8902D095DD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959074-9DA9-488D-9C42-107554C09E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F76996-14C5-4A46-B8FD-ED2258D52106}"/>
              </a:ext>
            </a:extLst>
          </p:cNvPr>
          <p:cNvSpPr>
            <a:spLocks noGrp="1"/>
          </p:cNvSpPr>
          <p:nvPr>
            <p:ph type="dt" sz="half" idx="10"/>
          </p:nvPr>
        </p:nvSpPr>
        <p:spPr/>
        <p:txBody>
          <a:bodyPr/>
          <a:lstStyle/>
          <a:p>
            <a:fld id="{32BECBBF-6D07-4B44-A0DE-001A512F37B8}" type="datetimeFigureOut">
              <a:rPr lang="en-GB" smtClean="0"/>
              <a:t>28/10/2019</a:t>
            </a:fld>
            <a:endParaRPr lang="en-GB"/>
          </a:p>
        </p:txBody>
      </p:sp>
      <p:sp>
        <p:nvSpPr>
          <p:cNvPr id="5" name="Footer Placeholder 4">
            <a:extLst>
              <a:ext uri="{FF2B5EF4-FFF2-40B4-BE49-F238E27FC236}">
                <a16:creationId xmlns:a16="http://schemas.microsoft.com/office/drawing/2014/main" id="{1E0C2FA6-310B-42AB-8D94-A90575C715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ED79AA-6A45-4B09-A458-B0670FD2FE95}"/>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2718463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822401-678A-487F-B0BD-082796183B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301A5B-6321-45A3-BE20-3607E8FC08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50E097-DEA2-490F-917B-E5BE029730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BECBBF-6D07-4B44-A0DE-001A512F37B8}" type="datetimeFigureOut">
              <a:rPr lang="en-GB" smtClean="0"/>
              <a:t>28/10/2019</a:t>
            </a:fld>
            <a:endParaRPr lang="en-GB"/>
          </a:p>
        </p:txBody>
      </p:sp>
      <p:sp>
        <p:nvSpPr>
          <p:cNvPr id="5" name="Footer Placeholder 4">
            <a:extLst>
              <a:ext uri="{FF2B5EF4-FFF2-40B4-BE49-F238E27FC236}">
                <a16:creationId xmlns:a16="http://schemas.microsoft.com/office/drawing/2014/main" id="{2885BB08-E7E9-4584-BD40-B0A87E2D60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6F878B6-4062-4FB8-A08B-EA62C86911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782A53-09FE-48AD-A1BD-3DB12D9FDC3F}" type="slidenum">
              <a:rPr lang="en-GB" smtClean="0"/>
              <a:t>‹#›</a:t>
            </a:fld>
            <a:endParaRPr lang="en-GB"/>
          </a:p>
        </p:txBody>
      </p:sp>
    </p:spTree>
    <p:extLst>
      <p:ext uri="{BB962C8B-B14F-4D97-AF65-F5344CB8AC3E}">
        <p14:creationId xmlns:p14="http://schemas.microsoft.com/office/powerpoint/2010/main" val="24517656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1.wdp"/><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diagramLayout" Target="../diagrams/layout3.xml"/><Relationship Id="rId18" Type="http://schemas.openxmlformats.org/officeDocument/2006/relationships/image" Target="../media/image7.png"/><Relationship Id="rId26" Type="http://schemas.openxmlformats.org/officeDocument/2006/relationships/image" Target="../media/image9.png"/><Relationship Id="rId3" Type="http://schemas.openxmlformats.org/officeDocument/2006/relationships/image" Target="../media/image3.png"/><Relationship Id="rId21" Type="http://schemas.openxmlformats.org/officeDocument/2006/relationships/diagramLayout" Target="../diagrams/layout4.xml"/><Relationship Id="rId7" Type="http://schemas.openxmlformats.org/officeDocument/2006/relationships/diagramLayout" Target="../diagrams/layout2.xml"/><Relationship Id="rId12" Type="http://schemas.openxmlformats.org/officeDocument/2006/relationships/diagramData" Target="../diagrams/data3.xml"/><Relationship Id="rId17" Type="http://schemas.openxmlformats.org/officeDocument/2006/relationships/image" Target="../media/image6.png"/><Relationship Id="rId25" Type="http://schemas.openxmlformats.org/officeDocument/2006/relationships/image" Target="../media/image8.png"/><Relationship Id="rId2" Type="http://schemas.openxmlformats.org/officeDocument/2006/relationships/image" Target="../media/image2.jpeg"/><Relationship Id="rId16" Type="http://schemas.microsoft.com/office/2007/relationships/diagramDrawing" Target="../diagrams/drawing3.xml"/><Relationship Id="rId20" Type="http://schemas.openxmlformats.org/officeDocument/2006/relationships/diagramData" Target="../diagrams/data4.xml"/><Relationship Id="rId1" Type="http://schemas.openxmlformats.org/officeDocument/2006/relationships/slideLayout" Target="../slideLayouts/slideLayout7.xml"/><Relationship Id="rId6" Type="http://schemas.openxmlformats.org/officeDocument/2006/relationships/diagramData" Target="../diagrams/data2.xml"/><Relationship Id="rId11" Type="http://schemas.openxmlformats.org/officeDocument/2006/relationships/image" Target="../media/image5.png"/><Relationship Id="rId24" Type="http://schemas.microsoft.com/office/2007/relationships/diagramDrawing" Target="../diagrams/drawing4.xml"/><Relationship Id="rId5" Type="http://schemas.openxmlformats.org/officeDocument/2006/relationships/image" Target="../media/image4.jpeg"/><Relationship Id="rId15" Type="http://schemas.openxmlformats.org/officeDocument/2006/relationships/diagramColors" Target="../diagrams/colors3.xml"/><Relationship Id="rId23" Type="http://schemas.openxmlformats.org/officeDocument/2006/relationships/diagramColors" Target="../diagrams/colors4.xml"/><Relationship Id="rId28" Type="http://schemas.openxmlformats.org/officeDocument/2006/relationships/image" Target="../media/image11.png"/><Relationship Id="rId10" Type="http://schemas.microsoft.com/office/2007/relationships/diagramDrawing" Target="../diagrams/drawing2.xml"/><Relationship Id="rId19" Type="http://schemas.microsoft.com/office/2007/relationships/hdphoto" Target="../media/hdphoto3.wdp"/><Relationship Id="rId4" Type="http://schemas.microsoft.com/office/2007/relationships/hdphoto" Target="../media/hdphoto2.wdp"/><Relationship Id="rId9" Type="http://schemas.openxmlformats.org/officeDocument/2006/relationships/diagramColors" Target="../diagrams/colors2.xml"/><Relationship Id="rId14" Type="http://schemas.openxmlformats.org/officeDocument/2006/relationships/diagramQuickStyle" Target="../diagrams/quickStyle3.xml"/><Relationship Id="rId22" Type="http://schemas.openxmlformats.org/officeDocument/2006/relationships/diagramQuickStyle" Target="../diagrams/quickStyle4.xml"/><Relationship Id="rId27"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jpe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png"/><Relationship Id="rId9" Type="http://schemas.openxmlformats.org/officeDocument/2006/relationships/image" Target="../media/image19.png"/></Relationships>
</file>

<file path=ppt/slides/_rels/slide4.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jpe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5.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jpe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6.xml.rels><?xml version="1.0" encoding="UTF-8" standalone="yes"?>
<Relationships xmlns="http://schemas.openxmlformats.org/package/2006/relationships"><Relationship Id="rId8" Type="http://schemas.openxmlformats.org/officeDocument/2006/relationships/hyperlink" Target="https://courses.lumenlearning.com/suny-lifespandevelopment/chapter/vygotskys-sociocultural-theory-of-cognitive-development/" TargetMode="External"/><Relationship Id="rId13" Type="http://schemas.openxmlformats.org/officeDocument/2006/relationships/hyperlink" Target="https://www.open.edu/openlearn/languages/understanding-language-and-learning/content-section-6" TargetMode="External"/><Relationship Id="rId18" Type="http://schemas.openxmlformats.org/officeDocument/2006/relationships/hyperlink" Target="https://y2welton.wordpress.com/2012/10/16/outdoor-maths/" TargetMode="External"/><Relationship Id="rId3" Type="http://schemas.openxmlformats.org/officeDocument/2006/relationships/hyperlink" Target="https://seneddresearch.blog/2019/05/22/the-draft-curriculum-for-wales-2022/" TargetMode="External"/><Relationship Id="rId7" Type="http://schemas.openxmlformats.org/officeDocument/2006/relationships/hyperlink" Target="http://www.psd-dude.com/tutorials/resources/crumpled-and-folded-paper-textures.aspx" TargetMode="External"/><Relationship Id="rId12" Type="http://schemas.openxmlformats.org/officeDocument/2006/relationships/hyperlink" Target="https://www.deviantart.com/spiketheswede/art/Folded-Paper-Texture-181570462" TargetMode="External"/><Relationship Id="rId17" Type="http://schemas.openxmlformats.org/officeDocument/2006/relationships/hyperlink" Target="https://gov.wales/sites/default/files/publications/2018-03/succesful-futures-a-summary-of-professor-graham-donaldsons-report.pdf" TargetMode="External"/><Relationship Id="rId2" Type="http://schemas.openxmlformats.org/officeDocument/2006/relationships/hyperlink" Target="https://www.deviantart.com/chiaralily9/art/Paper-Texture-185184041" TargetMode="External"/><Relationship Id="rId16" Type="http://schemas.openxmlformats.org/officeDocument/2006/relationships/hyperlink" Target="https://learningspecialistmaterials.blogspot.com/" TargetMode="External"/><Relationship Id="rId1" Type="http://schemas.openxmlformats.org/officeDocument/2006/relationships/slideLayout" Target="../slideLayouts/slideLayout2.xml"/><Relationship Id="rId6" Type="http://schemas.openxmlformats.org/officeDocument/2006/relationships/hyperlink" Target="https://open-city.org.uk/learning/architecture-in-schools/architecture-in-schools-in-more-detail/" TargetMode="External"/><Relationship Id="rId11" Type="http://schemas.openxmlformats.org/officeDocument/2006/relationships/hyperlink" Target="https://www.nytimes.com/2014/11/17/technology/privacy-concerns-for-classdojo-and-other-tracking-apps-for-schoolchildren.html" TargetMode="External"/><Relationship Id="rId5" Type="http://schemas.openxmlformats.org/officeDocument/2006/relationships/hyperlink" Target="https://parentsplace.jfcs.org/scaffolding-your-childs-whole-development/thinkstock_1600858301/" TargetMode="External"/><Relationship Id="rId15" Type="http://schemas.openxmlformats.org/officeDocument/2006/relationships/hyperlink" Target="https://inspiyr.com/the-gender-split-in-education-opportunities-still-not-quite-equal/" TargetMode="External"/><Relationship Id="rId10" Type="http://schemas.openxmlformats.org/officeDocument/2006/relationships/hyperlink" Target="https://www.prodigygame.com/blog/flexible-seating-classroom-ideas/" TargetMode="External"/><Relationship Id="rId4" Type="http://schemas.openxmlformats.org/officeDocument/2006/relationships/hyperlink" Target="http://www.ewc.wales/site/index.php/en/43-english/about/staff-room/blog-archive/91-graham-donaldson-successful-futures.html" TargetMode="External"/><Relationship Id="rId9" Type="http://schemas.openxmlformats.org/officeDocument/2006/relationships/hyperlink" Target="https://www.deviantart.com/muttbutt/art/Crumpled-Papers-3-285850058" TargetMode="External"/><Relationship Id="rId14" Type="http://schemas.openxmlformats.org/officeDocument/2006/relationships/hyperlink" Target="https://www.teacherboards.co.uk/community/reward-chart-round-u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Screen Shot 2019 07 05 at 15.08.05">
            <a:extLst>
              <a:ext uri="{FF2B5EF4-FFF2-40B4-BE49-F238E27FC236}">
                <a16:creationId xmlns:a16="http://schemas.microsoft.com/office/drawing/2014/main" id="{D5FBC7F9-7E6F-4C36-8C65-C24C320929B0}"/>
              </a:ext>
            </a:extLst>
          </p:cNvPr>
          <p:cNvPicPr>
            <a:picLocks noChangeAspect="1" noChangeArrowheads="1"/>
          </p:cNvPicPr>
          <p:nvPr/>
        </p:nvPicPr>
        <p:blipFill>
          <a:blip r:embed="rId2">
            <a:alphaModFix amt="70000"/>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14197" y="84357"/>
            <a:ext cx="12206197" cy="6865986"/>
          </a:xfrm>
          <a:prstGeom prst="rect">
            <a:avLst/>
          </a:prstGeom>
          <a:ln>
            <a:noFill/>
          </a:ln>
          <a:effectLst>
            <a:reflection blurRad="6350" stA="50000" endA="300" endPos="90000" dist="50800" dir="5400000" sy="-100000" algn="bl" rotWithShape="0"/>
            <a:softEdge rad="112500"/>
          </a:effectLst>
          <a:extLst>
            <a:ext uri="{909E8E84-426E-40DD-AFC4-6F175D3DCCD1}">
              <a14:hiddenFill xmlns:a14="http://schemas.microsoft.com/office/drawing/2010/main">
                <a:solidFill>
                  <a:srgbClr val="FFFFFF"/>
                </a:solidFill>
              </a14:hiddenFill>
            </a:ext>
          </a:extLst>
        </p:spPr>
      </p:pic>
      <p:graphicFrame>
        <p:nvGraphicFramePr>
          <p:cNvPr id="9" name="Diagram 8">
            <a:extLst>
              <a:ext uri="{FF2B5EF4-FFF2-40B4-BE49-F238E27FC236}">
                <a16:creationId xmlns:a16="http://schemas.microsoft.com/office/drawing/2014/main" id="{A6CF8666-689C-47E6-ACC3-28A2FD5CD2DB}"/>
              </a:ext>
            </a:extLst>
          </p:cNvPr>
          <p:cNvGraphicFramePr/>
          <p:nvPr>
            <p:extLst>
              <p:ext uri="{D42A27DB-BD31-4B8C-83A1-F6EECF244321}">
                <p14:modId xmlns:p14="http://schemas.microsoft.com/office/powerpoint/2010/main" val="2515805982"/>
              </p:ext>
            </p:extLst>
          </p:nvPr>
        </p:nvGraphicFramePr>
        <p:xfrm>
          <a:off x="6241775" y="2240241"/>
          <a:ext cx="6793947" cy="44726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6B9B69D3-7D95-431C-8C33-3FC7036BE986}"/>
              </a:ext>
            </a:extLst>
          </p:cNvPr>
          <p:cNvSpPr txBox="1"/>
          <p:nvPr/>
        </p:nvSpPr>
        <p:spPr>
          <a:xfrm>
            <a:off x="6692346" y="3660937"/>
            <a:ext cx="2438400" cy="1631216"/>
          </a:xfrm>
          <a:prstGeom prst="rect">
            <a:avLst/>
          </a:prstGeom>
          <a:solidFill>
            <a:srgbClr val="CCCCFF"/>
          </a:solidFill>
        </p:spPr>
        <p:txBody>
          <a:bodyPr vert="horz" wrap="square" rtlCol="0" anchor="t" anchorCtr="0">
            <a:spAutoFit/>
          </a:bodyPr>
          <a:lstStyle/>
          <a:p>
            <a:pPr algn="ctr"/>
            <a:r>
              <a:rPr lang="en-GB" sz="2800" dirty="0">
                <a:latin typeface="Arial Nova" panose="020B0604020202020204" pitchFamily="34" charset="0"/>
              </a:rPr>
              <a:t>Principles of Learning and Teaching</a:t>
            </a:r>
          </a:p>
          <a:p>
            <a:pPr algn="ctr"/>
            <a:endParaRPr lang="en-GB" sz="1600" dirty="0">
              <a:latin typeface="Arial Nova" panose="020B0604020202020204" pitchFamily="34" charset="0"/>
            </a:endParaRPr>
          </a:p>
        </p:txBody>
      </p:sp>
      <p:sp>
        <p:nvSpPr>
          <p:cNvPr id="10" name="TextBox 9">
            <a:extLst>
              <a:ext uri="{FF2B5EF4-FFF2-40B4-BE49-F238E27FC236}">
                <a16:creationId xmlns:a16="http://schemas.microsoft.com/office/drawing/2014/main" id="{E5F33D1C-6EB5-453D-A09C-2DB3915899B7}"/>
              </a:ext>
            </a:extLst>
          </p:cNvPr>
          <p:cNvSpPr txBox="1"/>
          <p:nvPr/>
        </p:nvSpPr>
        <p:spPr>
          <a:xfrm>
            <a:off x="1093683" y="6389683"/>
            <a:ext cx="1934440" cy="338554"/>
          </a:xfrm>
          <a:prstGeom prst="rect">
            <a:avLst/>
          </a:prstGeom>
          <a:noFill/>
        </p:spPr>
        <p:txBody>
          <a:bodyPr wrap="none" rtlCol="0">
            <a:spAutoFit/>
          </a:bodyPr>
          <a:lstStyle/>
          <a:p>
            <a:r>
              <a:rPr lang="en-GB" sz="1600" dirty="0">
                <a:solidFill>
                  <a:schemeClr val="bg1"/>
                </a:solidFill>
              </a:rPr>
              <a:t>By</a:t>
            </a:r>
            <a:r>
              <a:rPr lang="en-GB" sz="1600" dirty="0"/>
              <a:t> </a:t>
            </a:r>
            <a:r>
              <a:rPr lang="en-GB" sz="1600" dirty="0">
                <a:solidFill>
                  <a:schemeClr val="bg1"/>
                </a:solidFill>
              </a:rPr>
              <a:t>Catherine Collings</a:t>
            </a:r>
          </a:p>
        </p:txBody>
      </p:sp>
      <p:sp>
        <p:nvSpPr>
          <p:cNvPr id="3" name="TextBox 2">
            <a:extLst>
              <a:ext uri="{FF2B5EF4-FFF2-40B4-BE49-F238E27FC236}">
                <a16:creationId xmlns:a16="http://schemas.microsoft.com/office/drawing/2014/main" id="{12617A88-7B41-42B5-817E-63AC0FC88864}"/>
              </a:ext>
            </a:extLst>
          </p:cNvPr>
          <p:cNvSpPr txBox="1"/>
          <p:nvPr/>
        </p:nvSpPr>
        <p:spPr>
          <a:xfrm>
            <a:off x="446246" y="84357"/>
            <a:ext cx="546560" cy="6844748"/>
          </a:xfrm>
          <a:prstGeom prst="rect">
            <a:avLst/>
          </a:prstGeom>
          <a:solidFill>
            <a:srgbClr val="92D050"/>
          </a:solidFill>
          <a:ln w="28575">
            <a:noFill/>
          </a:ln>
          <a:effectLst>
            <a:innerShdw blurRad="63500" dist="50800" dir="2700000">
              <a:prstClr val="black">
                <a:alpha val="50000"/>
              </a:prstClr>
            </a:innerShdw>
          </a:effectLst>
        </p:spPr>
        <p:txBody>
          <a:bodyPr vert="wordArtVert" wrap="square" rtlCol="0">
            <a:spAutoFit/>
          </a:bodyPr>
          <a:lstStyle/>
          <a:p>
            <a:r>
              <a:rPr lang="en-GB" sz="2000" dirty="0">
                <a:latin typeface="Arial Nova" panose="020B0504020202020204" pitchFamily="34" charset="0"/>
              </a:rPr>
              <a:t>VYGOTSKY &amp; SKINNER</a:t>
            </a:r>
          </a:p>
        </p:txBody>
      </p:sp>
      <p:sp>
        <p:nvSpPr>
          <p:cNvPr id="4" name="TextBox 3">
            <a:extLst>
              <a:ext uri="{FF2B5EF4-FFF2-40B4-BE49-F238E27FC236}">
                <a16:creationId xmlns:a16="http://schemas.microsoft.com/office/drawing/2014/main" id="{574A17F0-F24E-4508-BA24-BC0EDD2AAEF8}"/>
              </a:ext>
            </a:extLst>
          </p:cNvPr>
          <p:cNvSpPr txBox="1"/>
          <p:nvPr/>
        </p:nvSpPr>
        <p:spPr>
          <a:xfrm>
            <a:off x="5723330" y="6405072"/>
            <a:ext cx="1938031" cy="307777"/>
          </a:xfrm>
          <a:prstGeom prst="rect">
            <a:avLst/>
          </a:prstGeom>
          <a:noFill/>
        </p:spPr>
        <p:txBody>
          <a:bodyPr wrap="none" rtlCol="0">
            <a:spAutoFit/>
          </a:bodyPr>
          <a:lstStyle/>
          <a:p>
            <a:r>
              <a:rPr lang="en-GB" sz="1400" dirty="0">
                <a:solidFill>
                  <a:schemeClr val="bg1"/>
                </a:solidFill>
              </a:rPr>
              <a:t>(Graphical House, 2018)</a:t>
            </a:r>
          </a:p>
        </p:txBody>
      </p:sp>
      <p:sp>
        <p:nvSpPr>
          <p:cNvPr id="5" name="Rectangle 4">
            <a:extLst>
              <a:ext uri="{FF2B5EF4-FFF2-40B4-BE49-F238E27FC236}">
                <a16:creationId xmlns:a16="http://schemas.microsoft.com/office/drawing/2014/main" id="{6D20127F-F2B8-47D7-8B20-D525FCC8B4EC}"/>
              </a:ext>
            </a:extLst>
          </p:cNvPr>
          <p:cNvSpPr/>
          <p:nvPr/>
        </p:nvSpPr>
        <p:spPr>
          <a:xfrm>
            <a:off x="1035622" y="5620243"/>
            <a:ext cx="3297954" cy="923330"/>
          </a:xfrm>
          <a:prstGeom prst="rect">
            <a:avLst/>
          </a:prstGeom>
          <a:noFill/>
        </p:spPr>
        <p:txBody>
          <a:bodyPr wrap="none" lIns="91440" tIns="45720" rIns="91440" bIns="45720">
            <a:spAutoFit/>
          </a:bodyPr>
          <a:lstStyle/>
          <a:p>
            <a:pPr algn="ctr"/>
            <a:r>
              <a:rPr lang="en-US" sz="5400" b="0" cap="none" spc="0" dirty="0">
                <a:ln w="0"/>
                <a:solidFill>
                  <a:schemeClr val="bg1"/>
                </a:solidFill>
                <a:effectLst>
                  <a:outerShdw blurRad="38100" dist="19050" dir="2700000" algn="tl" rotWithShape="0">
                    <a:schemeClr val="dk1">
                      <a:alpha val="40000"/>
                    </a:schemeClr>
                  </a:outerShdw>
                </a:effectLst>
              </a:rPr>
              <a:t>Scrap </a:t>
            </a:r>
            <a:r>
              <a:rPr lang="en-US" sz="5400" b="0" cap="none" spc="0" dirty="0">
                <a:ln w="0"/>
                <a:solidFill>
                  <a:schemeClr val="bg1"/>
                </a:solidFill>
                <a:effectLst>
                  <a:outerShdw blurRad="50800" dist="38100" dir="18900000" algn="bl" rotWithShape="0">
                    <a:prstClr val="black">
                      <a:alpha val="40000"/>
                    </a:prstClr>
                  </a:outerShdw>
                </a:effectLst>
              </a:rPr>
              <a:t>Book</a:t>
            </a:r>
          </a:p>
        </p:txBody>
      </p:sp>
    </p:spTree>
    <p:extLst>
      <p:ext uri="{BB962C8B-B14F-4D97-AF65-F5344CB8AC3E}">
        <p14:creationId xmlns:p14="http://schemas.microsoft.com/office/powerpoint/2010/main" val="9453047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a:extLst>
              <a:ext uri="{FF2B5EF4-FFF2-40B4-BE49-F238E27FC236}">
                <a16:creationId xmlns:a16="http://schemas.microsoft.com/office/drawing/2014/main" id="{83B6C0ED-D08D-4502-9EE8-7DBC666D50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2661241" y="-2661243"/>
            <a:ext cx="6869515" cy="1219200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86A8C12-5671-470C-B4B4-289EEF580E12}"/>
              </a:ext>
            </a:extLst>
          </p:cNvPr>
          <p:cNvSpPr txBox="1"/>
          <p:nvPr/>
        </p:nvSpPr>
        <p:spPr>
          <a:xfrm>
            <a:off x="1025806" y="2336703"/>
            <a:ext cx="1871410" cy="276999"/>
          </a:xfrm>
          <a:prstGeom prst="rect">
            <a:avLst/>
          </a:prstGeom>
          <a:noFill/>
        </p:spPr>
        <p:txBody>
          <a:bodyPr wrap="none" rtlCol="0">
            <a:spAutoFit/>
          </a:bodyPr>
          <a:lstStyle/>
          <a:p>
            <a:r>
              <a:rPr lang="en-GB" sz="1200" dirty="0"/>
              <a:t>(Welsh Government, 2019)</a:t>
            </a:r>
          </a:p>
        </p:txBody>
      </p:sp>
      <p:pic>
        <p:nvPicPr>
          <p:cNvPr id="11" name="Picture 10">
            <a:extLst>
              <a:ext uri="{FF2B5EF4-FFF2-40B4-BE49-F238E27FC236}">
                <a16:creationId xmlns:a16="http://schemas.microsoft.com/office/drawing/2014/main" id="{7310E878-AEB3-44FE-B177-22AABB26812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971" b="96029" l="7978" r="91461">
                        <a14:foregroundMark x1="8652" y1="50301" x2="8652" y2="50301"/>
                        <a14:foregroundMark x1="7978" y1="52106" x2="7978" y2="52106"/>
                        <a14:foregroundMark x1="46067" y1="90614" x2="46067" y2="90614"/>
                        <a14:foregroundMark x1="47079" y1="93141" x2="47079" y2="93141"/>
                        <a14:foregroundMark x1="91461" y1="51023" x2="91461" y2="51023"/>
                        <a14:foregroundMark x1="52697" y1="7822" x2="52697" y2="7822"/>
                        <a14:foregroundMark x1="52022" y1="4091" x2="52022" y2="4091"/>
                        <a14:foregroundMark x1="51685" y1="48496" x2="51685" y2="48496"/>
                        <a14:foregroundMark x1="49888" y1="52106" x2="48315" y2="79543"/>
                        <a14:foregroundMark x1="48315" y1="79543" x2="37303" y2="85560"/>
                        <a14:foregroundMark x1="37303" y1="85560" x2="46292" y2="96029"/>
                        <a14:foregroundMark x1="46292" y1="96029" x2="54157" y2="68592"/>
                        <a14:foregroundMark x1="54157" y1="68592" x2="50337" y2="57040"/>
                        <a14:foregroundMark x1="53034" y1="43321" x2="61798" y2="52467"/>
                        <a14:foregroundMark x1="61798" y1="52467" x2="65281" y2="65584"/>
                        <a14:foregroundMark x1="65281" y1="65584" x2="51910" y2="59928"/>
                        <a14:foregroundMark x1="51910" y1="59928" x2="44270" y2="49940"/>
                        <a14:foregroundMark x1="50674" y1="96029" x2="50674" y2="96029"/>
                      </a14:backgroundRemoval>
                    </a14:imgEffect>
                  </a14:imgLayer>
                </a14:imgProps>
              </a:ext>
            </a:extLst>
          </a:blip>
          <a:stretch>
            <a:fillRect/>
          </a:stretch>
        </p:blipFill>
        <p:spPr>
          <a:xfrm>
            <a:off x="7497985" y="950448"/>
            <a:ext cx="4033936" cy="3615532"/>
          </a:xfrm>
          <a:prstGeom prst="rect">
            <a:avLst/>
          </a:prstGeom>
          <a:effectLst>
            <a:innerShdw blurRad="63500" dist="50800">
              <a:prstClr val="black">
                <a:alpha val="50000"/>
              </a:prstClr>
            </a:innerShdw>
          </a:effectLst>
        </p:spPr>
      </p:pic>
      <p:sp>
        <p:nvSpPr>
          <p:cNvPr id="2" name="TextBox 1">
            <a:extLst>
              <a:ext uri="{FF2B5EF4-FFF2-40B4-BE49-F238E27FC236}">
                <a16:creationId xmlns:a16="http://schemas.microsoft.com/office/drawing/2014/main" id="{46B6BE40-96EE-4D55-B7C2-067D5CC113FA}"/>
              </a:ext>
            </a:extLst>
          </p:cNvPr>
          <p:cNvSpPr txBox="1"/>
          <p:nvPr/>
        </p:nvSpPr>
        <p:spPr>
          <a:xfrm>
            <a:off x="11472701" y="0"/>
            <a:ext cx="546560" cy="6858000"/>
          </a:xfrm>
          <a:prstGeom prst="rect">
            <a:avLst/>
          </a:prstGeom>
          <a:solidFill>
            <a:srgbClr val="92D050"/>
          </a:solidFill>
          <a:ln w="28575">
            <a:noFill/>
          </a:ln>
          <a:effectLst>
            <a:innerShdw blurRad="63500" dist="50800" dir="2700000">
              <a:prstClr val="black">
                <a:alpha val="50000"/>
              </a:prstClr>
            </a:innerShdw>
          </a:effectLst>
        </p:spPr>
        <p:txBody>
          <a:bodyPr vert="wordArtVert" wrap="square" rtlCol="0">
            <a:spAutoFit/>
          </a:bodyPr>
          <a:lstStyle/>
          <a:p>
            <a:r>
              <a:rPr lang="en-GB" sz="2000" dirty="0">
                <a:latin typeface="Arial Nova" panose="020B0504020202020204" pitchFamily="34" charset="0"/>
              </a:rPr>
              <a:t>SUCCESSFUL FUTURES</a:t>
            </a:r>
          </a:p>
        </p:txBody>
      </p:sp>
      <p:pic>
        <p:nvPicPr>
          <p:cNvPr id="2050" name="Picture 2" descr="Professor Donaldson photo">
            <a:extLst>
              <a:ext uri="{FF2B5EF4-FFF2-40B4-BE49-F238E27FC236}">
                <a16:creationId xmlns:a16="http://schemas.microsoft.com/office/drawing/2014/main" id="{5F4E7700-5F50-4A70-82B2-B890358BE7C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6318" y="3882182"/>
            <a:ext cx="2884728" cy="2161212"/>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F27AF28-508E-4149-94B8-5F4F4055A5FD}"/>
              </a:ext>
            </a:extLst>
          </p:cNvPr>
          <p:cNvSpPr txBox="1"/>
          <p:nvPr/>
        </p:nvSpPr>
        <p:spPr>
          <a:xfrm>
            <a:off x="796318" y="6194560"/>
            <a:ext cx="2938177" cy="369332"/>
          </a:xfrm>
          <a:prstGeom prst="rect">
            <a:avLst/>
          </a:prstGeom>
          <a:solidFill>
            <a:schemeClr val="accent3">
              <a:lumMod val="60000"/>
              <a:lumOff val="40000"/>
            </a:schemeClr>
          </a:solidFill>
          <a:effectLst>
            <a:innerShdw blurRad="63500" dist="50800" dir="2700000">
              <a:prstClr val="black">
                <a:alpha val="50000"/>
              </a:prstClr>
            </a:innerShdw>
          </a:effectLst>
        </p:spPr>
        <p:txBody>
          <a:bodyPr wrap="none" rtlCol="0">
            <a:spAutoFit/>
          </a:bodyPr>
          <a:lstStyle/>
          <a:p>
            <a:r>
              <a:rPr lang="en-GB" dirty="0"/>
              <a:t>Professor Graham Donaldson</a:t>
            </a:r>
          </a:p>
        </p:txBody>
      </p:sp>
      <p:graphicFrame>
        <p:nvGraphicFramePr>
          <p:cNvPr id="24" name="Diagram 23">
            <a:extLst>
              <a:ext uri="{FF2B5EF4-FFF2-40B4-BE49-F238E27FC236}">
                <a16:creationId xmlns:a16="http://schemas.microsoft.com/office/drawing/2014/main" id="{D2D8F52D-059C-4220-BD26-9A390D19F253}"/>
              </a:ext>
            </a:extLst>
          </p:cNvPr>
          <p:cNvGraphicFramePr/>
          <p:nvPr>
            <p:extLst>
              <p:ext uri="{D42A27DB-BD31-4B8C-83A1-F6EECF244321}">
                <p14:modId xmlns:p14="http://schemas.microsoft.com/office/powerpoint/2010/main" val="2029778531"/>
              </p:ext>
            </p:extLst>
          </p:nvPr>
        </p:nvGraphicFramePr>
        <p:xfrm>
          <a:off x="163925" y="796932"/>
          <a:ext cx="3515022" cy="152716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5">
            <a:extLst>
              <a:ext uri="{FF2B5EF4-FFF2-40B4-BE49-F238E27FC236}">
                <a16:creationId xmlns:a16="http://schemas.microsoft.com/office/drawing/2014/main" id="{BA9D0424-4677-456D-8293-804F6F9DBBFA}"/>
              </a:ext>
            </a:extLst>
          </p:cNvPr>
          <p:cNvSpPr txBox="1"/>
          <p:nvPr/>
        </p:nvSpPr>
        <p:spPr>
          <a:xfrm>
            <a:off x="3407986" y="203751"/>
            <a:ext cx="5949386" cy="523220"/>
          </a:xfrm>
          <a:prstGeom prst="rect">
            <a:avLst/>
          </a:prstGeom>
          <a:solidFill>
            <a:srgbClr val="FFFF00"/>
          </a:solidFill>
          <a:ln w="57150">
            <a:noFill/>
          </a:ln>
          <a:effectLst>
            <a:glow rad="101600">
              <a:schemeClr val="accent1">
                <a:satMod val="175000"/>
                <a:alpha val="40000"/>
              </a:schemeClr>
            </a:glow>
          </a:effectLst>
          <a:scene3d>
            <a:camera prst="orthographicFront"/>
            <a:lightRig rig="threePt" dir="t"/>
          </a:scene3d>
          <a:sp3d>
            <a:bevelT w="165100" prst="coolSlant"/>
          </a:sp3d>
        </p:spPr>
        <p:txBody>
          <a:bodyPr wrap="none" rtlCol="0">
            <a:spAutoFit/>
          </a:bodyPr>
          <a:lstStyle/>
          <a:p>
            <a:r>
              <a:rPr lang="en-GB" sz="2800" dirty="0">
                <a:latin typeface="Arial Nova" panose="020B0504020202020204" pitchFamily="34" charset="0"/>
              </a:rPr>
              <a:t>The New Welsh Curriculum for 2022</a:t>
            </a:r>
          </a:p>
        </p:txBody>
      </p:sp>
      <p:pic>
        <p:nvPicPr>
          <p:cNvPr id="7" name="Picture 6">
            <a:extLst>
              <a:ext uri="{FF2B5EF4-FFF2-40B4-BE49-F238E27FC236}">
                <a16:creationId xmlns:a16="http://schemas.microsoft.com/office/drawing/2014/main" id="{7FF3E4F2-2517-4187-83E7-6F1EC983F3DC}"/>
              </a:ext>
            </a:extLst>
          </p:cNvPr>
          <p:cNvPicPr>
            <a:picLocks noChangeAspect="1"/>
          </p:cNvPicPr>
          <p:nvPr/>
        </p:nvPicPr>
        <p:blipFill>
          <a:blip r:embed="rId11"/>
          <a:stretch>
            <a:fillRect/>
          </a:stretch>
        </p:blipFill>
        <p:spPr>
          <a:xfrm rot="19591769">
            <a:off x="3656246" y="1041254"/>
            <a:ext cx="1280271" cy="1274174"/>
          </a:xfrm>
          <a:prstGeom prst="rect">
            <a:avLst/>
          </a:prstGeom>
        </p:spPr>
      </p:pic>
      <p:graphicFrame>
        <p:nvGraphicFramePr>
          <p:cNvPr id="23" name="Diagram 22">
            <a:extLst>
              <a:ext uri="{FF2B5EF4-FFF2-40B4-BE49-F238E27FC236}">
                <a16:creationId xmlns:a16="http://schemas.microsoft.com/office/drawing/2014/main" id="{7335EED4-10D6-418B-A9D7-C539A29B790D}"/>
              </a:ext>
            </a:extLst>
          </p:cNvPr>
          <p:cNvGraphicFramePr/>
          <p:nvPr>
            <p:extLst>
              <p:ext uri="{D42A27DB-BD31-4B8C-83A1-F6EECF244321}">
                <p14:modId xmlns:p14="http://schemas.microsoft.com/office/powerpoint/2010/main" val="2540931445"/>
              </p:ext>
            </p:extLst>
          </p:nvPr>
        </p:nvGraphicFramePr>
        <p:xfrm>
          <a:off x="4738264" y="930722"/>
          <a:ext cx="2883634" cy="107721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13" name="Picture 12">
            <a:extLst>
              <a:ext uri="{FF2B5EF4-FFF2-40B4-BE49-F238E27FC236}">
                <a16:creationId xmlns:a16="http://schemas.microsoft.com/office/drawing/2014/main" id="{6AAD6DC7-241B-48E7-AAEB-3CDD6C4B9EC7}"/>
              </a:ext>
            </a:extLst>
          </p:cNvPr>
          <p:cNvPicPr>
            <a:picLocks noChangeAspect="1"/>
          </p:cNvPicPr>
          <p:nvPr/>
        </p:nvPicPr>
        <p:blipFill>
          <a:blip r:embed="rId17"/>
          <a:stretch>
            <a:fillRect/>
          </a:stretch>
        </p:blipFill>
        <p:spPr>
          <a:xfrm rot="18083548">
            <a:off x="7331005" y="968916"/>
            <a:ext cx="1432684" cy="1438781"/>
          </a:xfrm>
          <a:prstGeom prst="rect">
            <a:avLst/>
          </a:prstGeom>
        </p:spPr>
      </p:pic>
      <p:sp>
        <p:nvSpPr>
          <p:cNvPr id="16" name="TextBox 15">
            <a:extLst>
              <a:ext uri="{FF2B5EF4-FFF2-40B4-BE49-F238E27FC236}">
                <a16:creationId xmlns:a16="http://schemas.microsoft.com/office/drawing/2014/main" id="{542A1E28-FB6C-405E-9176-0A639B48EE3D}"/>
              </a:ext>
            </a:extLst>
          </p:cNvPr>
          <p:cNvSpPr txBox="1"/>
          <p:nvPr/>
        </p:nvSpPr>
        <p:spPr>
          <a:xfrm>
            <a:off x="5301859" y="1991822"/>
            <a:ext cx="1871410" cy="276999"/>
          </a:xfrm>
          <a:prstGeom prst="rect">
            <a:avLst/>
          </a:prstGeom>
          <a:noFill/>
        </p:spPr>
        <p:txBody>
          <a:bodyPr wrap="none" rtlCol="0">
            <a:spAutoFit/>
          </a:bodyPr>
          <a:lstStyle/>
          <a:p>
            <a:r>
              <a:rPr lang="en-GB" sz="1200" dirty="0"/>
              <a:t>(Welsh Government, 2019)</a:t>
            </a:r>
          </a:p>
        </p:txBody>
      </p:sp>
      <p:pic>
        <p:nvPicPr>
          <p:cNvPr id="17" name="Picture 16">
            <a:extLst>
              <a:ext uri="{FF2B5EF4-FFF2-40B4-BE49-F238E27FC236}">
                <a16:creationId xmlns:a16="http://schemas.microsoft.com/office/drawing/2014/main" id="{75CA3A96-9663-40B8-BC58-D93C46F8306C}"/>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9689" b="89619" l="4686" r="94821">
                        <a14:foregroundMark x1="60173" y1="26644" x2="52281" y2="18685"/>
                        <a14:foregroundMark x1="52281" y1="18685" x2="51541" y2="20761"/>
                        <a14:foregroundMark x1="27127" y1="21799" x2="11467" y2="28028"/>
                        <a14:foregroundMark x1="49075" y1="31834" x2="39211" y2="37024"/>
                        <a14:foregroundMark x1="27127" y1="23183" x2="12207" y2="17301"/>
                        <a14:foregroundMark x1="12207" y1="17301" x2="9248" y2="20761"/>
                        <a14:foregroundMark x1="8138" y1="18685" x2="9864" y2="38408"/>
                        <a14:foregroundMark x1="7768" y1="36332" x2="4686" y2="17993"/>
                        <a14:foregroundMark x1="59063" y1="80623" x2="43403" y2="75087"/>
                        <a14:foregroundMark x1="43403" y1="75087" x2="39827" y2="78201"/>
                        <a14:foregroundMark x1="31443" y1="79239" x2="8015" y2="73356"/>
                        <a14:foregroundMark x1="92725" y1="81315" x2="84957" y2="86851"/>
                        <a14:foregroundMark x1="84957" y1="86851" x2="78052" y2="75433"/>
                        <a14:foregroundMark x1="78052" y1="75433" x2="85943" y2="74740"/>
                        <a14:foregroundMark x1="85943" y1="74740" x2="78422" y2="89965"/>
                        <a14:foregroundMark x1="78422" y1="89965" x2="74353" y2="76125"/>
                        <a14:foregroundMark x1="94821" y1="74048" x2="94575" y2="85467"/>
                        <a14:foregroundMark x1="93342" y1="28374" x2="71763" y2="25260"/>
                        <a14:foregroundMark x1="60173" y1="12111" x2="60173" y2="12111"/>
                        <a14:foregroundMark x1="53268" y1="10035" x2="53268" y2="10035"/>
                      </a14:backgroundRemoval>
                    </a14:imgEffect>
                  </a14:imgLayer>
                </a14:imgProps>
              </a:ext>
            </a:extLst>
          </a:blip>
          <a:stretch>
            <a:fillRect/>
          </a:stretch>
        </p:blipFill>
        <p:spPr>
          <a:xfrm>
            <a:off x="4087043" y="4871606"/>
            <a:ext cx="6506518" cy="2005293"/>
          </a:xfrm>
          <a:prstGeom prst="rect">
            <a:avLst/>
          </a:prstGeom>
          <a:ln>
            <a:noFill/>
          </a:ln>
          <a:effectLst>
            <a:outerShdw blurRad="292100" dist="139700" dir="2700000" algn="tl" rotWithShape="0">
              <a:srgbClr val="333333">
                <a:alpha val="65000"/>
              </a:srgbClr>
            </a:outerShdw>
          </a:effectLst>
        </p:spPr>
      </p:pic>
      <p:graphicFrame>
        <p:nvGraphicFramePr>
          <p:cNvPr id="26" name="Diagram 25">
            <a:extLst>
              <a:ext uri="{FF2B5EF4-FFF2-40B4-BE49-F238E27FC236}">
                <a16:creationId xmlns:a16="http://schemas.microsoft.com/office/drawing/2014/main" id="{967B635E-2FDE-445D-A1EF-98F8C5006B3B}"/>
              </a:ext>
            </a:extLst>
          </p:cNvPr>
          <p:cNvGraphicFramePr/>
          <p:nvPr>
            <p:extLst>
              <p:ext uri="{D42A27DB-BD31-4B8C-83A1-F6EECF244321}">
                <p14:modId xmlns:p14="http://schemas.microsoft.com/office/powerpoint/2010/main" val="1028616045"/>
              </p:ext>
            </p:extLst>
          </p:nvPr>
        </p:nvGraphicFramePr>
        <p:xfrm>
          <a:off x="4992955" y="2602087"/>
          <a:ext cx="2456655" cy="2031325"/>
        </p:xfrm>
        <a:graphic>
          <a:graphicData uri="http://schemas.openxmlformats.org/drawingml/2006/diagram">
            <dgm:relIds xmlns:dgm="http://schemas.openxmlformats.org/drawingml/2006/diagram" xmlns:r="http://schemas.openxmlformats.org/officeDocument/2006/relationships" r:dm="rId20" r:lo="rId21" r:qs="rId22" r:cs="rId23"/>
          </a:graphicData>
        </a:graphic>
      </p:graphicFrame>
      <p:pic>
        <p:nvPicPr>
          <p:cNvPr id="19" name="Picture 18">
            <a:extLst>
              <a:ext uri="{FF2B5EF4-FFF2-40B4-BE49-F238E27FC236}">
                <a16:creationId xmlns:a16="http://schemas.microsoft.com/office/drawing/2014/main" id="{9587892E-DA0E-4E17-BE04-720320C9753D}"/>
              </a:ext>
            </a:extLst>
          </p:cNvPr>
          <p:cNvPicPr>
            <a:picLocks noChangeAspect="1"/>
          </p:cNvPicPr>
          <p:nvPr/>
        </p:nvPicPr>
        <p:blipFill>
          <a:blip r:embed="rId25"/>
          <a:stretch>
            <a:fillRect/>
          </a:stretch>
        </p:blipFill>
        <p:spPr>
          <a:xfrm rot="9240148">
            <a:off x="6875218" y="2763987"/>
            <a:ext cx="1780186" cy="1774090"/>
          </a:xfrm>
          <a:prstGeom prst="rect">
            <a:avLst/>
          </a:prstGeom>
        </p:spPr>
      </p:pic>
      <p:sp>
        <p:nvSpPr>
          <p:cNvPr id="20" name="TextBox 19">
            <a:extLst>
              <a:ext uri="{FF2B5EF4-FFF2-40B4-BE49-F238E27FC236}">
                <a16:creationId xmlns:a16="http://schemas.microsoft.com/office/drawing/2014/main" id="{97C01E05-7A86-43FC-AAF0-4E3A70EF2D63}"/>
              </a:ext>
            </a:extLst>
          </p:cNvPr>
          <p:cNvSpPr txBox="1"/>
          <p:nvPr/>
        </p:nvSpPr>
        <p:spPr>
          <a:xfrm>
            <a:off x="9708886" y="4350393"/>
            <a:ext cx="1871410" cy="276999"/>
          </a:xfrm>
          <a:prstGeom prst="rect">
            <a:avLst/>
          </a:prstGeom>
          <a:noFill/>
        </p:spPr>
        <p:txBody>
          <a:bodyPr wrap="none" rtlCol="0">
            <a:spAutoFit/>
          </a:bodyPr>
          <a:lstStyle/>
          <a:p>
            <a:r>
              <a:rPr lang="en-GB" sz="1200" dirty="0"/>
              <a:t>(Welsh Government, 2019)</a:t>
            </a:r>
          </a:p>
        </p:txBody>
      </p:sp>
      <p:pic>
        <p:nvPicPr>
          <p:cNvPr id="22" name="Picture 21">
            <a:extLst>
              <a:ext uri="{FF2B5EF4-FFF2-40B4-BE49-F238E27FC236}">
                <a16:creationId xmlns:a16="http://schemas.microsoft.com/office/drawing/2014/main" id="{BD53B96D-A440-485B-92F2-A1AF302CC93E}"/>
              </a:ext>
            </a:extLst>
          </p:cNvPr>
          <p:cNvPicPr>
            <a:picLocks noChangeAspect="1"/>
          </p:cNvPicPr>
          <p:nvPr/>
        </p:nvPicPr>
        <p:blipFill>
          <a:blip r:embed="rId26"/>
          <a:stretch>
            <a:fillRect/>
          </a:stretch>
        </p:blipFill>
        <p:spPr>
          <a:xfrm>
            <a:off x="2676622" y="274318"/>
            <a:ext cx="1213209" cy="1219306"/>
          </a:xfrm>
          <a:prstGeom prst="rect">
            <a:avLst/>
          </a:prstGeom>
        </p:spPr>
      </p:pic>
      <p:sp>
        <p:nvSpPr>
          <p:cNvPr id="25" name="TextBox 24">
            <a:extLst>
              <a:ext uri="{FF2B5EF4-FFF2-40B4-BE49-F238E27FC236}">
                <a16:creationId xmlns:a16="http://schemas.microsoft.com/office/drawing/2014/main" id="{B2587790-E80C-4F46-A846-DA156CD4E2C7}"/>
              </a:ext>
            </a:extLst>
          </p:cNvPr>
          <p:cNvSpPr txBox="1"/>
          <p:nvPr/>
        </p:nvSpPr>
        <p:spPr>
          <a:xfrm>
            <a:off x="6818208" y="6646947"/>
            <a:ext cx="1871410" cy="276999"/>
          </a:xfrm>
          <a:prstGeom prst="rect">
            <a:avLst/>
          </a:prstGeom>
          <a:noFill/>
        </p:spPr>
        <p:txBody>
          <a:bodyPr wrap="none" rtlCol="0">
            <a:spAutoFit/>
          </a:bodyPr>
          <a:lstStyle/>
          <a:p>
            <a:r>
              <a:rPr lang="en-GB" sz="1200" dirty="0"/>
              <a:t>(Welsh Government, 2019)</a:t>
            </a:r>
          </a:p>
        </p:txBody>
      </p:sp>
      <p:sp>
        <p:nvSpPr>
          <p:cNvPr id="27" name="TextBox 26">
            <a:extLst>
              <a:ext uri="{FF2B5EF4-FFF2-40B4-BE49-F238E27FC236}">
                <a16:creationId xmlns:a16="http://schemas.microsoft.com/office/drawing/2014/main" id="{C34F1359-F8D7-40DB-BAAC-03EE1A62613E}"/>
              </a:ext>
            </a:extLst>
          </p:cNvPr>
          <p:cNvSpPr txBox="1"/>
          <p:nvPr/>
        </p:nvSpPr>
        <p:spPr>
          <a:xfrm>
            <a:off x="5624355" y="4587189"/>
            <a:ext cx="1193853" cy="276999"/>
          </a:xfrm>
          <a:prstGeom prst="rect">
            <a:avLst/>
          </a:prstGeom>
          <a:noFill/>
        </p:spPr>
        <p:txBody>
          <a:bodyPr wrap="none" rtlCol="0">
            <a:spAutoFit/>
          </a:bodyPr>
          <a:lstStyle/>
          <a:p>
            <a:r>
              <a:rPr lang="en-GB" sz="1200" dirty="0"/>
              <a:t>(Dauncey, 2019)</a:t>
            </a:r>
          </a:p>
        </p:txBody>
      </p:sp>
      <p:sp>
        <p:nvSpPr>
          <p:cNvPr id="28" name="TextBox 27">
            <a:extLst>
              <a:ext uri="{FF2B5EF4-FFF2-40B4-BE49-F238E27FC236}">
                <a16:creationId xmlns:a16="http://schemas.microsoft.com/office/drawing/2014/main" id="{1D5CCAA4-715B-41D6-9AB5-B4E5D79950D1}"/>
              </a:ext>
            </a:extLst>
          </p:cNvPr>
          <p:cNvSpPr txBox="1"/>
          <p:nvPr/>
        </p:nvSpPr>
        <p:spPr>
          <a:xfrm>
            <a:off x="1060348" y="6501768"/>
            <a:ext cx="2468112" cy="276999"/>
          </a:xfrm>
          <a:prstGeom prst="rect">
            <a:avLst/>
          </a:prstGeom>
          <a:noFill/>
        </p:spPr>
        <p:txBody>
          <a:bodyPr wrap="none" rtlCol="0">
            <a:spAutoFit/>
          </a:bodyPr>
          <a:lstStyle/>
          <a:p>
            <a:r>
              <a:rPr lang="en-GB" sz="1200" dirty="0"/>
              <a:t>(Education Workforce Council, 2015)</a:t>
            </a:r>
          </a:p>
        </p:txBody>
      </p:sp>
      <p:sp>
        <p:nvSpPr>
          <p:cNvPr id="4" name="Speech Bubble: Rectangle 3">
            <a:extLst>
              <a:ext uri="{FF2B5EF4-FFF2-40B4-BE49-F238E27FC236}">
                <a16:creationId xmlns:a16="http://schemas.microsoft.com/office/drawing/2014/main" id="{F1656A06-D986-4DAB-8C0B-CB74C813AC36}"/>
              </a:ext>
            </a:extLst>
          </p:cNvPr>
          <p:cNvSpPr/>
          <p:nvPr/>
        </p:nvSpPr>
        <p:spPr>
          <a:xfrm>
            <a:off x="382943" y="2810174"/>
            <a:ext cx="2700252" cy="1190319"/>
          </a:xfrm>
          <a:prstGeom prst="wedgeRectCallout">
            <a:avLst/>
          </a:prstGeom>
          <a:solidFill>
            <a:srgbClr val="92D050"/>
          </a:solidFill>
          <a:ln w="28575"/>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500" dirty="0"/>
              <a:t>“My team and I visited around 60 schools across the country.  We received over 700 responses (300 from children), to our call for evidence”(Donaldson, 2015).</a:t>
            </a:r>
          </a:p>
        </p:txBody>
      </p:sp>
      <p:pic>
        <p:nvPicPr>
          <p:cNvPr id="5" name="Picture 4">
            <a:extLst>
              <a:ext uri="{FF2B5EF4-FFF2-40B4-BE49-F238E27FC236}">
                <a16:creationId xmlns:a16="http://schemas.microsoft.com/office/drawing/2014/main" id="{07FA2074-33EA-4CFB-8B32-13CFFBEF9250}"/>
              </a:ext>
            </a:extLst>
          </p:cNvPr>
          <p:cNvPicPr>
            <a:picLocks noChangeAspect="1"/>
          </p:cNvPicPr>
          <p:nvPr/>
        </p:nvPicPr>
        <p:blipFill>
          <a:blip r:embed="rId27"/>
          <a:stretch>
            <a:fillRect/>
          </a:stretch>
        </p:blipFill>
        <p:spPr>
          <a:xfrm rot="8359362">
            <a:off x="2965608" y="2198186"/>
            <a:ext cx="1152842" cy="1115665"/>
          </a:xfrm>
          <a:prstGeom prst="rect">
            <a:avLst/>
          </a:prstGeom>
        </p:spPr>
      </p:pic>
      <p:pic>
        <p:nvPicPr>
          <p:cNvPr id="12" name="Picture 11">
            <a:extLst>
              <a:ext uri="{FF2B5EF4-FFF2-40B4-BE49-F238E27FC236}">
                <a16:creationId xmlns:a16="http://schemas.microsoft.com/office/drawing/2014/main" id="{5B12E036-E392-46E2-A079-C6162F851DD7}"/>
              </a:ext>
            </a:extLst>
          </p:cNvPr>
          <p:cNvPicPr>
            <a:picLocks noChangeAspect="1"/>
          </p:cNvPicPr>
          <p:nvPr/>
        </p:nvPicPr>
        <p:blipFill>
          <a:blip r:embed="rId28"/>
          <a:stretch>
            <a:fillRect/>
          </a:stretch>
        </p:blipFill>
        <p:spPr>
          <a:xfrm rot="17676705">
            <a:off x="4647394" y="4134447"/>
            <a:ext cx="914479" cy="1202996"/>
          </a:xfrm>
          <a:prstGeom prst="rect">
            <a:avLst/>
          </a:prstGeom>
        </p:spPr>
      </p:pic>
      <p:sp>
        <p:nvSpPr>
          <p:cNvPr id="8" name="TextBox 7">
            <a:extLst>
              <a:ext uri="{FF2B5EF4-FFF2-40B4-BE49-F238E27FC236}">
                <a16:creationId xmlns:a16="http://schemas.microsoft.com/office/drawing/2014/main" id="{0D8BE9F2-E204-4961-AF10-8F967FF0D9D0}"/>
              </a:ext>
            </a:extLst>
          </p:cNvPr>
          <p:cNvSpPr txBox="1"/>
          <p:nvPr/>
        </p:nvSpPr>
        <p:spPr>
          <a:xfrm>
            <a:off x="11092443" y="6607160"/>
            <a:ext cx="1231427" cy="276999"/>
          </a:xfrm>
          <a:prstGeom prst="rect">
            <a:avLst/>
          </a:prstGeom>
          <a:noFill/>
        </p:spPr>
        <p:txBody>
          <a:bodyPr wrap="none" rtlCol="0">
            <a:spAutoFit/>
          </a:bodyPr>
          <a:lstStyle/>
          <a:p>
            <a:r>
              <a:rPr lang="en-GB" sz="1200" dirty="0"/>
              <a:t>(</a:t>
            </a:r>
            <a:r>
              <a:rPr lang="en-GB" sz="1200" dirty="0" err="1"/>
              <a:t>Hassified</a:t>
            </a:r>
            <a:r>
              <a:rPr lang="en-GB" sz="1200" dirty="0"/>
              <a:t>, 2018)</a:t>
            </a:r>
          </a:p>
        </p:txBody>
      </p:sp>
    </p:spTree>
    <p:extLst>
      <p:ext uri="{BB962C8B-B14F-4D97-AF65-F5344CB8AC3E}">
        <p14:creationId xmlns:p14="http://schemas.microsoft.com/office/powerpoint/2010/main" val="3724565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a:extLst>
              <a:ext uri="{FF2B5EF4-FFF2-40B4-BE49-F238E27FC236}">
                <a16:creationId xmlns:a16="http://schemas.microsoft.com/office/drawing/2014/main" id="{C44BA346-1184-4C10-A8FD-E617F714AC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2667001" y="-2666999"/>
            <a:ext cx="6857998" cy="12192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1BE54FE-3E36-4072-8FDC-D3C10659EBF7}"/>
              </a:ext>
            </a:extLst>
          </p:cNvPr>
          <p:cNvSpPr txBox="1"/>
          <p:nvPr/>
        </p:nvSpPr>
        <p:spPr>
          <a:xfrm>
            <a:off x="4128338" y="142491"/>
            <a:ext cx="3780457" cy="923330"/>
          </a:xfrm>
          <a:prstGeom prst="rect">
            <a:avLst/>
          </a:prstGeom>
          <a:solidFill>
            <a:schemeClr val="bg2"/>
          </a:solidFill>
          <a:effectLst>
            <a:innerShdw blurRad="114300">
              <a:prstClr val="black"/>
            </a:innerShdw>
          </a:effectLst>
        </p:spPr>
        <p:txBody>
          <a:bodyPr wrap="square" rtlCol="0">
            <a:spAutoFit/>
          </a:bodyPr>
          <a:lstStyle/>
          <a:p>
            <a:pPr algn="ctr"/>
            <a:r>
              <a:rPr lang="en-GB" sz="4000" dirty="0"/>
              <a:t>Behaviourism</a:t>
            </a:r>
          </a:p>
          <a:p>
            <a:pPr algn="ctr"/>
            <a:r>
              <a:rPr lang="en-GB" sz="1400" dirty="0"/>
              <a:t>Automatic, transmission led approach</a:t>
            </a:r>
          </a:p>
        </p:txBody>
      </p:sp>
      <p:sp>
        <p:nvSpPr>
          <p:cNvPr id="11" name="TextBox 10">
            <a:extLst>
              <a:ext uri="{FF2B5EF4-FFF2-40B4-BE49-F238E27FC236}">
                <a16:creationId xmlns:a16="http://schemas.microsoft.com/office/drawing/2014/main" id="{DB3302E3-FC43-432C-AE56-694A9443DF62}"/>
              </a:ext>
            </a:extLst>
          </p:cNvPr>
          <p:cNvSpPr txBox="1"/>
          <p:nvPr/>
        </p:nvSpPr>
        <p:spPr>
          <a:xfrm>
            <a:off x="64471" y="0"/>
            <a:ext cx="3502708" cy="1532334"/>
          </a:xfrm>
          <a:prstGeom prst="roundRect">
            <a:avLst/>
          </a:prstGeom>
          <a:solidFill>
            <a:srgbClr val="FFFF00"/>
          </a:solidFill>
          <a:ln w="28575">
            <a:solidFill>
              <a:schemeClr val="tx1"/>
            </a:solidFill>
          </a:ln>
        </p:spPr>
        <p:txBody>
          <a:bodyPr wrap="square" rtlCol="0">
            <a:spAutoFit/>
          </a:bodyPr>
          <a:lstStyle/>
          <a:p>
            <a:pPr lvl="0"/>
            <a:r>
              <a:rPr lang="en-GB" sz="1400" dirty="0">
                <a:solidFill>
                  <a:prstClr val="black"/>
                </a:solidFill>
                <a:latin typeface="Arial Nova" panose="020B0504020202020204" pitchFamily="34" charset="0"/>
              </a:rPr>
              <a:t>I use </a:t>
            </a:r>
            <a:r>
              <a:rPr lang="en-GB" sz="1400" b="1" dirty="0">
                <a:solidFill>
                  <a:prstClr val="black"/>
                </a:solidFill>
                <a:latin typeface="Arial Nova" panose="020B0504020202020204" pitchFamily="34" charset="0"/>
              </a:rPr>
              <a:t>sticker charts </a:t>
            </a:r>
            <a:r>
              <a:rPr lang="en-GB" sz="1400" dirty="0">
                <a:solidFill>
                  <a:prstClr val="black"/>
                </a:solidFill>
                <a:latin typeface="Arial Nova" panose="020B0504020202020204" pitchFamily="34" charset="0"/>
              </a:rPr>
              <a:t>effectively one-to-one or small group situations to reward good behaviour or effort.  Children receive praise and respect off their peers and Teacher. Works best at key stage 1.</a:t>
            </a:r>
          </a:p>
        </p:txBody>
      </p:sp>
      <p:pic>
        <p:nvPicPr>
          <p:cNvPr id="4" name="Picture 3">
            <a:extLst>
              <a:ext uri="{FF2B5EF4-FFF2-40B4-BE49-F238E27FC236}">
                <a16:creationId xmlns:a16="http://schemas.microsoft.com/office/drawing/2014/main" id="{FD89B3B4-BCB3-48AE-A592-5393E4FBAF42}"/>
              </a:ext>
            </a:extLst>
          </p:cNvPr>
          <p:cNvPicPr>
            <a:picLocks noChangeAspect="1"/>
          </p:cNvPicPr>
          <p:nvPr/>
        </p:nvPicPr>
        <p:blipFill>
          <a:blip r:embed="rId3"/>
          <a:stretch>
            <a:fillRect/>
          </a:stretch>
        </p:blipFill>
        <p:spPr>
          <a:xfrm rot="20943660">
            <a:off x="317030" y="1508422"/>
            <a:ext cx="2997591" cy="1588750"/>
          </a:xfrm>
          <a:prstGeom prst="rect">
            <a:avLst/>
          </a:prstGeom>
          <a:ln>
            <a:noFill/>
          </a:ln>
          <a:effectLst>
            <a:outerShdw blurRad="190500" algn="tl" rotWithShape="0">
              <a:srgbClr val="000000">
                <a:alpha val="70000"/>
              </a:srgbClr>
            </a:outerShdw>
          </a:effectLst>
        </p:spPr>
      </p:pic>
      <p:pic>
        <p:nvPicPr>
          <p:cNvPr id="12" name="Picture 11">
            <a:extLst>
              <a:ext uri="{FF2B5EF4-FFF2-40B4-BE49-F238E27FC236}">
                <a16:creationId xmlns:a16="http://schemas.microsoft.com/office/drawing/2014/main" id="{4787ED5C-0BCD-4674-9C9C-320867E0A892}"/>
              </a:ext>
            </a:extLst>
          </p:cNvPr>
          <p:cNvPicPr>
            <a:picLocks noChangeAspect="1"/>
          </p:cNvPicPr>
          <p:nvPr/>
        </p:nvPicPr>
        <p:blipFill>
          <a:blip r:embed="rId4"/>
          <a:stretch>
            <a:fillRect/>
          </a:stretch>
        </p:blipFill>
        <p:spPr>
          <a:xfrm rot="1414560">
            <a:off x="2722680" y="560989"/>
            <a:ext cx="1444877" cy="1469263"/>
          </a:xfrm>
          <a:prstGeom prst="rect">
            <a:avLst/>
          </a:prstGeom>
        </p:spPr>
      </p:pic>
      <p:sp>
        <p:nvSpPr>
          <p:cNvPr id="13" name="TextBox 12">
            <a:extLst>
              <a:ext uri="{FF2B5EF4-FFF2-40B4-BE49-F238E27FC236}">
                <a16:creationId xmlns:a16="http://schemas.microsoft.com/office/drawing/2014/main" id="{5D8B0A31-6C64-4EE8-883C-7B76A470607A}"/>
              </a:ext>
            </a:extLst>
          </p:cNvPr>
          <p:cNvSpPr txBox="1"/>
          <p:nvPr/>
        </p:nvSpPr>
        <p:spPr>
          <a:xfrm>
            <a:off x="4633125" y="1143165"/>
            <a:ext cx="2848586" cy="2009061"/>
          </a:xfrm>
          <a:prstGeom prst="roundRect">
            <a:avLst/>
          </a:prstGeom>
          <a:solidFill>
            <a:srgbClr val="FF99FF"/>
          </a:solidFill>
          <a:ln w="28575">
            <a:solidFill>
              <a:schemeClr val="tx1"/>
            </a:solidFill>
          </a:ln>
        </p:spPr>
        <p:txBody>
          <a:bodyPr wrap="square" rtlCol="0">
            <a:spAutoFit/>
          </a:bodyPr>
          <a:lstStyle/>
          <a:p>
            <a:r>
              <a:rPr lang="en-GB" sz="1400" b="1" dirty="0"/>
              <a:t>Jewel in the Jar – (Token Economy)</a:t>
            </a:r>
            <a:r>
              <a:rPr lang="en-GB" sz="1400" dirty="0"/>
              <a:t>, - children work together to earn jewels and fill the jar to gain a reward (class party).  This can be preferable to sticker charts as it rewards the whole class thus no child is excluded..</a:t>
            </a:r>
          </a:p>
        </p:txBody>
      </p:sp>
      <p:sp>
        <p:nvSpPr>
          <p:cNvPr id="15" name="TextBox 14">
            <a:extLst>
              <a:ext uri="{FF2B5EF4-FFF2-40B4-BE49-F238E27FC236}">
                <a16:creationId xmlns:a16="http://schemas.microsoft.com/office/drawing/2014/main" id="{94D28BF7-0797-454A-A8B4-1C7BD94173DE}"/>
              </a:ext>
            </a:extLst>
          </p:cNvPr>
          <p:cNvSpPr txBox="1"/>
          <p:nvPr/>
        </p:nvSpPr>
        <p:spPr>
          <a:xfrm>
            <a:off x="3082630" y="4296269"/>
            <a:ext cx="2488147" cy="2485787"/>
          </a:xfrm>
          <a:prstGeom prst="roundRect">
            <a:avLst/>
          </a:prstGeom>
          <a:solidFill>
            <a:srgbClr val="99CCFF"/>
          </a:solidFill>
          <a:ln w="28575">
            <a:solidFill>
              <a:schemeClr val="tx1"/>
            </a:solidFill>
          </a:ln>
        </p:spPr>
        <p:txBody>
          <a:bodyPr wrap="square" rtlCol="0">
            <a:spAutoFit/>
          </a:bodyPr>
          <a:lstStyle/>
          <a:p>
            <a:r>
              <a:rPr lang="en-GB" sz="1400" b="1" dirty="0"/>
              <a:t>Two Stars and a Wish -</a:t>
            </a:r>
            <a:r>
              <a:rPr lang="en-GB" sz="1400" dirty="0"/>
              <a:t>  a platform for immediate self/ peer evaluation and praise.  The idea is that when linked with the praise, the learner will understand and remember how they need to improve. This also relates to Social Constructivism as children learn from friends.</a:t>
            </a:r>
          </a:p>
        </p:txBody>
      </p:sp>
      <p:pic>
        <p:nvPicPr>
          <p:cNvPr id="5" name="Picture 4" descr="Image result for jewel in the jar for schools">
            <a:extLst>
              <a:ext uri="{FF2B5EF4-FFF2-40B4-BE49-F238E27FC236}">
                <a16:creationId xmlns:a16="http://schemas.microsoft.com/office/drawing/2014/main" id="{2BA206B5-C579-49CB-804D-5729DAF583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8243" y="2448750"/>
            <a:ext cx="1815389" cy="161018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4CAF6932-3FDA-4765-9E63-C6F6F9FB4E83}"/>
              </a:ext>
            </a:extLst>
          </p:cNvPr>
          <p:cNvPicPr>
            <a:picLocks noChangeAspect="1"/>
          </p:cNvPicPr>
          <p:nvPr/>
        </p:nvPicPr>
        <p:blipFill>
          <a:blip r:embed="rId6"/>
          <a:stretch>
            <a:fillRect/>
          </a:stretch>
        </p:blipFill>
        <p:spPr>
          <a:xfrm rot="20971334">
            <a:off x="257243" y="4015641"/>
            <a:ext cx="2334422" cy="22801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4" name="Picture 13">
            <a:extLst>
              <a:ext uri="{FF2B5EF4-FFF2-40B4-BE49-F238E27FC236}">
                <a16:creationId xmlns:a16="http://schemas.microsoft.com/office/drawing/2014/main" id="{E724539D-1B17-459E-9C5E-4F2FC67D49AC}"/>
              </a:ext>
            </a:extLst>
          </p:cNvPr>
          <p:cNvPicPr>
            <a:picLocks noChangeAspect="1"/>
          </p:cNvPicPr>
          <p:nvPr/>
        </p:nvPicPr>
        <p:blipFill>
          <a:blip r:embed="rId7"/>
          <a:stretch>
            <a:fillRect/>
          </a:stretch>
        </p:blipFill>
        <p:spPr>
          <a:xfrm rot="3287694">
            <a:off x="3974295" y="2178203"/>
            <a:ext cx="1444877" cy="1469263"/>
          </a:xfrm>
          <a:prstGeom prst="rect">
            <a:avLst/>
          </a:prstGeom>
        </p:spPr>
      </p:pic>
      <p:pic>
        <p:nvPicPr>
          <p:cNvPr id="16" name="Picture 15">
            <a:extLst>
              <a:ext uri="{FF2B5EF4-FFF2-40B4-BE49-F238E27FC236}">
                <a16:creationId xmlns:a16="http://schemas.microsoft.com/office/drawing/2014/main" id="{159AA491-4B9F-4CE3-A41C-AF6E4E8250AA}"/>
              </a:ext>
            </a:extLst>
          </p:cNvPr>
          <p:cNvPicPr>
            <a:picLocks noChangeAspect="1"/>
          </p:cNvPicPr>
          <p:nvPr/>
        </p:nvPicPr>
        <p:blipFill>
          <a:blip r:embed="rId8"/>
          <a:stretch>
            <a:fillRect/>
          </a:stretch>
        </p:blipFill>
        <p:spPr>
          <a:xfrm rot="1917189">
            <a:off x="1821297" y="4283707"/>
            <a:ext cx="2042337" cy="2036240"/>
          </a:xfrm>
          <a:prstGeom prst="rect">
            <a:avLst/>
          </a:prstGeom>
        </p:spPr>
      </p:pic>
      <p:sp>
        <p:nvSpPr>
          <p:cNvPr id="7" name="TextBox 6">
            <a:extLst>
              <a:ext uri="{FF2B5EF4-FFF2-40B4-BE49-F238E27FC236}">
                <a16:creationId xmlns:a16="http://schemas.microsoft.com/office/drawing/2014/main" id="{FBDF19E8-D65B-4F24-A5A9-F99058101F9A}"/>
              </a:ext>
            </a:extLst>
          </p:cNvPr>
          <p:cNvSpPr txBox="1"/>
          <p:nvPr/>
        </p:nvSpPr>
        <p:spPr>
          <a:xfrm>
            <a:off x="-3657" y="1376080"/>
            <a:ext cx="1325631" cy="1037273"/>
          </a:xfrm>
          <a:prstGeom prst="irregularSeal1">
            <a:avLst/>
          </a:prstGeom>
          <a:solidFill>
            <a:srgbClr val="FF99FF"/>
          </a:solidFill>
          <a:ln w="28575">
            <a:solidFill>
              <a:schemeClr val="tx1"/>
            </a:solidFill>
          </a:ln>
        </p:spPr>
        <p:txBody>
          <a:bodyPr wrap="none" rtlCol="0">
            <a:spAutoFit/>
          </a:bodyPr>
          <a:lstStyle/>
          <a:p>
            <a:r>
              <a:rPr lang="en-GB" dirty="0"/>
              <a:t>Praise</a:t>
            </a:r>
          </a:p>
        </p:txBody>
      </p:sp>
      <p:sp>
        <p:nvSpPr>
          <p:cNvPr id="17" name="TextBox 16">
            <a:extLst>
              <a:ext uri="{FF2B5EF4-FFF2-40B4-BE49-F238E27FC236}">
                <a16:creationId xmlns:a16="http://schemas.microsoft.com/office/drawing/2014/main" id="{E0A8C9EE-DADB-473C-99AB-CDC319AD9BEC}"/>
              </a:ext>
            </a:extLst>
          </p:cNvPr>
          <p:cNvSpPr txBox="1"/>
          <p:nvPr/>
        </p:nvSpPr>
        <p:spPr>
          <a:xfrm rot="442407">
            <a:off x="57314" y="3637776"/>
            <a:ext cx="1281619" cy="864394"/>
          </a:xfrm>
          <a:prstGeom prst="irregularSeal1">
            <a:avLst/>
          </a:prstGeom>
          <a:solidFill>
            <a:srgbClr val="99FF99"/>
          </a:solidFill>
          <a:ln w="28575">
            <a:solidFill>
              <a:schemeClr val="tx1"/>
            </a:solidFill>
          </a:ln>
        </p:spPr>
        <p:txBody>
          <a:bodyPr wrap="none" rtlCol="0">
            <a:spAutoFit/>
          </a:bodyPr>
          <a:lstStyle/>
          <a:p>
            <a:r>
              <a:rPr lang="en-GB" sz="1400" dirty="0"/>
              <a:t>Esteem</a:t>
            </a:r>
          </a:p>
        </p:txBody>
      </p:sp>
      <p:sp>
        <p:nvSpPr>
          <p:cNvPr id="18" name="TextBox 17">
            <a:extLst>
              <a:ext uri="{FF2B5EF4-FFF2-40B4-BE49-F238E27FC236}">
                <a16:creationId xmlns:a16="http://schemas.microsoft.com/office/drawing/2014/main" id="{E1155255-C7EC-4EE8-9DA0-F1BBD49BF712}"/>
              </a:ext>
            </a:extLst>
          </p:cNvPr>
          <p:cNvSpPr txBox="1"/>
          <p:nvPr/>
        </p:nvSpPr>
        <p:spPr>
          <a:xfrm rot="20414281">
            <a:off x="1704517" y="2919615"/>
            <a:ext cx="1304819" cy="864394"/>
          </a:xfrm>
          <a:prstGeom prst="irregularSeal1">
            <a:avLst/>
          </a:prstGeom>
          <a:solidFill>
            <a:srgbClr val="66FFFF"/>
          </a:solidFill>
          <a:ln w="28575">
            <a:solidFill>
              <a:schemeClr val="tx1"/>
            </a:solidFill>
          </a:ln>
        </p:spPr>
        <p:txBody>
          <a:bodyPr wrap="none" rtlCol="0">
            <a:spAutoFit/>
          </a:bodyPr>
          <a:lstStyle/>
          <a:p>
            <a:r>
              <a:rPr lang="en-GB" sz="1400" dirty="0"/>
              <a:t>Reward</a:t>
            </a:r>
          </a:p>
        </p:txBody>
      </p:sp>
      <p:sp>
        <p:nvSpPr>
          <p:cNvPr id="8" name="TextBox 7">
            <a:extLst>
              <a:ext uri="{FF2B5EF4-FFF2-40B4-BE49-F238E27FC236}">
                <a16:creationId xmlns:a16="http://schemas.microsoft.com/office/drawing/2014/main" id="{8C7A7BAA-CB82-4913-A35D-1A37519E8764}"/>
              </a:ext>
            </a:extLst>
          </p:cNvPr>
          <p:cNvSpPr txBox="1"/>
          <p:nvPr/>
        </p:nvSpPr>
        <p:spPr>
          <a:xfrm>
            <a:off x="10439366" y="83350"/>
            <a:ext cx="1568058" cy="400110"/>
          </a:xfrm>
          <a:prstGeom prst="rect">
            <a:avLst/>
          </a:prstGeom>
          <a:solidFill>
            <a:schemeClr val="accent2">
              <a:lumMod val="20000"/>
              <a:lumOff val="80000"/>
            </a:schemeClr>
          </a:solidFill>
          <a:effectLst>
            <a:innerShdw blurRad="114300">
              <a:prstClr val="black"/>
            </a:innerShdw>
          </a:effectLst>
        </p:spPr>
        <p:txBody>
          <a:bodyPr wrap="none" rtlCol="0">
            <a:spAutoFit/>
          </a:bodyPr>
          <a:lstStyle/>
          <a:p>
            <a:r>
              <a:rPr lang="en-GB" sz="2000" dirty="0"/>
              <a:t>B. H. Skinner </a:t>
            </a:r>
          </a:p>
        </p:txBody>
      </p:sp>
      <p:sp>
        <p:nvSpPr>
          <p:cNvPr id="19" name="TextBox 18">
            <a:extLst>
              <a:ext uri="{FF2B5EF4-FFF2-40B4-BE49-F238E27FC236}">
                <a16:creationId xmlns:a16="http://schemas.microsoft.com/office/drawing/2014/main" id="{522ABC88-7AE0-4A07-B932-49215364DE3E}"/>
              </a:ext>
            </a:extLst>
          </p:cNvPr>
          <p:cNvSpPr txBox="1"/>
          <p:nvPr/>
        </p:nvSpPr>
        <p:spPr>
          <a:xfrm>
            <a:off x="1844342" y="6605585"/>
            <a:ext cx="1238288" cy="276999"/>
          </a:xfrm>
          <a:prstGeom prst="rect">
            <a:avLst/>
          </a:prstGeom>
          <a:noFill/>
        </p:spPr>
        <p:txBody>
          <a:bodyPr wrap="none" rtlCol="0">
            <a:spAutoFit/>
          </a:bodyPr>
          <a:lstStyle/>
          <a:p>
            <a:r>
              <a:rPr lang="en-GB" sz="1200" dirty="0"/>
              <a:t>(</a:t>
            </a:r>
            <a:r>
              <a:rPr lang="en-GB" sz="1200" dirty="0" err="1"/>
              <a:t>Muttbutt</a:t>
            </a:r>
            <a:r>
              <a:rPr lang="en-GB" sz="1200" dirty="0"/>
              <a:t>, 2012)</a:t>
            </a:r>
          </a:p>
        </p:txBody>
      </p:sp>
      <p:sp>
        <p:nvSpPr>
          <p:cNvPr id="20" name="TextBox 19">
            <a:extLst>
              <a:ext uri="{FF2B5EF4-FFF2-40B4-BE49-F238E27FC236}">
                <a16:creationId xmlns:a16="http://schemas.microsoft.com/office/drawing/2014/main" id="{39147EA2-73E2-4CF8-9B73-74DD2944598F}"/>
              </a:ext>
            </a:extLst>
          </p:cNvPr>
          <p:cNvSpPr txBox="1"/>
          <p:nvPr/>
        </p:nvSpPr>
        <p:spPr>
          <a:xfrm rot="21025337">
            <a:off x="706180" y="6237021"/>
            <a:ext cx="1936941" cy="276999"/>
          </a:xfrm>
          <a:prstGeom prst="rect">
            <a:avLst/>
          </a:prstGeom>
          <a:noFill/>
        </p:spPr>
        <p:txBody>
          <a:bodyPr wrap="none" rtlCol="0">
            <a:spAutoFit/>
          </a:bodyPr>
          <a:lstStyle/>
          <a:p>
            <a:r>
              <a:rPr lang="en-GB" sz="1200" dirty="0"/>
              <a:t>(</a:t>
            </a:r>
            <a:r>
              <a:rPr lang="en-GB" sz="1200" dirty="0" err="1"/>
              <a:t>Gordonbrock</a:t>
            </a:r>
            <a:r>
              <a:rPr lang="en-GB" sz="1200" dirty="0"/>
              <a:t> School, 2018)</a:t>
            </a:r>
          </a:p>
        </p:txBody>
      </p:sp>
      <p:sp>
        <p:nvSpPr>
          <p:cNvPr id="9" name="TextBox 8">
            <a:extLst>
              <a:ext uri="{FF2B5EF4-FFF2-40B4-BE49-F238E27FC236}">
                <a16:creationId xmlns:a16="http://schemas.microsoft.com/office/drawing/2014/main" id="{6F398FDB-2033-4350-A23C-A07C68032BE3}"/>
              </a:ext>
            </a:extLst>
          </p:cNvPr>
          <p:cNvSpPr txBox="1"/>
          <p:nvPr/>
        </p:nvSpPr>
        <p:spPr>
          <a:xfrm>
            <a:off x="6284847" y="2848810"/>
            <a:ext cx="5907153" cy="2676525"/>
          </a:xfrm>
          <a:prstGeom prst="snip1Rect">
            <a:avLst/>
          </a:prstGeom>
          <a:solidFill>
            <a:srgbClr val="99CCFF"/>
          </a:solidFill>
          <a:effectLst>
            <a:innerShdw blurRad="114300">
              <a:prstClr val="black"/>
            </a:innerShdw>
          </a:effectLst>
        </p:spPr>
        <p:txBody>
          <a:bodyPr wrap="square" rtlCol="0">
            <a:spAutoFit/>
          </a:bodyPr>
          <a:lstStyle/>
          <a:p>
            <a:r>
              <a:rPr lang="en-GB" sz="1400" dirty="0"/>
              <a:t>The </a:t>
            </a:r>
            <a:r>
              <a:rPr lang="en-GB" sz="1400" dirty="0" err="1"/>
              <a:t>promenant</a:t>
            </a:r>
            <a:r>
              <a:rPr lang="en-GB" sz="1400" dirty="0"/>
              <a:t> </a:t>
            </a:r>
            <a:r>
              <a:rPr lang="en-GB" sz="1400" dirty="0" err="1"/>
              <a:t>Behavouralist</a:t>
            </a:r>
            <a:r>
              <a:rPr lang="en-GB" sz="1400" dirty="0"/>
              <a:t>, </a:t>
            </a:r>
            <a:r>
              <a:rPr lang="en-GB" sz="1400" dirty="0" err="1"/>
              <a:t>Burrhus</a:t>
            </a:r>
            <a:r>
              <a:rPr lang="en-GB" sz="1400" dirty="0"/>
              <a:t> Skinner’s work on Operant Conditioning has had a huge impact on education. </a:t>
            </a:r>
            <a:r>
              <a:rPr lang="en-GB" sz="1400" dirty="0">
                <a:ea typeface="Cambria" panose="02040503050406030204" pitchFamily="18" charset="0"/>
                <a:cs typeface="Times New Roman" panose="02020603050405020304" pitchFamily="18" charset="0"/>
              </a:rPr>
              <a:t>Through his experiments on rats, Skinner</a:t>
            </a:r>
            <a:r>
              <a:rPr lang="en-GB" sz="1400" dirty="0">
                <a:ea typeface="Calibri" panose="020F0502020204030204" pitchFamily="34" charset="0"/>
                <a:cs typeface="Times New Roman" panose="02020603050405020304" pitchFamily="18" charset="0"/>
              </a:rPr>
              <a:t> determined that behaviour patterns develop as consequences of previous actions.</a:t>
            </a:r>
            <a:r>
              <a:rPr lang="en-GB" sz="1400" dirty="0">
                <a:solidFill>
                  <a:srgbClr val="3A3A3A"/>
                </a:solidFill>
                <a:latin typeface="-apple-system"/>
              </a:rPr>
              <a:t> Operant Conditioning involves “the use of positive and negative consequences to strengthen or weaken voluntary behaviours.”</a:t>
            </a:r>
            <a:r>
              <a:rPr lang="en-GB" sz="1400" dirty="0">
                <a:ea typeface="Calibri" panose="020F0502020204030204" pitchFamily="34" charset="0"/>
                <a:cs typeface="Times New Roman" panose="02020603050405020304" pitchFamily="18" charset="0"/>
              </a:rPr>
              <a:t> ( </a:t>
            </a:r>
            <a:r>
              <a:rPr lang="en-GB" sz="1400" dirty="0">
                <a:solidFill>
                  <a:srgbClr val="3A3A3A"/>
                </a:solidFill>
                <a:latin typeface="-apple-system"/>
              </a:rPr>
              <a:t>Nagel M. et al, 2013, p. 80).</a:t>
            </a:r>
            <a:r>
              <a:rPr lang="en-GB" sz="1400" dirty="0">
                <a:ea typeface="Calibri" panose="020F0502020204030204" pitchFamily="34" charset="0"/>
                <a:cs typeface="Times New Roman" panose="02020603050405020304" pitchFamily="18" charset="0"/>
              </a:rPr>
              <a:t> </a:t>
            </a:r>
            <a:r>
              <a:rPr lang="en-GB" sz="1400" dirty="0"/>
              <a:t>Behaviouralist thinking surmises that </a:t>
            </a:r>
            <a:r>
              <a:rPr lang="en-GB" sz="1400" dirty="0">
                <a:ea typeface="Cambria" panose="02040503050406030204" pitchFamily="18" charset="0"/>
                <a:cs typeface="Times New Roman" panose="02020603050405020304" pitchFamily="18" charset="0"/>
              </a:rPr>
              <a:t>in order to have learning the learner must be dynamically engaged and being rewarded instantly to reinforce their activity (Burnham, 2018. p.88). Rewards can take the form of esteem from peers or Teacher, praise and treats such as a party or golden time.  Punishments can take the form of removing privileges (</a:t>
            </a:r>
            <a:r>
              <a:rPr lang="en-GB" sz="1400" dirty="0" err="1">
                <a:ea typeface="Cambria" panose="02040503050406030204" pitchFamily="18" charset="0"/>
                <a:cs typeface="Times New Roman" panose="02020603050405020304" pitchFamily="18" charset="0"/>
              </a:rPr>
              <a:t>Mcleod</a:t>
            </a:r>
            <a:r>
              <a:rPr lang="en-GB" sz="1400" dirty="0">
                <a:ea typeface="Cambria" panose="02040503050406030204" pitchFamily="18" charset="0"/>
                <a:cs typeface="Times New Roman" panose="02020603050405020304" pitchFamily="18" charset="0"/>
              </a:rPr>
              <a:t>, 2018).</a:t>
            </a:r>
            <a:r>
              <a:rPr lang="en-GB" sz="1400" dirty="0">
                <a:ea typeface="Calibri" panose="020F0502020204030204" pitchFamily="34" charset="0"/>
                <a:cs typeface="Times New Roman" panose="02020603050405020304" pitchFamily="18" charset="0"/>
              </a:rPr>
              <a:t> </a:t>
            </a:r>
            <a:endParaRPr lang="en-GB" sz="1400" dirty="0"/>
          </a:p>
        </p:txBody>
      </p:sp>
      <p:pic>
        <p:nvPicPr>
          <p:cNvPr id="2" name="Picture 1">
            <a:extLst>
              <a:ext uri="{FF2B5EF4-FFF2-40B4-BE49-F238E27FC236}">
                <a16:creationId xmlns:a16="http://schemas.microsoft.com/office/drawing/2014/main" id="{E2D71FCF-145D-4A44-B8F9-492BA152143A}"/>
              </a:ext>
            </a:extLst>
          </p:cNvPr>
          <p:cNvPicPr>
            <a:picLocks noChangeAspect="1"/>
          </p:cNvPicPr>
          <p:nvPr/>
        </p:nvPicPr>
        <p:blipFill>
          <a:blip r:embed="rId9"/>
          <a:stretch>
            <a:fillRect/>
          </a:stretch>
        </p:blipFill>
        <p:spPr>
          <a:xfrm rot="590344">
            <a:off x="8574667" y="81389"/>
            <a:ext cx="3780457" cy="3267477"/>
          </a:xfrm>
          <a:prstGeom prst="rect">
            <a:avLst/>
          </a:prstGeom>
        </p:spPr>
      </p:pic>
      <p:sp>
        <p:nvSpPr>
          <p:cNvPr id="10" name="TextBox 9">
            <a:extLst>
              <a:ext uri="{FF2B5EF4-FFF2-40B4-BE49-F238E27FC236}">
                <a16:creationId xmlns:a16="http://schemas.microsoft.com/office/drawing/2014/main" id="{5D0E59A7-2D5E-4F6A-BA75-C9F3DED51A77}"/>
              </a:ext>
            </a:extLst>
          </p:cNvPr>
          <p:cNvSpPr txBox="1"/>
          <p:nvPr/>
        </p:nvSpPr>
        <p:spPr>
          <a:xfrm>
            <a:off x="5736466" y="5467058"/>
            <a:ext cx="6386152" cy="1384995"/>
          </a:xfrm>
          <a:prstGeom prst="rect">
            <a:avLst/>
          </a:prstGeom>
          <a:solidFill>
            <a:srgbClr val="B0DD7F"/>
          </a:solidFill>
          <a:effectLst>
            <a:innerShdw blurRad="114300">
              <a:prstClr val="black"/>
            </a:innerShdw>
          </a:effectLst>
        </p:spPr>
        <p:txBody>
          <a:bodyPr wrap="square" rtlCol="0">
            <a:spAutoFit/>
          </a:bodyPr>
          <a:lstStyle/>
          <a:p>
            <a:pPr algn="just"/>
            <a:r>
              <a:rPr lang="en-GB" sz="1400" dirty="0">
                <a:ea typeface="Cambria" panose="02040503050406030204" pitchFamily="18" charset="0"/>
                <a:cs typeface="Times New Roman" panose="02020603050405020304" pitchFamily="18" charset="0"/>
              </a:rPr>
              <a:t>One of the main concerns with Behaviourism is that it does not allow the learner any control over their own learning. This contrasts with the New Curriculum for Wales which enables children to guide their own learning experience (</a:t>
            </a:r>
            <a:r>
              <a:rPr lang="en-GB" sz="1400" dirty="0" err="1">
                <a:ea typeface="Cambria" panose="02040503050406030204" pitchFamily="18" charset="0"/>
                <a:cs typeface="Times New Roman" panose="02020603050405020304" pitchFamily="18" charset="0"/>
              </a:rPr>
              <a:t>Gov.wales</a:t>
            </a:r>
            <a:r>
              <a:rPr lang="en-GB" sz="1400" dirty="0">
                <a:ea typeface="Cambria" panose="02040503050406030204" pitchFamily="18" charset="0"/>
                <a:cs typeface="Times New Roman" panose="02020603050405020304" pitchFamily="18" charset="0"/>
              </a:rPr>
              <a:t>, 2019).  Also, it cannot be predetermined that pupils will respond positively to praise and child centred learning in all cases. In addition, there are questionable ethics regarding the balance of control between the Teacher and learner </a:t>
            </a:r>
            <a:r>
              <a:rPr lang="en-GB" sz="1400" dirty="0">
                <a:ea typeface="Calibri" panose="020F0502020204030204" pitchFamily="34" charset="0"/>
                <a:cs typeface="Times New Roman" panose="02020603050405020304" pitchFamily="18" charset="0"/>
              </a:rPr>
              <a:t> (Bates, 2019, p. 27).</a:t>
            </a:r>
            <a:endParaRPr lang="en-GB" sz="1400" dirty="0"/>
          </a:p>
        </p:txBody>
      </p:sp>
    </p:spTree>
    <p:extLst>
      <p:ext uri="{BB962C8B-B14F-4D97-AF65-F5344CB8AC3E}">
        <p14:creationId xmlns:p14="http://schemas.microsoft.com/office/powerpoint/2010/main" val="147311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2" name="Picture 8">
            <a:extLst>
              <a:ext uri="{FF2B5EF4-FFF2-40B4-BE49-F238E27FC236}">
                <a16:creationId xmlns:a16="http://schemas.microsoft.com/office/drawing/2014/main" id="{3EE41AAD-56CA-4A4C-B1D4-8661ECAD75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2667946" y="-2622548"/>
            <a:ext cx="6856108" cy="1219200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8C4496C1-5230-4786-85BF-CA5C274D62CE}"/>
              </a:ext>
            </a:extLst>
          </p:cNvPr>
          <p:cNvPicPr>
            <a:picLocks noChangeAspect="1"/>
          </p:cNvPicPr>
          <p:nvPr/>
        </p:nvPicPr>
        <p:blipFill>
          <a:blip r:embed="rId3"/>
          <a:stretch>
            <a:fillRect/>
          </a:stretch>
        </p:blipFill>
        <p:spPr>
          <a:xfrm>
            <a:off x="385763" y="466725"/>
            <a:ext cx="2371725" cy="27051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7" name="TextBox 6">
            <a:extLst>
              <a:ext uri="{FF2B5EF4-FFF2-40B4-BE49-F238E27FC236}">
                <a16:creationId xmlns:a16="http://schemas.microsoft.com/office/drawing/2014/main" id="{72F59090-7E60-4518-B56F-705CC2CCEC07}"/>
              </a:ext>
            </a:extLst>
          </p:cNvPr>
          <p:cNvSpPr txBox="1"/>
          <p:nvPr/>
        </p:nvSpPr>
        <p:spPr>
          <a:xfrm rot="21218688">
            <a:off x="937225" y="3033325"/>
            <a:ext cx="1574790" cy="276999"/>
          </a:xfrm>
          <a:prstGeom prst="rect">
            <a:avLst/>
          </a:prstGeom>
          <a:noFill/>
        </p:spPr>
        <p:txBody>
          <a:bodyPr wrap="none" rtlCol="0">
            <a:spAutoFit/>
          </a:bodyPr>
          <a:lstStyle/>
          <a:p>
            <a:r>
              <a:rPr lang="en-GB" sz="1200" dirty="0"/>
              <a:t>(</a:t>
            </a:r>
            <a:r>
              <a:rPr lang="en-GB" sz="1200" dirty="0" err="1"/>
              <a:t>Lumencandela</a:t>
            </a:r>
            <a:r>
              <a:rPr lang="en-GB" sz="1200" dirty="0"/>
              <a:t>, 2019)</a:t>
            </a:r>
          </a:p>
        </p:txBody>
      </p:sp>
      <p:sp>
        <p:nvSpPr>
          <p:cNvPr id="8" name="TextBox 7">
            <a:extLst>
              <a:ext uri="{FF2B5EF4-FFF2-40B4-BE49-F238E27FC236}">
                <a16:creationId xmlns:a16="http://schemas.microsoft.com/office/drawing/2014/main" id="{523D79F3-1521-47E6-B9C6-B9EB2F0433AE}"/>
              </a:ext>
            </a:extLst>
          </p:cNvPr>
          <p:cNvSpPr txBox="1"/>
          <p:nvPr/>
        </p:nvSpPr>
        <p:spPr>
          <a:xfrm>
            <a:off x="90262" y="241918"/>
            <a:ext cx="1634358" cy="400110"/>
          </a:xfrm>
          <a:prstGeom prst="rect">
            <a:avLst/>
          </a:prstGeom>
          <a:solidFill>
            <a:srgbClr val="FF99FF"/>
          </a:solidFill>
          <a:ln w="28575">
            <a:solidFill>
              <a:schemeClr val="tx1"/>
            </a:solidFill>
          </a:ln>
          <a:effectLst>
            <a:innerShdw blurRad="114300">
              <a:prstClr val="black"/>
            </a:innerShdw>
          </a:effectLst>
        </p:spPr>
        <p:txBody>
          <a:bodyPr wrap="none" rtlCol="0">
            <a:spAutoFit/>
          </a:bodyPr>
          <a:lstStyle/>
          <a:p>
            <a:r>
              <a:rPr lang="en-GB" sz="2000" dirty="0"/>
              <a:t> Lev Vygotsky </a:t>
            </a:r>
          </a:p>
        </p:txBody>
      </p:sp>
      <p:pic>
        <p:nvPicPr>
          <p:cNvPr id="21" name="Picture 20">
            <a:extLst>
              <a:ext uri="{FF2B5EF4-FFF2-40B4-BE49-F238E27FC236}">
                <a16:creationId xmlns:a16="http://schemas.microsoft.com/office/drawing/2014/main" id="{097FB091-4B09-4413-A42B-7ABC0E9A1873}"/>
              </a:ext>
            </a:extLst>
          </p:cNvPr>
          <p:cNvPicPr>
            <a:picLocks noChangeAspect="1"/>
          </p:cNvPicPr>
          <p:nvPr/>
        </p:nvPicPr>
        <p:blipFill>
          <a:blip r:embed="rId4"/>
          <a:stretch>
            <a:fillRect/>
          </a:stretch>
        </p:blipFill>
        <p:spPr>
          <a:xfrm>
            <a:off x="8896264" y="33074"/>
            <a:ext cx="3250606" cy="219833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2" name="TextBox 11">
            <a:extLst>
              <a:ext uri="{FF2B5EF4-FFF2-40B4-BE49-F238E27FC236}">
                <a16:creationId xmlns:a16="http://schemas.microsoft.com/office/drawing/2014/main" id="{6DE538CA-E67C-4BDF-8662-35BB18398592}"/>
              </a:ext>
            </a:extLst>
          </p:cNvPr>
          <p:cNvSpPr txBox="1"/>
          <p:nvPr/>
        </p:nvSpPr>
        <p:spPr>
          <a:xfrm rot="355461">
            <a:off x="7915530" y="958761"/>
            <a:ext cx="1586835" cy="858857"/>
          </a:xfrm>
          <a:prstGeom prst="doubleWave">
            <a:avLst/>
          </a:prstGeom>
          <a:solidFill>
            <a:srgbClr val="FFFF00"/>
          </a:solidFill>
        </p:spPr>
        <p:txBody>
          <a:bodyPr wrap="square" rtlCol="0">
            <a:spAutoFit/>
          </a:bodyPr>
          <a:lstStyle/>
          <a:p>
            <a:r>
              <a:rPr lang="en-GB" sz="1200" dirty="0"/>
              <a:t>Learning through </a:t>
            </a:r>
            <a:r>
              <a:rPr lang="en-GB" sz="1200" b="1" dirty="0"/>
              <a:t>social interaction </a:t>
            </a:r>
            <a:r>
              <a:rPr lang="en-GB" sz="1200" dirty="0"/>
              <a:t>with peers</a:t>
            </a:r>
          </a:p>
        </p:txBody>
      </p:sp>
      <p:sp>
        <p:nvSpPr>
          <p:cNvPr id="17" name="TextBox 16">
            <a:extLst>
              <a:ext uri="{FF2B5EF4-FFF2-40B4-BE49-F238E27FC236}">
                <a16:creationId xmlns:a16="http://schemas.microsoft.com/office/drawing/2014/main" id="{A29B5FBA-19C3-4E5A-A0F3-9C0781B66457}"/>
              </a:ext>
            </a:extLst>
          </p:cNvPr>
          <p:cNvSpPr txBox="1"/>
          <p:nvPr/>
        </p:nvSpPr>
        <p:spPr>
          <a:xfrm>
            <a:off x="5445303" y="5672132"/>
            <a:ext cx="6730258" cy="1169551"/>
          </a:xfrm>
          <a:prstGeom prst="rect">
            <a:avLst/>
          </a:prstGeom>
          <a:solidFill>
            <a:srgbClr val="FF3300"/>
          </a:solidFill>
          <a:ln w="28575">
            <a:solidFill>
              <a:schemeClr val="tx1"/>
            </a:solidFill>
          </a:ln>
        </p:spPr>
        <p:txBody>
          <a:bodyPr wrap="square" rtlCol="0">
            <a:spAutoFit/>
          </a:bodyPr>
          <a:lstStyle/>
          <a:p>
            <a:r>
              <a:rPr lang="en-GB" sz="1400" dirty="0"/>
              <a:t>This theory has clearly influenced the new curriculum for Wales which states that “Learning should be a continuous experience, building progressively as children and young people grow and mature” and clarifies that “learning should be measured by progression steps which include learning outcomes” (Welsh Government 2015).  Thus, the child progresses at their own speed and is catered for by the Teacher in their </a:t>
            </a:r>
            <a:r>
              <a:rPr lang="en-GB" sz="1400" dirty="0" err="1"/>
              <a:t>indevidual</a:t>
            </a:r>
            <a:r>
              <a:rPr lang="en-GB" sz="1400" dirty="0"/>
              <a:t> ZPD.</a:t>
            </a:r>
          </a:p>
        </p:txBody>
      </p:sp>
      <p:pic>
        <p:nvPicPr>
          <p:cNvPr id="25" name="Picture 24">
            <a:extLst>
              <a:ext uri="{FF2B5EF4-FFF2-40B4-BE49-F238E27FC236}">
                <a16:creationId xmlns:a16="http://schemas.microsoft.com/office/drawing/2014/main" id="{0E248C32-C865-4BCD-AC38-11F94F370C3A}"/>
              </a:ext>
            </a:extLst>
          </p:cNvPr>
          <p:cNvPicPr>
            <a:picLocks noChangeAspect="1"/>
          </p:cNvPicPr>
          <p:nvPr/>
        </p:nvPicPr>
        <p:blipFill>
          <a:blip r:embed="rId5"/>
          <a:stretch>
            <a:fillRect/>
          </a:stretch>
        </p:blipFill>
        <p:spPr>
          <a:xfrm>
            <a:off x="7885849" y="1921492"/>
            <a:ext cx="3313206" cy="27051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4" name="TextBox 3">
            <a:extLst>
              <a:ext uri="{FF2B5EF4-FFF2-40B4-BE49-F238E27FC236}">
                <a16:creationId xmlns:a16="http://schemas.microsoft.com/office/drawing/2014/main" id="{8A686DD0-E201-4AF3-BDB1-39DCB7983818}"/>
              </a:ext>
            </a:extLst>
          </p:cNvPr>
          <p:cNvSpPr txBox="1"/>
          <p:nvPr/>
        </p:nvSpPr>
        <p:spPr>
          <a:xfrm>
            <a:off x="4254362" y="248686"/>
            <a:ext cx="4596771" cy="707886"/>
          </a:xfrm>
          <a:prstGeom prst="rect">
            <a:avLst/>
          </a:prstGeom>
          <a:solidFill>
            <a:schemeClr val="accent1">
              <a:lumMod val="20000"/>
              <a:lumOff val="80000"/>
            </a:schemeClr>
          </a:solidFill>
          <a:ln w="28575">
            <a:solidFill>
              <a:schemeClr val="tx1"/>
            </a:solidFill>
          </a:ln>
          <a:effectLst>
            <a:innerShdw blurRad="114300">
              <a:prstClr val="black"/>
            </a:innerShdw>
          </a:effectLst>
        </p:spPr>
        <p:txBody>
          <a:bodyPr wrap="none" rtlCol="0">
            <a:spAutoFit/>
          </a:bodyPr>
          <a:lstStyle/>
          <a:p>
            <a:r>
              <a:rPr lang="en-GB" sz="4000" dirty="0"/>
              <a:t>Social Constructivism</a:t>
            </a:r>
          </a:p>
        </p:txBody>
      </p:sp>
      <p:sp>
        <p:nvSpPr>
          <p:cNvPr id="10" name="TextBox 9">
            <a:extLst>
              <a:ext uri="{FF2B5EF4-FFF2-40B4-BE49-F238E27FC236}">
                <a16:creationId xmlns:a16="http://schemas.microsoft.com/office/drawing/2014/main" id="{11C95306-97B6-420C-8E3D-4C08E79A572E}"/>
              </a:ext>
            </a:extLst>
          </p:cNvPr>
          <p:cNvSpPr txBox="1"/>
          <p:nvPr/>
        </p:nvSpPr>
        <p:spPr>
          <a:xfrm>
            <a:off x="68796" y="3330538"/>
            <a:ext cx="5522548" cy="2246769"/>
          </a:xfrm>
          <a:prstGeom prst="rect">
            <a:avLst/>
          </a:prstGeom>
          <a:solidFill>
            <a:schemeClr val="accent4">
              <a:lumMod val="40000"/>
              <a:lumOff val="60000"/>
            </a:schemeClr>
          </a:solidFill>
          <a:ln w="28575">
            <a:solidFill>
              <a:schemeClr val="tx1"/>
            </a:solidFill>
          </a:ln>
        </p:spPr>
        <p:txBody>
          <a:bodyPr wrap="square" rtlCol="0">
            <a:spAutoFit/>
          </a:bodyPr>
          <a:lstStyle/>
          <a:p>
            <a:pPr algn="just">
              <a:spcAft>
                <a:spcPts val="1000"/>
              </a:spcAft>
            </a:pPr>
            <a:r>
              <a:rPr lang="en-GB" sz="1400" dirty="0"/>
              <a:t>In his work, Lev Vygotsky (1896 – 1934) took a sociocultural approach.to human development.  “He believed that knowledge and thought are constructed through social interaction with family, friends, Teachers and peers” (Bates, 2019, p. 48). </a:t>
            </a:r>
            <a:r>
              <a:rPr lang="en-GB" sz="1400" dirty="0">
                <a:ea typeface="Calibri" panose="020F0502020204030204" pitchFamily="34" charset="0"/>
                <a:cs typeface="Times New Roman" panose="02020603050405020304" pitchFamily="18" charset="0"/>
              </a:rPr>
              <a:t>.  Vygotsky stated that the process of learning through social interaction is called the Zone of Proximal Development (ZPD), it refers to the gap between what the child will learn independently and what they will learn in conjunction with more advanced friends or their Teacher. Therefore, the Teacher’s role is to guide and scaffold the child to work at the upper end of their ZPD (Graf &amp; Birch, 2009, p. 8) (Bates, 2019, p. 48) (Mooney, 2000, p. 84).  </a:t>
            </a:r>
            <a:endParaRPr lang="en-GB" sz="1400" dirty="0"/>
          </a:p>
        </p:txBody>
      </p:sp>
      <p:sp>
        <p:nvSpPr>
          <p:cNvPr id="22" name="TextBox 21">
            <a:extLst>
              <a:ext uri="{FF2B5EF4-FFF2-40B4-BE49-F238E27FC236}">
                <a16:creationId xmlns:a16="http://schemas.microsoft.com/office/drawing/2014/main" id="{7E08C79F-8AAF-4B86-AC82-54C2110136C7}"/>
              </a:ext>
            </a:extLst>
          </p:cNvPr>
          <p:cNvSpPr txBox="1"/>
          <p:nvPr/>
        </p:nvSpPr>
        <p:spPr>
          <a:xfrm>
            <a:off x="338480" y="5471114"/>
            <a:ext cx="4696725" cy="1384995"/>
          </a:xfrm>
          <a:prstGeom prst="rect">
            <a:avLst/>
          </a:prstGeom>
          <a:solidFill>
            <a:srgbClr val="00B0F0"/>
          </a:solidFill>
          <a:ln w="28575">
            <a:solidFill>
              <a:schemeClr val="tx1"/>
            </a:solidFill>
          </a:ln>
        </p:spPr>
        <p:txBody>
          <a:bodyPr wrap="square" rtlCol="0">
            <a:spAutoFit/>
          </a:bodyPr>
          <a:lstStyle/>
          <a:p>
            <a:r>
              <a:rPr lang="en-GB" sz="1400" dirty="0"/>
              <a:t>Vygotsky’s work concurs with Piaget’s Constructivist Theory of experiential learning; that children learn by making mistakes – learning through play.  This ideology is present in the New Curriculum for Wales which promotes “</a:t>
            </a:r>
            <a:r>
              <a:rPr lang="en-GB" sz="1200" dirty="0">
                <a:latin typeface="Calibri" panose="020F0502020204030204" pitchFamily="34" charset="0"/>
                <a:ea typeface="Calibri" panose="020F0502020204030204" pitchFamily="34" charset="0"/>
                <a:cs typeface="Times New Roman" panose="02020603050405020304" pitchFamily="18" charset="0"/>
              </a:rPr>
              <a:t>“</a:t>
            </a:r>
            <a:r>
              <a:rPr lang="en-GB" sz="1400" dirty="0">
                <a:latin typeface="Calibri" panose="020F0502020204030204" pitchFamily="34" charset="0"/>
                <a:ea typeface="Calibri" panose="020F0502020204030204" pitchFamily="34" charset="0"/>
                <a:cs typeface="Times New Roman" panose="02020603050405020304" pitchFamily="18" charset="0"/>
              </a:rPr>
              <a:t>Children learn through first-hand experiential activities with ‘</a:t>
            </a:r>
            <a:r>
              <a:rPr lang="en-GB" sz="1400" b="1" dirty="0">
                <a:latin typeface="Calibri" panose="020F0502020204030204" pitchFamily="34" charset="0"/>
                <a:ea typeface="Calibri" panose="020F0502020204030204" pitchFamily="34" charset="0"/>
                <a:cs typeface="Times New Roman" panose="02020603050405020304" pitchFamily="18" charset="0"/>
              </a:rPr>
              <a:t>play</a:t>
            </a:r>
            <a:r>
              <a:rPr lang="en-GB" sz="1400" dirty="0">
                <a:latin typeface="Calibri" panose="020F0502020204030204" pitchFamily="34" charset="0"/>
                <a:ea typeface="Calibri" panose="020F0502020204030204" pitchFamily="34" charset="0"/>
                <a:cs typeface="Times New Roman" panose="02020603050405020304" pitchFamily="18" charset="0"/>
              </a:rPr>
              <a:t>’ providing the vehicle” (Welsh Government, 2015, p.5).</a:t>
            </a:r>
            <a:endParaRPr lang="en-GB" sz="1400" dirty="0"/>
          </a:p>
        </p:txBody>
      </p:sp>
      <p:pic>
        <p:nvPicPr>
          <p:cNvPr id="23" name="Picture 22">
            <a:extLst>
              <a:ext uri="{FF2B5EF4-FFF2-40B4-BE49-F238E27FC236}">
                <a16:creationId xmlns:a16="http://schemas.microsoft.com/office/drawing/2014/main" id="{95F526CC-0DDA-4268-88AE-49A760704B60}"/>
              </a:ext>
            </a:extLst>
          </p:cNvPr>
          <p:cNvPicPr>
            <a:picLocks noChangeAspect="1"/>
          </p:cNvPicPr>
          <p:nvPr/>
        </p:nvPicPr>
        <p:blipFill>
          <a:blip r:embed="rId6"/>
          <a:stretch>
            <a:fillRect/>
          </a:stretch>
        </p:blipFill>
        <p:spPr>
          <a:xfrm rot="18348094">
            <a:off x="5357177" y="3766669"/>
            <a:ext cx="1261566" cy="1116075"/>
          </a:xfrm>
          <a:prstGeom prst="rect">
            <a:avLst/>
          </a:prstGeom>
        </p:spPr>
      </p:pic>
      <p:pic>
        <p:nvPicPr>
          <p:cNvPr id="27" name="Picture 26">
            <a:extLst>
              <a:ext uri="{FF2B5EF4-FFF2-40B4-BE49-F238E27FC236}">
                <a16:creationId xmlns:a16="http://schemas.microsoft.com/office/drawing/2014/main" id="{4B61C374-5FC4-419D-9FD5-435000217FB3}"/>
              </a:ext>
            </a:extLst>
          </p:cNvPr>
          <p:cNvPicPr>
            <a:picLocks noChangeAspect="1"/>
          </p:cNvPicPr>
          <p:nvPr/>
        </p:nvPicPr>
        <p:blipFill>
          <a:blip r:embed="rId7"/>
          <a:stretch>
            <a:fillRect/>
          </a:stretch>
        </p:blipFill>
        <p:spPr>
          <a:xfrm rot="2720635">
            <a:off x="-423874" y="5096931"/>
            <a:ext cx="1304657" cy="1347333"/>
          </a:xfrm>
          <a:prstGeom prst="rect">
            <a:avLst/>
          </a:prstGeom>
        </p:spPr>
      </p:pic>
      <p:sp>
        <p:nvSpPr>
          <p:cNvPr id="28" name="TextBox 27">
            <a:extLst>
              <a:ext uri="{FF2B5EF4-FFF2-40B4-BE49-F238E27FC236}">
                <a16:creationId xmlns:a16="http://schemas.microsoft.com/office/drawing/2014/main" id="{B12AE6F1-ED5C-455F-B268-8F429F5866CD}"/>
              </a:ext>
            </a:extLst>
          </p:cNvPr>
          <p:cNvSpPr txBox="1"/>
          <p:nvPr/>
        </p:nvSpPr>
        <p:spPr>
          <a:xfrm>
            <a:off x="11260155" y="989840"/>
            <a:ext cx="963790" cy="276999"/>
          </a:xfrm>
          <a:prstGeom prst="rect">
            <a:avLst/>
          </a:prstGeom>
          <a:noFill/>
        </p:spPr>
        <p:txBody>
          <a:bodyPr wrap="none" rtlCol="0">
            <a:spAutoFit/>
          </a:bodyPr>
          <a:lstStyle/>
          <a:p>
            <a:r>
              <a:rPr lang="en-GB" sz="1200" dirty="0">
                <a:solidFill>
                  <a:schemeClr val="bg1"/>
                </a:solidFill>
              </a:rPr>
              <a:t>(Rock, 2019)</a:t>
            </a:r>
          </a:p>
        </p:txBody>
      </p:sp>
      <p:sp>
        <p:nvSpPr>
          <p:cNvPr id="29" name="TextBox 28">
            <a:extLst>
              <a:ext uri="{FF2B5EF4-FFF2-40B4-BE49-F238E27FC236}">
                <a16:creationId xmlns:a16="http://schemas.microsoft.com/office/drawing/2014/main" id="{51AB5943-3D8E-4B3F-86AF-05ACC971CA34}"/>
              </a:ext>
            </a:extLst>
          </p:cNvPr>
          <p:cNvSpPr txBox="1"/>
          <p:nvPr/>
        </p:nvSpPr>
        <p:spPr>
          <a:xfrm>
            <a:off x="9442165" y="2115040"/>
            <a:ext cx="1708545" cy="276999"/>
          </a:xfrm>
          <a:prstGeom prst="rect">
            <a:avLst/>
          </a:prstGeom>
          <a:noFill/>
        </p:spPr>
        <p:txBody>
          <a:bodyPr wrap="none" rtlCol="0">
            <a:spAutoFit/>
          </a:bodyPr>
          <a:lstStyle/>
          <a:p>
            <a:r>
              <a:rPr lang="en-GB" sz="1200" dirty="0">
                <a:solidFill>
                  <a:schemeClr val="bg1"/>
                </a:solidFill>
              </a:rPr>
              <a:t>(Fireman creative, 2019)</a:t>
            </a:r>
          </a:p>
        </p:txBody>
      </p:sp>
      <p:pic>
        <p:nvPicPr>
          <p:cNvPr id="30" name="Picture 29">
            <a:extLst>
              <a:ext uri="{FF2B5EF4-FFF2-40B4-BE49-F238E27FC236}">
                <a16:creationId xmlns:a16="http://schemas.microsoft.com/office/drawing/2014/main" id="{98380CC4-0D97-426F-A69F-C7B24A14E803}"/>
              </a:ext>
            </a:extLst>
          </p:cNvPr>
          <p:cNvPicPr>
            <a:picLocks noChangeAspect="1"/>
          </p:cNvPicPr>
          <p:nvPr/>
        </p:nvPicPr>
        <p:blipFill>
          <a:blip r:embed="rId8"/>
          <a:stretch>
            <a:fillRect/>
          </a:stretch>
        </p:blipFill>
        <p:spPr>
          <a:xfrm>
            <a:off x="3280956" y="1084230"/>
            <a:ext cx="3058577" cy="2300213"/>
          </a:xfrm>
          <a:prstGeom prst="rect">
            <a:avLst/>
          </a:prstGeom>
          <a:ln>
            <a:noFill/>
          </a:ln>
          <a:effectLst>
            <a:softEdge rad="112500"/>
          </a:effectLst>
        </p:spPr>
      </p:pic>
      <p:sp>
        <p:nvSpPr>
          <p:cNvPr id="16" name="TextBox 15">
            <a:extLst>
              <a:ext uri="{FF2B5EF4-FFF2-40B4-BE49-F238E27FC236}">
                <a16:creationId xmlns:a16="http://schemas.microsoft.com/office/drawing/2014/main" id="{503BAE7B-6D2E-460A-875D-4B7F4A9AC60E}"/>
              </a:ext>
            </a:extLst>
          </p:cNvPr>
          <p:cNvSpPr txBox="1"/>
          <p:nvPr/>
        </p:nvSpPr>
        <p:spPr>
          <a:xfrm>
            <a:off x="6369558" y="4238587"/>
            <a:ext cx="5616496" cy="1384995"/>
          </a:xfrm>
          <a:prstGeom prst="rect">
            <a:avLst/>
          </a:prstGeom>
          <a:solidFill>
            <a:schemeClr val="accent6">
              <a:lumMod val="60000"/>
              <a:lumOff val="40000"/>
            </a:schemeClr>
          </a:solidFill>
          <a:ln w="28575">
            <a:solidFill>
              <a:schemeClr val="tx1"/>
            </a:solidFill>
          </a:ln>
        </p:spPr>
        <p:txBody>
          <a:bodyPr wrap="square" rtlCol="0">
            <a:spAutoFit/>
          </a:bodyPr>
          <a:lstStyle/>
          <a:p>
            <a:r>
              <a:rPr lang="en-GB" sz="1400" dirty="0">
                <a:solidFill>
                  <a:srgbClr val="000000"/>
                </a:solidFill>
              </a:rPr>
              <a:t>Vygotsky rejected the view that more able pupils continue to develop quicker than less able pupils upon starting school. He suggests that, in relative terms, the learning of more able pupils actually slows down when they start school. Vygotsky introduced the concept of “relative achievement, which emphasises the importance of assessing achievement in relation to the starting point” (The Open University, 2019).</a:t>
            </a:r>
            <a:endParaRPr lang="en-GB" sz="1400" dirty="0"/>
          </a:p>
        </p:txBody>
      </p:sp>
      <p:sp>
        <p:nvSpPr>
          <p:cNvPr id="24" name="TextBox 23">
            <a:extLst>
              <a:ext uri="{FF2B5EF4-FFF2-40B4-BE49-F238E27FC236}">
                <a16:creationId xmlns:a16="http://schemas.microsoft.com/office/drawing/2014/main" id="{19D476A0-ECDC-4958-8AA4-5BA887046B35}"/>
              </a:ext>
            </a:extLst>
          </p:cNvPr>
          <p:cNvSpPr txBox="1"/>
          <p:nvPr/>
        </p:nvSpPr>
        <p:spPr>
          <a:xfrm rot="20188389">
            <a:off x="10810313" y="1560289"/>
            <a:ext cx="1296702" cy="613470"/>
          </a:xfrm>
          <a:prstGeom prst="doubleWave">
            <a:avLst/>
          </a:prstGeom>
          <a:solidFill>
            <a:srgbClr val="FF99FF"/>
          </a:solidFill>
          <a:ln w="28575">
            <a:noFill/>
          </a:ln>
        </p:spPr>
        <p:txBody>
          <a:bodyPr wrap="square" rtlCol="0">
            <a:spAutoFit/>
          </a:bodyPr>
          <a:lstStyle/>
          <a:p>
            <a:r>
              <a:rPr lang="en-GB" sz="1200" dirty="0"/>
              <a:t>Learning through ‘</a:t>
            </a:r>
            <a:r>
              <a:rPr lang="en-GB" sz="1200" b="1" dirty="0"/>
              <a:t>play</a:t>
            </a:r>
            <a:r>
              <a:rPr lang="en-GB" sz="1200" dirty="0"/>
              <a:t>’</a:t>
            </a:r>
          </a:p>
        </p:txBody>
      </p:sp>
      <p:sp>
        <p:nvSpPr>
          <p:cNvPr id="26" name="TextBox 25">
            <a:extLst>
              <a:ext uri="{FF2B5EF4-FFF2-40B4-BE49-F238E27FC236}">
                <a16:creationId xmlns:a16="http://schemas.microsoft.com/office/drawing/2014/main" id="{E560BF1B-FC59-43F8-9C72-B732E27FCF43}"/>
              </a:ext>
            </a:extLst>
          </p:cNvPr>
          <p:cNvSpPr txBox="1"/>
          <p:nvPr/>
        </p:nvSpPr>
        <p:spPr>
          <a:xfrm>
            <a:off x="6141340" y="1998324"/>
            <a:ext cx="1593386" cy="981551"/>
          </a:xfrm>
          <a:prstGeom prst="doubleWave">
            <a:avLst/>
          </a:prstGeom>
          <a:solidFill>
            <a:srgbClr val="66FFFF"/>
          </a:solidFill>
          <a:ln w="28575">
            <a:noFill/>
          </a:ln>
        </p:spPr>
        <p:txBody>
          <a:bodyPr wrap="square" rtlCol="0">
            <a:spAutoFit/>
          </a:bodyPr>
          <a:lstStyle/>
          <a:p>
            <a:r>
              <a:rPr lang="en-GB" sz="1200" b="1" dirty="0"/>
              <a:t>Teacher as facilitator</a:t>
            </a:r>
            <a:r>
              <a:rPr lang="en-GB" sz="1200" dirty="0"/>
              <a:t>; scaffolding learning in the </a:t>
            </a:r>
            <a:r>
              <a:rPr lang="en-GB" b="1" dirty="0"/>
              <a:t>ZPD</a:t>
            </a:r>
          </a:p>
        </p:txBody>
      </p:sp>
      <p:sp>
        <p:nvSpPr>
          <p:cNvPr id="1025" name="TextBox 1024">
            <a:extLst>
              <a:ext uri="{FF2B5EF4-FFF2-40B4-BE49-F238E27FC236}">
                <a16:creationId xmlns:a16="http://schemas.microsoft.com/office/drawing/2014/main" id="{1947400E-5B28-43E3-BB19-7689C7F33F52}"/>
              </a:ext>
            </a:extLst>
          </p:cNvPr>
          <p:cNvSpPr txBox="1"/>
          <p:nvPr/>
        </p:nvSpPr>
        <p:spPr>
          <a:xfrm>
            <a:off x="3015656" y="956572"/>
            <a:ext cx="1131079" cy="276999"/>
          </a:xfrm>
          <a:prstGeom prst="rect">
            <a:avLst/>
          </a:prstGeom>
          <a:noFill/>
        </p:spPr>
        <p:txBody>
          <a:bodyPr wrap="none" rtlCol="0">
            <a:spAutoFit/>
          </a:bodyPr>
          <a:lstStyle/>
          <a:p>
            <a:r>
              <a:rPr lang="en-GB" sz="1200" dirty="0"/>
              <a:t>(Warren, 2015)</a:t>
            </a:r>
          </a:p>
        </p:txBody>
      </p:sp>
      <p:pic>
        <p:nvPicPr>
          <p:cNvPr id="1024" name="Picture 1023">
            <a:extLst>
              <a:ext uri="{FF2B5EF4-FFF2-40B4-BE49-F238E27FC236}">
                <a16:creationId xmlns:a16="http://schemas.microsoft.com/office/drawing/2014/main" id="{C46DAD61-1747-478F-A41E-E73304A11D85}"/>
              </a:ext>
            </a:extLst>
          </p:cNvPr>
          <p:cNvPicPr>
            <a:picLocks noChangeAspect="1"/>
          </p:cNvPicPr>
          <p:nvPr/>
        </p:nvPicPr>
        <p:blipFill>
          <a:blip r:embed="rId9"/>
          <a:stretch>
            <a:fillRect/>
          </a:stretch>
        </p:blipFill>
        <p:spPr>
          <a:xfrm rot="9940900">
            <a:off x="5657159" y="1467773"/>
            <a:ext cx="1330738" cy="1057403"/>
          </a:xfrm>
          <a:prstGeom prst="rect">
            <a:avLst/>
          </a:prstGeom>
        </p:spPr>
      </p:pic>
      <p:pic>
        <p:nvPicPr>
          <p:cNvPr id="31" name="Picture 30">
            <a:extLst>
              <a:ext uri="{FF2B5EF4-FFF2-40B4-BE49-F238E27FC236}">
                <a16:creationId xmlns:a16="http://schemas.microsoft.com/office/drawing/2014/main" id="{10AD592C-AAE7-434E-B664-4D7DB659F1EF}"/>
              </a:ext>
            </a:extLst>
          </p:cNvPr>
          <p:cNvPicPr>
            <a:picLocks noChangeAspect="1"/>
          </p:cNvPicPr>
          <p:nvPr/>
        </p:nvPicPr>
        <p:blipFill>
          <a:blip r:embed="rId9"/>
          <a:stretch>
            <a:fillRect/>
          </a:stretch>
        </p:blipFill>
        <p:spPr>
          <a:xfrm>
            <a:off x="7195806" y="2114522"/>
            <a:ext cx="1248158" cy="1057403"/>
          </a:xfrm>
          <a:prstGeom prst="rect">
            <a:avLst/>
          </a:prstGeom>
        </p:spPr>
      </p:pic>
      <p:pic>
        <p:nvPicPr>
          <p:cNvPr id="19" name="Picture 18">
            <a:extLst>
              <a:ext uri="{FF2B5EF4-FFF2-40B4-BE49-F238E27FC236}">
                <a16:creationId xmlns:a16="http://schemas.microsoft.com/office/drawing/2014/main" id="{E40F2DCF-EE1C-45FB-A4F6-7334D0A55314}"/>
              </a:ext>
            </a:extLst>
          </p:cNvPr>
          <p:cNvPicPr>
            <a:picLocks noChangeAspect="1"/>
          </p:cNvPicPr>
          <p:nvPr/>
        </p:nvPicPr>
        <p:blipFill>
          <a:blip r:embed="rId10"/>
          <a:stretch>
            <a:fillRect/>
          </a:stretch>
        </p:blipFill>
        <p:spPr>
          <a:xfrm rot="615385">
            <a:off x="11274400" y="5221802"/>
            <a:ext cx="1265446" cy="959877"/>
          </a:xfrm>
          <a:prstGeom prst="rect">
            <a:avLst/>
          </a:prstGeom>
        </p:spPr>
      </p:pic>
    </p:spTree>
    <p:extLst>
      <p:ext uri="{BB962C8B-B14F-4D97-AF65-F5344CB8AC3E}">
        <p14:creationId xmlns:p14="http://schemas.microsoft.com/office/powerpoint/2010/main" val="1893771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olded Paper Texture by SPikEtheSWeDe photoshop resource collected by psd-dude.com from deviantart">
            <a:extLst>
              <a:ext uri="{FF2B5EF4-FFF2-40B4-BE49-F238E27FC236}">
                <a16:creationId xmlns:a16="http://schemas.microsoft.com/office/drawing/2014/main" id="{400C8E55-3E2E-498E-9259-F2679DBA55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143" r="5844"/>
          <a:stretch/>
        </p:blipFill>
        <p:spPr bwMode="auto">
          <a:xfrm rot="5400000">
            <a:off x="2667000" y="-2667000"/>
            <a:ext cx="6858000" cy="12192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FD8F14C-CBF3-4BE7-9E8F-9A6F7A544A36}"/>
              </a:ext>
            </a:extLst>
          </p:cNvPr>
          <p:cNvSpPr txBox="1"/>
          <p:nvPr/>
        </p:nvSpPr>
        <p:spPr>
          <a:xfrm>
            <a:off x="1226455" y="-32707"/>
            <a:ext cx="1652440" cy="276999"/>
          </a:xfrm>
          <a:prstGeom prst="rect">
            <a:avLst/>
          </a:prstGeom>
          <a:noFill/>
        </p:spPr>
        <p:txBody>
          <a:bodyPr wrap="none" rtlCol="0">
            <a:spAutoFit/>
          </a:bodyPr>
          <a:lstStyle/>
          <a:p>
            <a:r>
              <a:rPr lang="en-GB" sz="1200" dirty="0"/>
              <a:t>(</a:t>
            </a:r>
            <a:r>
              <a:rPr lang="en-GB" sz="1200" dirty="0" err="1"/>
              <a:t>SpikEtheSWeDe</a:t>
            </a:r>
            <a:r>
              <a:rPr lang="en-GB" sz="1200" dirty="0"/>
              <a:t>, 2010)</a:t>
            </a:r>
          </a:p>
        </p:txBody>
      </p:sp>
      <p:pic>
        <p:nvPicPr>
          <p:cNvPr id="12" name="Picture 11">
            <a:extLst>
              <a:ext uri="{FF2B5EF4-FFF2-40B4-BE49-F238E27FC236}">
                <a16:creationId xmlns:a16="http://schemas.microsoft.com/office/drawing/2014/main" id="{C48F6341-6982-4C82-A883-E14BF945FD33}"/>
              </a:ext>
            </a:extLst>
          </p:cNvPr>
          <p:cNvPicPr>
            <a:picLocks noChangeAspect="1"/>
          </p:cNvPicPr>
          <p:nvPr/>
        </p:nvPicPr>
        <p:blipFill>
          <a:blip r:embed="rId3">
            <a:alphaModFix amt="70000"/>
          </a:blip>
          <a:stretch>
            <a:fillRect/>
          </a:stretch>
        </p:blipFill>
        <p:spPr>
          <a:xfrm>
            <a:off x="170072" y="1017218"/>
            <a:ext cx="7199334" cy="3698248"/>
          </a:xfrm>
          <a:prstGeom prst="rect">
            <a:avLst/>
          </a:prstGeom>
          <a:ln>
            <a:noFill/>
          </a:ln>
          <a:effectLst>
            <a:softEdge rad="112500"/>
          </a:effectLst>
        </p:spPr>
      </p:pic>
      <p:sp>
        <p:nvSpPr>
          <p:cNvPr id="9" name="TextBox 8">
            <a:extLst>
              <a:ext uri="{FF2B5EF4-FFF2-40B4-BE49-F238E27FC236}">
                <a16:creationId xmlns:a16="http://schemas.microsoft.com/office/drawing/2014/main" id="{269658D8-0340-4B2C-BB0C-A833EFDCCE6C}"/>
              </a:ext>
            </a:extLst>
          </p:cNvPr>
          <p:cNvSpPr txBox="1"/>
          <p:nvPr/>
        </p:nvSpPr>
        <p:spPr>
          <a:xfrm>
            <a:off x="170071" y="858892"/>
            <a:ext cx="3518452" cy="2092881"/>
          </a:xfrm>
          <a:prstGeom prst="rect">
            <a:avLst/>
          </a:prstGeom>
          <a:solidFill>
            <a:srgbClr val="99CCFF"/>
          </a:solidFill>
          <a:ln w="28575">
            <a:solidFill>
              <a:schemeClr val="tx1"/>
            </a:solidFill>
          </a:ln>
          <a:effectLst>
            <a:innerShdw blurRad="114300">
              <a:prstClr val="black"/>
            </a:innerShdw>
          </a:effectLst>
        </p:spPr>
        <p:txBody>
          <a:bodyPr wrap="square" rtlCol="0">
            <a:spAutoFit/>
          </a:bodyPr>
          <a:lstStyle/>
          <a:p>
            <a:r>
              <a:rPr lang="en-GB" b="1" dirty="0"/>
              <a:t>Behaviourism</a:t>
            </a:r>
            <a:r>
              <a:rPr lang="en-GB" sz="1400" dirty="0"/>
              <a:t> is based on the principle of ‘Teaching is being Taught’ (Watkins, 2003). It is the Teacher that decides what needs to be done, how it needs to be done and what evidence of behavioural change needs to be produced (Bates, 2019).  Behaviourism is not in fashion in education today as some of its aspects such as corporal punishment are now considered immoral (Drew, 2019).  </a:t>
            </a:r>
          </a:p>
        </p:txBody>
      </p:sp>
      <p:pic>
        <p:nvPicPr>
          <p:cNvPr id="13" name="Picture 12">
            <a:extLst>
              <a:ext uri="{FF2B5EF4-FFF2-40B4-BE49-F238E27FC236}">
                <a16:creationId xmlns:a16="http://schemas.microsoft.com/office/drawing/2014/main" id="{37D72FA4-FDCD-4218-91B6-47B720CA046F}"/>
              </a:ext>
            </a:extLst>
          </p:cNvPr>
          <p:cNvPicPr>
            <a:picLocks noChangeAspect="1"/>
          </p:cNvPicPr>
          <p:nvPr/>
        </p:nvPicPr>
        <p:blipFill rotWithShape="1">
          <a:blip r:embed="rId4"/>
          <a:srcRect t="23783" b="-671"/>
          <a:stretch/>
        </p:blipFill>
        <p:spPr>
          <a:xfrm>
            <a:off x="4734867" y="3875182"/>
            <a:ext cx="3870817" cy="269225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1" name="TextBox 10">
            <a:extLst>
              <a:ext uri="{FF2B5EF4-FFF2-40B4-BE49-F238E27FC236}">
                <a16:creationId xmlns:a16="http://schemas.microsoft.com/office/drawing/2014/main" id="{21B78DF4-3508-4E60-8492-FD649B85E67F}"/>
              </a:ext>
            </a:extLst>
          </p:cNvPr>
          <p:cNvSpPr txBox="1"/>
          <p:nvPr/>
        </p:nvSpPr>
        <p:spPr>
          <a:xfrm>
            <a:off x="14066" y="4379983"/>
            <a:ext cx="5458887" cy="2462213"/>
          </a:xfrm>
          <a:prstGeom prst="rect">
            <a:avLst/>
          </a:prstGeom>
          <a:solidFill>
            <a:schemeClr val="accent4">
              <a:lumMod val="60000"/>
              <a:lumOff val="40000"/>
            </a:schemeClr>
          </a:solidFill>
          <a:ln w="28575">
            <a:solidFill>
              <a:schemeClr val="tx1"/>
            </a:solidFill>
          </a:ln>
          <a:effectLst>
            <a:glow rad="101600">
              <a:schemeClr val="accent5">
                <a:satMod val="175000"/>
                <a:alpha val="40000"/>
              </a:schemeClr>
            </a:glow>
            <a:innerShdw blurRad="114300">
              <a:prstClr val="black"/>
            </a:innerShdw>
          </a:effectLst>
        </p:spPr>
        <p:txBody>
          <a:bodyPr wrap="square" rtlCol="0">
            <a:spAutoFit/>
          </a:bodyPr>
          <a:lstStyle/>
          <a:p>
            <a:pPr algn="just"/>
            <a:r>
              <a:rPr lang="en-GB" sz="1400" dirty="0">
                <a:solidFill>
                  <a:prstClr val="black"/>
                </a:solidFill>
              </a:rPr>
              <a:t>However, I would suggest that Behaviourism is still relevant in education today and within the New Curriculum for Wales.  It can be used to underpin other theories of education, forming a firm foundation on which to develop more fluid learning structures. All children are complex individuals and as all practitioners know, what works for one child will not work for all. For instance, children with ASD respond well to reward systems, especially digital apps on a phone or iPad. Also, all key stage 1 children seem to love ClassDojo, a digital version of the star chart using monsters and points which provides a bonding social experience of Teacher and peer praise. Furthermore, children taking part in  controlled experiments need firm guidelines and to be aware of desired outcomes.</a:t>
            </a:r>
            <a:endParaRPr lang="en-GB" sz="1400" dirty="0"/>
          </a:p>
        </p:txBody>
      </p:sp>
      <p:sp>
        <p:nvSpPr>
          <p:cNvPr id="14" name="TextBox 13">
            <a:extLst>
              <a:ext uri="{FF2B5EF4-FFF2-40B4-BE49-F238E27FC236}">
                <a16:creationId xmlns:a16="http://schemas.microsoft.com/office/drawing/2014/main" id="{361B6DBD-09D1-4FA4-86CE-0A0BB7B1E416}"/>
              </a:ext>
            </a:extLst>
          </p:cNvPr>
          <p:cNvSpPr txBox="1"/>
          <p:nvPr/>
        </p:nvSpPr>
        <p:spPr>
          <a:xfrm>
            <a:off x="6571196" y="6513488"/>
            <a:ext cx="1039002" cy="276999"/>
          </a:xfrm>
          <a:prstGeom prst="rect">
            <a:avLst/>
          </a:prstGeom>
          <a:noFill/>
        </p:spPr>
        <p:txBody>
          <a:bodyPr wrap="none" rtlCol="0">
            <a:spAutoFit/>
          </a:bodyPr>
          <a:lstStyle/>
          <a:p>
            <a:r>
              <a:rPr lang="en-GB" sz="1200" dirty="0"/>
              <a:t>(Singer, 2014)</a:t>
            </a:r>
          </a:p>
        </p:txBody>
      </p:sp>
      <p:sp>
        <p:nvSpPr>
          <p:cNvPr id="15" name="TextBox 14">
            <a:extLst>
              <a:ext uri="{FF2B5EF4-FFF2-40B4-BE49-F238E27FC236}">
                <a16:creationId xmlns:a16="http://schemas.microsoft.com/office/drawing/2014/main" id="{C2711C28-68F6-4184-9A0D-DF7B74763157}"/>
              </a:ext>
            </a:extLst>
          </p:cNvPr>
          <p:cNvSpPr txBox="1"/>
          <p:nvPr/>
        </p:nvSpPr>
        <p:spPr>
          <a:xfrm>
            <a:off x="5848387" y="3745895"/>
            <a:ext cx="1793698" cy="613470"/>
          </a:xfrm>
          <a:prstGeom prst="doubleWave">
            <a:avLst/>
          </a:prstGeom>
          <a:solidFill>
            <a:srgbClr val="B0DD7F"/>
          </a:solidFill>
        </p:spPr>
        <p:txBody>
          <a:bodyPr wrap="square" rtlCol="0">
            <a:spAutoFit/>
          </a:bodyPr>
          <a:lstStyle/>
          <a:p>
            <a:r>
              <a:rPr lang="en-GB" sz="1200" dirty="0"/>
              <a:t>ClassDojo – Behaviourism for the digital age</a:t>
            </a:r>
          </a:p>
        </p:txBody>
      </p:sp>
      <p:sp>
        <p:nvSpPr>
          <p:cNvPr id="16" name="TextBox 15">
            <a:extLst>
              <a:ext uri="{FF2B5EF4-FFF2-40B4-BE49-F238E27FC236}">
                <a16:creationId xmlns:a16="http://schemas.microsoft.com/office/drawing/2014/main" id="{D1F8BB61-77A9-4C55-ACC3-4EA8BFAC8EDF}"/>
              </a:ext>
            </a:extLst>
          </p:cNvPr>
          <p:cNvSpPr txBox="1"/>
          <p:nvPr/>
        </p:nvSpPr>
        <p:spPr>
          <a:xfrm>
            <a:off x="4452912" y="1017218"/>
            <a:ext cx="2152604" cy="613470"/>
          </a:xfrm>
          <a:prstGeom prst="doubleWave">
            <a:avLst/>
          </a:prstGeom>
          <a:solidFill>
            <a:srgbClr val="FFFF66"/>
          </a:solidFill>
        </p:spPr>
        <p:txBody>
          <a:bodyPr wrap="square" rtlCol="0">
            <a:spAutoFit/>
          </a:bodyPr>
          <a:lstStyle/>
          <a:p>
            <a:r>
              <a:rPr lang="en-GB" sz="1200" dirty="0"/>
              <a:t>Outdated Behaviourist teaching practice from the 1930s</a:t>
            </a:r>
          </a:p>
        </p:txBody>
      </p:sp>
      <p:pic>
        <p:nvPicPr>
          <p:cNvPr id="17" name="Picture 16">
            <a:extLst>
              <a:ext uri="{FF2B5EF4-FFF2-40B4-BE49-F238E27FC236}">
                <a16:creationId xmlns:a16="http://schemas.microsoft.com/office/drawing/2014/main" id="{EF8DF74B-5A68-4CC7-B5CF-4FC95973A779}"/>
              </a:ext>
            </a:extLst>
          </p:cNvPr>
          <p:cNvPicPr>
            <a:picLocks noChangeAspect="1"/>
          </p:cNvPicPr>
          <p:nvPr/>
        </p:nvPicPr>
        <p:blipFill>
          <a:blip r:embed="rId5"/>
          <a:stretch>
            <a:fillRect/>
          </a:stretch>
        </p:blipFill>
        <p:spPr>
          <a:xfrm>
            <a:off x="-3563" y="2343088"/>
            <a:ext cx="1213209" cy="2620371"/>
          </a:xfrm>
          <a:prstGeom prst="rect">
            <a:avLst/>
          </a:prstGeom>
        </p:spPr>
      </p:pic>
      <p:pic>
        <p:nvPicPr>
          <p:cNvPr id="18" name="Picture 17">
            <a:extLst>
              <a:ext uri="{FF2B5EF4-FFF2-40B4-BE49-F238E27FC236}">
                <a16:creationId xmlns:a16="http://schemas.microsoft.com/office/drawing/2014/main" id="{6DE73773-373D-44F7-8D3D-A2E19FAD3BF4}"/>
              </a:ext>
            </a:extLst>
          </p:cNvPr>
          <p:cNvPicPr>
            <a:picLocks noChangeAspect="1"/>
          </p:cNvPicPr>
          <p:nvPr/>
        </p:nvPicPr>
        <p:blipFill>
          <a:blip r:embed="rId6"/>
          <a:stretch>
            <a:fillRect/>
          </a:stretch>
        </p:blipFill>
        <p:spPr>
          <a:xfrm>
            <a:off x="7808613" y="0"/>
            <a:ext cx="4272186" cy="295177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0" name="TextBox 9">
            <a:extLst>
              <a:ext uri="{FF2B5EF4-FFF2-40B4-BE49-F238E27FC236}">
                <a16:creationId xmlns:a16="http://schemas.microsoft.com/office/drawing/2014/main" id="{739924AC-C84C-4424-BE86-6932D1DD69F6}"/>
              </a:ext>
            </a:extLst>
          </p:cNvPr>
          <p:cNvSpPr txBox="1"/>
          <p:nvPr/>
        </p:nvSpPr>
        <p:spPr>
          <a:xfrm>
            <a:off x="3034748" y="140841"/>
            <a:ext cx="5079083" cy="646331"/>
          </a:xfrm>
          <a:prstGeom prst="rect">
            <a:avLst/>
          </a:prstGeom>
          <a:solidFill>
            <a:schemeClr val="accent6">
              <a:lumMod val="60000"/>
              <a:lumOff val="40000"/>
            </a:schemeClr>
          </a:solidFill>
          <a:ln w="28575">
            <a:solidFill>
              <a:schemeClr val="tx1"/>
            </a:solidFill>
          </a:ln>
          <a:effectLst>
            <a:innerShdw blurRad="114300">
              <a:prstClr val="black"/>
            </a:innerShdw>
          </a:effectLst>
        </p:spPr>
        <p:txBody>
          <a:bodyPr wrap="none" rtlCol="0">
            <a:spAutoFit/>
          </a:bodyPr>
          <a:lstStyle/>
          <a:p>
            <a:pPr algn="ctr"/>
            <a:r>
              <a:rPr lang="en-GB" dirty="0"/>
              <a:t>Two Contrasting Theories – </a:t>
            </a:r>
          </a:p>
          <a:p>
            <a:pPr algn="ctr"/>
            <a:r>
              <a:rPr lang="en-GB" dirty="0"/>
              <a:t>Modern Practice and the New Curriculum for Wales </a:t>
            </a:r>
          </a:p>
        </p:txBody>
      </p:sp>
      <p:sp>
        <p:nvSpPr>
          <p:cNvPr id="8" name="TextBox 7">
            <a:extLst>
              <a:ext uri="{FF2B5EF4-FFF2-40B4-BE49-F238E27FC236}">
                <a16:creationId xmlns:a16="http://schemas.microsoft.com/office/drawing/2014/main" id="{963A9BA1-F8E1-4792-9BBF-614447A33FE6}"/>
              </a:ext>
            </a:extLst>
          </p:cNvPr>
          <p:cNvSpPr txBox="1"/>
          <p:nvPr/>
        </p:nvSpPr>
        <p:spPr>
          <a:xfrm>
            <a:off x="9044609" y="325697"/>
            <a:ext cx="3147391" cy="738664"/>
          </a:xfrm>
          <a:prstGeom prst="rect">
            <a:avLst/>
          </a:prstGeom>
          <a:solidFill>
            <a:srgbClr val="FF99FF"/>
          </a:solidFill>
          <a:ln w="28575">
            <a:solidFill>
              <a:schemeClr val="tx1"/>
            </a:solidFill>
          </a:ln>
          <a:effectLst>
            <a:innerShdw blurRad="114300">
              <a:prstClr val="black"/>
            </a:innerShdw>
          </a:effectLst>
        </p:spPr>
        <p:txBody>
          <a:bodyPr wrap="square" rtlCol="0">
            <a:spAutoFit/>
          </a:bodyPr>
          <a:lstStyle/>
          <a:p>
            <a:r>
              <a:rPr lang="en-GB" sz="1400" dirty="0"/>
              <a:t>Vygotsky believed that education means developing the ability to learn (Graf &amp; Burch, 2009)</a:t>
            </a:r>
          </a:p>
        </p:txBody>
      </p:sp>
      <p:sp>
        <p:nvSpPr>
          <p:cNvPr id="19" name="TextBox 18">
            <a:extLst>
              <a:ext uri="{FF2B5EF4-FFF2-40B4-BE49-F238E27FC236}">
                <a16:creationId xmlns:a16="http://schemas.microsoft.com/office/drawing/2014/main" id="{A4F217E3-3357-4A28-9A51-D4C00FBBF9BB}"/>
              </a:ext>
            </a:extLst>
          </p:cNvPr>
          <p:cNvSpPr txBox="1"/>
          <p:nvPr/>
        </p:nvSpPr>
        <p:spPr>
          <a:xfrm>
            <a:off x="7808613" y="2582441"/>
            <a:ext cx="1111907" cy="276999"/>
          </a:xfrm>
          <a:prstGeom prst="rect">
            <a:avLst/>
          </a:prstGeom>
          <a:noFill/>
        </p:spPr>
        <p:txBody>
          <a:bodyPr wrap="none" rtlCol="0">
            <a:spAutoFit/>
          </a:bodyPr>
          <a:lstStyle/>
          <a:p>
            <a:r>
              <a:rPr lang="en-GB" sz="1200" dirty="0"/>
              <a:t>(</a:t>
            </a:r>
            <a:r>
              <a:rPr lang="en-GB" sz="1200" dirty="0" err="1"/>
              <a:t>Reudys</a:t>
            </a:r>
            <a:r>
              <a:rPr lang="en-GB" sz="1200" dirty="0"/>
              <a:t>, 2018)</a:t>
            </a:r>
          </a:p>
        </p:txBody>
      </p:sp>
      <p:pic>
        <p:nvPicPr>
          <p:cNvPr id="23" name="Picture 22">
            <a:extLst>
              <a:ext uri="{FF2B5EF4-FFF2-40B4-BE49-F238E27FC236}">
                <a16:creationId xmlns:a16="http://schemas.microsoft.com/office/drawing/2014/main" id="{A21818D3-4AEE-48B8-9E0E-2F7CA0172960}"/>
              </a:ext>
            </a:extLst>
          </p:cNvPr>
          <p:cNvPicPr>
            <a:picLocks noChangeAspect="1"/>
          </p:cNvPicPr>
          <p:nvPr/>
        </p:nvPicPr>
        <p:blipFill>
          <a:blip r:embed="rId7"/>
          <a:stretch>
            <a:fillRect/>
          </a:stretch>
        </p:blipFill>
        <p:spPr>
          <a:xfrm>
            <a:off x="8884933" y="2720940"/>
            <a:ext cx="2801456" cy="224102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2" name="TextBox 21">
            <a:extLst>
              <a:ext uri="{FF2B5EF4-FFF2-40B4-BE49-F238E27FC236}">
                <a16:creationId xmlns:a16="http://schemas.microsoft.com/office/drawing/2014/main" id="{E378DBEE-8C7D-4564-B785-0B306B3B9BBE}"/>
              </a:ext>
            </a:extLst>
          </p:cNvPr>
          <p:cNvSpPr txBox="1"/>
          <p:nvPr/>
        </p:nvSpPr>
        <p:spPr>
          <a:xfrm rot="654166">
            <a:off x="10195274" y="2393570"/>
            <a:ext cx="1975832" cy="858857"/>
          </a:xfrm>
          <a:prstGeom prst="doubleWave">
            <a:avLst/>
          </a:prstGeom>
          <a:solidFill>
            <a:srgbClr val="66FFFF"/>
          </a:solidFill>
        </p:spPr>
        <p:txBody>
          <a:bodyPr wrap="square" rtlCol="0">
            <a:spAutoFit/>
          </a:bodyPr>
          <a:lstStyle/>
          <a:p>
            <a:r>
              <a:rPr lang="en-GB" sz="1200" dirty="0"/>
              <a:t>Outdoor learning environments enables social experimental learning </a:t>
            </a:r>
          </a:p>
        </p:txBody>
      </p:sp>
      <p:sp>
        <p:nvSpPr>
          <p:cNvPr id="20" name="TextBox 19">
            <a:extLst>
              <a:ext uri="{FF2B5EF4-FFF2-40B4-BE49-F238E27FC236}">
                <a16:creationId xmlns:a16="http://schemas.microsoft.com/office/drawing/2014/main" id="{6C1812A0-DB14-4384-8F05-E6EB72356D12}"/>
              </a:ext>
            </a:extLst>
          </p:cNvPr>
          <p:cNvSpPr txBox="1"/>
          <p:nvPr/>
        </p:nvSpPr>
        <p:spPr>
          <a:xfrm>
            <a:off x="7905748" y="4804501"/>
            <a:ext cx="4272185" cy="2092881"/>
          </a:xfrm>
          <a:prstGeom prst="rect">
            <a:avLst/>
          </a:prstGeom>
          <a:solidFill>
            <a:srgbClr val="66FF99"/>
          </a:solidFill>
          <a:ln w="28575">
            <a:solidFill>
              <a:schemeClr val="tx1"/>
            </a:solidFill>
          </a:ln>
          <a:effectLst>
            <a:innerShdw blurRad="114300">
              <a:prstClr val="black"/>
            </a:innerShdw>
          </a:effectLst>
        </p:spPr>
        <p:txBody>
          <a:bodyPr wrap="square" rtlCol="0">
            <a:spAutoFit/>
          </a:bodyPr>
          <a:lstStyle/>
          <a:p>
            <a:pPr algn="just"/>
            <a:r>
              <a:rPr lang="en-GB" b="1" dirty="0"/>
              <a:t>Social Constructivism </a:t>
            </a:r>
            <a:r>
              <a:rPr lang="en-GB" sz="1400" dirty="0"/>
              <a:t>principles are present  in modern classrooms today, with cross curriculum teaching pedagogy and free flowing classroom layouts.  The social constructivist theory's of  the past have been adapted within modern day principles of child centred education.  The classrooms of tomorrow will consist of flexible ecosystems, designed to cater for the literacy, numeracy and digital competence needs of future citizens of  the world (Welsh Government, 2019).</a:t>
            </a:r>
          </a:p>
        </p:txBody>
      </p:sp>
      <p:sp>
        <p:nvSpPr>
          <p:cNvPr id="24" name="TextBox 23">
            <a:extLst>
              <a:ext uri="{FF2B5EF4-FFF2-40B4-BE49-F238E27FC236}">
                <a16:creationId xmlns:a16="http://schemas.microsoft.com/office/drawing/2014/main" id="{45112096-7BAC-4DFC-BB6E-FF2F2C453D0B}"/>
              </a:ext>
            </a:extLst>
          </p:cNvPr>
          <p:cNvSpPr txBox="1"/>
          <p:nvPr/>
        </p:nvSpPr>
        <p:spPr>
          <a:xfrm>
            <a:off x="10493246" y="4220918"/>
            <a:ext cx="1787580" cy="553998"/>
          </a:xfrm>
          <a:prstGeom prst="rect">
            <a:avLst/>
          </a:prstGeom>
          <a:noFill/>
        </p:spPr>
        <p:txBody>
          <a:bodyPr wrap="square" rtlCol="0">
            <a:spAutoFit/>
          </a:bodyPr>
          <a:lstStyle/>
          <a:p>
            <a:pPr algn="ctr"/>
            <a:r>
              <a:rPr lang="en-GB" sz="1200" dirty="0">
                <a:solidFill>
                  <a:schemeClr val="bg1"/>
                </a:solidFill>
              </a:rPr>
              <a:t>(Welton Primary School, 2012</a:t>
            </a:r>
            <a:r>
              <a:rPr lang="en-GB" dirty="0">
                <a:solidFill>
                  <a:schemeClr val="bg1"/>
                </a:solidFill>
              </a:rPr>
              <a:t>)</a:t>
            </a:r>
          </a:p>
        </p:txBody>
      </p:sp>
      <p:sp>
        <p:nvSpPr>
          <p:cNvPr id="25" name="TextBox 24">
            <a:extLst>
              <a:ext uri="{FF2B5EF4-FFF2-40B4-BE49-F238E27FC236}">
                <a16:creationId xmlns:a16="http://schemas.microsoft.com/office/drawing/2014/main" id="{21169C3A-5A2E-4893-B1B3-C918D5D1664F}"/>
              </a:ext>
            </a:extLst>
          </p:cNvPr>
          <p:cNvSpPr txBox="1"/>
          <p:nvPr/>
        </p:nvSpPr>
        <p:spPr>
          <a:xfrm>
            <a:off x="845250" y="4091096"/>
            <a:ext cx="1570686" cy="276999"/>
          </a:xfrm>
          <a:prstGeom prst="rect">
            <a:avLst/>
          </a:prstGeom>
          <a:noFill/>
        </p:spPr>
        <p:txBody>
          <a:bodyPr wrap="none" rtlCol="0">
            <a:spAutoFit/>
          </a:bodyPr>
          <a:lstStyle/>
          <a:p>
            <a:r>
              <a:rPr lang="en-GB" sz="1200" dirty="0">
                <a:solidFill>
                  <a:schemeClr val="bg1"/>
                </a:solidFill>
              </a:rPr>
              <a:t>(Von </a:t>
            </a:r>
            <a:r>
              <a:rPr lang="en-GB" sz="1200" dirty="0" err="1">
                <a:solidFill>
                  <a:schemeClr val="bg1"/>
                </a:solidFill>
              </a:rPr>
              <a:t>Nordheim</a:t>
            </a:r>
            <a:r>
              <a:rPr lang="en-GB" sz="1200" dirty="0">
                <a:solidFill>
                  <a:schemeClr val="bg1"/>
                </a:solidFill>
              </a:rPr>
              <a:t>, 2012)</a:t>
            </a:r>
          </a:p>
        </p:txBody>
      </p:sp>
      <p:pic>
        <p:nvPicPr>
          <p:cNvPr id="26" name="Picture 25">
            <a:extLst>
              <a:ext uri="{FF2B5EF4-FFF2-40B4-BE49-F238E27FC236}">
                <a16:creationId xmlns:a16="http://schemas.microsoft.com/office/drawing/2014/main" id="{D5517DDF-729C-4C8F-87EF-B4C3BC809953}"/>
              </a:ext>
            </a:extLst>
          </p:cNvPr>
          <p:cNvPicPr>
            <a:picLocks noChangeAspect="1"/>
          </p:cNvPicPr>
          <p:nvPr/>
        </p:nvPicPr>
        <p:blipFill>
          <a:blip r:embed="rId8"/>
          <a:stretch>
            <a:fillRect/>
          </a:stretch>
        </p:blipFill>
        <p:spPr>
          <a:xfrm>
            <a:off x="7991739" y="2437330"/>
            <a:ext cx="1213209" cy="2951772"/>
          </a:xfrm>
          <a:prstGeom prst="rect">
            <a:avLst/>
          </a:prstGeom>
        </p:spPr>
      </p:pic>
    </p:spTree>
    <p:extLst>
      <p:ext uri="{BB962C8B-B14F-4D97-AF65-F5344CB8AC3E}">
        <p14:creationId xmlns:p14="http://schemas.microsoft.com/office/powerpoint/2010/main" val="1246804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F7BE0-C513-4964-B33D-796E983A82FA}"/>
              </a:ext>
            </a:extLst>
          </p:cNvPr>
          <p:cNvSpPr>
            <a:spLocks noGrp="1"/>
          </p:cNvSpPr>
          <p:nvPr>
            <p:ph type="title"/>
          </p:nvPr>
        </p:nvSpPr>
        <p:spPr>
          <a:xfrm>
            <a:off x="838200" y="0"/>
            <a:ext cx="10515600" cy="457200"/>
          </a:xfrm>
        </p:spPr>
        <p:txBody>
          <a:bodyPr>
            <a:normAutofit/>
          </a:bodyPr>
          <a:lstStyle/>
          <a:p>
            <a:pPr algn="ctr"/>
            <a:r>
              <a:rPr lang="en-GB" sz="1200" b="1" u="sng" dirty="0"/>
              <a:t>References</a:t>
            </a:r>
          </a:p>
        </p:txBody>
      </p:sp>
      <p:sp>
        <p:nvSpPr>
          <p:cNvPr id="3" name="Content Placeholder 2">
            <a:extLst>
              <a:ext uri="{FF2B5EF4-FFF2-40B4-BE49-F238E27FC236}">
                <a16:creationId xmlns:a16="http://schemas.microsoft.com/office/drawing/2014/main" id="{D865250C-DF7A-45B1-B45B-5347CA3E95CC}"/>
              </a:ext>
            </a:extLst>
          </p:cNvPr>
          <p:cNvSpPr>
            <a:spLocks noGrp="1"/>
          </p:cNvSpPr>
          <p:nvPr>
            <p:ph idx="1"/>
          </p:nvPr>
        </p:nvSpPr>
        <p:spPr>
          <a:xfrm>
            <a:off x="0" y="457200"/>
            <a:ext cx="12192000" cy="6400800"/>
          </a:xfrm>
          <a:ln>
            <a:solidFill>
              <a:schemeClr val="tx1"/>
            </a:solidFill>
          </a:ln>
        </p:spPr>
        <p:txBody>
          <a:bodyPr>
            <a:normAutofit fontScale="32500" lnSpcReduction="20000"/>
          </a:bodyPr>
          <a:lstStyle/>
          <a:p>
            <a:pPr>
              <a:lnSpc>
                <a:spcPct val="120000"/>
              </a:lnSpc>
            </a:pPr>
            <a:r>
              <a:rPr lang="en-GB" sz="1300" dirty="0"/>
              <a:t>Bates. B. (2019). </a:t>
            </a:r>
            <a:r>
              <a:rPr lang="en-GB" sz="1300" i="1" dirty="0"/>
              <a:t>Learning Theories Simplified. </a:t>
            </a:r>
            <a:r>
              <a:rPr lang="en-GB" sz="1300" dirty="0"/>
              <a:t>2</a:t>
            </a:r>
            <a:r>
              <a:rPr lang="en-GB" sz="1300" baseline="30000" dirty="0"/>
              <a:t>nd</a:t>
            </a:r>
            <a:r>
              <a:rPr lang="en-GB" sz="1300" dirty="0"/>
              <a:t> Ed. Glasgow: Clark James. </a:t>
            </a:r>
          </a:p>
          <a:p>
            <a:pPr>
              <a:lnSpc>
                <a:spcPct val="120000"/>
              </a:lnSpc>
            </a:pPr>
            <a:r>
              <a:rPr lang="en-GB" sz="1300" dirty="0"/>
              <a:t>Burnham. L. (2018).  </a:t>
            </a:r>
            <a:r>
              <a:rPr lang="en-GB" sz="1300" i="1" dirty="0"/>
              <a:t>Supporting Teaching and Learning. </a:t>
            </a:r>
            <a:r>
              <a:rPr lang="en-GB" sz="1300" dirty="0"/>
              <a:t>London. Hodder Education. P. 88.</a:t>
            </a:r>
          </a:p>
          <a:p>
            <a:pPr>
              <a:lnSpc>
                <a:spcPct val="120000"/>
              </a:lnSpc>
            </a:pPr>
            <a:r>
              <a:rPr lang="en-GB" sz="1300" dirty="0"/>
              <a:t>ChiaraLily9 (2010). </a:t>
            </a:r>
            <a:r>
              <a:rPr lang="en-GB" sz="1300" i="1" dirty="0"/>
              <a:t>Paper Texture. </a:t>
            </a:r>
            <a:r>
              <a:rPr lang="en-GB" sz="1300" dirty="0"/>
              <a:t>Available at: </a:t>
            </a:r>
            <a:r>
              <a:rPr lang="en-GB" sz="1300" dirty="0">
                <a:hlinkClick r:id="rId2"/>
              </a:rPr>
              <a:t>https://www.deviantart.com/chiaralily9/art/Paper-Texture-185184041</a:t>
            </a:r>
            <a:r>
              <a:rPr lang="en-GB" sz="1300" dirty="0"/>
              <a:t>. (Accessed on 28</a:t>
            </a:r>
            <a:r>
              <a:rPr lang="en-GB" sz="1300" baseline="30000" dirty="0"/>
              <a:t>th</a:t>
            </a:r>
            <a:r>
              <a:rPr lang="en-GB" sz="1300" dirty="0"/>
              <a:t> October 2019). </a:t>
            </a:r>
          </a:p>
          <a:p>
            <a:pPr>
              <a:lnSpc>
                <a:spcPct val="120000"/>
              </a:lnSpc>
            </a:pPr>
            <a:r>
              <a:rPr lang="en-GB" sz="1300" dirty="0"/>
              <a:t>Dauncey, M.(2019). </a:t>
            </a:r>
            <a:r>
              <a:rPr lang="en-GB" sz="1300" i="1" dirty="0"/>
              <a:t>IN BRIEF, by </a:t>
            </a:r>
            <a:r>
              <a:rPr lang="en-GB" sz="1300" i="1" dirty="0" err="1"/>
              <a:t>Seneth</a:t>
            </a:r>
            <a:r>
              <a:rPr lang="en-GB" sz="1300" i="1" dirty="0"/>
              <a:t> Research, National Assembly for Wales. </a:t>
            </a:r>
            <a:r>
              <a:rPr lang="en-GB" sz="1300" dirty="0"/>
              <a:t>Available </a:t>
            </a:r>
            <a:r>
              <a:rPr lang="en-GB" sz="1300" dirty="0" err="1"/>
              <a:t>at:</a:t>
            </a:r>
            <a:r>
              <a:rPr lang="en-GB" sz="1300" dirty="0" err="1">
                <a:hlinkClick r:id="rId3"/>
              </a:rPr>
              <a:t>https</a:t>
            </a:r>
            <a:r>
              <a:rPr lang="en-GB" sz="1300" dirty="0">
                <a:hlinkClick r:id="rId3"/>
              </a:rPr>
              <a:t>://</a:t>
            </a:r>
            <a:r>
              <a:rPr lang="en-GB" sz="1300" dirty="0" err="1">
                <a:hlinkClick r:id="rId3"/>
              </a:rPr>
              <a:t>seneddresearch.blog</a:t>
            </a:r>
            <a:r>
              <a:rPr lang="en-GB" sz="1300" dirty="0">
                <a:hlinkClick r:id="rId3"/>
              </a:rPr>
              <a:t>/2019/05/22/the-draft-curriculum-for-wales-2022/</a:t>
            </a:r>
            <a:r>
              <a:rPr lang="en-GB" sz="1300" dirty="0"/>
              <a:t>. (Accessed on 26</a:t>
            </a:r>
            <a:r>
              <a:rPr lang="en-GB" sz="1300" baseline="30000" dirty="0"/>
              <a:t>th</a:t>
            </a:r>
            <a:r>
              <a:rPr lang="en-GB" sz="1300" dirty="0"/>
              <a:t> October 2019).</a:t>
            </a:r>
          </a:p>
          <a:p>
            <a:pPr>
              <a:lnSpc>
                <a:spcPct val="120000"/>
              </a:lnSpc>
            </a:pPr>
            <a:r>
              <a:rPr lang="en-GB" sz="1300" dirty="0"/>
              <a:t>Education Workforce council (2015) </a:t>
            </a:r>
            <a:r>
              <a:rPr lang="en-GB" sz="1300" i="1" dirty="0"/>
              <a:t>Graham</a:t>
            </a:r>
            <a:r>
              <a:rPr lang="en-GB" sz="1300" dirty="0"/>
              <a:t> </a:t>
            </a:r>
            <a:r>
              <a:rPr lang="en-GB" sz="1300" i="1" dirty="0"/>
              <a:t>Donald. </a:t>
            </a:r>
            <a:r>
              <a:rPr lang="en-GB" sz="1300" dirty="0"/>
              <a:t>Available at: </a:t>
            </a:r>
            <a:r>
              <a:rPr lang="en-GB" sz="1300" dirty="0">
                <a:hlinkClick r:id="rId4"/>
              </a:rPr>
              <a:t>http://www.ewc.wales/site/index.php/en/43-english/about/staff-room/blog-archive/91-graham-donaldson-successful-futures.html</a:t>
            </a:r>
            <a:r>
              <a:rPr lang="en-GB" sz="1300" dirty="0"/>
              <a:t>. (Accessed on 26</a:t>
            </a:r>
            <a:r>
              <a:rPr lang="en-GB" sz="1300" baseline="30000" dirty="0"/>
              <a:t>th</a:t>
            </a:r>
            <a:r>
              <a:rPr lang="en-GB" sz="1300" dirty="0"/>
              <a:t> October 2019).</a:t>
            </a:r>
          </a:p>
          <a:p>
            <a:pPr>
              <a:lnSpc>
                <a:spcPct val="120000"/>
              </a:lnSpc>
            </a:pPr>
            <a:r>
              <a:rPr lang="en-GB" sz="1300" dirty="0"/>
              <a:t>Fireman creative (2012). </a:t>
            </a:r>
            <a:r>
              <a:rPr lang="en-GB" sz="1300" i="1" dirty="0"/>
              <a:t>Parents Place</a:t>
            </a:r>
            <a:r>
              <a:rPr lang="en-GB" sz="1300" dirty="0"/>
              <a:t>. [Image). Available at</a:t>
            </a:r>
            <a:r>
              <a:rPr lang="en-GB" sz="1300" i="1" dirty="0"/>
              <a:t>: </a:t>
            </a:r>
            <a:r>
              <a:rPr lang="en-GB" sz="1400" dirty="0">
                <a:hlinkClick r:id="rId5"/>
              </a:rPr>
              <a:t>https://parentsplace.jfcs.org/scaffolding-your-childs-whole-development/thinkstock_1600858301/</a:t>
            </a:r>
            <a:r>
              <a:rPr lang="en-GB" sz="1400" dirty="0"/>
              <a:t>. (Accessed on 30</a:t>
            </a:r>
            <a:r>
              <a:rPr lang="en-GB" sz="1400" baseline="30000" dirty="0"/>
              <a:t>th</a:t>
            </a:r>
            <a:r>
              <a:rPr lang="en-GB" sz="1400" dirty="0"/>
              <a:t> October 2019). </a:t>
            </a:r>
            <a:endParaRPr lang="en-GB" sz="1300" dirty="0"/>
          </a:p>
          <a:p>
            <a:pPr>
              <a:lnSpc>
                <a:spcPct val="120000"/>
              </a:lnSpc>
              <a:spcAft>
                <a:spcPts val="1000"/>
              </a:spcAft>
            </a:pPr>
            <a:r>
              <a:rPr lang="en-US" sz="1300" dirty="0">
                <a:ea typeface="Calibri" panose="020F0502020204030204" pitchFamily="34" charset="0"/>
                <a:cs typeface="Times New Roman" panose="02020603050405020304" pitchFamily="18" charset="0"/>
              </a:rPr>
              <a:t>Graf, M. &amp; Birch, A., (2009). </a:t>
            </a:r>
            <a:r>
              <a:rPr lang="en-US" sz="1300" i="1" dirty="0">
                <a:ea typeface="Calibri" panose="020F0502020204030204" pitchFamily="34" charset="0"/>
                <a:cs typeface="Times New Roman" panose="02020603050405020304" pitchFamily="18" charset="0"/>
              </a:rPr>
              <a:t>The Teaching Assistant's Guide to Understanding and Supporting learning. </a:t>
            </a:r>
            <a:r>
              <a:rPr lang="en-US" sz="1300" dirty="0">
                <a:ea typeface="Calibri" panose="020F0502020204030204" pitchFamily="34" charset="0"/>
                <a:cs typeface="Times New Roman" panose="02020603050405020304" pitchFamily="18" charset="0"/>
              </a:rPr>
              <a:t>London: Continuum international Publishing Group.</a:t>
            </a:r>
          </a:p>
          <a:p>
            <a:pPr>
              <a:lnSpc>
                <a:spcPct val="120000"/>
              </a:lnSpc>
              <a:spcAft>
                <a:spcPts val="1000"/>
              </a:spcAft>
            </a:pPr>
            <a:r>
              <a:rPr lang="en-GB" sz="1300" dirty="0"/>
              <a:t>Graphical House &amp; </a:t>
            </a:r>
            <a:r>
              <a:rPr lang="en-GB" sz="1300" dirty="0" err="1"/>
              <a:t>Qunabu</a:t>
            </a:r>
            <a:r>
              <a:rPr lang="en-GB" sz="1300" dirty="0"/>
              <a:t> (2018). </a:t>
            </a:r>
            <a:r>
              <a:rPr lang="en-GB" sz="1300" i="1" dirty="0"/>
              <a:t>Architecture in Schools Programme Information. </a:t>
            </a:r>
            <a:r>
              <a:rPr lang="en-GB" sz="1300" dirty="0"/>
              <a:t>[Image]</a:t>
            </a:r>
            <a:r>
              <a:rPr lang="en-GB" sz="1300" i="1" dirty="0"/>
              <a:t>. </a:t>
            </a:r>
            <a:r>
              <a:rPr lang="en-GB" sz="1300" dirty="0"/>
              <a:t>Available at: </a:t>
            </a:r>
            <a:r>
              <a:rPr lang="en-GB" sz="1300" dirty="0">
                <a:hlinkClick r:id="rId6"/>
              </a:rPr>
              <a:t>https://open-city.org.uk/learning/architecture-in-schools/architecture-in-schools-in-more-detail/</a:t>
            </a:r>
            <a:r>
              <a:rPr lang="en-GB" sz="1300" dirty="0"/>
              <a:t>. (Accessed on 27</a:t>
            </a:r>
            <a:r>
              <a:rPr lang="en-GB" sz="1300" baseline="30000" dirty="0"/>
              <a:t>th</a:t>
            </a:r>
            <a:r>
              <a:rPr lang="en-GB" sz="1300" dirty="0"/>
              <a:t> October 2019).</a:t>
            </a:r>
          </a:p>
          <a:p>
            <a:pPr>
              <a:lnSpc>
                <a:spcPct val="120000"/>
              </a:lnSpc>
            </a:pPr>
            <a:r>
              <a:rPr lang="en-GB" sz="1300" dirty="0" err="1"/>
              <a:t>Hassified</a:t>
            </a:r>
            <a:r>
              <a:rPr lang="en-GB" sz="1300" dirty="0"/>
              <a:t> (2018). Wrinkled </a:t>
            </a:r>
            <a:r>
              <a:rPr lang="en-GB" sz="1300" i="1" dirty="0"/>
              <a:t>Folded Page Background Texture. </a:t>
            </a:r>
            <a:r>
              <a:rPr lang="en-GB" sz="1300" dirty="0"/>
              <a:t>Available at: </a:t>
            </a:r>
            <a:r>
              <a:rPr lang="en-GB" sz="1300" dirty="0">
                <a:hlinkClick r:id="rId7"/>
              </a:rPr>
              <a:t>http://www.psd-dude.com/tutorials/resources/crumpled-and-folded-paper-textures.aspx</a:t>
            </a:r>
            <a:r>
              <a:rPr lang="en-GB" sz="1300" dirty="0"/>
              <a:t>. (Accessed on 28</a:t>
            </a:r>
            <a:r>
              <a:rPr lang="en-GB" sz="1300" baseline="30000" dirty="0"/>
              <a:t>th</a:t>
            </a:r>
            <a:r>
              <a:rPr lang="en-GB" sz="1300" dirty="0"/>
              <a:t> October 2019).</a:t>
            </a:r>
          </a:p>
          <a:p>
            <a:pPr>
              <a:lnSpc>
                <a:spcPct val="120000"/>
              </a:lnSpc>
            </a:pPr>
            <a:r>
              <a:rPr lang="en-GB" sz="1300" dirty="0" err="1"/>
              <a:t>Umencandella</a:t>
            </a:r>
            <a:r>
              <a:rPr lang="en-GB" sz="1300" dirty="0"/>
              <a:t> (2019). Vygotsky’s Sociocultural Theory of Cognitive Development. [Image]. Available at: </a:t>
            </a:r>
            <a:r>
              <a:rPr lang="en-GB" sz="1300" dirty="0">
                <a:hlinkClick r:id="rId8"/>
              </a:rPr>
              <a:t>https://courses.lumenlearning.com/suny-lifespandevelopment/chapter/vygotskys-sociocultural-theory-of-cognitive-development/</a:t>
            </a:r>
            <a:r>
              <a:rPr lang="en-GB" sz="1300" dirty="0"/>
              <a:t>. (Accessed on 28</a:t>
            </a:r>
            <a:r>
              <a:rPr lang="en-GB" sz="1300" baseline="30000" dirty="0"/>
              <a:t>th</a:t>
            </a:r>
            <a:r>
              <a:rPr lang="en-GB" sz="1300" dirty="0"/>
              <a:t> October 2019).</a:t>
            </a:r>
          </a:p>
          <a:p>
            <a:pPr>
              <a:lnSpc>
                <a:spcPct val="120000"/>
              </a:lnSpc>
            </a:pPr>
            <a:r>
              <a:rPr lang="en-GB" sz="1300" dirty="0" err="1"/>
              <a:t>Mcleod</a:t>
            </a:r>
            <a:r>
              <a:rPr lang="en-GB" sz="1300" dirty="0"/>
              <a:t>. S. (2018). </a:t>
            </a:r>
            <a:r>
              <a:rPr lang="en-GB" sz="1300" i="1" dirty="0"/>
              <a:t>Simply Psychology, Operant Conditioning</a:t>
            </a:r>
            <a:r>
              <a:rPr lang="en-GB" sz="1300" dirty="0"/>
              <a:t>. [on line]. Available at: https:/www.simplypsychology.org/operant-conditioning.html. (Accessed on 28</a:t>
            </a:r>
            <a:r>
              <a:rPr lang="en-GB" sz="1300" baseline="30000" dirty="0"/>
              <a:t>th</a:t>
            </a:r>
            <a:r>
              <a:rPr lang="en-GB" sz="1300" dirty="0"/>
              <a:t> October 2019). </a:t>
            </a:r>
          </a:p>
          <a:p>
            <a:pPr>
              <a:lnSpc>
                <a:spcPct val="120000"/>
              </a:lnSpc>
            </a:pPr>
            <a:r>
              <a:rPr lang="en-GB" sz="1300" dirty="0" err="1"/>
              <a:t>Muttbutt</a:t>
            </a:r>
            <a:r>
              <a:rPr lang="en-GB" sz="1300" dirty="0"/>
              <a:t> (2012). </a:t>
            </a:r>
            <a:r>
              <a:rPr lang="en-GB" sz="1300" i="1" dirty="0"/>
              <a:t>Crumpled Paper 3. </a:t>
            </a:r>
            <a:r>
              <a:rPr lang="en-GB" sz="1300" dirty="0"/>
              <a:t>Available at: </a:t>
            </a:r>
            <a:r>
              <a:rPr lang="en-GB" sz="1300" dirty="0">
                <a:hlinkClick r:id="rId9"/>
              </a:rPr>
              <a:t>https://www.deviantart.com/muttbutt/art/Crumpled-Papers-3-285850058</a:t>
            </a:r>
            <a:r>
              <a:rPr lang="en-GB" sz="1300" dirty="0"/>
              <a:t>. (Accessed on 28</a:t>
            </a:r>
            <a:r>
              <a:rPr lang="en-GB" sz="1300" baseline="30000" dirty="0"/>
              <a:t>th</a:t>
            </a:r>
            <a:r>
              <a:rPr lang="en-GB" sz="1300" dirty="0"/>
              <a:t> October 2019).</a:t>
            </a:r>
          </a:p>
          <a:p>
            <a:pPr>
              <a:lnSpc>
                <a:spcPct val="120000"/>
              </a:lnSpc>
              <a:spcAft>
                <a:spcPts val="1000"/>
              </a:spcAft>
            </a:pPr>
            <a:r>
              <a:rPr lang="en-US" sz="1300" dirty="0">
                <a:ea typeface="Calibri" panose="020F0502020204030204" pitchFamily="34" charset="0"/>
                <a:cs typeface="Times New Roman" panose="02020603050405020304" pitchFamily="18" charset="0"/>
              </a:rPr>
              <a:t>Mooney, C., 2000. In: </a:t>
            </a:r>
            <a:r>
              <a:rPr lang="en-US" sz="1300" i="1" dirty="0">
                <a:ea typeface="Calibri" panose="020F0502020204030204" pitchFamily="34" charset="0"/>
                <a:cs typeface="Times New Roman" panose="02020603050405020304" pitchFamily="18" charset="0"/>
              </a:rPr>
              <a:t>Theories of Childhood. An introduction to Dewey, Montessori, Erikson, Piaget &amp; Vygotsky. </a:t>
            </a:r>
            <a:r>
              <a:rPr lang="en-US" sz="1300" dirty="0">
                <a:ea typeface="Calibri" panose="020F0502020204030204" pitchFamily="34" charset="0"/>
                <a:cs typeface="Times New Roman" panose="02020603050405020304" pitchFamily="18" charset="0"/>
              </a:rPr>
              <a:t>St. Paul: </a:t>
            </a:r>
            <a:r>
              <a:rPr lang="en-US" sz="1300" dirty="0" err="1">
                <a:ea typeface="Calibri" panose="020F0502020204030204" pitchFamily="34" charset="0"/>
                <a:cs typeface="Times New Roman" panose="02020603050405020304" pitchFamily="18" charset="0"/>
              </a:rPr>
              <a:t>Redleaf</a:t>
            </a:r>
            <a:r>
              <a:rPr lang="en-US" sz="1300" dirty="0">
                <a:ea typeface="Calibri" panose="020F0502020204030204" pitchFamily="34" charset="0"/>
                <a:cs typeface="Times New Roman" panose="02020603050405020304" pitchFamily="18" charset="0"/>
              </a:rPr>
              <a:t> Press, p. 60.</a:t>
            </a:r>
          </a:p>
          <a:p>
            <a:pPr>
              <a:lnSpc>
                <a:spcPct val="120000"/>
              </a:lnSpc>
              <a:spcAft>
                <a:spcPts val="1000"/>
              </a:spcAft>
            </a:pPr>
            <a:r>
              <a:rPr lang="en-GB" sz="1300" dirty="0">
                <a:solidFill>
                  <a:srgbClr val="3A3A3A"/>
                </a:solidFill>
              </a:rPr>
              <a:t>Nagel, M. et al. (2013). (Eds.),</a:t>
            </a:r>
            <a:r>
              <a:rPr lang="en-GB" sz="1300" i="1" dirty="0">
                <a:solidFill>
                  <a:srgbClr val="3A3A3A"/>
                </a:solidFill>
              </a:rPr>
              <a:t> Teaching making a difference. 2nd Ed</a:t>
            </a:r>
            <a:r>
              <a:rPr lang="en-GB" sz="1300" dirty="0">
                <a:solidFill>
                  <a:srgbClr val="3A3A3A"/>
                </a:solidFill>
              </a:rPr>
              <a:t>, (pp. 74-88). Milton, QLD: Wiley Publishing.</a:t>
            </a:r>
          </a:p>
          <a:p>
            <a:pPr>
              <a:lnSpc>
                <a:spcPct val="120000"/>
              </a:lnSpc>
              <a:spcAft>
                <a:spcPts val="1000"/>
              </a:spcAft>
            </a:pPr>
            <a:r>
              <a:rPr lang="en-GB" sz="1300" dirty="0" err="1">
                <a:solidFill>
                  <a:srgbClr val="3A3A3A"/>
                </a:solidFill>
              </a:rPr>
              <a:t>Raudys</a:t>
            </a:r>
            <a:r>
              <a:rPr lang="en-GB" sz="1300" dirty="0">
                <a:solidFill>
                  <a:srgbClr val="3A3A3A"/>
                </a:solidFill>
              </a:rPr>
              <a:t>, J. (2018). </a:t>
            </a:r>
            <a:r>
              <a:rPr lang="en-GB" sz="1300" i="1" dirty="0">
                <a:solidFill>
                  <a:srgbClr val="3A3A3A"/>
                </a:solidFill>
              </a:rPr>
              <a:t>Flexible Seating: 21 Awesome Ideas for Your Classroom. [Image]. Available </a:t>
            </a:r>
            <a:r>
              <a:rPr lang="en-GB" sz="1300" i="1" dirty="0" err="1">
                <a:solidFill>
                  <a:srgbClr val="3A3A3A"/>
                </a:solidFill>
              </a:rPr>
              <a:t>at:</a:t>
            </a:r>
            <a:r>
              <a:rPr lang="en-GB" sz="1400" dirty="0" err="1">
                <a:hlinkClick r:id="rId10"/>
              </a:rPr>
              <a:t>https</a:t>
            </a:r>
            <a:r>
              <a:rPr lang="en-GB" sz="1400" dirty="0">
                <a:hlinkClick r:id="rId10"/>
              </a:rPr>
              <a:t>://www.prodigygame.com/blog/flexible-seating-classroom-ideas/</a:t>
            </a:r>
            <a:r>
              <a:rPr lang="en-GB" sz="1400" dirty="0"/>
              <a:t>. (Accessed on 30</a:t>
            </a:r>
            <a:r>
              <a:rPr lang="en-GB" sz="1400" baseline="30000" dirty="0"/>
              <a:t>th</a:t>
            </a:r>
            <a:r>
              <a:rPr lang="en-GB" sz="1400" dirty="0"/>
              <a:t> October 2019).</a:t>
            </a:r>
            <a:endParaRPr lang="en-GB" sz="1300" i="1" dirty="0">
              <a:solidFill>
                <a:srgbClr val="3A3A3A"/>
              </a:solidFill>
            </a:endParaRPr>
          </a:p>
          <a:p>
            <a:pPr>
              <a:lnSpc>
                <a:spcPct val="120000"/>
              </a:lnSpc>
              <a:spcAft>
                <a:spcPts val="1000"/>
              </a:spcAft>
            </a:pPr>
            <a:r>
              <a:rPr lang="en-GB" sz="1300" dirty="0"/>
              <a:t>Singer, N. (2014). Apps For Schoolchildren. [Image]. Available at: </a:t>
            </a:r>
            <a:r>
              <a:rPr lang="en-GB" sz="1300" dirty="0">
                <a:hlinkClick r:id="rId11"/>
              </a:rPr>
              <a:t>https://www.nytimes.com/2014/11/17/technology/privacy-concerns-for-classdojo-and-other-tracking-apps-for-schoolchildren.html</a:t>
            </a:r>
            <a:r>
              <a:rPr lang="en-GB" sz="1300" dirty="0"/>
              <a:t> (Accessed on 30</a:t>
            </a:r>
            <a:r>
              <a:rPr lang="en-GB" sz="1300" baseline="30000" dirty="0"/>
              <a:t>th</a:t>
            </a:r>
            <a:r>
              <a:rPr lang="en-GB" sz="1300" dirty="0"/>
              <a:t> October 2019).</a:t>
            </a:r>
          </a:p>
          <a:p>
            <a:pPr>
              <a:lnSpc>
                <a:spcPct val="120000"/>
              </a:lnSpc>
            </a:pPr>
            <a:r>
              <a:rPr lang="en-GB" sz="1300" dirty="0" err="1"/>
              <a:t>SpikEtheSWeDe</a:t>
            </a:r>
            <a:r>
              <a:rPr lang="en-GB" sz="1300" dirty="0"/>
              <a:t> (2010). </a:t>
            </a:r>
            <a:r>
              <a:rPr lang="en-GB" sz="1300" i="1" dirty="0"/>
              <a:t>Folded Paper Texture. </a:t>
            </a:r>
            <a:r>
              <a:rPr lang="en-GB" sz="1300" dirty="0"/>
              <a:t>Available at: </a:t>
            </a:r>
            <a:r>
              <a:rPr lang="en-GB" sz="1300" dirty="0">
                <a:hlinkClick r:id="rId12"/>
              </a:rPr>
              <a:t>https://www.deviantart.com/spiketheswede/art/Folded-Paper-Texture-181570462</a:t>
            </a:r>
            <a:r>
              <a:rPr lang="en-GB" sz="1300" dirty="0"/>
              <a:t>. (Accessed on 28</a:t>
            </a:r>
            <a:r>
              <a:rPr lang="en-GB" sz="1300" baseline="30000" dirty="0"/>
              <a:t>th</a:t>
            </a:r>
            <a:r>
              <a:rPr lang="en-GB" sz="1300" dirty="0"/>
              <a:t> October 2019).</a:t>
            </a:r>
          </a:p>
          <a:p>
            <a:pPr>
              <a:lnSpc>
                <a:spcPct val="120000"/>
              </a:lnSpc>
            </a:pPr>
            <a:r>
              <a:rPr lang="en-GB" sz="1300" dirty="0"/>
              <a:t>The Open University (2019). </a:t>
            </a:r>
            <a:r>
              <a:rPr lang="en-GB" sz="1300" i="1" dirty="0"/>
              <a:t>Understanding Language and Learning. Available at:</a:t>
            </a:r>
            <a:r>
              <a:rPr lang="en-GB" sz="1400" dirty="0">
                <a:hlinkClick r:id="rId13"/>
              </a:rPr>
              <a:t> https://www.open.edu/openlearn/languages/understanding-language-and-learning/content-section-6</a:t>
            </a:r>
            <a:r>
              <a:rPr lang="en-GB" sz="1300" dirty="0"/>
              <a:t>. (</a:t>
            </a:r>
            <a:r>
              <a:rPr lang="en-GB" sz="1300" dirty="0" err="1"/>
              <a:t>Accssed</a:t>
            </a:r>
            <a:r>
              <a:rPr lang="en-GB" sz="1300" dirty="0"/>
              <a:t> on 29</a:t>
            </a:r>
            <a:r>
              <a:rPr lang="en-GB" sz="1300" baseline="30000" dirty="0"/>
              <a:t>th</a:t>
            </a:r>
            <a:r>
              <a:rPr lang="en-GB" sz="1300" dirty="0"/>
              <a:t> October 2019).</a:t>
            </a:r>
          </a:p>
          <a:p>
            <a:pPr>
              <a:lnSpc>
                <a:spcPct val="120000"/>
              </a:lnSpc>
            </a:pPr>
            <a:r>
              <a:rPr lang="en-GB" sz="1300" dirty="0"/>
              <a:t>Teacher Boards (2015). </a:t>
            </a:r>
            <a:r>
              <a:rPr lang="en-GB" sz="1300" i="1" dirty="0"/>
              <a:t>Reward Chart Round-up! </a:t>
            </a:r>
            <a:r>
              <a:rPr lang="en-GB" sz="1300" dirty="0"/>
              <a:t>[Image]. Available at: </a:t>
            </a:r>
            <a:r>
              <a:rPr lang="en-GB" sz="1300" dirty="0">
                <a:hlinkClick r:id="rId14"/>
              </a:rPr>
              <a:t>https://www.teacherboards.co.uk/community/reward-chart-round-up/</a:t>
            </a:r>
            <a:r>
              <a:rPr lang="en-GB" sz="1300" dirty="0"/>
              <a:t>. (Accessed on 27</a:t>
            </a:r>
            <a:r>
              <a:rPr lang="en-GB" sz="1300" baseline="30000" dirty="0"/>
              <a:t>th</a:t>
            </a:r>
            <a:r>
              <a:rPr lang="en-GB" sz="1300" dirty="0"/>
              <a:t> October 2019).</a:t>
            </a:r>
          </a:p>
          <a:p>
            <a:pPr>
              <a:lnSpc>
                <a:spcPct val="120000"/>
              </a:lnSpc>
            </a:pPr>
            <a:r>
              <a:rPr lang="en-GB" sz="1300" dirty="0"/>
              <a:t>Von </a:t>
            </a:r>
            <a:r>
              <a:rPr lang="en-GB" sz="1300" dirty="0" err="1"/>
              <a:t>Nordheim</a:t>
            </a:r>
            <a:r>
              <a:rPr lang="en-GB" sz="1300" dirty="0"/>
              <a:t>, R. (2012). </a:t>
            </a:r>
            <a:r>
              <a:rPr lang="en-GB" sz="1300" i="1" dirty="0"/>
              <a:t>Why Women Outperform Men in School</a:t>
            </a:r>
            <a:r>
              <a:rPr lang="en-GB" sz="1300" dirty="0"/>
              <a:t>. Available at: </a:t>
            </a:r>
            <a:r>
              <a:rPr lang="en-GB" sz="1400" dirty="0">
                <a:hlinkClick r:id="rId15"/>
              </a:rPr>
              <a:t>https://inspiyr.com/the-gender-split-in-education-opportunities-still-not-quite-equal/</a:t>
            </a:r>
            <a:r>
              <a:rPr lang="en-GB" sz="1400" dirty="0"/>
              <a:t>. (Accessed on 30</a:t>
            </a:r>
            <a:r>
              <a:rPr lang="en-GB" sz="1400" baseline="30000" dirty="0"/>
              <a:t>th</a:t>
            </a:r>
            <a:r>
              <a:rPr lang="en-GB" sz="1400" dirty="0"/>
              <a:t> October2019).</a:t>
            </a:r>
            <a:endParaRPr lang="en-GB" sz="1300" dirty="0"/>
          </a:p>
          <a:p>
            <a:pPr>
              <a:lnSpc>
                <a:spcPct val="120000"/>
              </a:lnSpc>
            </a:pPr>
            <a:r>
              <a:rPr lang="en-GB" sz="1300" dirty="0"/>
              <a:t>Warren, E. (2015). </a:t>
            </a:r>
            <a:r>
              <a:rPr lang="en-GB" sz="1300" i="1" dirty="0"/>
              <a:t>LEARNING SPECIALIST AND TEACHER MATERIALS - GOOD SENSORY LEARNING</a:t>
            </a:r>
            <a:r>
              <a:rPr lang="en-GB" sz="1300" dirty="0"/>
              <a:t>. [Image]. Available at: </a:t>
            </a:r>
            <a:r>
              <a:rPr lang="en-GB" sz="1400" dirty="0">
                <a:hlinkClick r:id="rId16"/>
              </a:rPr>
              <a:t>https://learningspecialistmaterials.blogspot.com/</a:t>
            </a:r>
            <a:r>
              <a:rPr lang="en-GB" sz="1400" dirty="0"/>
              <a:t>. (Accessed on 30</a:t>
            </a:r>
            <a:r>
              <a:rPr lang="en-GB" sz="1400" baseline="30000" dirty="0"/>
              <a:t>th</a:t>
            </a:r>
            <a:r>
              <a:rPr lang="en-GB" sz="1400" dirty="0"/>
              <a:t> October 2019).</a:t>
            </a:r>
            <a:endParaRPr lang="en-GB" sz="1300" dirty="0"/>
          </a:p>
          <a:p>
            <a:pPr>
              <a:lnSpc>
                <a:spcPct val="120000"/>
              </a:lnSpc>
              <a:spcAft>
                <a:spcPts val="1000"/>
              </a:spcAft>
            </a:pPr>
            <a:r>
              <a:rPr lang="en-US" sz="1300" dirty="0">
                <a:ea typeface="Calibri" panose="020F0502020204030204" pitchFamily="34" charset="0"/>
                <a:cs typeface="Times New Roman" panose="02020603050405020304" pitchFamily="18" charset="0"/>
              </a:rPr>
              <a:t>Watkins, C., 2003. </a:t>
            </a:r>
            <a:r>
              <a:rPr lang="en-US" sz="1300" i="1" dirty="0">
                <a:ea typeface="Calibri" panose="020F0502020204030204" pitchFamily="34" charset="0"/>
                <a:cs typeface="Times New Roman" panose="02020603050405020304" pitchFamily="18" charset="0"/>
              </a:rPr>
              <a:t>Learning, a sense-makers guide, </a:t>
            </a:r>
            <a:r>
              <a:rPr lang="en-US" sz="1300" dirty="0">
                <a:ea typeface="Calibri" panose="020F0502020204030204" pitchFamily="34" charset="0"/>
                <a:cs typeface="Times New Roman" panose="02020603050405020304" pitchFamily="18" charset="0"/>
              </a:rPr>
              <a:t>London: The Education Union.</a:t>
            </a:r>
            <a:endParaRPr lang="en-GB" sz="1300" dirty="0"/>
          </a:p>
          <a:p>
            <a:pPr>
              <a:lnSpc>
                <a:spcPct val="120000"/>
              </a:lnSpc>
              <a:spcAft>
                <a:spcPts val="1000"/>
              </a:spcAft>
            </a:pPr>
            <a:r>
              <a:rPr lang="en-GB" sz="1300" dirty="0"/>
              <a:t>Welsh Government.(2015</a:t>
            </a:r>
            <a:r>
              <a:rPr lang="en-GB" sz="1300" i="1" dirty="0"/>
              <a:t>). Successful Futures Looking at the Curriculum and Assessment Arrangements in Wales. </a:t>
            </a:r>
            <a:r>
              <a:rPr lang="en-GB" sz="1300" dirty="0"/>
              <a:t>Available at</a:t>
            </a:r>
            <a:r>
              <a:rPr lang="en-GB" sz="1300" i="1" dirty="0"/>
              <a:t>: </a:t>
            </a:r>
            <a:r>
              <a:rPr lang="en-GB" sz="1300" dirty="0">
                <a:hlinkClick r:id="rId17"/>
              </a:rPr>
              <a:t>https://gov.wales/sites/default/files/publications/2018-03/succesful-futures-a-summary-of-professor-graham-donaldsons-report.pdf</a:t>
            </a:r>
            <a:r>
              <a:rPr lang="en-GB" sz="1300" dirty="0"/>
              <a:t>. (Accessed on: 29</a:t>
            </a:r>
            <a:r>
              <a:rPr lang="en-GB" sz="1300" baseline="30000" dirty="0"/>
              <a:t>th</a:t>
            </a:r>
            <a:r>
              <a:rPr lang="en-GB" sz="1300" dirty="0"/>
              <a:t> September 2019).</a:t>
            </a:r>
          </a:p>
          <a:p>
            <a:pPr>
              <a:lnSpc>
                <a:spcPct val="120000"/>
              </a:lnSpc>
              <a:spcAft>
                <a:spcPts val="1000"/>
              </a:spcAft>
            </a:pPr>
            <a:r>
              <a:rPr lang="en-US" sz="1300" dirty="0">
                <a:latin typeface="Calibri" panose="020F0502020204030204" pitchFamily="34" charset="0"/>
                <a:ea typeface="Calibri" panose="020F0502020204030204" pitchFamily="34" charset="0"/>
                <a:cs typeface="Times New Roman" panose="02020603050405020304" pitchFamily="18" charset="0"/>
              </a:rPr>
              <a:t> Welsh Government, (2015). </a:t>
            </a:r>
            <a:r>
              <a:rPr lang="en-US" sz="1300" i="1" dirty="0">
                <a:latin typeface="Calibri" panose="020F0502020204030204" pitchFamily="34" charset="0"/>
                <a:ea typeface="Calibri" panose="020F0502020204030204" pitchFamily="34" charset="0"/>
                <a:cs typeface="Times New Roman" panose="02020603050405020304" pitchFamily="18" charset="0"/>
              </a:rPr>
              <a:t>Curriculum for Wales. Foundation Phase Framework. Revised 2015. </a:t>
            </a:r>
            <a:r>
              <a:rPr lang="en-US" sz="1300" dirty="0">
                <a:latin typeface="Calibri" panose="020F0502020204030204" pitchFamily="34" charset="0"/>
                <a:ea typeface="Calibri" panose="020F0502020204030204" pitchFamily="34" charset="0"/>
                <a:cs typeface="Times New Roman" panose="02020603050405020304" pitchFamily="18" charset="0"/>
              </a:rPr>
              <a:t>[Online] Available at: </a:t>
            </a:r>
            <a:r>
              <a:rPr lang="en-US" sz="1300" u="sng" dirty="0">
                <a:latin typeface="Calibri" panose="020F0502020204030204" pitchFamily="34" charset="0"/>
                <a:ea typeface="Calibri" panose="020F0502020204030204" pitchFamily="34" charset="0"/>
                <a:cs typeface="Times New Roman" panose="02020603050405020304" pitchFamily="18" charset="0"/>
              </a:rPr>
              <a:t>https://gov.wales/sites/default/files/publications/2018-02/foundation-phase-framework-revised-2015.pdf</a:t>
            </a:r>
            <a:br>
              <a:rPr lang="en-US" sz="1300" dirty="0">
                <a:latin typeface="Calibri" panose="020F0502020204030204" pitchFamily="34" charset="0"/>
                <a:ea typeface="Calibri" panose="020F0502020204030204" pitchFamily="34" charset="0"/>
                <a:cs typeface="Times New Roman" panose="02020603050405020304" pitchFamily="18" charset="0"/>
              </a:rPr>
            </a:br>
            <a:r>
              <a:rPr lang="en-US" sz="1300" dirty="0">
                <a:latin typeface="Calibri" panose="020F0502020204030204" pitchFamily="34" charset="0"/>
                <a:ea typeface="Calibri" panose="020F0502020204030204" pitchFamily="34" charset="0"/>
                <a:cs typeface="Times New Roman" panose="02020603050405020304" pitchFamily="18" charset="0"/>
              </a:rPr>
              <a:t>[Accessed 10th October 2019].</a:t>
            </a:r>
          </a:p>
          <a:p>
            <a:pPr>
              <a:lnSpc>
                <a:spcPct val="120000"/>
              </a:lnSpc>
              <a:spcAft>
                <a:spcPts val="1000"/>
              </a:spcAft>
            </a:pPr>
            <a:r>
              <a:rPr lang="en-US" sz="1300" dirty="0">
                <a:latin typeface="Calibri" panose="020F0502020204030204" pitchFamily="34" charset="0"/>
                <a:ea typeface="Calibri" panose="020F0502020204030204" pitchFamily="34" charset="0"/>
                <a:cs typeface="Times New Roman" panose="02020603050405020304" pitchFamily="18" charset="0"/>
              </a:rPr>
              <a:t>Welton Primary School (2012). </a:t>
            </a:r>
            <a:r>
              <a:rPr lang="en-US" sz="1300" i="1" dirty="0">
                <a:latin typeface="Calibri" panose="020F0502020204030204" pitchFamily="34" charset="0"/>
                <a:ea typeface="Calibri" panose="020F0502020204030204" pitchFamily="34" charset="0"/>
                <a:cs typeface="Times New Roman" panose="02020603050405020304" pitchFamily="18" charset="0"/>
              </a:rPr>
              <a:t>Outdoor </a:t>
            </a:r>
            <a:r>
              <a:rPr lang="en-US" sz="1300" i="1" dirty="0" err="1">
                <a:latin typeface="Calibri" panose="020F0502020204030204" pitchFamily="34" charset="0"/>
                <a:ea typeface="Calibri" panose="020F0502020204030204" pitchFamily="34" charset="0"/>
                <a:cs typeface="Times New Roman" panose="02020603050405020304" pitchFamily="18" charset="0"/>
              </a:rPr>
              <a:t>Maths</a:t>
            </a:r>
            <a:r>
              <a:rPr lang="en-US" sz="1300" i="1" dirty="0">
                <a:latin typeface="Calibri" panose="020F0502020204030204" pitchFamily="34" charset="0"/>
                <a:ea typeface="Calibri" panose="020F0502020204030204" pitchFamily="34" charset="0"/>
                <a:cs typeface="Times New Roman" panose="02020603050405020304" pitchFamily="18" charset="0"/>
              </a:rPr>
              <a:t>!. </a:t>
            </a:r>
            <a:r>
              <a:rPr lang="en-US" sz="1300" dirty="0">
                <a:latin typeface="Calibri" panose="020F0502020204030204" pitchFamily="34" charset="0"/>
                <a:ea typeface="Calibri" panose="020F0502020204030204" pitchFamily="34" charset="0"/>
                <a:cs typeface="Times New Roman" panose="02020603050405020304" pitchFamily="18" charset="0"/>
              </a:rPr>
              <a:t>[Image]. Available at: </a:t>
            </a:r>
            <a:r>
              <a:rPr lang="en-GB" sz="1400" dirty="0">
                <a:hlinkClick r:id="rId18"/>
              </a:rPr>
              <a:t>https://y2welton.wordpress.com/2012/10/16/outdoor-maths/</a:t>
            </a:r>
            <a:r>
              <a:rPr lang="en-GB" sz="1400" dirty="0"/>
              <a:t>. (Accessed on 30</a:t>
            </a:r>
            <a:r>
              <a:rPr lang="en-GB" sz="1400" baseline="30000" dirty="0"/>
              <a:t>th</a:t>
            </a:r>
            <a:r>
              <a:rPr lang="en-GB" sz="1400" dirty="0"/>
              <a:t> October 2012).</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lnSpc>
                <a:spcPct val="120000"/>
              </a:lnSpc>
            </a:pPr>
            <a:endParaRPr lang="en-GB" sz="1300" dirty="0"/>
          </a:p>
          <a:p>
            <a:endParaRPr lang="en-GB" sz="1300" dirty="0"/>
          </a:p>
          <a:p>
            <a:endParaRPr lang="en-GB" sz="1300" i="1" dirty="0"/>
          </a:p>
          <a:p>
            <a:endParaRPr lang="en-GB" sz="1800" i="1" dirty="0"/>
          </a:p>
        </p:txBody>
      </p:sp>
    </p:spTree>
    <p:extLst>
      <p:ext uri="{BB962C8B-B14F-4D97-AF65-F5344CB8AC3E}">
        <p14:creationId xmlns:p14="http://schemas.microsoft.com/office/powerpoint/2010/main" val="32572170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2" ma:contentTypeDescription="Create a new document." ma:contentTypeScope="" ma:versionID="5625064e85c32b82c30aa1e4abedb016">
  <xsd:schema xmlns:xsd="http://www.w3.org/2001/XMLSchema" xmlns:xs="http://www.w3.org/2001/XMLSchema" xmlns:p="http://schemas.microsoft.com/office/2006/metadata/properties" xmlns:ns3="c05bfcf6-161a-4012-bab6-aa68b8b9ab0d" targetNamespace="http://schemas.microsoft.com/office/2006/metadata/properties" ma:root="true" ma:fieldsID="3501a2ffc2a665678cf06a1d6f700b42" ns3:_="">
    <xsd:import namespace="c05bfcf6-161a-4012-bab6-aa68b8b9ab0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DC6DC4-54F5-4AF5-84E3-951271FA30F1}">
  <ds:schemaRefs>
    <ds:schemaRef ds:uri="c05bfcf6-161a-4012-bab6-aa68b8b9ab0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4043612E-38F2-4F34-AA8E-9D64D55D9A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E9B3158-478E-4642-A1C0-77C05A33464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3118</TotalTime>
  <Words>1795</Words>
  <Application>Microsoft Office PowerPoint</Application>
  <PresentationFormat>Widescreen</PresentationFormat>
  <Paragraphs>90</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-apple-system</vt:lpstr>
      <vt:lpstr>Arial</vt:lpstr>
      <vt:lpstr>Arial Nova</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Collings (1403114)</dc:creator>
  <cp:lastModifiedBy>Catherine Collings (1403114)</cp:lastModifiedBy>
  <cp:revision>42</cp:revision>
  <dcterms:created xsi:type="dcterms:W3CDTF">2019-10-28T18:26:57Z</dcterms:created>
  <dcterms:modified xsi:type="dcterms:W3CDTF">2019-10-30T22:25:34Z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