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6"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5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47" autoAdjust="0"/>
    <p:restoredTop sz="82692" autoAdjust="0"/>
  </p:normalViewPr>
  <p:slideViewPr>
    <p:cSldViewPr snapToGrid="0">
      <p:cViewPr varScale="1">
        <p:scale>
          <a:sx n="56" d="100"/>
          <a:sy n="56" d="100"/>
        </p:scale>
        <p:origin x="1494" y="78"/>
      </p:cViewPr>
      <p:guideLst/>
    </p:cSldViewPr>
  </p:slideViewPr>
  <p:notesTextViewPr>
    <p:cViewPr>
      <p:scale>
        <a:sx n="1" d="1"/>
        <a:sy n="1" d="1"/>
      </p:scale>
      <p:origin x="0" y="-76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t>01/02/2024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2</a:t>
            </a:fld>
            <a:endParaRPr lang="en-GB"/>
          </a:p>
        </p:txBody>
      </p:sp>
    </p:spTree>
    <p:extLst>
      <p:ext uri="{BB962C8B-B14F-4D97-AF65-F5344CB8AC3E}">
        <p14:creationId xmlns:p14="http://schemas.microsoft.com/office/powerpoint/2010/main" val="216053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the UK, one of the most well-known hotels is Best Western Abbots Barton Hotel Canterbury. The housekeeping department places a high value on taking the appropriate safety precautions because this hotel caters to customers and offers services (Clementina, 2019). The employees of the hotel should be trained enough to maintain all these safety precautions for the betterment of their work. Every safeguard and method will be explained in this presentation.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3</a:t>
            </a:fld>
            <a:endParaRPr lang="en-GB"/>
          </a:p>
        </p:txBody>
      </p:sp>
    </p:spTree>
    <p:extLst>
      <p:ext uri="{BB962C8B-B14F-4D97-AF65-F5344CB8AC3E}">
        <p14:creationId xmlns:p14="http://schemas.microsoft.com/office/powerpoint/2010/main" val="2942026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 housekeeper's duties include a variety of tasks, but cleaning and upholding cleanliness is one of their most crucial duties. Various chemical solutions must be used in cleaning rooms. The cleaning crew may be in danger if they are exposed to these chemical solutions due to their extreme potency and toxicity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(Jackson, 2018)</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r>
              <a:rPr lang="en-GB" sz="1800" dirty="0">
                <a:solidFill>
                  <a:srgbClr val="FF0000"/>
                </a:solidFill>
                <a:effectLst/>
                <a:latin typeface="Arial" panose="020B0604020202020204" pitchFamily="34" charset="0"/>
                <a:ea typeface="Calibri" panose="020F0502020204030204" pitchFamily="34" charset="0"/>
                <a:cs typeface="Arial" panose="020B0604020202020204" pitchFamily="34" charset="0"/>
              </a:rPr>
              <a:t>Employees in the housekeeping sector deal with water and slippery surfaces all the time. Occasionally, they can cause someone to trip and fall because they aren't being careful enough. Numerous injuries may ensue from this, and in certain instances, a more serious circumstance might occur. In our profession, these kinds of situations are not uncommon.</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4</a:t>
            </a:fld>
            <a:endParaRPr lang="en-GB"/>
          </a:p>
        </p:txBody>
      </p:sp>
    </p:spTree>
    <p:extLst>
      <p:ext uri="{BB962C8B-B14F-4D97-AF65-F5344CB8AC3E}">
        <p14:creationId xmlns:p14="http://schemas.microsoft.com/office/powerpoint/2010/main" val="1550357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Housekeeping staff members may sustain bone sores and muscular cramps as a result of their repetitive actions, awkward postures, and heavy lifting. Long-term illnesses from which recovery may take an eternity may arise from this. These workers suffer most of the time as they get older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(Negi, 2022)</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Staff in the housekeeping division may encounter hazardous flies and tainted liquids that can lead to a variety of illnesses. They are always urged to wear protective clothing and take precautions because this poses a serious risk to their health and way of life.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5</a:t>
            </a:fld>
            <a:endParaRPr lang="en-GB"/>
          </a:p>
        </p:txBody>
      </p:sp>
    </p:spTree>
    <p:extLst>
      <p:ext uri="{BB962C8B-B14F-4D97-AF65-F5344CB8AC3E}">
        <p14:creationId xmlns:p14="http://schemas.microsoft.com/office/powerpoint/2010/main" val="173224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Staff must first educate themselves about the items they use to ensure chemical product safety. They must read the product manuals and procedure guidelines so they can identify the risks and manage safety appropriately. This will also reduce the number of fatalities.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 person runs the risk of falling in an accident anytime there is any spilt material. Employees should clean it as soon as they can to prevent that, and they should keep the floor dry to prevent anyone from falling. Accordingly, it is not appropriate to store various kinds of equipment in the centre of the road. The trash cans must be positioned in a sensible area as well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(Rutherford and O'Fallon, 2019)</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28600" marR="0" algn="just">
              <a:lnSpc>
                <a:spcPct val="150000"/>
              </a:lnSpc>
              <a:spcBef>
                <a:spcPts val="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Prolonged periods spent in one posture, constant labour, and other activities can be highly harmful to the body's bones and muscles. Regular physical examinations are essential to prevent them. The employees can then make it a habit to exercise to lessen bone soreness and cramping in their muscles.</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800" kern="0" dirty="0">
                <a:solidFill>
                  <a:srgbClr val="000000"/>
                </a:solidFill>
                <a:effectLst/>
                <a:latin typeface="Arial" panose="020B0604020202020204" pitchFamily="34" charset="0"/>
                <a:ea typeface="Calibri" panose="020F0502020204030204" pitchFamily="34" charset="0"/>
              </a:rPr>
              <a:t>By donning gear like gloves, boots, and personal protective equipment (PPE), biohazard hazards can be prevented from spreading. To prevent hazards, staff workers should thoroughly clean themselves after cleaning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kern="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Cunnin</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a:t>
            </a:r>
            <a:r>
              <a:rPr lang="en-GB" sz="1800" kern="0" dirty="0">
                <a:solidFill>
                  <a:srgbClr val="000000"/>
                </a:solidFill>
                <a:effectLst/>
                <a:latin typeface="Arial" panose="020B0604020202020204" pitchFamily="34" charset="0"/>
                <a:ea typeface="Calibri" panose="020F0502020204030204" pitchFamily="34" charset="0"/>
              </a:rPr>
              <a:t>.</a:t>
            </a:r>
            <a:r>
              <a:rPr lang="en-GB" sz="1800" b="1" kern="0" dirty="0">
                <a:solidFill>
                  <a:srgbClr val="000000"/>
                </a:solidFill>
                <a:effectLst/>
                <a:latin typeface="Arial" panose="020B0604020202020204" pitchFamily="34" charset="0"/>
                <a:ea typeface="Calibri" panose="020F0502020204030204" pitchFamily="34" charset="0"/>
              </a:rPr>
              <a:t>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6</a:t>
            </a:fld>
            <a:endParaRPr lang="en-GB"/>
          </a:p>
        </p:txBody>
      </p:sp>
    </p:spTree>
    <p:extLst>
      <p:ext uri="{BB962C8B-B14F-4D97-AF65-F5344CB8AC3E}">
        <p14:creationId xmlns:p14="http://schemas.microsoft.com/office/powerpoint/2010/main" val="407074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mj-lt"/>
              <a:buAutoNum type="arabicPeriod"/>
            </a:pPr>
            <a:r>
              <a:rPr lang="en-US" sz="1800" dirty="0">
                <a:solidFill>
                  <a:srgbClr val="FF0000"/>
                </a:solidFill>
                <a:effectLst/>
                <a:latin typeface="Arial" panose="020B0604020202020204" pitchFamily="34" charset="0"/>
                <a:ea typeface="Carlito"/>
                <a:cs typeface="Carlito"/>
              </a:rPr>
              <a:t>Before cleaning, staff members must properly prepare. Before they can begin cleaning, they must set up the equipment and put on safety gear including gloves, boots, and personal protective equipment. </a:t>
            </a:r>
            <a:endParaRPr lang="en-US" sz="1800" dirty="0">
              <a:effectLst/>
              <a:latin typeface="Carlito"/>
              <a:ea typeface="Carlito"/>
              <a:cs typeface="Carlito"/>
            </a:endParaRPr>
          </a:p>
          <a:p>
            <a:pPr marL="342900" marR="0" lvl="0" indent="-342900" algn="just">
              <a:lnSpc>
                <a:spcPct val="150000"/>
              </a:lnSpc>
              <a:spcBef>
                <a:spcPts val="0"/>
              </a:spcBef>
              <a:spcAft>
                <a:spcPts val="0"/>
              </a:spcAft>
              <a:buFont typeface="+mj-lt"/>
              <a:buAutoNum type="arabicPeriod"/>
            </a:pPr>
            <a:r>
              <a:rPr lang="en-US" sz="1800" dirty="0">
                <a:solidFill>
                  <a:srgbClr val="FF0000"/>
                </a:solidFill>
                <a:effectLst/>
                <a:latin typeface="Arial" panose="020B0604020202020204" pitchFamily="34" charset="0"/>
                <a:ea typeface="Carlito"/>
                <a:cs typeface="Carlito"/>
              </a:rPr>
              <a:t>Employees need to be aware of the risks in order to ensure their safety as well as the fulfillment of their duties (Palmer, 2012).</a:t>
            </a:r>
            <a:endParaRPr lang="en-US" sz="1800" dirty="0">
              <a:effectLst/>
              <a:latin typeface="Carlito"/>
              <a:ea typeface="Carlito"/>
              <a:cs typeface="Carlito"/>
            </a:endParaRPr>
          </a:p>
          <a:p>
            <a:pPr marL="342900" marR="0" lvl="0" indent="-342900" algn="just">
              <a:lnSpc>
                <a:spcPct val="150000"/>
              </a:lnSpc>
              <a:spcBef>
                <a:spcPts val="0"/>
              </a:spcBef>
              <a:spcAft>
                <a:spcPts val="0"/>
              </a:spcAft>
              <a:buFont typeface="+mj-lt"/>
              <a:buAutoNum type="arabicPeriod"/>
            </a:pPr>
            <a:r>
              <a:rPr lang="en-US" sz="1800" dirty="0">
                <a:solidFill>
                  <a:srgbClr val="FF0000"/>
                </a:solidFill>
                <a:effectLst/>
                <a:latin typeface="Arial" panose="020B0604020202020204" pitchFamily="34" charset="0"/>
                <a:ea typeface="Carlito"/>
                <a:cs typeface="Carlito"/>
              </a:rPr>
              <a:t>It is imperative that all of the room's doors and windows remain open to prevent the spread of any potentially hazardous materials. </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7</a:t>
            </a:fld>
            <a:endParaRPr lang="en-GB"/>
          </a:p>
        </p:txBody>
      </p:sp>
    </p:spTree>
    <p:extLst>
      <p:ext uri="{BB962C8B-B14F-4D97-AF65-F5344CB8AC3E}">
        <p14:creationId xmlns:p14="http://schemas.microsoft.com/office/powerpoint/2010/main" val="3720607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mj-lt"/>
              <a:buNone/>
            </a:pPr>
            <a:r>
              <a:rPr lang="en-US" sz="1800" dirty="0">
                <a:effectLst/>
                <a:latin typeface="Arial" panose="020B0604020202020204" pitchFamily="34" charset="0"/>
                <a:ea typeface="Carlito"/>
                <a:cs typeface="Carlito"/>
              </a:rPr>
              <a:t>The extra trash and dirt must be cleared out to make the area ready for a comprehensive cleaning and replacement. </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r>
              <a:rPr lang="en-US" sz="1800" dirty="0">
                <a:effectLst/>
                <a:latin typeface="Arial" panose="020B0604020202020204" pitchFamily="34" charset="0"/>
                <a:ea typeface="Carlito"/>
                <a:cs typeface="Carlito"/>
              </a:rPr>
              <a:t>It is necessary to begin dusting the rooms. One of the most crucial things is to dust the artwork, walls, and focal points. It's referred to as surface cleaning.</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r>
              <a:rPr lang="en-US" sz="1800" dirty="0">
                <a:effectLst/>
                <a:latin typeface="Arial" panose="020B0604020202020204" pitchFamily="34" charset="0"/>
                <a:ea typeface="Carlito"/>
                <a:cs typeface="Carlito"/>
              </a:rPr>
              <a:t>It is necessary to begin hard cleaning after surface cleaning is finished. All of the chemicals and cleaners are used in this stage to clean the glass walls and flooring. </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8</a:t>
            </a:fld>
            <a:endParaRPr lang="en-GB"/>
          </a:p>
        </p:txBody>
      </p:sp>
    </p:spTree>
    <p:extLst>
      <p:ext uri="{BB962C8B-B14F-4D97-AF65-F5344CB8AC3E}">
        <p14:creationId xmlns:p14="http://schemas.microsoft.com/office/powerpoint/2010/main" val="4183740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mj-lt"/>
              <a:buNone/>
            </a:pPr>
            <a:r>
              <a:rPr lang="en-US" sz="1800" dirty="0">
                <a:effectLst/>
                <a:latin typeface="Arial" panose="020B0604020202020204" pitchFamily="34" charset="0"/>
                <a:ea typeface="Carlito"/>
                <a:cs typeface="Carlito"/>
              </a:rPr>
              <a:t>The floors must be thoroughly vacuumed after rigorous cleaning to remove any remaining moisture from the surface.</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r>
              <a:rPr lang="en-US" sz="1800" dirty="0">
                <a:effectLst/>
                <a:latin typeface="Arial" panose="020B0604020202020204" pitchFamily="34" charset="0"/>
                <a:ea typeface="Carlito"/>
                <a:cs typeface="Carlito"/>
              </a:rPr>
              <a:t>The discovered garbage needs to be appropriately disposed of to prevent any risk of contamination.</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9</a:t>
            </a:fld>
            <a:endParaRPr lang="en-GB"/>
          </a:p>
        </p:txBody>
      </p:sp>
    </p:spTree>
    <p:extLst>
      <p:ext uri="{BB962C8B-B14F-4D97-AF65-F5344CB8AC3E}">
        <p14:creationId xmlns:p14="http://schemas.microsoft.com/office/powerpoint/2010/main" val="2788332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mj-lt"/>
              <a:buNone/>
              <a:tabLst/>
              <a:defRPr/>
            </a:pPr>
            <a:r>
              <a:rPr lang="en-GB" sz="1800" dirty="0">
                <a:solidFill>
                  <a:srgbClr val="FF0000"/>
                </a:solidFill>
                <a:effectLst/>
                <a:latin typeface="Arial" panose="020B0604020202020204" pitchFamily="34" charset="0"/>
                <a:ea typeface="Calibri" panose="020F0502020204030204" pitchFamily="34" charset="0"/>
                <a:cs typeface="Arial" panose="020B0604020202020204" pitchFamily="34" charset="0"/>
              </a:rPr>
              <a:t>A mop and bucket are used to clean and sanitize the floor. Water from the cleaning solution is kept in the bucket while a mop is used to clean the floor. They must be cleaned after being picked up with the mop (Mars and Mitchell, 2015). Dusters are used to clean various surfaces, including furniture and walls. This starts the process's hard cleaning phase and is used for surface cleaning. Strong chemicals called cleaning solutions can be used to thoroughly clean an area. It is suitable for use in households and greatly streamlines the cleaning procedure.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Trash bags are used to get rid of waste in a specified, safe place. Best Western Abbots Barton Hotel Canterbury uses trash bags according to the type of disposals they are getting. There are different types of trash bags for wet, dry, and semi-dry wastes so that all these wastes can be easily disposed of without any issues of contamination (Siebert, 2019).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mj-lt"/>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10</a:t>
            </a:fld>
            <a:endParaRPr lang="en-GB"/>
          </a:p>
        </p:txBody>
      </p:sp>
    </p:spTree>
    <p:extLst>
      <p:ext uri="{BB962C8B-B14F-4D97-AF65-F5344CB8AC3E}">
        <p14:creationId xmlns:p14="http://schemas.microsoft.com/office/powerpoint/2010/main" val="915798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Arial" panose="020B0604020202020204" pitchFamily="34" charset="0"/>
                <a:ea typeface="Carlito"/>
                <a:cs typeface="Carlito"/>
              </a:rPr>
              <a:t>Whenever there is any spilt substance, there is a chance that an accident will occur. To stop someone from slipping and falling, staff members should keep the floor dry and clean as soon as feasible. </a:t>
            </a:r>
            <a:endParaRPr lang="en-US" sz="1800" dirty="0">
              <a:effectLst/>
              <a:latin typeface="Carlito"/>
              <a:ea typeface="Carlito"/>
              <a:cs typeface="Carlito"/>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Arial" panose="020B0604020202020204" pitchFamily="34" charset="0"/>
                <a:ea typeface="Carlito"/>
                <a:cs typeface="Carlito"/>
              </a:rPr>
              <a:t>It is inappropriate to keep different types of equipment in the middle of the hallway. Sometimes people can trip over them and fall. Therefore accidents can happen anytime because of this (Siebert, 2019). </a:t>
            </a:r>
            <a:endParaRPr lang="en-US" sz="1800" dirty="0">
              <a:effectLst/>
              <a:latin typeface="Carlito"/>
              <a:ea typeface="Carlito"/>
              <a:cs typeface="Carlito"/>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Arial" panose="020B0604020202020204" pitchFamily="34" charset="0"/>
                <a:ea typeface="Carlito"/>
                <a:cs typeface="Carlito"/>
              </a:rPr>
              <a:t>Dustbins should be positioned in a suitable spot, and staff members should become knowledgeable about the products they use to guarantee chemical product safety. </a:t>
            </a:r>
            <a:endParaRPr lang="en-US" sz="1800" dirty="0">
              <a:effectLst/>
              <a:latin typeface="Carlito"/>
              <a:ea typeface="Carlito"/>
              <a:cs typeface="Carlito"/>
            </a:endParaRPr>
          </a:p>
          <a:p>
            <a:pPr marL="0" marR="0" lvl="0" indent="0" algn="just">
              <a:lnSpc>
                <a:spcPct val="150000"/>
              </a:lnSpc>
              <a:spcBef>
                <a:spcPts val="0"/>
              </a:spcBef>
              <a:spcAft>
                <a:spcPts val="0"/>
              </a:spcAft>
              <a:buFont typeface="+mj-lt"/>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11</a:t>
            </a:fld>
            <a:endParaRPr lang="en-GB"/>
          </a:p>
        </p:txBody>
      </p:sp>
    </p:spTree>
    <p:extLst>
      <p:ext uri="{BB962C8B-B14F-4D97-AF65-F5344CB8AC3E}">
        <p14:creationId xmlns:p14="http://schemas.microsoft.com/office/powerpoint/2010/main" val="1940771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FF0000"/>
                </a:solidFill>
                <a:effectLst/>
                <a:latin typeface="Arial" panose="020B0604020202020204" pitchFamily="34" charset="0"/>
                <a:ea typeface="Carlito"/>
                <a:cs typeface="Carlito"/>
              </a:rPr>
              <a:t>They must study the product manuals and procedure instructions in order to recognize hazards and manage safety efficiently. Product manuals are crucial since they offer more details on the products and equipment that are being used. This will also aid in the trainees' education.  </a:t>
            </a:r>
            <a:endParaRPr lang="en-US" sz="1800" dirty="0">
              <a:effectLst/>
              <a:latin typeface="Carlito"/>
              <a:ea typeface="Carlito"/>
              <a:cs typeface="Carlito"/>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solidFill>
                  <a:srgbClr val="FF0000"/>
                </a:solidFill>
                <a:effectLst/>
                <a:latin typeface="Arial" panose="020B0604020202020204" pitchFamily="34" charset="0"/>
                <a:ea typeface="Carlito"/>
                <a:cs typeface="Carlito"/>
              </a:rPr>
              <a:t>Gloves, boots, and personal protective equipment (PPE) are a few types of protective gear that can help prevent biohazard contamination. To reduce dangers, workers should thoroughly clean themselves after cleaning.</a:t>
            </a:r>
            <a:endParaRPr lang="en-US" sz="1800" dirty="0">
              <a:effectLst/>
              <a:latin typeface="Carlito"/>
              <a:ea typeface="Carlito"/>
              <a:cs typeface="Carlito"/>
            </a:endParaRPr>
          </a:p>
          <a:p>
            <a:pPr marL="0" marR="0" lvl="0" indent="0" algn="just">
              <a:lnSpc>
                <a:spcPct val="150000"/>
              </a:lnSpc>
              <a:spcBef>
                <a:spcPts val="0"/>
              </a:spcBef>
              <a:spcAft>
                <a:spcPts val="0"/>
              </a:spcAft>
              <a:buFont typeface="Symbol" panose="05050102010706020507" pitchFamily="18" charset="2"/>
              <a:buNone/>
            </a:pP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12</a:t>
            </a:fld>
            <a:endParaRPr lang="en-GB"/>
          </a:p>
        </p:txBody>
      </p:sp>
    </p:spTree>
    <p:extLst>
      <p:ext uri="{BB962C8B-B14F-4D97-AF65-F5344CB8AC3E}">
        <p14:creationId xmlns:p14="http://schemas.microsoft.com/office/powerpoint/2010/main" val="1898101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20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Hotel management is among the UK's most important sectors. Given that this is a customer- and service-oriented sector, the cleaning staff of Best Western Abbots Barton Hotel Canterbury needs to take the necessary safety precautions. This assessment has looked at every one of those safety precautions and procedures.</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13</a:t>
            </a:fld>
            <a:endParaRPr lang="en-GB"/>
          </a:p>
        </p:txBody>
      </p:sp>
    </p:spTree>
    <p:extLst>
      <p:ext uri="{BB962C8B-B14F-4D97-AF65-F5344CB8AC3E}">
        <p14:creationId xmlns:p14="http://schemas.microsoft.com/office/powerpoint/2010/main" val="1122361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US" sz="1800" i="1" dirty="0">
                <a:solidFill>
                  <a:srgbClr val="FF0000"/>
                </a:solidFill>
                <a:effectLst/>
                <a:latin typeface="Arial" panose="020B0604020202020204" pitchFamily="34" charset="0"/>
                <a:ea typeface="Times New Roman" panose="02020603050405020304" pitchFamily="18" charset="0"/>
              </a:rPr>
              <a:t>About Us: Hotels near Canterbury</a:t>
            </a:r>
            <a:r>
              <a:rPr lang="en-US" sz="1800" dirty="0">
                <a:solidFill>
                  <a:srgbClr val="FF0000"/>
                </a:solidFill>
                <a:effectLst/>
                <a:latin typeface="Arial" panose="020B0604020202020204" pitchFamily="34" charset="0"/>
                <a:ea typeface="Times New Roman" panose="02020603050405020304" pitchFamily="18" charset="0"/>
              </a:rPr>
              <a:t> (2003) </a:t>
            </a:r>
            <a:r>
              <a:rPr lang="en-US" sz="1800" i="1" dirty="0">
                <a:solidFill>
                  <a:srgbClr val="FF0000"/>
                </a:solidFill>
                <a:effectLst/>
                <a:latin typeface="Arial" panose="020B0604020202020204" pitchFamily="34" charset="0"/>
                <a:ea typeface="Times New Roman" panose="02020603050405020304" pitchFamily="18" charset="0"/>
              </a:rPr>
              <a:t>Abbots Barton Hotel</a:t>
            </a:r>
            <a:r>
              <a:rPr lang="en-US" sz="1800" dirty="0">
                <a:solidFill>
                  <a:srgbClr val="FF0000"/>
                </a:solidFill>
                <a:effectLst/>
                <a:latin typeface="Arial" panose="020B0604020202020204" pitchFamily="34" charset="0"/>
                <a:ea typeface="Times New Roman" panose="02020603050405020304" pitchFamily="18" charset="0"/>
              </a:rPr>
              <a:t>. Available at: https://www.abbotsbartonhotel.com/hotel-info/about-us (Accessed: 01 February 2024).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Clementina, B. (2019) </a:t>
            </a:r>
            <a:r>
              <a:rPr lang="en-US" sz="1800" i="1" dirty="0">
                <a:effectLst/>
                <a:latin typeface="Arial" panose="020B0604020202020204" pitchFamily="34" charset="0"/>
                <a:ea typeface="Times New Roman" panose="02020603050405020304" pitchFamily="18" charset="0"/>
              </a:rPr>
              <a:t>New way of housekeeping</a:t>
            </a:r>
            <a:r>
              <a:rPr lang="en-US" sz="1800" dirty="0">
                <a:effectLst/>
                <a:latin typeface="Arial" panose="020B0604020202020204" pitchFamily="34" charset="0"/>
                <a:ea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rPr>
              <a:t>Nabu</a:t>
            </a:r>
            <a:r>
              <a:rPr lang="en-US" sz="1800" dirty="0">
                <a:effectLst/>
                <a:latin typeface="Arial" panose="020B0604020202020204" pitchFamily="34" charset="0"/>
                <a:ea typeface="Times New Roman" panose="02020603050405020304" pitchFamily="18" charset="0"/>
              </a:rPr>
              <a:t> Press.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err="1">
                <a:effectLst/>
                <a:latin typeface="Arial" panose="020B0604020202020204" pitchFamily="34" charset="0"/>
                <a:ea typeface="Times New Roman" panose="02020603050405020304" pitchFamily="18" charset="0"/>
              </a:rPr>
              <a:t>Cunnin</a:t>
            </a:r>
            <a:r>
              <a:rPr lang="en-US" sz="1800" dirty="0">
                <a:effectLst/>
                <a:latin typeface="Arial" panose="020B0604020202020204" pitchFamily="34" charset="0"/>
                <a:ea typeface="Times New Roman" panose="02020603050405020304" pitchFamily="18" charset="0"/>
              </a:rPr>
              <a:t>, K. (2022) </a:t>
            </a:r>
            <a:r>
              <a:rPr lang="en-US" sz="1800" i="1" dirty="0">
                <a:effectLst/>
                <a:latin typeface="Arial" panose="020B0604020202020204" pitchFamily="34" charset="0"/>
                <a:ea typeface="Times New Roman" panose="02020603050405020304" pitchFamily="18" charset="0"/>
              </a:rPr>
              <a:t>Home skills: Master your domain with practical solutions to everyday challenges</a:t>
            </a:r>
            <a:r>
              <a:rPr lang="en-US" sz="1800" dirty="0">
                <a:effectLst/>
                <a:latin typeface="Arial" panose="020B0604020202020204" pitchFamily="34" charset="0"/>
                <a:ea typeface="Times New Roman" panose="02020603050405020304" pitchFamily="18" charset="0"/>
              </a:rPr>
              <a:t>. New York, NY: Hearst Home.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Fonseca, D. (2017) </a:t>
            </a:r>
            <a:r>
              <a:rPr lang="en-US" sz="1800" i="1" dirty="0">
                <a:effectLst/>
                <a:latin typeface="Arial" panose="020B0604020202020204" pitchFamily="34" charset="0"/>
                <a:ea typeface="Times New Roman" panose="02020603050405020304" pitchFamily="18" charset="0"/>
              </a:rPr>
              <a:t>Housekeeping management</a:t>
            </a:r>
            <a:r>
              <a:rPr lang="en-US" sz="1800" dirty="0">
                <a:effectLst/>
                <a:latin typeface="Arial" panose="020B0604020202020204" pitchFamily="34" charset="0"/>
                <a:ea typeface="Times New Roman" panose="02020603050405020304" pitchFamily="18" charset="0"/>
              </a:rPr>
              <a:t>. New York: </a:t>
            </a:r>
            <a:r>
              <a:rPr lang="en-US" sz="1800" dirty="0" err="1">
                <a:effectLst/>
                <a:latin typeface="Arial" panose="020B0604020202020204" pitchFamily="34" charset="0"/>
                <a:ea typeface="Times New Roman" panose="02020603050405020304" pitchFamily="18" charset="0"/>
              </a:rPr>
              <a:t>Scitus</a:t>
            </a:r>
            <a:r>
              <a:rPr lang="en-US" sz="1800" dirty="0">
                <a:effectLst/>
                <a:latin typeface="Arial" panose="020B0604020202020204" pitchFamily="34" charset="0"/>
                <a:ea typeface="Times New Roman" panose="02020603050405020304" pitchFamily="18" charset="0"/>
              </a:rPr>
              <a:t> Academics.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Jackson, E. (2018) </a:t>
            </a:r>
            <a:r>
              <a:rPr lang="en-US" sz="1800" i="1" dirty="0">
                <a:effectLst/>
                <a:latin typeface="Arial" panose="020B0604020202020204" pitchFamily="34" charset="0"/>
                <a:ea typeface="Times New Roman" panose="02020603050405020304" pitchFamily="18" charset="0"/>
              </a:rPr>
              <a:t>Hotel Management</a:t>
            </a:r>
            <a:r>
              <a:rPr lang="en-US" sz="1800" dirty="0">
                <a:effectLst/>
                <a:latin typeface="Arial" panose="020B0604020202020204" pitchFamily="34" charset="0"/>
                <a:ea typeface="Times New Roman" panose="02020603050405020304" pitchFamily="18" charset="0"/>
              </a:rPr>
              <a:t>. New York, NY: Larsen &amp; Keller.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Mars, G. and Mitchell, P. (2015) </a:t>
            </a:r>
            <a:r>
              <a:rPr lang="en-US" sz="1800" i="1" dirty="0">
                <a:effectLst/>
                <a:latin typeface="Arial" panose="020B0604020202020204" pitchFamily="34" charset="0"/>
                <a:ea typeface="Times New Roman" panose="02020603050405020304" pitchFamily="18" charset="0"/>
              </a:rPr>
              <a:t>The hotel industry</a:t>
            </a:r>
            <a:r>
              <a:rPr lang="en-US" sz="1800" dirty="0">
                <a:effectLst/>
                <a:latin typeface="Arial" panose="020B0604020202020204" pitchFamily="34" charset="0"/>
                <a:ea typeface="Times New Roman" panose="02020603050405020304" pitchFamily="18" charset="0"/>
              </a:rPr>
              <a:t>. Milton Keynes: Open University Press.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Negi, J. (2022) </a:t>
            </a:r>
            <a:r>
              <a:rPr lang="en-US" sz="1800" i="1" dirty="0">
                <a:effectLst/>
                <a:latin typeface="Arial" panose="020B0604020202020204" pitchFamily="34" charset="0"/>
                <a:ea typeface="Times New Roman" panose="02020603050405020304" pitchFamily="18" charset="0"/>
              </a:rPr>
              <a:t>Professional Hotel Management: (A Quality Manual for entrepreneurs, professionals and students with examination questions and case studies)</a:t>
            </a:r>
            <a:r>
              <a:rPr lang="en-US" sz="1800" dirty="0">
                <a:effectLst/>
                <a:latin typeface="Arial" panose="020B0604020202020204" pitchFamily="34" charset="0"/>
                <a:ea typeface="Times New Roman" panose="02020603050405020304" pitchFamily="18" charset="0"/>
              </a:rPr>
              <a:t>. New Delhi: S. Chand.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Palmer, M.E. (2012) </a:t>
            </a:r>
            <a:r>
              <a:rPr lang="en-US" sz="1800" i="1" dirty="0">
                <a:effectLst/>
                <a:latin typeface="Arial" panose="020B0604020202020204" pitchFamily="34" charset="0"/>
                <a:ea typeface="Times New Roman" panose="02020603050405020304" pitchFamily="18" charset="0"/>
              </a:rPr>
              <a:t>Guide to hotel housekeeping</a:t>
            </a:r>
            <a:r>
              <a:rPr lang="en-US" sz="1800" dirty="0">
                <a:effectLst/>
                <a:latin typeface="Arial" panose="020B0604020202020204" pitchFamily="34" charset="0"/>
                <a:ea typeface="Times New Roman" panose="02020603050405020304" pitchFamily="18" charset="0"/>
              </a:rPr>
              <a:t>. Charleston, W. Va,: The Tribune printing Co.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err="1">
                <a:effectLst/>
                <a:latin typeface="Arial" panose="020B0604020202020204" pitchFamily="34" charset="0"/>
                <a:ea typeface="Times New Roman" panose="02020603050405020304" pitchFamily="18" charset="0"/>
              </a:rPr>
              <a:t>Pizam</a:t>
            </a:r>
            <a:r>
              <a:rPr lang="en-US" sz="1800" dirty="0">
                <a:effectLst/>
                <a:latin typeface="Arial" panose="020B0604020202020204" pitchFamily="34" charset="0"/>
                <a:ea typeface="Times New Roman" panose="02020603050405020304" pitchFamily="18" charset="0"/>
              </a:rPr>
              <a:t>, A. and Holcomb, J. (2017) </a:t>
            </a:r>
            <a:r>
              <a:rPr lang="en-US" sz="1800" i="1" dirty="0">
                <a:effectLst/>
                <a:latin typeface="Arial" panose="020B0604020202020204" pitchFamily="34" charset="0"/>
                <a:ea typeface="Times New Roman" panose="02020603050405020304" pitchFamily="18" charset="0"/>
              </a:rPr>
              <a:t>International dictionary of hospitality management</a:t>
            </a:r>
            <a:r>
              <a:rPr lang="en-US" sz="1800" dirty="0">
                <a:effectLst/>
                <a:latin typeface="Arial" panose="020B0604020202020204" pitchFamily="34" charset="0"/>
                <a:ea typeface="Times New Roman" panose="02020603050405020304" pitchFamily="18" charset="0"/>
              </a:rPr>
              <a:t>. London ; New York: Routledge.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Rutherford, D.G. and O’Fallon, M.J. (2019) </a:t>
            </a:r>
            <a:r>
              <a:rPr lang="en-US" sz="1800" i="1" dirty="0">
                <a:effectLst/>
                <a:latin typeface="Arial" panose="020B0604020202020204" pitchFamily="34" charset="0"/>
                <a:ea typeface="Times New Roman" panose="02020603050405020304" pitchFamily="18" charset="0"/>
              </a:rPr>
              <a:t>Hotel Management Operations</a:t>
            </a:r>
            <a:r>
              <a:rPr lang="en-US" sz="1800" dirty="0">
                <a:effectLst/>
                <a:latin typeface="Arial" panose="020B0604020202020204" pitchFamily="34" charset="0"/>
                <a:ea typeface="Times New Roman" panose="02020603050405020304" pitchFamily="18" charset="0"/>
              </a:rPr>
              <a:t>. Hoboken, NJ: John Wiley.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US" sz="1800" dirty="0">
                <a:effectLst/>
                <a:latin typeface="Arial" panose="020B0604020202020204" pitchFamily="34" charset="0"/>
                <a:ea typeface="Times New Roman" panose="02020603050405020304" pitchFamily="18" charset="0"/>
              </a:rPr>
              <a:t>Siebert, I. (2019) </a:t>
            </a:r>
            <a:r>
              <a:rPr lang="en-US" sz="1800" i="1" dirty="0">
                <a:effectLst/>
                <a:latin typeface="Arial" panose="020B0604020202020204" pitchFamily="34" charset="0"/>
                <a:ea typeface="Times New Roman" panose="02020603050405020304" pitchFamily="18" charset="0"/>
              </a:rPr>
              <a:t>The Leisure Industry</a:t>
            </a:r>
            <a:r>
              <a:rPr lang="en-US" sz="1800" dirty="0">
                <a:effectLst/>
                <a:latin typeface="Arial" panose="020B0604020202020204" pitchFamily="34" charset="0"/>
                <a:ea typeface="Times New Roman" panose="02020603050405020304" pitchFamily="18" charset="0"/>
              </a:rPr>
              <a:t>. </a:t>
            </a:r>
            <a:r>
              <a:rPr lang="en-US" sz="1800">
                <a:effectLst/>
                <a:latin typeface="Arial" panose="020B0604020202020204" pitchFamily="34" charset="0"/>
                <a:ea typeface="Times New Roman" panose="02020603050405020304" pitchFamily="18" charset="0"/>
              </a:rPr>
              <a:t>London: Tolley. </a:t>
            </a:r>
            <a:endParaRPr lang="en-US" sz="1800">
              <a:effectLst/>
              <a:latin typeface="Times New Roman" panose="02020603050405020304" pitchFamily="18" charset="0"/>
              <a:ea typeface="Times New Roman" panose="02020603050405020304" pitchFamily="18" charset="0"/>
            </a:endParaRPr>
          </a:p>
          <a:p>
            <a:pPr marL="0" marR="0" algn="just">
              <a:lnSpc>
                <a:spcPct val="150000"/>
              </a:lnSpc>
            </a:pPr>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14</a:t>
            </a:fld>
            <a:endParaRPr lang="en-GB"/>
          </a:p>
        </p:txBody>
      </p:sp>
    </p:spTree>
    <p:extLst>
      <p:ext uri="{BB962C8B-B14F-4D97-AF65-F5344CB8AC3E}">
        <p14:creationId xmlns:p14="http://schemas.microsoft.com/office/powerpoint/2010/main" val="17627197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9702E4B-F344-4650-BBD4-BCA001A8D95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1491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20045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87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495454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t>01/02/2024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69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t>01/02/2024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7981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t>01/02/2024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1712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6157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495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0444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3400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9762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418143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2761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0966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887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3525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16B2D9-1063-483E-8B43-48FFAA08322B}" type="datetimeFigureOut">
              <a:rPr lang="en-GB" smtClean="0"/>
              <a:t>01/02/2024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702E4B-F344-4650-BBD4-BCA001A8D956}" type="slidenum">
              <a:rPr lang="en-GB" smtClean="0"/>
              <a:t>‹#›</a:t>
            </a:fld>
            <a:endParaRPr lang="en-GB"/>
          </a:p>
        </p:txBody>
      </p:sp>
    </p:spTree>
    <p:extLst>
      <p:ext uri="{BB962C8B-B14F-4D97-AF65-F5344CB8AC3E}">
        <p14:creationId xmlns:p14="http://schemas.microsoft.com/office/powerpoint/2010/main" val="1520462490"/>
      </p:ext>
    </p:extLst>
  </p:cSld>
  <p:clrMap bg1="lt1" tx1="dk1" bg2="lt2" tx2="dk2" accent1="accent1" accent2="accent2" accent3="accent3" accent4="accent4" accent5="accent5" accent6="accent6" hlink="hlink" folHlink="folHlink"/>
  <p:sldLayoutIdLst>
    <p:sldLayoutId id="2147484277" r:id="rId1"/>
    <p:sldLayoutId id="2147484278" r:id="rId2"/>
    <p:sldLayoutId id="2147484279" r:id="rId3"/>
    <p:sldLayoutId id="2147484280" r:id="rId4"/>
    <p:sldLayoutId id="2147484281" r:id="rId5"/>
    <p:sldLayoutId id="2147484282" r:id="rId6"/>
    <p:sldLayoutId id="2147484283" r:id="rId7"/>
    <p:sldLayoutId id="2147484284" r:id="rId8"/>
    <p:sldLayoutId id="2147484285" r:id="rId9"/>
    <p:sldLayoutId id="2147484286" r:id="rId10"/>
    <p:sldLayoutId id="2147484287" r:id="rId11"/>
    <p:sldLayoutId id="2147484288" r:id="rId12"/>
    <p:sldLayoutId id="2147484289" r:id="rId13"/>
    <p:sldLayoutId id="2147484290" r:id="rId14"/>
    <p:sldLayoutId id="2147484291" r:id="rId15"/>
    <p:sldLayoutId id="2147484292" r:id="rId16"/>
    <p:sldLayoutId id="214748429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2109932" y="1699384"/>
            <a:ext cx="7980599" cy="1515533"/>
          </a:xfrm>
        </p:spPr>
        <p:txBody>
          <a:bodyPr>
            <a:normAutofit/>
          </a:bodyPr>
          <a:lstStyle/>
          <a:p>
            <a:pPr>
              <a:lnSpc>
                <a:spcPct val="150000"/>
              </a:lnSpc>
              <a:spcAft>
                <a:spcPts val="800"/>
              </a:spcAft>
            </a:pPr>
            <a:r>
              <a:rPr lang="en-US" sz="2400" b="1" dirty="0">
                <a:latin typeface="Arial" panose="020B0604020202020204" pitchFamily="34" charset="0"/>
                <a:ea typeface="Calibri" panose="020F0502020204030204" pitchFamily="34" charset="0"/>
                <a:cs typeface="Arial" panose="020B0604020202020204" pitchFamily="34" charset="0"/>
              </a:rPr>
              <a:t>Hotel Placement – Operating Hotel Facilities</a:t>
            </a:r>
            <a:br>
              <a:rPr lang="en-US" sz="2400" b="1" dirty="0">
                <a:latin typeface="Arial" panose="020B0604020202020204" pitchFamily="34" charset="0"/>
                <a:ea typeface="Calibri" panose="020F0502020204030204" pitchFamily="34" charset="0"/>
                <a:cs typeface="Arial" panose="020B0604020202020204" pitchFamily="34" charset="0"/>
              </a:rPr>
            </a:br>
            <a:r>
              <a:rPr lang="en-US" sz="2400" b="1" dirty="0">
                <a:latin typeface="Arial" panose="020B0604020202020204" pitchFamily="34" charset="0"/>
                <a:ea typeface="Calibri" panose="020F0502020204030204" pitchFamily="34" charset="0"/>
                <a:cs typeface="Arial" panose="020B0604020202020204" pitchFamily="34" charset="0"/>
              </a:rPr>
              <a:t>Assessment 3</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1C9723-4F9C-4C95-8082-FBB7AF2C9A9A}"/>
              </a:ext>
            </a:extLst>
          </p:cNvPr>
          <p:cNvSpPr>
            <a:spLocks noGrp="1"/>
          </p:cNvSpPr>
          <p:nvPr>
            <p:ph type="subTitle" idx="1"/>
          </p:nvPr>
        </p:nvSpPr>
        <p:spPr/>
        <p:txBody>
          <a:bodyPr>
            <a:normAutofit/>
          </a:bodyPr>
          <a:lstStyle/>
          <a:p>
            <a:r>
              <a:rPr lang="en-GB" dirty="0">
                <a:latin typeface="Arial" panose="020B0604020202020204" pitchFamily="34" charset="0"/>
                <a:cs typeface="Arial" panose="020B0604020202020204" pitchFamily="34" charset="0"/>
              </a:rPr>
              <a:t> </a:t>
            </a:r>
          </a:p>
        </p:txBody>
      </p:sp>
      <p:sp>
        <p:nvSpPr>
          <p:cNvPr id="4" name="Title 1">
            <a:extLst>
              <a:ext uri="{FF2B5EF4-FFF2-40B4-BE49-F238E27FC236}">
                <a16:creationId xmlns:a16="http://schemas.microsoft.com/office/drawing/2014/main" id="{E5E91908-B4D1-B5FC-4B97-5B3FDFD84F60}"/>
              </a:ext>
            </a:extLst>
          </p:cNvPr>
          <p:cNvSpPr txBox="1">
            <a:spLocks/>
          </p:cNvSpPr>
          <p:nvPr/>
        </p:nvSpPr>
        <p:spPr>
          <a:xfrm>
            <a:off x="2109932" y="3462866"/>
            <a:ext cx="7980599" cy="1515533"/>
          </a:xfrm>
          <a:prstGeom prst="rect">
            <a:avLst/>
          </a:prstGeom>
          <a:effectLst/>
        </p:spPr>
        <p:txBody>
          <a:bodyPr vert="horz" lIns="91440" tIns="45720" rIns="91440" bIns="45720" rtlCol="0" anchor="b">
            <a:norm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Best Western Abbots Barton Hotel Canterbury</a:t>
            </a:r>
          </a:p>
        </p:txBody>
      </p:sp>
    </p:spTree>
    <p:extLst>
      <p:ext uri="{BB962C8B-B14F-4D97-AF65-F5344CB8AC3E}">
        <p14:creationId xmlns:p14="http://schemas.microsoft.com/office/powerpoint/2010/main" val="2822159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311215" y="1345721"/>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Table of Contents </a:t>
            </a:r>
          </a:p>
        </p:txBody>
      </p:sp>
      <p:sp>
        <p:nvSpPr>
          <p:cNvPr id="9" name="Rectangle 8">
            <a:extLst>
              <a:ext uri="{FF2B5EF4-FFF2-40B4-BE49-F238E27FC236}">
                <a16:creationId xmlns:a16="http://schemas.microsoft.com/office/drawing/2014/main" id="{D27159BF-162A-4F17-8D13-197B293D9FDD}"/>
              </a:ext>
            </a:extLst>
          </p:cNvPr>
          <p:cNvSpPr/>
          <p:nvPr/>
        </p:nvSpPr>
        <p:spPr>
          <a:xfrm>
            <a:off x="1173192" y="2812211"/>
            <a:ext cx="9299275" cy="298474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Introduction</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Potential Risks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Precautions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Procedures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Equipment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Hazard mitigation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Conclusion </a:t>
            </a:r>
          </a:p>
          <a:p>
            <a:pPr marL="342900" indent="-342900" algn="just">
              <a:buFont typeface="Arial" panose="020B0604020202020204" pitchFamily="34" charset="0"/>
              <a:buChar char="•"/>
            </a:pPr>
            <a:r>
              <a:rPr lang="en-US" sz="2400" dirty="0">
                <a:solidFill>
                  <a:schemeClr val="accent1">
                    <a:lumMod val="50000"/>
                  </a:schemeClr>
                </a:solidFill>
                <a:latin typeface="Arial" panose="020B0604020202020204" pitchFamily="34" charset="0"/>
                <a:cs typeface="Arial" panose="020B0604020202020204" pitchFamily="34" charset="0"/>
              </a:rPr>
              <a:t>References </a:t>
            </a:r>
          </a:p>
        </p:txBody>
      </p:sp>
      <p:pic>
        <p:nvPicPr>
          <p:cNvPr id="2" name="Picture 1">
            <a:extLst>
              <a:ext uri="{FF2B5EF4-FFF2-40B4-BE49-F238E27FC236}">
                <a16:creationId xmlns:a16="http://schemas.microsoft.com/office/drawing/2014/main" id="{9086912F-FF14-CE11-0B4F-BD8A291FEC68}"/>
              </a:ext>
            </a:extLst>
          </p:cNvPr>
          <p:cNvPicPr>
            <a:picLocks noChangeAspect="1"/>
          </p:cNvPicPr>
          <p:nvPr/>
        </p:nvPicPr>
        <p:blipFill>
          <a:blip r:embed="rId3"/>
          <a:stretch>
            <a:fillRect/>
          </a:stretch>
        </p:blipFill>
        <p:spPr>
          <a:xfrm>
            <a:off x="5878183" y="2721634"/>
            <a:ext cx="4870330" cy="3222535"/>
          </a:xfrm>
          <a:prstGeom prst="rect">
            <a:avLst/>
          </a:prstGeom>
        </p:spPr>
      </p:pic>
    </p:spTree>
    <p:extLst>
      <p:ext uri="{BB962C8B-B14F-4D97-AF65-F5344CB8AC3E}">
        <p14:creationId xmlns:p14="http://schemas.microsoft.com/office/powerpoint/2010/main" val="210839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311215" y="1345721"/>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Introduction</a:t>
            </a:r>
          </a:p>
        </p:txBody>
      </p:sp>
      <p:sp>
        <p:nvSpPr>
          <p:cNvPr id="9" name="Rectangle 8">
            <a:extLst>
              <a:ext uri="{FF2B5EF4-FFF2-40B4-BE49-F238E27FC236}">
                <a16:creationId xmlns:a16="http://schemas.microsoft.com/office/drawing/2014/main" id="{D27159BF-162A-4F17-8D13-197B293D9FDD}"/>
              </a:ext>
            </a:extLst>
          </p:cNvPr>
          <p:cNvSpPr/>
          <p:nvPr/>
        </p:nvSpPr>
        <p:spPr>
          <a:xfrm>
            <a:off x="879894" y="2829464"/>
            <a:ext cx="6935638" cy="298474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accent1">
                    <a:lumMod val="50000"/>
                  </a:schemeClr>
                </a:solidFill>
                <a:latin typeface="Arial" panose="020B0604020202020204" pitchFamily="34" charset="0"/>
                <a:cs typeface="Arial" panose="020B0604020202020204" pitchFamily="34" charset="0"/>
              </a:rPr>
              <a:t>In the UK, one of the most well-known hotels is Best Western Abbots Barton Hotel Canterbury. The housekeeping department places a high value on taking the appropriate safety precautions because this hotel caters to customers and offers services (Clementina, 2019). The employees of the hotel should be trained enough to maintain all these safety precautions for the betterment of their work. Every safeguard and method will be explained in this presentation.</a:t>
            </a:r>
          </a:p>
        </p:txBody>
      </p:sp>
      <p:pic>
        <p:nvPicPr>
          <p:cNvPr id="3" name="Picture 2">
            <a:extLst>
              <a:ext uri="{FF2B5EF4-FFF2-40B4-BE49-F238E27FC236}">
                <a16:creationId xmlns:a16="http://schemas.microsoft.com/office/drawing/2014/main" id="{99198D2D-2AD3-1B2C-CDD1-F868DD9842B1}"/>
              </a:ext>
            </a:extLst>
          </p:cNvPr>
          <p:cNvPicPr>
            <a:picLocks noChangeAspect="1"/>
          </p:cNvPicPr>
          <p:nvPr/>
        </p:nvPicPr>
        <p:blipFill>
          <a:blip r:embed="rId3"/>
          <a:stretch>
            <a:fillRect/>
          </a:stretch>
        </p:blipFill>
        <p:spPr>
          <a:xfrm>
            <a:off x="8061385" y="2563483"/>
            <a:ext cx="3250721" cy="3250721"/>
          </a:xfrm>
          <a:prstGeom prst="rect">
            <a:avLst/>
          </a:prstGeom>
        </p:spPr>
      </p:pic>
    </p:spTree>
    <p:extLst>
      <p:ext uri="{BB962C8B-B14F-4D97-AF65-F5344CB8AC3E}">
        <p14:creationId xmlns:p14="http://schemas.microsoft.com/office/powerpoint/2010/main" val="3452795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Potential risks </a:t>
            </a:r>
          </a:p>
        </p:txBody>
      </p:sp>
      <p:sp>
        <p:nvSpPr>
          <p:cNvPr id="9" name="Rectangle 8">
            <a:extLst>
              <a:ext uri="{FF2B5EF4-FFF2-40B4-BE49-F238E27FC236}">
                <a16:creationId xmlns:a16="http://schemas.microsoft.com/office/drawing/2014/main" id="{D27159BF-162A-4F17-8D13-197B293D9FDD}"/>
              </a:ext>
            </a:extLst>
          </p:cNvPr>
          <p:cNvSpPr/>
          <p:nvPr/>
        </p:nvSpPr>
        <p:spPr>
          <a:xfrm>
            <a:off x="5124090" y="2458528"/>
            <a:ext cx="6021237"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	Coming into contact with chemicals: Chemical substances refer to the chemical products that are used in cleaning. They can be dangerous if they come in contact directly with human skin (Fonseca, 2017). </a:t>
            </a:r>
          </a:p>
          <a:p>
            <a:pPr algn="just"/>
            <a:r>
              <a:rPr lang="en-US" dirty="0">
                <a:solidFill>
                  <a:schemeClr val="accent1">
                    <a:lumMod val="50000"/>
                  </a:schemeClr>
                </a:solidFill>
                <a:latin typeface="Arial" panose="020B0604020202020204" pitchFamily="34" charset="0"/>
                <a:cs typeface="Arial" panose="020B0604020202020204" pitchFamily="34" charset="0"/>
              </a:rPr>
              <a:t>•	Unexpected incidents: These mishaps, such as tripping, falling, or slipping, can cause a variety of physical ailments. </a:t>
            </a:r>
          </a:p>
        </p:txBody>
      </p:sp>
      <p:pic>
        <p:nvPicPr>
          <p:cNvPr id="3" name="Picture 2">
            <a:extLst>
              <a:ext uri="{FF2B5EF4-FFF2-40B4-BE49-F238E27FC236}">
                <a16:creationId xmlns:a16="http://schemas.microsoft.com/office/drawing/2014/main" id="{FC628BF2-F83A-B290-C2B0-7E2F7CFECF50}"/>
              </a:ext>
            </a:extLst>
          </p:cNvPr>
          <p:cNvPicPr>
            <a:picLocks noChangeAspect="1"/>
          </p:cNvPicPr>
          <p:nvPr/>
        </p:nvPicPr>
        <p:blipFill>
          <a:blip r:embed="rId3"/>
          <a:stretch>
            <a:fillRect/>
          </a:stretch>
        </p:blipFill>
        <p:spPr>
          <a:xfrm>
            <a:off x="1810577" y="2587924"/>
            <a:ext cx="2373160" cy="3562709"/>
          </a:xfrm>
          <a:prstGeom prst="rect">
            <a:avLst/>
          </a:prstGeom>
        </p:spPr>
      </p:pic>
    </p:spTree>
    <p:extLst>
      <p:ext uri="{BB962C8B-B14F-4D97-AF65-F5344CB8AC3E}">
        <p14:creationId xmlns:p14="http://schemas.microsoft.com/office/powerpoint/2010/main" val="22804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Potential risks </a:t>
            </a:r>
          </a:p>
        </p:txBody>
      </p:sp>
      <p:sp>
        <p:nvSpPr>
          <p:cNvPr id="9" name="Rectangle 8">
            <a:extLst>
              <a:ext uri="{FF2B5EF4-FFF2-40B4-BE49-F238E27FC236}">
                <a16:creationId xmlns:a16="http://schemas.microsoft.com/office/drawing/2014/main" id="{D27159BF-162A-4F17-8D13-197B293D9FDD}"/>
              </a:ext>
            </a:extLst>
          </p:cNvPr>
          <p:cNvSpPr/>
          <p:nvPr/>
        </p:nvSpPr>
        <p:spPr>
          <a:xfrm>
            <a:off x="1173192" y="2458528"/>
            <a:ext cx="4502989"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	Internal harm: This can result from a prolonged period of time spent in one position and can lead to chronic illness. </a:t>
            </a:r>
          </a:p>
          <a:p>
            <a:pPr algn="just"/>
            <a:r>
              <a:rPr lang="en-US" dirty="0">
                <a:solidFill>
                  <a:schemeClr val="accent1">
                    <a:lumMod val="50000"/>
                  </a:schemeClr>
                </a:solidFill>
                <a:latin typeface="Arial" panose="020B0604020202020204" pitchFamily="34" charset="0"/>
                <a:cs typeface="Arial" panose="020B0604020202020204" pitchFamily="34" charset="0"/>
              </a:rPr>
              <a:t>•	Sanitary dangers: Contamination from the waste can be a big issue for the staff members sometimes. </a:t>
            </a:r>
          </a:p>
        </p:txBody>
      </p:sp>
      <p:pic>
        <p:nvPicPr>
          <p:cNvPr id="3" name="Picture 2">
            <a:extLst>
              <a:ext uri="{FF2B5EF4-FFF2-40B4-BE49-F238E27FC236}">
                <a16:creationId xmlns:a16="http://schemas.microsoft.com/office/drawing/2014/main" id="{6F62BB3E-D7EA-E3CF-CF77-9D7D5A107868}"/>
              </a:ext>
            </a:extLst>
          </p:cNvPr>
          <p:cNvPicPr>
            <a:picLocks noChangeAspect="1"/>
          </p:cNvPicPr>
          <p:nvPr/>
        </p:nvPicPr>
        <p:blipFill>
          <a:blip r:embed="rId3"/>
          <a:stretch>
            <a:fillRect/>
          </a:stretch>
        </p:blipFill>
        <p:spPr>
          <a:xfrm>
            <a:off x="5891841" y="2595832"/>
            <a:ext cx="5480154" cy="3071004"/>
          </a:xfrm>
          <a:prstGeom prst="rect">
            <a:avLst/>
          </a:prstGeom>
        </p:spPr>
      </p:pic>
    </p:spTree>
    <p:extLst>
      <p:ext uri="{BB962C8B-B14F-4D97-AF65-F5344CB8AC3E}">
        <p14:creationId xmlns:p14="http://schemas.microsoft.com/office/powerpoint/2010/main" val="345275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Precautions </a:t>
            </a:r>
          </a:p>
        </p:txBody>
      </p:sp>
      <p:sp>
        <p:nvSpPr>
          <p:cNvPr id="9" name="Rectangle 8">
            <a:extLst>
              <a:ext uri="{FF2B5EF4-FFF2-40B4-BE49-F238E27FC236}">
                <a16:creationId xmlns:a16="http://schemas.microsoft.com/office/drawing/2014/main" id="{D27159BF-162A-4F17-8D13-197B293D9FDD}"/>
              </a:ext>
            </a:extLst>
          </p:cNvPr>
          <p:cNvSpPr/>
          <p:nvPr/>
        </p:nvSpPr>
        <p:spPr>
          <a:xfrm>
            <a:off x="1017917" y="1949570"/>
            <a:ext cx="9299275"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000" dirty="0">
                <a:solidFill>
                  <a:schemeClr val="accent1">
                    <a:lumMod val="50000"/>
                  </a:schemeClr>
                </a:solidFill>
                <a:latin typeface="Arial" panose="020B0604020202020204" pitchFamily="34" charset="0"/>
                <a:cs typeface="Arial" panose="020B0604020202020204" pitchFamily="34" charset="0"/>
              </a:rPr>
              <a:t>•	Chemical goods security</a:t>
            </a:r>
          </a:p>
          <a:p>
            <a:pPr algn="just"/>
            <a:r>
              <a:rPr lang="en-US" sz="2000" dirty="0">
                <a:solidFill>
                  <a:schemeClr val="accent1">
                    <a:lumMod val="50000"/>
                  </a:schemeClr>
                </a:solidFill>
                <a:latin typeface="Arial" panose="020B0604020202020204" pitchFamily="34" charset="0"/>
                <a:cs typeface="Arial" panose="020B0604020202020204" pitchFamily="34" charset="0"/>
              </a:rPr>
              <a:t>•	Preventing accidents</a:t>
            </a:r>
          </a:p>
          <a:p>
            <a:pPr algn="just"/>
            <a:r>
              <a:rPr lang="en-US" sz="2000" dirty="0">
                <a:solidFill>
                  <a:schemeClr val="accent1">
                    <a:lumMod val="50000"/>
                  </a:schemeClr>
                </a:solidFill>
                <a:latin typeface="Arial" panose="020B0604020202020204" pitchFamily="34" charset="0"/>
                <a:cs typeface="Arial" panose="020B0604020202020204" pitchFamily="34" charset="0"/>
              </a:rPr>
              <a:t>•	Preventing muscular injuries</a:t>
            </a:r>
          </a:p>
          <a:p>
            <a:pPr algn="just"/>
            <a:r>
              <a:rPr lang="en-US" sz="2000" dirty="0">
                <a:solidFill>
                  <a:schemeClr val="accent1">
                    <a:lumMod val="50000"/>
                  </a:schemeClr>
                </a:solidFill>
                <a:latin typeface="Arial" panose="020B0604020202020204" pitchFamily="34" charset="0"/>
                <a:cs typeface="Arial" panose="020B0604020202020204" pitchFamily="34" charset="0"/>
              </a:rPr>
              <a:t>•	Using safety gear (</a:t>
            </a:r>
            <a:r>
              <a:rPr lang="en-US" sz="2000" dirty="0" err="1">
                <a:solidFill>
                  <a:schemeClr val="accent1">
                    <a:lumMod val="50000"/>
                  </a:schemeClr>
                </a:solidFill>
                <a:latin typeface="Arial" panose="020B0604020202020204" pitchFamily="34" charset="0"/>
                <a:cs typeface="Arial" panose="020B0604020202020204" pitchFamily="34" charset="0"/>
              </a:rPr>
              <a:t>Pizam</a:t>
            </a:r>
            <a:r>
              <a:rPr lang="en-US" sz="2000" dirty="0">
                <a:solidFill>
                  <a:schemeClr val="accent1">
                    <a:lumMod val="50000"/>
                  </a:schemeClr>
                </a:solidFill>
                <a:latin typeface="Arial" panose="020B0604020202020204" pitchFamily="34" charset="0"/>
                <a:cs typeface="Arial" panose="020B0604020202020204" pitchFamily="34" charset="0"/>
              </a:rPr>
              <a:t> and Holcomb, 2017)</a:t>
            </a:r>
          </a:p>
        </p:txBody>
      </p:sp>
      <p:pic>
        <p:nvPicPr>
          <p:cNvPr id="2" name="Picture 1">
            <a:extLst>
              <a:ext uri="{FF2B5EF4-FFF2-40B4-BE49-F238E27FC236}">
                <a16:creationId xmlns:a16="http://schemas.microsoft.com/office/drawing/2014/main" id="{0A6B6D39-1155-3901-263A-A8E33EBF5A0A}"/>
              </a:ext>
            </a:extLst>
          </p:cNvPr>
          <p:cNvPicPr>
            <a:picLocks noChangeAspect="1"/>
          </p:cNvPicPr>
          <p:nvPr/>
        </p:nvPicPr>
        <p:blipFill>
          <a:blip r:embed="rId3"/>
          <a:stretch>
            <a:fillRect/>
          </a:stretch>
        </p:blipFill>
        <p:spPr>
          <a:xfrm>
            <a:off x="8139652" y="2621410"/>
            <a:ext cx="2324189" cy="3020266"/>
          </a:xfrm>
          <a:prstGeom prst="rect">
            <a:avLst/>
          </a:prstGeom>
        </p:spPr>
      </p:pic>
    </p:spTree>
    <p:extLst>
      <p:ext uri="{BB962C8B-B14F-4D97-AF65-F5344CB8AC3E}">
        <p14:creationId xmlns:p14="http://schemas.microsoft.com/office/powerpoint/2010/main" val="2576854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Procedures </a:t>
            </a:r>
          </a:p>
        </p:txBody>
      </p:sp>
      <p:sp>
        <p:nvSpPr>
          <p:cNvPr id="9" name="Rectangle 8">
            <a:extLst>
              <a:ext uri="{FF2B5EF4-FFF2-40B4-BE49-F238E27FC236}">
                <a16:creationId xmlns:a16="http://schemas.microsoft.com/office/drawing/2014/main" id="{D27159BF-162A-4F17-8D13-197B293D9FDD}"/>
              </a:ext>
            </a:extLst>
          </p:cNvPr>
          <p:cNvSpPr/>
          <p:nvPr/>
        </p:nvSpPr>
        <p:spPr>
          <a:xfrm>
            <a:off x="1173192" y="2786332"/>
            <a:ext cx="5089585"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1.	Before cleaning, staff members must properly prepare. Before they can begin cleaning, they must set up the equipment and put on safety gear including gloves, boots, and personal protective equipment. </a:t>
            </a:r>
          </a:p>
          <a:p>
            <a:pPr algn="just"/>
            <a:r>
              <a:rPr lang="en-US" dirty="0">
                <a:solidFill>
                  <a:schemeClr val="accent1">
                    <a:lumMod val="50000"/>
                  </a:schemeClr>
                </a:solidFill>
                <a:latin typeface="Arial" panose="020B0604020202020204" pitchFamily="34" charset="0"/>
                <a:cs typeface="Arial" panose="020B0604020202020204" pitchFamily="34" charset="0"/>
              </a:rPr>
              <a:t>2.	Employees need to be aware of the risks in order to ensure their safety as well as the fulfillment of their duties (Palmer, 2012).</a:t>
            </a:r>
          </a:p>
          <a:p>
            <a:pPr algn="just"/>
            <a:r>
              <a:rPr lang="en-US" dirty="0">
                <a:solidFill>
                  <a:schemeClr val="accent1">
                    <a:lumMod val="50000"/>
                  </a:schemeClr>
                </a:solidFill>
                <a:latin typeface="Arial" panose="020B0604020202020204" pitchFamily="34" charset="0"/>
                <a:cs typeface="Arial" panose="020B0604020202020204" pitchFamily="34" charset="0"/>
              </a:rPr>
              <a:t>3.	It is imperative that all of the room's doors and windows remain open to prevent the spread of any potentially hazardous materials. </a:t>
            </a:r>
          </a:p>
        </p:txBody>
      </p:sp>
      <p:pic>
        <p:nvPicPr>
          <p:cNvPr id="3" name="Picture 2">
            <a:extLst>
              <a:ext uri="{FF2B5EF4-FFF2-40B4-BE49-F238E27FC236}">
                <a16:creationId xmlns:a16="http://schemas.microsoft.com/office/drawing/2014/main" id="{6D06BBA8-D18A-74F4-8D6D-553C672F1F8D}"/>
              </a:ext>
            </a:extLst>
          </p:cNvPr>
          <p:cNvPicPr>
            <a:picLocks noChangeAspect="1"/>
          </p:cNvPicPr>
          <p:nvPr/>
        </p:nvPicPr>
        <p:blipFill>
          <a:blip r:embed="rId3"/>
          <a:stretch>
            <a:fillRect/>
          </a:stretch>
        </p:blipFill>
        <p:spPr>
          <a:xfrm>
            <a:off x="6557063" y="2656606"/>
            <a:ext cx="4801095" cy="3200730"/>
          </a:xfrm>
          <a:prstGeom prst="rect">
            <a:avLst/>
          </a:prstGeom>
        </p:spPr>
      </p:pic>
    </p:spTree>
    <p:extLst>
      <p:ext uri="{BB962C8B-B14F-4D97-AF65-F5344CB8AC3E}">
        <p14:creationId xmlns:p14="http://schemas.microsoft.com/office/powerpoint/2010/main" val="3503403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Procedures </a:t>
            </a:r>
          </a:p>
        </p:txBody>
      </p:sp>
      <p:sp>
        <p:nvSpPr>
          <p:cNvPr id="9" name="Rectangle 8">
            <a:extLst>
              <a:ext uri="{FF2B5EF4-FFF2-40B4-BE49-F238E27FC236}">
                <a16:creationId xmlns:a16="http://schemas.microsoft.com/office/drawing/2014/main" id="{D27159BF-162A-4F17-8D13-197B293D9FDD}"/>
              </a:ext>
            </a:extLst>
          </p:cNvPr>
          <p:cNvSpPr/>
          <p:nvPr/>
        </p:nvSpPr>
        <p:spPr>
          <a:xfrm>
            <a:off x="5891841" y="2665563"/>
            <a:ext cx="5037825"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4.	The extra trash and dirt must be cleared out to make the area ready for a comprehensive cleaning and replacement. </a:t>
            </a:r>
          </a:p>
          <a:p>
            <a:pPr algn="just"/>
            <a:r>
              <a:rPr lang="en-US" dirty="0">
                <a:solidFill>
                  <a:schemeClr val="accent1">
                    <a:lumMod val="50000"/>
                  </a:schemeClr>
                </a:solidFill>
                <a:latin typeface="Arial" panose="020B0604020202020204" pitchFamily="34" charset="0"/>
                <a:cs typeface="Arial" panose="020B0604020202020204" pitchFamily="34" charset="0"/>
              </a:rPr>
              <a:t>5.	It is necessary to begin dusting the rooms. One of the most crucial things is to dust the artwork, walls, and focal points. It's referred to as surface cleaning.</a:t>
            </a:r>
          </a:p>
          <a:p>
            <a:pPr algn="just"/>
            <a:r>
              <a:rPr lang="en-US" dirty="0">
                <a:solidFill>
                  <a:schemeClr val="accent1">
                    <a:lumMod val="50000"/>
                  </a:schemeClr>
                </a:solidFill>
                <a:latin typeface="Arial" panose="020B0604020202020204" pitchFamily="34" charset="0"/>
                <a:cs typeface="Arial" panose="020B0604020202020204" pitchFamily="34" charset="0"/>
              </a:rPr>
              <a:t>6.	It is necessary to begin hard cleaning after surface cleaning is finished. All of the chemicals and cleaners are used in this stage to clean the glass walls and flooring. </a:t>
            </a:r>
          </a:p>
        </p:txBody>
      </p:sp>
      <p:pic>
        <p:nvPicPr>
          <p:cNvPr id="2" name="Picture 1">
            <a:extLst>
              <a:ext uri="{FF2B5EF4-FFF2-40B4-BE49-F238E27FC236}">
                <a16:creationId xmlns:a16="http://schemas.microsoft.com/office/drawing/2014/main" id="{2A2076CF-9F0A-231C-9355-A9DC78BD9664}"/>
              </a:ext>
            </a:extLst>
          </p:cNvPr>
          <p:cNvPicPr>
            <a:picLocks noChangeAspect="1"/>
          </p:cNvPicPr>
          <p:nvPr/>
        </p:nvPicPr>
        <p:blipFill>
          <a:blip r:embed="rId3"/>
          <a:stretch>
            <a:fillRect/>
          </a:stretch>
        </p:blipFill>
        <p:spPr>
          <a:xfrm>
            <a:off x="1173192" y="2826313"/>
            <a:ext cx="4169984" cy="2780858"/>
          </a:xfrm>
          <a:prstGeom prst="rect">
            <a:avLst/>
          </a:prstGeom>
        </p:spPr>
      </p:pic>
    </p:spTree>
    <p:extLst>
      <p:ext uri="{BB962C8B-B14F-4D97-AF65-F5344CB8AC3E}">
        <p14:creationId xmlns:p14="http://schemas.microsoft.com/office/powerpoint/2010/main" val="737144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Procedures </a:t>
            </a:r>
          </a:p>
        </p:txBody>
      </p:sp>
      <p:sp>
        <p:nvSpPr>
          <p:cNvPr id="9" name="Rectangle 8">
            <a:extLst>
              <a:ext uri="{FF2B5EF4-FFF2-40B4-BE49-F238E27FC236}">
                <a16:creationId xmlns:a16="http://schemas.microsoft.com/office/drawing/2014/main" id="{D27159BF-162A-4F17-8D13-197B293D9FDD}"/>
              </a:ext>
            </a:extLst>
          </p:cNvPr>
          <p:cNvSpPr/>
          <p:nvPr/>
        </p:nvSpPr>
        <p:spPr>
          <a:xfrm>
            <a:off x="1173193" y="2165230"/>
            <a:ext cx="4606506"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7.	The floors must be thoroughly vacuumed after rigorous cleaning to remove any remaining moisture from the surface.</a:t>
            </a:r>
          </a:p>
          <a:p>
            <a:pPr algn="just"/>
            <a:r>
              <a:rPr lang="en-US" dirty="0">
                <a:solidFill>
                  <a:schemeClr val="accent1">
                    <a:lumMod val="50000"/>
                  </a:schemeClr>
                </a:solidFill>
                <a:latin typeface="Arial" panose="020B0604020202020204" pitchFamily="34" charset="0"/>
                <a:cs typeface="Arial" panose="020B0604020202020204" pitchFamily="34" charset="0"/>
              </a:rPr>
              <a:t>8.	The discovered garbage needs to be appropriately disposed of to prevent any risk of contamination.</a:t>
            </a:r>
          </a:p>
        </p:txBody>
      </p:sp>
      <p:pic>
        <p:nvPicPr>
          <p:cNvPr id="2" name="Picture 1">
            <a:extLst>
              <a:ext uri="{FF2B5EF4-FFF2-40B4-BE49-F238E27FC236}">
                <a16:creationId xmlns:a16="http://schemas.microsoft.com/office/drawing/2014/main" id="{4DBAAE74-EF45-F991-3957-4E5765FD8D7B}"/>
              </a:ext>
            </a:extLst>
          </p:cNvPr>
          <p:cNvPicPr>
            <a:picLocks noChangeAspect="1"/>
          </p:cNvPicPr>
          <p:nvPr/>
        </p:nvPicPr>
        <p:blipFill>
          <a:blip r:embed="rId3"/>
          <a:stretch>
            <a:fillRect/>
          </a:stretch>
        </p:blipFill>
        <p:spPr>
          <a:xfrm>
            <a:off x="6096000" y="2782018"/>
            <a:ext cx="4884468" cy="2747514"/>
          </a:xfrm>
          <a:prstGeom prst="rect">
            <a:avLst/>
          </a:prstGeom>
        </p:spPr>
      </p:pic>
    </p:spTree>
    <p:extLst>
      <p:ext uri="{BB962C8B-B14F-4D97-AF65-F5344CB8AC3E}">
        <p14:creationId xmlns:p14="http://schemas.microsoft.com/office/powerpoint/2010/main" val="2880104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Equipment</a:t>
            </a:r>
          </a:p>
        </p:txBody>
      </p:sp>
      <p:sp>
        <p:nvSpPr>
          <p:cNvPr id="9" name="Rectangle 8">
            <a:extLst>
              <a:ext uri="{FF2B5EF4-FFF2-40B4-BE49-F238E27FC236}">
                <a16:creationId xmlns:a16="http://schemas.microsoft.com/office/drawing/2014/main" id="{D27159BF-162A-4F17-8D13-197B293D9FDD}"/>
              </a:ext>
            </a:extLst>
          </p:cNvPr>
          <p:cNvSpPr/>
          <p:nvPr/>
        </p:nvSpPr>
        <p:spPr>
          <a:xfrm>
            <a:off x="1242204" y="2820838"/>
            <a:ext cx="4675518"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rial" panose="020B0604020202020204" pitchFamily="34" charset="0"/>
                <a:cs typeface="Arial" panose="020B0604020202020204" pitchFamily="34" charset="0"/>
              </a:rPr>
              <a:t>•	Vacuum cleaner: Using this, housekeeping staff may instantly clear filth and lessen the amount of moisture on the floors.</a:t>
            </a:r>
          </a:p>
          <a:p>
            <a:pPr algn="just"/>
            <a:r>
              <a:rPr lang="en-US" dirty="0">
                <a:solidFill>
                  <a:schemeClr val="accent1">
                    <a:lumMod val="50000"/>
                  </a:schemeClr>
                </a:solidFill>
                <a:latin typeface="Arial" panose="020B0604020202020204" pitchFamily="34" charset="0"/>
                <a:cs typeface="Arial" panose="020B0604020202020204" pitchFamily="34" charset="0"/>
              </a:rPr>
              <a:t>•	Mop and bucket: To clean and wipe off the floor, a mop and bucket are utilized.</a:t>
            </a:r>
          </a:p>
          <a:p>
            <a:pPr algn="just"/>
            <a:r>
              <a:rPr lang="en-US" dirty="0">
                <a:solidFill>
                  <a:schemeClr val="accent1">
                    <a:lumMod val="50000"/>
                  </a:schemeClr>
                </a:solidFill>
                <a:latin typeface="Arial" panose="020B0604020202020204" pitchFamily="34" charset="0"/>
                <a:cs typeface="Arial" panose="020B0604020202020204" pitchFamily="34" charset="0"/>
              </a:rPr>
              <a:t>•	Dusters: These are instruments for dusting walls, furniture, and other surfaces</a:t>
            </a:r>
          </a:p>
          <a:p>
            <a:pPr algn="just"/>
            <a:r>
              <a:rPr lang="en-US" dirty="0">
                <a:solidFill>
                  <a:schemeClr val="accent1">
                    <a:lumMod val="50000"/>
                  </a:schemeClr>
                </a:solidFill>
                <a:latin typeface="Arial" panose="020B0604020202020204" pitchFamily="34" charset="0"/>
                <a:cs typeface="Arial" panose="020B0604020202020204" pitchFamily="34" charset="0"/>
              </a:rPr>
              <a:t>•	Cleaning solution: Cleaning solutions are potent chemicals that can be used to completely clean a space (Jackson, 2018).</a:t>
            </a:r>
          </a:p>
          <a:p>
            <a:pPr algn="just"/>
            <a:r>
              <a:rPr lang="en-US" dirty="0">
                <a:solidFill>
                  <a:schemeClr val="accent1">
                    <a:lumMod val="50000"/>
                  </a:schemeClr>
                </a:solidFill>
                <a:latin typeface="Arial" panose="020B0604020202020204" pitchFamily="34" charset="0"/>
                <a:cs typeface="Arial" panose="020B0604020202020204" pitchFamily="34" charset="0"/>
              </a:rPr>
              <a:t>•	Trash bags: Trash bags are used to get rid of waste in a specified, safe place.</a:t>
            </a:r>
          </a:p>
        </p:txBody>
      </p:sp>
      <p:pic>
        <p:nvPicPr>
          <p:cNvPr id="2" name="Picture 1">
            <a:extLst>
              <a:ext uri="{FF2B5EF4-FFF2-40B4-BE49-F238E27FC236}">
                <a16:creationId xmlns:a16="http://schemas.microsoft.com/office/drawing/2014/main" id="{9A415161-6408-B720-FA27-6E1A4B92BC15}"/>
              </a:ext>
            </a:extLst>
          </p:cNvPr>
          <p:cNvPicPr>
            <a:picLocks noChangeAspect="1"/>
          </p:cNvPicPr>
          <p:nvPr/>
        </p:nvPicPr>
        <p:blipFill>
          <a:blip r:embed="rId3"/>
          <a:stretch>
            <a:fillRect/>
          </a:stretch>
        </p:blipFill>
        <p:spPr>
          <a:xfrm>
            <a:off x="6096000" y="2514600"/>
            <a:ext cx="4911306" cy="3683480"/>
          </a:xfrm>
          <a:prstGeom prst="rect">
            <a:avLst/>
          </a:prstGeom>
        </p:spPr>
      </p:pic>
    </p:spTree>
    <p:extLst>
      <p:ext uri="{BB962C8B-B14F-4D97-AF65-F5344CB8AC3E}">
        <p14:creationId xmlns:p14="http://schemas.microsoft.com/office/powerpoint/2010/main" val="3075838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Hazard mitigation </a:t>
            </a:r>
          </a:p>
        </p:txBody>
      </p:sp>
      <p:sp>
        <p:nvSpPr>
          <p:cNvPr id="9" name="Rectangle 8">
            <a:extLst>
              <a:ext uri="{FF2B5EF4-FFF2-40B4-BE49-F238E27FC236}">
                <a16:creationId xmlns:a16="http://schemas.microsoft.com/office/drawing/2014/main" id="{D27159BF-162A-4F17-8D13-197B293D9FDD}"/>
              </a:ext>
            </a:extLst>
          </p:cNvPr>
          <p:cNvSpPr/>
          <p:nvPr/>
        </p:nvSpPr>
        <p:spPr>
          <a:xfrm>
            <a:off x="1311215" y="2458528"/>
            <a:ext cx="5296619"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accent1">
                    <a:lumMod val="50000"/>
                  </a:schemeClr>
                </a:solidFill>
                <a:latin typeface="Arial" panose="020B0604020202020204" pitchFamily="34" charset="0"/>
                <a:cs typeface="Arial" panose="020B0604020202020204" pitchFamily="34" charset="0"/>
              </a:rPr>
              <a:t>•	Whenever there is any spilt substance, there is a chance that an accident will occur. To stop someone from slipping and falling, staff members should keep the floor dry and clean as soon as feasible. </a:t>
            </a:r>
          </a:p>
          <a:p>
            <a:pPr algn="just"/>
            <a:r>
              <a:rPr lang="en-US" sz="1600" dirty="0">
                <a:solidFill>
                  <a:schemeClr val="accent1">
                    <a:lumMod val="50000"/>
                  </a:schemeClr>
                </a:solidFill>
                <a:latin typeface="Arial" panose="020B0604020202020204" pitchFamily="34" charset="0"/>
                <a:cs typeface="Arial" panose="020B0604020202020204" pitchFamily="34" charset="0"/>
              </a:rPr>
              <a:t>•	It is inappropriate to keep different types of equipment in the middle of the hallway. Sometimes people can trip over them and fall. Therefore accidents can happen anytime because of this (Siebert, 2019). </a:t>
            </a:r>
          </a:p>
          <a:p>
            <a:pPr algn="just"/>
            <a:r>
              <a:rPr lang="en-US" sz="1600" dirty="0">
                <a:solidFill>
                  <a:schemeClr val="accent1">
                    <a:lumMod val="50000"/>
                  </a:schemeClr>
                </a:solidFill>
                <a:latin typeface="Arial" panose="020B0604020202020204" pitchFamily="34" charset="0"/>
                <a:cs typeface="Arial" panose="020B0604020202020204" pitchFamily="34" charset="0"/>
              </a:rPr>
              <a:t>•	Dustbins should be positioned in a suitable spot, and staff members should become knowledgeable about the products they use to guarantee chemical product safety. </a:t>
            </a:r>
          </a:p>
        </p:txBody>
      </p:sp>
      <p:pic>
        <p:nvPicPr>
          <p:cNvPr id="3" name="Picture 2">
            <a:extLst>
              <a:ext uri="{FF2B5EF4-FFF2-40B4-BE49-F238E27FC236}">
                <a16:creationId xmlns:a16="http://schemas.microsoft.com/office/drawing/2014/main" id="{12C859C2-BFE6-0E87-1731-30B44E502424}"/>
              </a:ext>
            </a:extLst>
          </p:cNvPr>
          <p:cNvPicPr>
            <a:picLocks noChangeAspect="1"/>
          </p:cNvPicPr>
          <p:nvPr/>
        </p:nvPicPr>
        <p:blipFill>
          <a:blip r:embed="rId3"/>
          <a:stretch>
            <a:fillRect/>
          </a:stretch>
        </p:blipFill>
        <p:spPr>
          <a:xfrm>
            <a:off x="7171426" y="2675627"/>
            <a:ext cx="3439064" cy="3439064"/>
          </a:xfrm>
          <a:prstGeom prst="rect">
            <a:avLst/>
          </a:prstGeom>
        </p:spPr>
      </p:pic>
    </p:spTree>
    <p:extLst>
      <p:ext uri="{BB962C8B-B14F-4D97-AF65-F5344CB8AC3E}">
        <p14:creationId xmlns:p14="http://schemas.microsoft.com/office/powerpoint/2010/main" val="180201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Hazard mitigation </a:t>
            </a:r>
          </a:p>
        </p:txBody>
      </p:sp>
      <p:sp>
        <p:nvSpPr>
          <p:cNvPr id="9" name="Rectangle 8">
            <a:extLst>
              <a:ext uri="{FF2B5EF4-FFF2-40B4-BE49-F238E27FC236}">
                <a16:creationId xmlns:a16="http://schemas.microsoft.com/office/drawing/2014/main" id="{D27159BF-162A-4F17-8D13-197B293D9FDD}"/>
              </a:ext>
            </a:extLst>
          </p:cNvPr>
          <p:cNvSpPr/>
          <p:nvPr/>
        </p:nvSpPr>
        <p:spPr>
          <a:xfrm>
            <a:off x="5538159" y="2458528"/>
            <a:ext cx="5538158"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accent1">
                    <a:lumMod val="50000"/>
                  </a:schemeClr>
                </a:solidFill>
                <a:latin typeface="Arial" panose="020B0604020202020204" pitchFamily="34" charset="0"/>
                <a:cs typeface="Arial" panose="020B0604020202020204" pitchFamily="34" charset="0"/>
              </a:rPr>
              <a:t>•	They must study the product manuals and procedure instructions in order to recognize hazards and manage safety efficiently. Product manuals are crucial since they offer more details on the products and equipment that are being used. This will also aid in the trainees' education.  </a:t>
            </a:r>
          </a:p>
          <a:p>
            <a:pPr algn="just"/>
            <a:r>
              <a:rPr lang="en-US" sz="1600" dirty="0">
                <a:solidFill>
                  <a:schemeClr val="accent1">
                    <a:lumMod val="50000"/>
                  </a:schemeClr>
                </a:solidFill>
                <a:latin typeface="Arial" panose="020B0604020202020204" pitchFamily="34" charset="0"/>
                <a:cs typeface="Arial" panose="020B0604020202020204" pitchFamily="34" charset="0"/>
              </a:rPr>
              <a:t>•	Gloves, boots, and personal protective equipment (PPE) are a few types of protective gear that can help prevent biohazard contamination. To reduce dangers, workers should thoroughly clean themselves after cleaning.</a:t>
            </a:r>
          </a:p>
        </p:txBody>
      </p:sp>
      <p:pic>
        <p:nvPicPr>
          <p:cNvPr id="2" name="Picture 1">
            <a:extLst>
              <a:ext uri="{FF2B5EF4-FFF2-40B4-BE49-F238E27FC236}">
                <a16:creationId xmlns:a16="http://schemas.microsoft.com/office/drawing/2014/main" id="{1BE3CD9E-82D3-9474-EE18-4719D5651DB8}"/>
              </a:ext>
            </a:extLst>
          </p:cNvPr>
          <p:cNvPicPr>
            <a:picLocks noChangeAspect="1"/>
          </p:cNvPicPr>
          <p:nvPr/>
        </p:nvPicPr>
        <p:blipFill>
          <a:blip r:embed="rId3"/>
          <a:stretch>
            <a:fillRect/>
          </a:stretch>
        </p:blipFill>
        <p:spPr>
          <a:xfrm>
            <a:off x="1173192" y="2917884"/>
            <a:ext cx="4170718" cy="2335602"/>
          </a:xfrm>
          <a:prstGeom prst="rect">
            <a:avLst/>
          </a:prstGeom>
        </p:spPr>
      </p:pic>
    </p:spTree>
    <p:extLst>
      <p:ext uri="{BB962C8B-B14F-4D97-AF65-F5344CB8AC3E}">
        <p14:creationId xmlns:p14="http://schemas.microsoft.com/office/powerpoint/2010/main" val="3148917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218967-E808-DE6D-B0B9-457901CD6B3D}"/>
              </a:ext>
            </a:extLst>
          </p:cNvPr>
          <p:cNvSpPr/>
          <p:nvPr/>
        </p:nvSpPr>
        <p:spPr>
          <a:xfrm>
            <a:off x="1173192" y="1328468"/>
            <a:ext cx="9437298" cy="6211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Conclusion</a:t>
            </a:r>
          </a:p>
        </p:txBody>
      </p:sp>
      <p:sp>
        <p:nvSpPr>
          <p:cNvPr id="9" name="Rectangle 8">
            <a:extLst>
              <a:ext uri="{FF2B5EF4-FFF2-40B4-BE49-F238E27FC236}">
                <a16:creationId xmlns:a16="http://schemas.microsoft.com/office/drawing/2014/main" id="{D27159BF-162A-4F17-8D13-197B293D9FDD}"/>
              </a:ext>
            </a:extLst>
          </p:cNvPr>
          <p:cNvSpPr/>
          <p:nvPr/>
        </p:nvSpPr>
        <p:spPr>
          <a:xfrm>
            <a:off x="1311215" y="1949570"/>
            <a:ext cx="9299275" cy="307100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accent1">
                    <a:lumMod val="50000"/>
                  </a:schemeClr>
                </a:solidFill>
                <a:latin typeface="Arial" panose="020B0604020202020204" pitchFamily="34" charset="0"/>
                <a:cs typeface="Arial" panose="020B0604020202020204" pitchFamily="34" charset="0"/>
              </a:rPr>
              <a:t>Hotel management is among the UK's most important sectors. Given that this is a customer- and service-oriented sector, the cleaning staff of Best Western Abbots Barton Hotel Canterbury needs to take the necessary safety precautions. This assessment has looked at every one of those safety precautions and procedures.</a:t>
            </a:r>
          </a:p>
        </p:txBody>
      </p:sp>
    </p:spTree>
    <p:extLst>
      <p:ext uri="{BB962C8B-B14F-4D97-AF65-F5344CB8AC3E}">
        <p14:creationId xmlns:p14="http://schemas.microsoft.com/office/powerpoint/2010/main" val="774280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A5D5D9F-373C-74FE-0068-12C4AC8F89EC}"/>
              </a:ext>
            </a:extLst>
          </p:cNvPr>
          <p:cNvSpPr/>
          <p:nvPr/>
        </p:nvSpPr>
        <p:spPr>
          <a:xfrm>
            <a:off x="1466491" y="1431985"/>
            <a:ext cx="8833449" cy="6556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References </a:t>
            </a:r>
          </a:p>
        </p:txBody>
      </p:sp>
      <p:sp>
        <p:nvSpPr>
          <p:cNvPr id="8" name="TextBox 7">
            <a:extLst>
              <a:ext uri="{FF2B5EF4-FFF2-40B4-BE49-F238E27FC236}">
                <a16:creationId xmlns:a16="http://schemas.microsoft.com/office/drawing/2014/main" id="{9CF04D8B-0CBD-4395-A34F-DF8DF9C149D6}"/>
              </a:ext>
            </a:extLst>
          </p:cNvPr>
          <p:cNvSpPr txBox="1"/>
          <p:nvPr/>
        </p:nvSpPr>
        <p:spPr>
          <a:xfrm>
            <a:off x="1466491" y="2625248"/>
            <a:ext cx="8139022" cy="3361882"/>
          </a:xfrm>
          <a:prstGeom prst="rect">
            <a:avLst/>
          </a:prstGeom>
          <a:noFill/>
        </p:spPr>
        <p:txBody>
          <a:bodyPr wrap="square">
            <a:spAutoFit/>
          </a:bodyPr>
          <a:lstStyle/>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About Us: Hotels near Canterbury (2003) Abbots Barton Hotel. Available at: https://www.abbotsbartonhotel.com/hotel-info/about-us (Accessed: 01 February 2024).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Clementina, B. (2019) New way of housekeeping. </a:t>
            </a:r>
            <a:r>
              <a:rPr lang="en-US" sz="1100" dirty="0" err="1">
                <a:effectLst/>
                <a:latin typeface="Arial" panose="020B0604020202020204" pitchFamily="34" charset="0"/>
                <a:ea typeface="Times New Roman" panose="02020603050405020304" pitchFamily="18" charset="0"/>
                <a:cs typeface="Arial" panose="020B0604020202020204" pitchFamily="34" charset="0"/>
              </a:rPr>
              <a:t>Nabu</a:t>
            </a:r>
            <a:r>
              <a:rPr lang="en-US" sz="1100" dirty="0">
                <a:effectLst/>
                <a:latin typeface="Arial" panose="020B0604020202020204" pitchFamily="34" charset="0"/>
                <a:ea typeface="Times New Roman" panose="02020603050405020304" pitchFamily="18" charset="0"/>
                <a:cs typeface="Arial" panose="020B0604020202020204" pitchFamily="34" charset="0"/>
              </a:rPr>
              <a:t> Press. </a:t>
            </a:r>
          </a:p>
          <a:p>
            <a:pPr marL="0" marR="0" algn="just">
              <a:lnSpc>
                <a:spcPct val="150000"/>
              </a:lnSpc>
            </a:pPr>
            <a:r>
              <a:rPr lang="en-US" sz="1100" dirty="0" err="1">
                <a:effectLst/>
                <a:latin typeface="Arial" panose="020B0604020202020204" pitchFamily="34" charset="0"/>
                <a:ea typeface="Times New Roman" panose="02020603050405020304" pitchFamily="18" charset="0"/>
                <a:cs typeface="Arial" panose="020B0604020202020204" pitchFamily="34" charset="0"/>
              </a:rPr>
              <a:t>Cunnin</a:t>
            </a:r>
            <a:r>
              <a:rPr lang="en-US" sz="1100" dirty="0">
                <a:effectLst/>
                <a:latin typeface="Arial" panose="020B0604020202020204" pitchFamily="34" charset="0"/>
                <a:ea typeface="Times New Roman" panose="02020603050405020304" pitchFamily="18" charset="0"/>
                <a:cs typeface="Arial" panose="020B0604020202020204" pitchFamily="34" charset="0"/>
              </a:rPr>
              <a:t>, K. (2022) Home skills: Master your domain with practical solutions to everyday challenges. New York, NY: Hearst Home.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Fonseca, D. (2017) Housekeeping management. New York: </a:t>
            </a:r>
            <a:r>
              <a:rPr lang="en-US" sz="1100" dirty="0" err="1">
                <a:effectLst/>
                <a:latin typeface="Arial" panose="020B0604020202020204" pitchFamily="34" charset="0"/>
                <a:ea typeface="Times New Roman" panose="02020603050405020304" pitchFamily="18" charset="0"/>
                <a:cs typeface="Arial" panose="020B0604020202020204" pitchFamily="34" charset="0"/>
              </a:rPr>
              <a:t>Scitus</a:t>
            </a:r>
            <a:r>
              <a:rPr lang="en-US" sz="1100" dirty="0">
                <a:effectLst/>
                <a:latin typeface="Arial" panose="020B0604020202020204" pitchFamily="34" charset="0"/>
                <a:ea typeface="Times New Roman" panose="02020603050405020304" pitchFamily="18" charset="0"/>
                <a:cs typeface="Arial" panose="020B0604020202020204" pitchFamily="34" charset="0"/>
              </a:rPr>
              <a:t> Academics.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Jackson, E. (2018) Hotel Management. New York, NY: Larsen &amp; Keller.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Mars, G. and Mitchell, P. (2015) The hotel industry. Milton Keynes: Open University Press.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Negi, J. (2022) Professional Hotel Management: (A Quality Manual for entrepreneurs, professionals and students with examination questions and case studies). New Delhi: S. Chand.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Palmer, M.E. (2012) Guide to hotel housekeeping. Charleston, W. Va,: The Tribune printing Co. </a:t>
            </a:r>
          </a:p>
          <a:p>
            <a:pPr marL="0" marR="0" algn="just">
              <a:lnSpc>
                <a:spcPct val="150000"/>
              </a:lnSpc>
            </a:pPr>
            <a:r>
              <a:rPr lang="en-US" sz="1100" dirty="0" err="1">
                <a:effectLst/>
                <a:latin typeface="Arial" panose="020B0604020202020204" pitchFamily="34" charset="0"/>
                <a:ea typeface="Times New Roman" panose="02020603050405020304" pitchFamily="18" charset="0"/>
                <a:cs typeface="Arial" panose="020B0604020202020204" pitchFamily="34" charset="0"/>
              </a:rPr>
              <a:t>Pizam</a:t>
            </a:r>
            <a:r>
              <a:rPr lang="en-US" sz="1100" dirty="0">
                <a:effectLst/>
                <a:latin typeface="Arial" panose="020B0604020202020204" pitchFamily="34" charset="0"/>
                <a:ea typeface="Times New Roman" panose="02020603050405020304" pitchFamily="18" charset="0"/>
                <a:cs typeface="Arial" panose="020B0604020202020204" pitchFamily="34" charset="0"/>
              </a:rPr>
              <a:t>, A. and Holcomb, J. (2017) International dictionary of hospitality management. London ; New York: Routledge.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Rutherford, D.G. and O’Fallon, M.J. (2019) Hotel Management Operations. Hoboken, NJ: John Wiley. </a:t>
            </a:r>
          </a:p>
          <a:p>
            <a:pPr marL="0" marR="0" algn="just">
              <a:lnSpc>
                <a:spcPct val="150000"/>
              </a:lnSpc>
            </a:pPr>
            <a:r>
              <a:rPr lang="en-US" sz="1100" dirty="0">
                <a:effectLst/>
                <a:latin typeface="Arial" panose="020B0604020202020204" pitchFamily="34" charset="0"/>
                <a:ea typeface="Times New Roman" panose="02020603050405020304" pitchFamily="18" charset="0"/>
                <a:cs typeface="Arial" panose="020B0604020202020204" pitchFamily="34" charset="0"/>
              </a:rPr>
              <a:t>Siebert, I. (2019) The Leisure Industry. London: Tolley. </a:t>
            </a:r>
          </a:p>
        </p:txBody>
      </p:sp>
    </p:spTree>
    <p:extLst>
      <p:ext uri="{BB962C8B-B14F-4D97-AF65-F5344CB8AC3E}">
        <p14:creationId xmlns:p14="http://schemas.microsoft.com/office/powerpoint/2010/main" val="2674483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EFA5-551F-4ABB-9003-61C305489B23}"/>
              </a:ext>
            </a:extLst>
          </p:cNvPr>
          <p:cNvSpPr>
            <a:spLocks noGrp="1"/>
          </p:cNvSpPr>
          <p:nvPr>
            <p:ph type="ctrTitle"/>
          </p:nvPr>
        </p:nvSpPr>
        <p:spPr/>
        <p:txBody>
          <a:bodyPr/>
          <a:lstStyle/>
          <a:p>
            <a:r>
              <a:rPr lang="en-US" b="1" dirty="0">
                <a:latin typeface="Arial" panose="020B0604020202020204" pitchFamily="34" charset="0"/>
                <a:cs typeface="Arial" panose="020B0604020202020204" pitchFamily="34" charset="0"/>
              </a:rPr>
              <a:t>Thank You</a:t>
            </a:r>
            <a:endParaRPr lang="en-GB"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DA603A9-9F92-42C3-B748-172D0C1E713E}"/>
              </a:ext>
            </a:extLst>
          </p:cNvPr>
          <p:cNvSpPr>
            <a:spLocks noGrp="1"/>
          </p:cNvSpPr>
          <p:nvPr>
            <p:ph type="subTitle" idx="1"/>
          </p:nvPr>
        </p:nvSpPr>
        <p:spPr/>
        <p:txBody>
          <a:bodyPr/>
          <a:lstStyle/>
          <a:p>
            <a:r>
              <a:rPr lang="en-US" b="1" dirty="0">
                <a:latin typeface="Arial" panose="020B0604020202020204" pitchFamily="34" charset="0"/>
                <a:cs typeface="Arial" panose="020B0604020202020204" pitchFamily="34" charset="0"/>
              </a:rPr>
              <a:t>Any Questions? </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82710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16561</TotalTime>
  <Words>2531</Words>
  <PresentationFormat>Widescreen</PresentationFormat>
  <Paragraphs>114</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Carlito</vt:lpstr>
      <vt:lpstr>Garamond</vt:lpstr>
      <vt:lpstr>Symbol</vt:lpstr>
      <vt:lpstr>Times New Roman</vt:lpstr>
      <vt:lpstr>Organic</vt:lpstr>
      <vt:lpstr>Hotel Placement – Operating Hotel Facilities Assessment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2021-01-18T14:03:46Z</dcterms:created>
  <dcterms:modified xsi:type="dcterms:W3CDTF">2024-02-01T07:58:11Z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1270413</vt:lpwstr>
  </property>
  <property fmtid="{D5CDD505-2E9C-101B-9397-08002B2CF9AE}" pid="3" name="NXPowerLiteSettings">
    <vt:lpwstr>F7000400038000</vt:lpwstr>
  </property>
  <property fmtid="{D5CDD505-2E9C-101B-9397-08002B2CF9AE}" pid="4" name="NXPowerLiteVersion">
    <vt:lpwstr>S10.0.0</vt:lpwstr>
  </property>
</Properties>
</file>