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1" r:id="rId3"/>
    <p:sldId id="270" r:id="rId4"/>
    <p:sldId id="272" r:id="rId5"/>
    <p:sldId id="273" r:id="rId6"/>
    <p:sldId id="274" r:id="rId7"/>
    <p:sldId id="276" r:id="rId8"/>
    <p:sldId id="279" r:id="rId9"/>
    <p:sldId id="278" r:id="rId10"/>
    <p:sldId id="280" r:id="rId11"/>
    <p:sldId id="281" r:id="rId12"/>
    <p:sldId id="282"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93773" autoAdjust="0"/>
  </p:normalViewPr>
  <p:slideViewPr>
    <p:cSldViewPr snapToGrid="0">
      <p:cViewPr varScale="1">
        <p:scale>
          <a:sx n="68" d="100"/>
          <a:sy n="68" d="100"/>
        </p:scale>
        <p:origin x="816" y="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F8F846-3F2D-437C-96CE-1211A4569094}" type="doc">
      <dgm:prSet loTypeId="urn:microsoft.com/office/officeart/2005/8/layout/chevron2" loCatId="list" qsTypeId="urn:microsoft.com/office/officeart/2005/8/quickstyle/3d1" qsCatId="3D" csTypeId="urn:microsoft.com/office/officeart/2005/8/colors/accent1_2" csCatId="accent1" phldr="1"/>
      <dgm:spPr/>
      <dgm:t>
        <a:bodyPr/>
        <a:lstStyle/>
        <a:p>
          <a:endParaRPr lang="en-GB"/>
        </a:p>
      </dgm:t>
    </dgm:pt>
    <dgm:pt modelId="{9728DF2C-733A-4F99-9E46-15392F3FA9F9}">
      <dgm:prSet phldrT="[Text]"/>
      <dgm:spPr/>
      <dgm:t>
        <a:bodyPr/>
        <a:lstStyle/>
        <a:p>
          <a:r>
            <a:rPr lang="en-GB" b="1" dirty="0"/>
            <a:t>Physical </a:t>
          </a:r>
        </a:p>
      </dgm:t>
    </dgm:pt>
    <dgm:pt modelId="{47EA4E31-28D9-4184-83E4-7787A44544A8}" type="parTrans" cxnId="{52AD9DA2-4674-44C6-BED7-857FB79EE17A}">
      <dgm:prSet/>
      <dgm:spPr/>
      <dgm:t>
        <a:bodyPr/>
        <a:lstStyle/>
        <a:p>
          <a:endParaRPr lang="en-GB"/>
        </a:p>
      </dgm:t>
    </dgm:pt>
    <dgm:pt modelId="{6B232D3A-77D9-45C7-A6A1-D90C3A1C661C}" type="sibTrans" cxnId="{52AD9DA2-4674-44C6-BED7-857FB79EE17A}">
      <dgm:prSet/>
      <dgm:spPr/>
      <dgm:t>
        <a:bodyPr/>
        <a:lstStyle/>
        <a:p>
          <a:endParaRPr lang="en-GB"/>
        </a:p>
      </dgm:t>
    </dgm:pt>
    <dgm:pt modelId="{872A4DA8-5C17-42E1-A89F-2A6B87F99349}">
      <dgm:prSet phldrT="[Text]" custT="1"/>
      <dgm:spPr/>
      <dgm:t>
        <a:bodyPr/>
        <a:lstStyle/>
        <a:p>
          <a:r>
            <a:rPr lang="en-GB" sz="1900" dirty="0"/>
            <a:t>Puberty-driven growth and sexual maturation.</a:t>
          </a:r>
        </a:p>
      </dgm:t>
    </dgm:pt>
    <dgm:pt modelId="{BDC37856-AF1E-429A-B92E-1CC014A233E6}" type="parTrans" cxnId="{536D87BF-5BB5-4C15-BEBE-EC31E5DFA01B}">
      <dgm:prSet/>
      <dgm:spPr/>
      <dgm:t>
        <a:bodyPr/>
        <a:lstStyle/>
        <a:p>
          <a:endParaRPr lang="en-GB"/>
        </a:p>
      </dgm:t>
    </dgm:pt>
    <dgm:pt modelId="{2E62F53F-E65C-423F-9A47-BDF7374FA5B3}" type="sibTrans" cxnId="{536D87BF-5BB5-4C15-BEBE-EC31E5DFA01B}">
      <dgm:prSet/>
      <dgm:spPr/>
      <dgm:t>
        <a:bodyPr/>
        <a:lstStyle/>
        <a:p>
          <a:endParaRPr lang="en-GB"/>
        </a:p>
      </dgm:t>
    </dgm:pt>
    <dgm:pt modelId="{470DF86B-124A-4818-B377-406C87B8E417}">
      <dgm:prSet phldrT="[Text]"/>
      <dgm:spPr/>
      <dgm:t>
        <a:bodyPr/>
        <a:lstStyle/>
        <a:p>
          <a:r>
            <a:rPr lang="en-GB" b="1" dirty="0"/>
            <a:t>Cognitive </a:t>
          </a:r>
        </a:p>
      </dgm:t>
    </dgm:pt>
    <dgm:pt modelId="{BBDEFF9A-17B2-4466-8532-99F4879198EC}" type="parTrans" cxnId="{219017B5-D3AE-49A1-B119-D535F7892FB0}">
      <dgm:prSet/>
      <dgm:spPr/>
      <dgm:t>
        <a:bodyPr/>
        <a:lstStyle/>
        <a:p>
          <a:endParaRPr lang="en-GB"/>
        </a:p>
      </dgm:t>
    </dgm:pt>
    <dgm:pt modelId="{BB34773D-3EFA-40C6-902D-918F63F6E44D}" type="sibTrans" cxnId="{219017B5-D3AE-49A1-B119-D535F7892FB0}">
      <dgm:prSet/>
      <dgm:spPr/>
      <dgm:t>
        <a:bodyPr/>
        <a:lstStyle/>
        <a:p>
          <a:endParaRPr lang="en-GB"/>
        </a:p>
      </dgm:t>
    </dgm:pt>
    <dgm:pt modelId="{5CB3189C-E397-49BC-8423-8DED08816A1A}">
      <dgm:prSet phldrT="[Text]" custT="1"/>
      <dgm:spPr/>
      <dgm:t>
        <a:bodyPr/>
        <a:lstStyle/>
        <a:p>
          <a:r>
            <a:rPr lang="en-GB" sz="1900" dirty="0"/>
            <a:t>Progression from concrete to abstract thinking </a:t>
          </a:r>
          <a:r>
            <a:rPr lang="en-GB" sz="1900" i="1" dirty="0"/>
            <a:t>(P</a:t>
          </a:r>
          <a:r>
            <a:rPr lang="en-GB" sz="1900" dirty="0"/>
            <a:t>iaget’s </a:t>
          </a:r>
          <a:r>
            <a:rPr lang="en-GB" sz="1900" i="1" dirty="0"/>
            <a:t>Formal Operational Stage).</a:t>
          </a:r>
          <a:r>
            <a:rPr lang="en-GB" sz="1900" dirty="0"/>
            <a:t> </a:t>
          </a:r>
        </a:p>
      </dgm:t>
    </dgm:pt>
    <dgm:pt modelId="{8596EC8B-FF59-4C01-AA9C-AC44A1115B0C}" type="parTrans" cxnId="{5CB6E067-A8F4-476A-875F-80B5B28AB227}">
      <dgm:prSet/>
      <dgm:spPr/>
      <dgm:t>
        <a:bodyPr/>
        <a:lstStyle/>
        <a:p>
          <a:endParaRPr lang="en-GB"/>
        </a:p>
      </dgm:t>
    </dgm:pt>
    <dgm:pt modelId="{86F79ECD-36DE-4042-AC1B-F9A48B3A8AB9}" type="sibTrans" cxnId="{5CB6E067-A8F4-476A-875F-80B5B28AB227}">
      <dgm:prSet/>
      <dgm:spPr/>
      <dgm:t>
        <a:bodyPr/>
        <a:lstStyle/>
        <a:p>
          <a:endParaRPr lang="en-GB"/>
        </a:p>
      </dgm:t>
    </dgm:pt>
    <dgm:pt modelId="{05E8D8F3-967B-4167-8813-167E69AE56DC}">
      <dgm:prSet phldrT="[Text]" custT="1"/>
      <dgm:spPr/>
      <dgm:t>
        <a:bodyPr/>
        <a:lstStyle/>
        <a:p>
          <a:r>
            <a:rPr lang="en-GB" sz="1900" dirty="0"/>
            <a:t>Advances in the development of prefrontal cortex, which is responsible for executive functions like impulse control, planning, and perspective-taking (Friedman and Robbins, 2022).</a:t>
          </a:r>
        </a:p>
      </dgm:t>
    </dgm:pt>
    <dgm:pt modelId="{3B6D37B9-CC2F-47E0-AAAF-B3E217D5F21E}" type="parTrans" cxnId="{9EDED910-17E9-413A-8C44-20CCD2D2F42A}">
      <dgm:prSet/>
      <dgm:spPr/>
      <dgm:t>
        <a:bodyPr/>
        <a:lstStyle/>
        <a:p>
          <a:endParaRPr lang="en-GB"/>
        </a:p>
      </dgm:t>
    </dgm:pt>
    <dgm:pt modelId="{AADE206B-40A7-4C51-9BE0-3165B90ED600}" type="sibTrans" cxnId="{9EDED910-17E9-413A-8C44-20CCD2D2F42A}">
      <dgm:prSet/>
      <dgm:spPr/>
      <dgm:t>
        <a:bodyPr/>
        <a:lstStyle/>
        <a:p>
          <a:endParaRPr lang="en-GB"/>
        </a:p>
      </dgm:t>
    </dgm:pt>
    <dgm:pt modelId="{50134851-C10C-4B16-9563-9E0861ED4909}">
      <dgm:prSet phldrT="[Text]"/>
      <dgm:spPr/>
      <dgm:t>
        <a:bodyPr/>
        <a:lstStyle/>
        <a:p>
          <a:r>
            <a:rPr lang="en-GB" b="1" dirty="0"/>
            <a:t>Emotional </a:t>
          </a:r>
        </a:p>
      </dgm:t>
    </dgm:pt>
    <dgm:pt modelId="{40F35D31-5017-4806-99B3-11074E7D79A3}" type="parTrans" cxnId="{4929524A-D829-4C5C-83B6-12A2FCA57443}">
      <dgm:prSet/>
      <dgm:spPr/>
      <dgm:t>
        <a:bodyPr/>
        <a:lstStyle/>
        <a:p>
          <a:endParaRPr lang="en-GB"/>
        </a:p>
      </dgm:t>
    </dgm:pt>
    <dgm:pt modelId="{EAC0AA65-9840-469A-9092-683FBE4D6C4B}" type="sibTrans" cxnId="{4929524A-D829-4C5C-83B6-12A2FCA57443}">
      <dgm:prSet/>
      <dgm:spPr/>
      <dgm:t>
        <a:bodyPr/>
        <a:lstStyle/>
        <a:p>
          <a:endParaRPr lang="en-GB"/>
        </a:p>
      </dgm:t>
    </dgm:pt>
    <dgm:pt modelId="{9D30DEAD-239A-42B7-9F1E-6FE737304E1B}">
      <dgm:prSet/>
      <dgm:spPr/>
      <dgm:t>
        <a:bodyPr/>
        <a:lstStyle/>
        <a:p>
          <a:r>
            <a:rPr lang="en-GB" b="1" dirty="0"/>
            <a:t>Social </a:t>
          </a:r>
        </a:p>
      </dgm:t>
    </dgm:pt>
    <dgm:pt modelId="{5B0C0993-A415-44FC-AF1F-673CA7FD8209}" type="parTrans" cxnId="{731633DC-E238-4208-B25A-8C864D67A814}">
      <dgm:prSet/>
      <dgm:spPr/>
      <dgm:t>
        <a:bodyPr/>
        <a:lstStyle/>
        <a:p>
          <a:endParaRPr lang="en-GB"/>
        </a:p>
      </dgm:t>
    </dgm:pt>
    <dgm:pt modelId="{EE52D429-E1CE-4625-94EE-CE24496E78E5}" type="sibTrans" cxnId="{731633DC-E238-4208-B25A-8C864D67A814}">
      <dgm:prSet/>
      <dgm:spPr/>
      <dgm:t>
        <a:bodyPr/>
        <a:lstStyle/>
        <a:p>
          <a:endParaRPr lang="en-GB"/>
        </a:p>
      </dgm:t>
    </dgm:pt>
    <dgm:pt modelId="{1B20089B-076A-4A47-9175-85283D5E9163}">
      <dgm:prSet custT="1"/>
      <dgm:spPr/>
      <dgm:t>
        <a:bodyPr/>
        <a:lstStyle/>
        <a:p>
          <a:pPr>
            <a:buFont typeface="Arial" panose="020B0604020202020204" pitchFamily="34" charset="0"/>
            <a:buChar char="•"/>
          </a:pPr>
          <a:r>
            <a:rPr lang="en-GB" sz="1900" dirty="0"/>
            <a:t>More autonomy and less reliance on parental guidance (Shah et al., 2023).</a:t>
          </a:r>
        </a:p>
      </dgm:t>
    </dgm:pt>
    <dgm:pt modelId="{49140BAB-22E2-44FD-8F19-63B8C99E90B7}" type="parTrans" cxnId="{6787CEEC-F0AB-4229-9C1C-4876833A4F56}">
      <dgm:prSet/>
      <dgm:spPr/>
      <dgm:t>
        <a:bodyPr/>
        <a:lstStyle/>
        <a:p>
          <a:endParaRPr lang="en-GB"/>
        </a:p>
      </dgm:t>
    </dgm:pt>
    <dgm:pt modelId="{EDB54346-FC11-4EBB-BADA-50ECFB030CE0}" type="sibTrans" cxnId="{6787CEEC-F0AB-4229-9C1C-4876833A4F56}">
      <dgm:prSet/>
      <dgm:spPr/>
      <dgm:t>
        <a:bodyPr/>
        <a:lstStyle/>
        <a:p>
          <a:endParaRPr lang="en-GB"/>
        </a:p>
      </dgm:t>
    </dgm:pt>
    <dgm:pt modelId="{5DFAE670-2E37-44CB-B50C-981261B2F5E1}">
      <dgm:prSet phldrT="[Text]" custT="1"/>
      <dgm:spPr/>
      <dgm:t>
        <a:bodyPr/>
        <a:lstStyle/>
        <a:p>
          <a:endParaRPr lang="en-GB" sz="1900" dirty="0"/>
        </a:p>
      </dgm:t>
    </dgm:pt>
    <dgm:pt modelId="{97A5A889-E46D-4529-9569-F680BA6DECC4}" type="parTrans" cxnId="{675700DA-518F-4E56-B3E1-209D44617696}">
      <dgm:prSet/>
      <dgm:spPr/>
      <dgm:t>
        <a:bodyPr/>
        <a:lstStyle/>
        <a:p>
          <a:endParaRPr lang="en-GB"/>
        </a:p>
      </dgm:t>
    </dgm:pt>
    <dgm:pt modelId="{757FDB79-4B0D-4C62-9991-3C566AADCA27}" type="sibTrans" cxnId="{675700DA-518F-4E56-B3E1-209D44617696}">
      <dgm:prSet/>
      <dgm:spPr/>
      <dgm:t>
        <a:bodyPr/>
        <a:lstStyle/>
        <a:p>
          <a:endParaRPr lang="en-GB"/>
        </a:p>
      </dgm:t>
    </dgm:pt>
    <dgm:pt modelId="{F4FF7080-2300-47B1-80FE-1A6F5172DB7B}">
      <dgm:prSet custT="1"/>
      <dgm:spPr/>
      <dgm:t>
        <a:bodyPr/>
        <a:lstStyle/>
        <a:p>
          <a:pPr>
            <a:buFont typeface="Arial" panose="020B0604020202020204" pitchFamily="34" charset="0"/>
            <a:buChar char="•"/>
          </a:pPr>
          <a:endParaRPr lang="en-GB" sz="1900" dirty="0"/>
        </a:p>
      </dgm:t>
    </dgm:pt>
    <dgm:pt modelId="{9133DB6D-636F-4966-AAEF-F051E5F1EDEE}" type="parTrans" cxnId="{CF3CFFC0-28F0-4C31-84E3-B3AA1BCBC601}">
      <dgm:prSet/>
      <dgm:spPr/>
      <dgm:t>
        <a:bodyPr/>
        <a:lstStyle/>
        <a:p>
          <a:endParaRPr lang="en-GB"/>
        </a:p>
      </dgm:t>
    </dgm:pt>
    <dgm:pt modelId="{7BEC5983-7335-4162-A4B4-C3CE31C396B4}" type="sibTrans" cxnId="{CF3CFFC0-28F0-4C31-84E3-B3AA1BCBC601}">
      <dgm:prSet/>
      <dgm:spPr/>
      <dgm:t>
        <a:bodyPr/>
        <a:lstStyle/>
        <a:p>
          <a:endParaRPr lang="en-GB"/>
        </a:p>
      </dgm:t>
    </dgm:pt>
    <dgm:pt modelId="{89D626FE-E2EE-44E7-BC16-67CA0D71777F}">
      <dgm:prSet phldrT="[Text]" custT="1"/>
      <dgm:spPr/>
      <dgm:t>
        <a:bodyPr/>
        <a:lstStyle/>
        <a:p>
          <a:r>
            <a:rPr lang="en-GB" sz="1900" dirty="0"/>
            <a:t>The onset of puberty differs by genetics, nutrition, and environmental exposure. </a:t>
          </a:r>
        </a:p>
      </dgm:t>
    </dgm:pt>
    <dgm:pt modelId="{0BA6AB09-2A92-435E-8584-437ABAB0DE14}" type="sibTrans" cxnId="{03B89CC5-DAD8-4D77-A5CF-55362266323C}">
      <dgm:prSet/>
      <dgm:spPr/>
      <dgm:t>
        <a:bodyPr/>
        <a:lstStyle/>
        <a:p>
          <a:endParaRPr lang="en-GB"/>
        </a:p>
      </dgm:t>
    </dgm:pt>
    <dgm:pt modelId="{7ED4813C-5DB8-48B8-ADE5-707A414D7F4F}" type="parTrans" cxnId="{03B89CC5-DAD8-4D77-A5CF-55362266323C}">
      <dgm:prSet/>
      <dgm:spPr/>
      <dgm:t>
        <a:bodyPr/>
        <a:lstStyle/>
        <a:p>
          <a:endParaRPr lang="en-GB"/>
        </a:p>
      </dgm:t>
    </dgm:pt>
    <dgm:pt modelId="{A6D424D4-4808-4097-AF5F-1D2B127AA156}">
      <dgm:prSet phldrT="[Text]" custT="1"/>
      <dgm:spPr/>
      <dgm:t>
        <a:bodyPr/>
        <a:lstStyle/>
        <a:p>
          <a:r>
            <a:rPr lang="en-GB" sz="1900" dirty="0"/>
            <a:t>These changes increase self-awareness and body image concerns (</a:t>
          </a:r>
          <a:r>
            <a:rPr lang="en-GB" sz="1900" dirty="0" err="1"/>
            <a:t>Muganwa</a:t>
          </a:r>
          <a:r>
            <a:rPr lang="en-GB" sz="1900" dirty="0"/>
            <a:t> </a:t>
          </a:r>
          <a:r>
            <a:rPr lang="en-GB" sz="1900" i="1" dirty="0"/>
            <a:t>et al</a:t>
          </a:r>
          <a:r>
            <a:rPr lang="en-GB" sz="1900" dirty="0"/>
            <a:t>., 2025). </a:t>
          </a:r>
        </a:p>
      </dgm:t>
    </dgm:pt>
    <dgm:pt modelId="{55457EF0-20D7-443C-9CD1-1D772B0CBAFB}" type="sibTrans" cxnId="{2603A80C-1493-4C12-A74E-BAA16B7D3AB0}">
      <dgm:prSet/>
      <dgm:spPr/>
      <dgm:t>
        <a:bodyPr/>
        <a:lstStyle/>
        <a:p>
          <a:endParaRPr lang="en-GB"/>
        </a:p>
      </dgm:t>
    </dgm:pt>
    <dgm:pt modelId="{46D351BB-4435-42A1-9BDB-381F17BD005C}" type="parTrans" cxnId="{2603A80C-1493-4C12-A74E-BAA16B7D3AB0}">
      <dgm:prSet/>
      <dgm:spPr/>
      <dgm:t>
        <a:bodyPr/>
        <a:lstStyle/>
        <a:p>
          <a:endParaRPr lang="en-GB"/>
        </a:p>
      </dgm:t>
    </dgm:pt>
    <dgm:pt modelId="{1D3FD995-0415-4FD6-89A9-3FF1E541050B}">
      <dgm:prSet phldrT="[Text]" custT="1"/>
      <dgm:spPr/>
      <dgm:t>
        <a:bodyPr/>
        <a:lstStyle/>
        <a:p>
          <a:r>
            <a:rPr lang="en-GB" sz="1900" dirty="0"/>
            <a:t>Risk-taking behaviours increase because emotion-centric limbic systems develop faster than prefrontal cortex (</a:t>
          </a:r>
          <a:r>
            <a:rPr lang="en-GB" sz="1900" dirty="0" err="1"/>
            <a:t>Fombouchet</a:t>
          </a:r>
          <a:r>
            <a:rPr lang="en-GB" sz="1900" dirty="0"/>
            <a:t> </a:t>
          </a:r>
          <a:r>
            <a:rPr lang="en-GB" sz="1900" i="1" dirty="0"/>
            <a:t>et al.</a:t>
          </a:r>
          <a:r>
            <a:rPr lang="en-GB" sz="1900" dirty="0"/>
            <a:t>, 2023).</a:t>
          </a:r>
        </a:p>
      </dgm:t>
    </dgm:pt>
    <dgm:pt modelId="{CDE067B0-2022-43E7-BB24-77A5AFB8A294}" type="parTrans" cxnId="{8ABEBE1B-4AD2-468B-8574-7329A0F49D84}">
      <dgm:prSet/>
      <dgm:spPr/>
      <dgm:t>
        <a:bodyPr/>
        <a:lstStyle/>
        <a:p>
          <a:endParaRPr lang="en-GB"/>
        </a:p>
      </dgm:t>
    </dgm:pt>
    <dgm:pt modelId="{7DC2118E-41ED-4218-944F-CF5358E8D013}" type="sibTrans" cxnId="{8ABEBE1B-4AD2-468B-8574-7329A0F49D84}">
      <dgm:prSet/>
      <dgm:spPr/>
      <dgm:t>
        <a:bodyPr/>
        <a:lstStyle/>
        <a:p>
          <a:endParaRPr lang="en-GB"/>
        </a:p>
      </dgm:t>
    </dgm:pt>
    <dgm:pt modelId="{755F86D7-B8E5-4A91-99FE-D5DBF6D32B18}">
      <dgm:prSet phldrT="[Text]" custT="1"/>
      <dgm:spPr/>
      <dgm:t>
        <a:bodyPr/>
        <a:lstStyle/>
        <a:p>
          <a:endParaRPr lang="en-GB" sz="1900" dirty="0"/>
        </a:p>
      </dgm:t>
    </dgm:pt>
    <dgm:pt modelId="{5DEA8C7B-D78C-4FA7-A0BC-4912E72DAD18}" type="parTrans" cxnId="{14C3778B-04DB-4DF6-82F7-AAEB12D0CB7E}">
      <dgm:prSet/>
      <dgm:spPr/>
      <dgm:t>
        <a:bodyPr/>
        <a:lstStyle/>
        <a:p>
          <a:endParaRPr lang="en-GB"/>
        </a:p>
      </dgm:t>
    </dgm:pt>
    <dgm:pt modelId="{E098B62C-C709-48A2-80A2-C720E66979A4}" type="sibTrans" cxnId="{14C3778B-04DB-4DF6-82F7-AAEB12D0CB7E}">
      <dgm:prSet/>
      <dgm:spPr/>
      <dgm:t>
        <a:bodyPr/>
        <a:lstStyle/>
        <a:p>
          <a:endParaRPr lang="en-GB"/>
        </a:p>
      </dgm:t>
    </dgm:pt>
    <dgm:pt modelId="{CEE7CE19-91F1-4548-AEF4-7897D4A15AE8}">
      <dgm:prSet custT="1"/>
      <dgm:spPr/>
      <dgm:t>
        <a:bodyPr/>
        <a:lstStyle/>
        <a:p>
          <a:r>
            <a:rPr lang="en-GB" sz="1900" dirty="0"/>
            <a:t>Increased engagement with digital communication and social media. </a:t>
          </a:r>
        </a:p>
      </dgm:t>
    </dgm:pt>
    <dgm:pt modelId="{72D5100E-0F10-4CC0-BE58-07B25B12EFCD}" type="parTrans" cxnId="{D21E9198-F1D7-4A10-9EDA-F978F88BE781}">
      <dgm:prSet/>
      <dgm:spPr/>
      <dgm:t>
        <a:bodyPr/>
        <a:lstStyle/>
        <a:p>
          <a:endParaRPr lang="en-GB"/>
        </a:p>
      </dgm:t>
    </dgm:pt>
    <dgm:pt modelId="{8134640E-8A10-41F0-8EC8-65B3BBFA7C35}" type="sibTrans" cxnId="{D21E9198-F1D7-4A10-9EDA-F978F88BE781}">
      <dgm:prSet/>
      <dgm:spPr/>
      <dgm:t>
        <a:bodyPr/>
        <a:lstStyle/>
        <a:p>
          <a:endParaRPr lang="en-GB"/>
        </a:p>
      </dgm:t>
    </dgm:pt>
    <dgm:pt modelId="{63173CEF-8D47-4D9E-9B91-B9069E9D3196}">
      <dgm:prSet custT="1"/>
      <dgm:spPr/>
      <dgm:t>
        <a:bodyPr/>
        <a:lstStyle/>
        <a:p>
          <a:r>
            <a:rPr lang="en-GB" sz="1900" dirty="0"/>
            <a:t>Rely on peer pressure for moral reasoning and identity formation. </a:t>
          </a:r>
        </a:p>
      </dgm:t>
    </dgm:pt>
    <dgm:pt modelId="{509CB934-5609-490A-B6B0-827CFECA1DC6}" type="parTrans" cxnId="{CCAA2C92-78A8-4610-895D-3D01F31E7AD7}">
      <dgm:prSet/>
      <dgm:spPr/>
      <dgm:t>
        <a:bodyPr/>
        <a:lstStyle/>
        <a:p>
          <a:endParaRPr lang="en-GB"/>
        </a:p>
      </dgm:t>
    </dgm:pt>
    <dgm:pt modelId="{54B1A23C-DE3D-49BD-B794-56E992A2B64B}" type="sibTrans" cxnId="{CCAA2C92-78A8-4610-895D-3D01F31E7AD7}">
      <dgm:prSet/>
      <dgm:spPr/>
      <dgm:t>
        <a:bodyPr/>
        <a:lstStyle/>
        <a:p>
          <a:endParaRPr lang="en-GB"/>
        </a:p>
      </dgm:t>
    </dgm:pt>
    <dgm:pt modelId="{4CD8385C-51F9-4777-BF2D-0BC246ECB714}">
      <dgm:prSet phldrT="[Text]" custT="1"/>
      <dgm:spPr/>
      <dgm:t>
        <a:bodyPr/>
        <a:lstStyle/>
        <a:p>
          <a:r>
            <a:rPr lang="en-GB" sz="1900" dirty="0"/>
            <a:t>Hormonal changes result to intense emotional responses. </a:t>
          </a:r>
        </a:p>
      </dgm:t>
    </dgm:pt>
    <dgm:pt modelId="{C5A916A2-0BD0-46E8-A28C-46705DF6929E}" type="parTrans" cxnId="{78F85E05-6D0E-4177-BD70-9C35CC307436}">
      <dgm:prSet/>
      <dgm:spPr/>
      <dgm:t>
        <a:bodyPr/>
        <a:lstStyle/>
        <a:p>
          <a:endParaRPr lang="en-GB"/>
        </a:p>
      </dgm:t>
    </dgm:pt>
    <dgm:pt modelId="{A28A45F6-212E-4A22-AC60-1E6CE0CCBACB}" type="sibTrans" cxnId="{78F85E05-6D0E-4177-BD70-9C35CC307436}">
      <dgm:prSet/>
      <dgm:spPr/>
      <dgm:t>
        <a:bodyPr/>
        <a:lstStyle/>
        <a:p>
          <a:endParaRPr lang="en-GB"/>
        </a:p>
      </dgm:t>
    </dgm:pt>
    <dgm:pt modelId="{3B68C64F-B030-4B02-B976-F440FD10E1E3}">
      <dgm:prSet phldrT="[Text]" custT="1"/>
      <dgm:spPr/>
      <dgm:t>
        <a:bodyPr/>
        <a:lstStyle/>
        <a:p>
          <a:r>
            <a:rPr lang="en-GB" sz="1900" dirty="0"/>
            <a:t>Develop self-awareness</a:t>
          </a:r>
        </a:p>
      </dgm:t>
    </dgm:pt>
    <dgm:pt modelId="{355EA9F3-FE8B-4FD4-A9DD-40DD2D1AD9EB}" type="parTrans" cxnId="{9A83C4F6-9CA8-4331-8701-A03396DF111E}">
      <dgm:prSet/>
      <dgm:spPr/>
      <dgm:t>
        <a:bodyPr/>
        <a:lstStyle/>
        <a:p>
          <a:endParaRPr lang="en-GB"/>
        </a:p>
      </dgm:t>
    </dgm:pt>
    <dgm:pt modelId="{FE3D3B3D-4857-4EEE-A410-4983F5642350}" type="sibTrans" cxnId="{9A83C4F6-9CA8-4331-8701-A03396DF111E}">
      <dgm:prSet/>
      <dgm:spPr/>
      <dgm:t>
        <a:bodyPr/>
        <a:lstStyle/>
        <a:p>
          <a:endParaRPr lang="en-GB"/>
        </a:p>
      </dgm:t>
    </dgm:pt>
    <dgm:pt modelId="{5861B414-C784-4C37-B8BC-275184D063C4}">
      <dgm:prSet custT="1"/>
      <dgm:spPr/>
      <dgm:t>
        <a:bodyPr/>
        <a:lstStyle/>
        <a:p>
          <a:pPr>
            <a:buFont typeface="Arial" panose="020B0604020202020204" pitchFamily="34" charset="0"/>
            <a:buChar char="•"/>
          </a:pPr>
          <a:endParaRPr lang="en-GB" sz="1900" dirty="0"/>
        </a:p>
      </dgm:t>
    </dgm:pt>
    <dgm:pt modelId="{CBB8B0A5-E029-43A6-9924-3ACC7A639FD3}" type="parTrans" cxnId="{9762232A-2DF7-4130-ABD8-9BACB9B99808}">
      <dgm:prSet/>
      <dgm:spPr/>
      <dgm:t>
        <a:bodyPr/>
        <a:lstStyle/>
        <a:p>
          <a:endParaRPr lang="en-GB"/>
        </a:p>
      </dgm:t>
    </dgm:pt>
    <dgm:pt modelId="{0C92D379-4B80-4D9D-BB06-63CFD30CF351}" type="sibTrans" cxnId="{9762232A-2DF7-4130-ABD8-9BACB9B99808}">
      <dgm:prSet/>
      <dgm:spPr/>
      <dgm:t>
        <a:bodyPr/>
        <a:lstStyle/>
        <a:p>
          <a:endParaRPr lang="en-GB"/>
        </a:p>
      </dgm:t>
    </dgm:pt>
    <dgm:pt modelId="{55ADE081-8C01-47B0-A0F3-93DEBAE83D08}">
      <dgm:prSet phldrT="[Text]" custT="1"/>
      <dgm:spPr/>
      <dgm:t>
        <a:bodyPr/>
        <a:lstStyle/>
        <a:p>
          <a:r>
            <a:rPr lang="en-GB" sz="1900" dirty="0"/>
            <a:t>Experience greater emotional intelligence.</a:t>
          </a:r>
        </a:p>
      </dgm:t>
    </dgm:pt>
    <dgm:pt modelId="{8AD793F2-C830-41CD-8F9C-10A5C0BFE147}" type="parTrans" cxnId="{44895220-7F98-40C7-9862-950F67CED68F}">
      <dgm:prSet/>
      <dgm:spPr/>
    </dgm:pt>
    <dgm:pt modelId="{8CC803F0-A309-4792-9529-065F05A32889}" type="sibTrans" cxnId="{44895220-7F98-40C7-9862-950F67CED68F}">
      <dgm:prSet/>
      <dgm:spPr/>
    </dgm:pt>
    <dgm:pt modelId="{753BA20C-F443-4DE1-8308-D3EAE6288093}" type="pres">
      <dgm:prSet presAssocID="{42F8F846-3F2D-437C-96CE-1211A4569094}" presName="linearFlow" presStyleCnt="0">
        <dgm:presLayoutVars>
          <dgm:dir/>
          <dgm:animLvl val="lvl"/>
          <dgm:resizeHandles val="exact"/>
        </dgm:presLayoutVars>
      </dgm:prSet>
      <dgm:spPr/>
    </dgm:pt>
    <dgm:pt modelId="{6FEEE452-4812-4EBF-866B-29F57D23054C}" type="pres">
      <dgm:prSet presAssocID="{9728DF2C-733A-4F99-9E46-15392F3FA9F9}" presName="composite" presStyleCnt="0"/>
      <dgm:spPr/>
    </dgm:pt>
    <dgm:pt modelId="{620A4F3C-3093-4CC7-B778-3DA4A0E4BC99}" type="pres">
      <dgm:prSet presAssocID="{9728DF2C-733A-4F99-9E46-15392F3FA9F9}" presName="parentText" presStyleLbl="alignNode1" presStyleIdx="0" presStyleCnt="4">
        <dgm:presLayoutVars>
          <dgm:chMax val="1"/>
          <dgm:bulletEnabled val="1"/>
        </dgm:presLayoutVars>
      </dgm:prSet>
      <dgm:spPr/>
    </dgm:pt>
    <dgm:pt modelId="{4B86D605-23A4-466F-B8D7-94AFDA017D08}" type="pres">
      <dgm:prSet presAssocID="{9728DF2C-733A-4F99-9E46-15392F3FA9F9}" presName="descendantText" presStyleLbl="alignAcc1" presStyleIdx="0" presStyleCnt="4" custScaleY="109281" custLinFactNeighborX="0">
        <dgm:presLayoutVars>
          <dgm:bulletEnabled val="1"/>
        </dgm:presLayoutVars>
      </dgm:prSet>
      <dgm:spPr/>
    </dgm:pt>
    <dgm:pt modelId="{72D7CCCC-AE40-4665-8735-4618F9397FFB}" type="pres">
      <dgm:prSet presAssocID="{6B232D3A-77D9-45C7-A6A1-D90C3A1C661C}" presName="sp" presStyleCnt="0"/>
      <dgm:spPr/>
    </dgm:pt>
    <dgm:pt modelId="{EEC0AF4B-F60E-4F80-87E2-760E053AD3AA}" type="pres">
      <dgm:prSet presAssocID="{470DF86B-124A-4818-B377-406C87B8E417}" presName="composite" presStyleCnt="0"/>
      <dgm:spPr/>
    </dgm:pt>
    <dgm:pt modelId="{7CCC62E7-A0FE-4B10-AE0B-76D1A833EBBD}" type="pres">
      <dgm:prSet presAssocID="{470DF86B-124A-4818-B377-406C87B8E417}" presName="parentText" presStyleLbl="alignNode1" presStyleIdx="1" presStyleCnt="4">
        <dgm:presLayoutVars>
          <dgm:chMax val="1"/>
          <dgm:bulletEnabled val="1"/>
        </dgm:presLayoutVars>
      </dgm:prSet>
      <dgm:spPr/>
    </dgm:pt>
    <dgm:pt modelId="{00C6CFC8-E6BB-402E-B411-60138C2141AA}" type="pres">
      <dgm:prSet presAssocID="{470DF86B-124A-4818-B377-406C87B8E417}" presName="descendantText" presStyleLbl="alignAcc1" presStyleIdx="1" presStyleCnt="4" custScaleY="152718" custLinFactNeighborX="0">
        <dgm:presLayoutVars>
          <dgm:bulletEnabled val="1"/>
        </dgm:presLayoutVars>
      </dgm:prSet>
      <dgm:spPr/>
    </dgm:pt>
    <dgm:pt modelId="{065721B2-E8EB-4963-B68F-1A29B9AD7B45}" type="pres">
      <dgm:prSet presAssocID="{BB34773D-3EFA-40C6-902D-918F63F6E44D}" presName="sp" presStyleCnt="0"/>
      <dgm:spPr/>
    </dgm:pt>
    <dgm:pt modelId="{EDA201F7-1601-4AA8-B43F-94262D796AFA}" type="pres">
      <dgm:prSet presAssocID="{9D30DEAD-239A-42B7-9F1E-6FE737304E1B}" presName="composite" presStyleCnt="0"/>
      <dgm:spPr/>
    </dgm:pt>
    <dgm:pt modelId="{B1D76E39-40B8-45F5-AAE9-05C635A7E94E}" type="pres">
      <dgm:prSet presAssocID="{9D30DEAD-239A-42B7-9F1E-6FE737304E1B}" presName="parentText" presStyleLbl="alignNode1" presStyleIdx="2" presStyleCnt="4">
        <dgm:presLayoutVars>
          <dgm:chMax val="1"/>
          <dgm:bulletEnabled val="1"/>
        </dgm:presLayoutVars>
      </dgm:prSet>
      <dgm:spPr/>
    </dgm:pt>
    <dgm:pt modelId="{6388E854-19F4-4035-ADF9-06F3E4ADA0F9}" type="pres">
      <dgm:prSet presAssocID="{9D30DEAD-239A-42B7-9F1E-6FE737304E1B}" presName="descendantText" presStyleLbl="alignAcc1" presStyleIdx="2" presStyleCnt="4" custScaleY="112261" custLinFactNeighborX="-541" custLinFactNeighborY="14514">
        <dgm:presLayoutVars>
          <dgm:bulletEnabled val="1"/>
        </dgm:presLayoutVars>
      </dgm:prSet>
      <dgm:spPr/>
    </dgm:pt>
    <dgm:pt modelId="{F18DE5B2-EAE5-4533-A995-82932D9753D3}" type="pres">
      <dgm:prSet presAssocID="{EE52D429-E1CE-4625-94EE-CE24496E78E5}" presName="sp" presStyleCnt="0"/>
      <dgm:spPr/>
    </dgm:pt>
    <dgm:pt modelId="{4540CE40-8397-4CE6-957D-2023D72AF15E}" type="pres">
      <dgm:prSet presAssocID="{50134851-C10C-4B16-9563-9E0861ED4909}" presName="composite" presStyleCnt="0"/>
      <dgm:spPr/>
    </dgm:pt>
    <dgm:pt modelId="{18B67039-C304-46A6-97EB-ABABE97DC238}" type="pres">
      <dgm:prSet presAssocID="{50134851-C10C-4B16-9563-9E0861ED4909}" presName="parentText" presStyleLbl="alignNode1" presStyleIdx="3" presStyleCnt="4">
        <dgm:presLayoutVars>
          <dgm:chMax val="1"/>
          <dgm:bulletEnabled val="1"/>
        </dgm:presLayoutVars>
      </dgm:prSet>
      <dgm:spPr/>
    </dgm:pt>
    <dgm:pt modelId="{2C65C64E-2222-481A-ACC9-BCF78ADAADCF}" type="pres">
      <dgm:prSet presAssocID="{50134851-C10C-4B16-9563-9E0861ED4909}" presName="descendantText" presStyleLbl="alignAcc1" presStyleIdx="3" presStyleCnt="4" custScaleY="164282" custLinFactNeighborX="-398" custLinFactNeighborY="36265">
        <dgm:presLayoutVars>
          <dgm:bulletEnabled val="1"/>
        </dgm:presLayoutVars>
      </dgm:prSet>
      <dgm:spPr/>
    </dgm:pt>
  </dgm:ptLst>
  <dgm:cxnLst>
    <dgm:cxn modelId="{78F85E05-6D0E-4177-BD70-9C35CC307436}" srcId="{50134851-C10C-4B16-9563-9E0861ED4909}" destId="{4CD8385C-51F9-4777-BF2D-0BC246ECB714}" srcOrd="2" destOrd="0" parTransId="{C5A916A2-0BD0-46E8-A28C-46705DF6929E}" sibTransId="{A28A45F6-212E-4A22-AC60-1E6CE0CCBACB}"/>
    <dgm:cxn modelId="{638A0F0C-F676-4910-94DD-25354FCDB2AB}" type="presOf" srcId="{05E8D8F3-967B-4167-8813-167E69AE56DC}" destId="{00C6CFC8-E6BB-402E-B411-60138C2141AA}" srcOrd="0" destOrd="2" presId="urn:microsoft.com/office/officeart/2005/8/layout/chevron2"/>
    <dgm:cxn modelId="{2603A80C-1493-4C12-A74E-BAA16B7D3AB0}" srcId="{9728DF2C-733A-4F99-9E46-15392F3FA9F9}" destId="{A6D424D4-4808-4097-AF5F-1D2B127AA156}" srcOrd="2" destOrd="0" parTransId="{46D351BB-4435-42A1-9BDB-381F17BD005C}" sibTransId="{55457EF0-20D7-443C-9CD1-1D772B0CBAFB}"/>
    <dgm:cxn modelId="{9DB4F40E-9B2A-4D4B-ADA3-C6A0909FE878}" type="presOf" srcId="{755F86D7-B8E5-4A91-99FE-D5DBF6D32B18}" destId="{00C6CFC8-E6BB-402E-B411-60138C2141AA}" srcOrd="0" destOrd="0" presId="urn:microsoft.com/office/officeart/2005/8/layout/chevron2"/>
    <dgm:cxn modelId="{9EDED910-17E9-413A-8C44-20CCD2D2F42A}" srcId="{470DF86B-124A-4818-B377-406C87B8E417}" destId="{05E8D8F3-967B-4167-8813-167E69AE56DC}" srcOrd="2" destOrd="0" parTransId="{3B6D37B9-CC2F-47E0-AAAF-B3E217D5F21E}" sibTransId="{AADE206B-40A7-4C51-9BE0-3165B90ED600}"/>
    <dgm:cxn modelId="{563F301A-C2EE-47C1-9BB1-2BDBE817A196}" type="presOf" srcId="{CEE7CE19-91F1-4548-AEF4-7897D4A15AE8}" destId="{6388E854-19F4-4035-ADF9-06F3E4ADA0F9}" srcOrd="0" destOrd="3" presId="urn:microsoft.com/office/officeart/2005/8/layout/chevron2"/>
    <dgm:cxn modelId="{8ABEBE1B-4AD2-468B-8574-7329A0F49D84}" srcId="{470DF86B-124A-4818-B377-406C87B8E417}" destId="{1D3FD995-0415-4FD6-89A9-3FF1E541050B}" srcOrd="3" destOrd="0" parTransId="{CDE067B0-2022-43E7-BB24-77A5AFB8A294}" sibTransId="{7DC2118E-41ED-4218-944F-CF5358E8D013}"/>
    <dgm:cxn modelId="{44895220-7F98-40C7-9862-950F67CED68F}" srcId="{50134851-C10C-4B16-9563-9E0861ED4909}" destId="{55ADE081-8C01-47B0-A0F3-93DEBAE83D08}" srcOrd="1" destOrd="0" parTransId="{8AD793F2-C830-41CD-8F9C-10A5C0BFE147}" sibTransId="{8CC803F0-A309-4792-9529-065F05A32889}"/>
    <dgm:cxn modelId="{C4D3F524-B0A1-409E-B0CA-DC0F9FF7CB93}" type="presOf" srcId="{1B20089B-076A-4A47-9175-85283D5E9163}" destId="{6388E854-19F4-4035-ADF9-06F3E4ADA0F9}" srcOrd="0" destOrd="1" presId="urn:microsoft.com/office/officeart/2005/8/layout/chevron2"/>
    <dgm:cxn modelId="{14F60326-E0A3-4D96-8B13-344BB1A70F03}" type="presOf" srcId="{55ADE081-8C01-47B0-A0F3-93DEBAE83D08}" destId="{2C65C64E-2222-481A-ACC9-BCF78ADAADCF}" srcOrd="0" destOrd="1" presId="urn:microsoft.com/office/officeart/2005/8/layout/chevron2"/>
    <dgm:cxn modelId="{9762232A-2DF7-4130-ABD8-9BACB9B99808}" srcId="{9D30DEAD-239A-42B7-9F1E-6FE737304E1B}" destId="{5861B414-C784-4C37-B8BC-275184D063C4}" srcOrd="0" destOrd="0" parTransId="{CBB8B0A5-E029-43A6-9924-3ACC7A639FD3}" sibTransId="{0C92D379-4B80-4D9D-BB06-63CFD30CF351}"/>
    <dgm:cxn modelId="{2767C22C-7DCC-421C-B226-F1363AB5B9C7}" type="presOf" srcId="{9D30DEAD-239A-42B7-9F1E-6FE737304E1B}" destId="{B1D76E39-40B8-45F5-AAE9-05C635A7E94E}" srcOrd="0" destOrd="0" presId="urn:microsoft.com/office/officeart/2005/8/layout/chevron2"/>
    <dgm:cxn modelId="{93C1CC41-ACF7-47D1-94C9-299CE1273755}" type="presOf" srcId="{9728DF2C-733A-4F99-9E46-15392F3FA9F9}" destId="{620A4F3C-3093-4CC7-B778-3DA4A0E4BC99}" srcOrd="0" destOrd="0" presId="urn:microsoft.com/office/officeart/2005/8/layout/chevron2"/>
    <dgm:cxn modelId="{5CB6E067-A8F4-476A-875F-80B5B28AB227}" srcId="{470DF86B-124A-4818-B377-406C87B8E417}" destId="{5CB3189C-E397-49BC-8423-8DED08816A1A}" srcOrd="1" destOrd="0" parTransId="{8596EC8B-FF59-4C01-AA9C-AC44A1115B0C}" sibTransId="{86F79ECD-36DE-4042-AC1B-F9A48B3A8AB9}"/>
    <dgm:cxn modelId="{4929524A-D829-4C5C-83B6-12A2FCA57443}" srcId="{42F8F846-3F2D-437C-96CE-1211A4569094}" destId="{50134851-C10C-4B16-9563-9E0861ED4909}" srcOrd="3" destOrd="0" parTransId="{40F35D31-5017-4806-99B3-11074E7D79A3}" sibTransId="{EAC0AA65-9840-469A-9092-683FBE4D6C4B}"/>
    <dgm:cxn modelId="{81C85D6D-7DDB-45B5-808B-C0837B84793E}" type="presOf" srcId="{42F8F846-3F2D-437C-96CE-1211A4569094}" destId="{753BA20C-F443-4DE1-8308-D3EAE6288093}" srcOrd="0" destOrd="0" presId="urn:microsoft.com/office/officeart/2005/8/layout/chevron2"/>
    <dgm:cxn modelId="{6993F66D-8B36-4F9E-8B12-1D29CD4539C1}" type="presOf" srcId="{1D3FD995-0415-4FD6-89A9-3FF1E541050B}" destId="{00C6CFC8-E6BB-402E-B411-60138C2141AA}" srcOrd="0" destOrd="3" presId="urn:microsoft.com/office/officeart/2005/8/layout/chevron2"/>
    <dgm:cxn modelId="{854D8A70-A53A-4E0A-9EBF-CD9D0F6F4288}" type="presOf" srcId="{A6D424D4-4808-4097-AF5F-1D2B127AA156}" destId="{4B86D605-23A4-466F-B8D7-94AFDA017D08}" srcOrd="0" destOrd="2" presId="urn:microsoft.com/office/officeart/2005/8/layout/chevron2"/>
    <dgm:cxn modelId="{8A07C575-DF9B-4998-BDFC-B9BD73A45080}" type="presOf" srcId="{5861B414-C784-4C37-B8BC-275184D063C4}" destId="{6388E854-19F4-4035-ADF9-06F3E4ADA0F9}" srcOrd="0" destOrd="0" presId="urn:microsoft.com/office/officeart/2005/8/layout/chevron2"/>
    <dgm:cxn modelId="{8BE77D57-A08D-4999-9AC3-73456867ACDA}" type="presOf" srcId="{3B68C64F-B030-4B02-B976-F440FD10E1E3}" destId="{2C65C64E-2222-481A-ACC9-BCF78ADAADCF}" srcOrd="0" destOrd="0" presId="urn:microsoft.com/office/officeart/2005/8/layout/chevron2"/>
    <dgm:cxn modelId="{F1BB3F85-BA79-4E55-8197-BE1425706282}" type="presOf" srcId="{5DFAE670-2E37-44CB-B50C-981261B2F5E1}" destId="{00C6CFC8-E6BB-402E-B411-60138C2141AA}" srcOrd="0" destOrd="4" presId="urn:microsoft.com/office/officeart/2005/8/layout/chevron2"/>
    <dgm:cxn modelId="{14C3778B-04DB-4DF6-82F7-AAEB12D0CB7E}" srcId="{470DF86B-124A-4818-B377-406C87B8E417}" destId="{755F86D7-B8E5-4A91-99FE-D5DBF6D32B18}" srcOrd="0" destOrd="0" parTransId="{5DEA8C7B-D78C-4FA7-A0BC-4912E72DAD18}" sibTransId="{E098B62C-C709-48A2-80A2-C720E66979A4}"/>
    <dgm:cxn modelId="{CCAA2C92-78A8-4610-895D-3D01F31E7AD7}" srcId="{9D30DEAD-239A-42B7-9F1E-6FE737304E1B}" destId="{63173CEF-8D47-4D9E-9B91-B9069E9D3196}" srcOrd="2" destOrd="0" parTransId="{509CB934-5609-490A-B6B0-827CFECA1DC6}" sibTransId="{54B1A23C-DE3D-49BD-B794-56E992A2B64B}"/>
    <dgm:cxn modelId="{D21E9198-F1D7-4A10-9EDA-F978F88BE781}" srcId="{9D30DEAD-239A-42B7-9F1E-6FE737304E1B}" destId="{CEE7CE19-91F1-4548-AEF4-7897D4A15AE8}" srcOrd="3" destOrd="0" parTransId="{72D5100E-0F10-4CC0-BE58-07B25B12EFCD}" sibTransId="{8134640E-8A10-41F0-8EC8-65B3BBFA7C35}"/>
    <dgm:cxn modelId="{F6968E9D-C182-4321-9FA5-2E55875CAA14}" type="presOf" srcId="{5CB3189C-E397-49BC-8423-8DED08816A1A}" destId="{00C6CFC8-E6BB-402E-B411-60138C2141AA}" srcOrd="0" destOrd="1" presId="urn:microsoft.com/office/officeart/2005/8/layout/chevron2"/>
    <dgm:cxn modelId="{52AD9DA2-4674-44C6-BED7-857FB79EE17A}" srcId="{42F8F846-3F2D-437C-96CE-1211A4569094}" destId="{9728DF2C-733A-4F99-9E46-15392F3FA9F9}" srcOrd="0" destOrd="0" parTransId="{47EA4E31-28D9-4184-83E4-7787A44544A8}" sibTransId="{6B232D3A-77D9-45C7-A6A1-D90C3A1C661C}"/>
    <dgm:cxn modelId="{219017B5-D3AE-49A1-B119-D535F7892FB0}" srcId="{42F8F846-3F2D-437C-96CE-1211A4569094}" destId="{470DF86B-124A-4818-B377-406C87B8E417}" srcOrd="1" destOrd="0" parTransId="{BBDEFF9A-17B2-4466-8532-99F4879198EC}" sibTransId="{BB34773D-3EFA-40C6-902D-918F63F6E44D}"/>
    <dgm:cxn modelId="{536D87BF-5BB5-4C15-BEBE-EC31E5DFA01B}" srcId="{9728DF2C-733A-4F99-9E46-15392F3FA9F9}" destId="{872A4DA8-5C17-42E1-A89F-2A6B87F99349}" srcOrd="0" destOrd="0" parTransId="{BDC37856-AF1E-429A-B92E-1CC014A233E6}" sibTransId="{2E62F53F-E65C-423F-9A47-BDF7374FA5B3}"/>
    <dgm:cxn modelId="{CF3CFFC0-28F0-4C31-84E3-B3AA1BCBC601}" srcId="{9D30DEAD-239A-42B7-9F1E-6FE737304E1B}" destId="{F4FF7080-2300-47B1-80FE-1A6F5172DB7B}" srcOrd="4" destOrd="0" parTransId="{9133DB6D-636F-4966-AAEF-F051E5F1EDEE}" sibTransId="{7BEC5983-7335-4162-A4B4-C3CE31C396B4}"/>
    <dgm:cxn modelId="{03B89CC5-DAD8-4D77-A5CF-55362266323C}" srcId="{9728DF2C-733A-4F99-9E46-15392F3FA9F9}" destId="{89D626FE-E2EE-44E7-BC16-67CA0D71777F}" srcOrd="1" destOrd="0" parTransId="{7ED4813C-5DB8-48B8-ADE5-707A414D7F4F}" sibTransId="{0BA6AB09-2A92-435E-8584-437ABAB0DE14}"/>
    <dgm:cxn modelId="{E26CB0C9-87E0-4459-9E7B-CC7F8552E30B}" type="presOf" srcId="{F4FF7080-2300-47B1-80FE-1A6F5172DB7B}" destId="{6388E854-19F4-4035-ADF9-06F3E4ADA0F9}" srcOrd="0" destOrd="4" presId="urn:microsoft.com/office/officeart/2005/8/layout/chevron2"/>
    <dgm:cxn modelId="{0D658FCE-C1EB-49A3-9FB9-F68045273777}" type="presOf" srcId="{4CD8385C-51F9-4777-BF2D-0BC246ECB714}" destId="{2C65C64E-2222-481A-ACC9-BCF78ADAADCF}" srcOrd="0" destOrd="2" presId="urn:microsoft.com/office/officeart/2005/8/layout/chevron2"/>
    <dgm:cxn modelId="{D1BD70D1-93CC-456B-ADD8-8A6BEEF3C314}" type="presOf" srcId="{470DF86B-124A-4818-B377-406C87B8E417}" destId="{7CCC62E7-A0FE-4B10-AE0B-76D1A833EBBD}" srcOrd="0" destOrd="0" presId="urn:microsoft.com/office/officeart/2005/8/layout/chevron2"/>
    <dgm:cxn modelId="{675700DA-518F-4E56-B3E1-209D44617696}" srcId="{470DF86B-124A-4818-B377-406C87B8E417}" destId="{5DFAE670-2E37-44CB-B50C-981261B2F5E1}" srcOrd="4" destOrd="0" parTransId="{97A5A889-E46D-4529-9569-F680BA6DECC4}" sibTransId="{757FDB79-4B0D-4C62-9991-3C566AADCA27}"/>
    <dgm:cxn modelId="{731633DC-E238-4208-B25A-8C864D67A814}" srcId="{42F8F846-3F2D-437C-96CE-1211A4569094}" destId="{9D30DEAD-239A-42B7-9F1E-6FE737304E1B}" srcOrd="2" destOrd="0" parTransId="{5B0C0993-A415-44FC-AF1F-673CA7FD8209}" sibTransId="{EE52D429-E1CE-4625-94EE-CE24496E78E5}"/>
    <dgm:cxn modelId="{7F9B8FE3-AE13-4042-B430-0B633CEB77DD}" type="presOf" srcId="{89D626FE-E2EE-44E7-BC16-67CA0D71777F}" destId="{4B86D605-23A4-466F-B8D7-94AFDA017D08}" srcOrd="0" destOrd="1" presId="urn:microsoft.com/office/officeart/2005/8/layout/chevron2"/>
    <dgm:cxn modelId="{0C409AE8-EA2E-46F5-A239-DDF8C823A68E}" type="presOf" srcId="{872A4DA8-5C17-42E1-A89F-2A6B87F99349}" destId="{4B86D605-23A4-466F-B8D7-94AFDA017D08}" srcOrd="0" destOrd="0" presId="urn:microsoft.com/office/officeart/2005/8/layout/chevron2"/>
    <dgm:cxn modelId="{6787CEEC-F0AB-4229-9C1C-4876833A4F56}" srcId="{9D30DEAD-239A-42B7-9F1E-6FE737304E1B}" destId="{1B20089B-076A-4A47-9175-85283D5E9163}" srcOrd="1" destOrd="0" parTransId="{49140BAB-22E2-44FD-8F19-63B8C99E90B7}" sibTransId="{EDB54346-FC11-4EBB-BADA-50ECFB030CE0}"/>
    <dgm:cxn modelId="{32ACD0F2-F93B-473C-B2C7-6C9A444E5E16}" type="presOf" srcId="{50134851-C10C-4B16-9563-9E0861ED4909}" destId="{18B67039-C304-46A6-97EB-ABABE97DC238}" srcOrd="0" destOrd="0" presId="urn:microsoft.com/office/officeart/2005/8/layout/chevron2"/>
    <dgm:cxn modelId="{9A83C4F6-9CA8-4331-8701-A03396DF111E}" srcId="{50134851-C10C-4B16-9563-9E0861ED4909}" destId="{3B68C64F-B030-4B02-B976-F440FD10E1E3}" srcOrd="0" destOrd="0" parTransId="{355EA9F3-FE8B-4FD4-A9DD-40DD2D1AD9EB}" sibTransId="{FE3D3B3D-4857-4EEE-A410-4983F5642350}"/>
    <dgm:cxn modelId="{4A03B8F8-B5A6-40E4-B7A0-10BCBCB76079}" type="presOf" srcId="{63173CEF-8D47-4D9E-9B91-B9069E9D3196}" destId="{6388E854-19F4-4035-ADF9-06F3E4ADA0F9}" srcOrd="0" destOrd="2" presId="urn:microsoft.com/office/officeart/2005/8/layout/chevron2"/>
    <dgm:cxn modelId="{802D0749-D526-48B6-8FA3-4B890966245A}" type="presParOf" srcId="{753BA20C-F443-4DE1-8308-D3EAE6288093}" destId="{6FEEE452-4812-4EBF-866B-29F57D23054C}" srcOrd="0" destOrd="0" presId="urn:microsoft.com/office/officeart/2005/8/layout/chevron2"/>
    <dgm:cxn modelId="{79FCC29F-1348-4143-BD2E-D7085B29430E}" type="presParOf" srcId="{6FEEE452-4812-4EBF-866B-29F57D23054C}" destId="{620A4F3C-3093-4CC7-B778-3DA4A0E4BC99}" srcOrd="0" destOrd="0" presId="urn:microsoft.com/office/officeart/2005/8/layout/chevron2"/>
    <dgm:cxn modelId="{E48F4F35-137C-4D07-8714-3AF1CCE4ECF7}" type="presParOf" srcId="{6FEEE452-4812-4EBF-866B-29F57D23054C}" destId="{4B86D605-23A4-466F-B8D7-94AFDA017D08}" srcOrd="1" destOrd="0" presId="urn:microsoft.com/office/officeart/2005/8/layout/chevron2"/>
    <dgm:cxn modelId="{D8F91579-0AE2-42A3-849F-4BD219C8FFC9}" type="presParOf" srcId="{753BA20C-F443-4DE1-8308-D3EAE6288093}" destId="{72D7CCCC-AE40-4665-8735-4618F9397FFB}" srcOrd="1" destOrd="0" presId="urn:microsoft.com/office/officeart/2005/8/layout/chevron2"/>
    <dgm:cxn modelId="{BAC8C7C0-109F-4B18-90FE-B506F37F2C61}" type="presParOf" srcId="{753BA20C-F443-4DE1-8308-D3EAE6288093}" destId="{EEC0AF4B-F60E-4F80-87E2-760E053AD3AA}" srcOrd="2" destOrd="0" presId="urn:microsoft.com/office/officeart/2005/8/layout/chevron2"/>
    <dgm:cxn modelId="{C529D499-5EB5-4075-947D-816AFAF0126D}" type="presParOf" srcId="{EEC0AF4B-F60E-4F80-87E2-760E053AD3AA}" destId="{7CCC62E7-A0FE-4B10-AE0B-76D1A833EBBD}" srcOrd="0" destOrd="0" presId="urn:microsoft.com/office/officeart/2005/8/layout/chevron2"/>
    <dgm:cxn modelId="{ABD57BBA-C5A4-40D2-A06E-CEAB17978413}" type="presParOf" srcId="{EEC0AF4B-F60E-4F80-87E2-760E053AD3AA}" destId="{00C6CFC8-E6BB-402E-B411-60138C2141AA}" srcOrd="1" destOrd="0" presId="urn:microsoft.com/office/officeart/2005/8/layout/chevron2"/>
    <dgm:cxn modelId="{0EC91F55-00A2-4FB5-9C01-9769183E2FEB}" type="presParOf" srcId="{753BA20C-F443-4DE1-8308-D3EAE6288093}" destId="{065721B2-E8EB-4963-B68F-1A29B9AD7B45}" srcOrd="3" destOrd="0" presId="urn:microsoft.com/office/officeart/2005/8/layout/chevron2"/>
    <dgm:cxn modelId="{1DA34A3E-D57E-4903-B9DE-24D4F3646F3B}" type="presParOf" srcId="{753BA20C-F443-4DE1-8308-D3EAE6288093}" destId="{EDA201F7-1601-4AA8-B43F-94262D796AFA}" srcOrd="4" destOrd="0" presId="urn:microsoft.com/office/officeart/2005/8/layout/chevron2"/>
    <dgm:cxn modelId="{888B0C44-285D-4AC3-B980-CC4030240002}" type="presParOf" srcId="{EDA201F7-1601-4AA8-B43F-94262D796AFA}" destId="{B1D76E39-40B8-45F5-AAE9-05C635A7E94E}" srcOrd="0" destOrd="0" presId="urn:microsoft.com/office/officeart/2005/8/layout/chevron2"/>
    <dgm:cxn modelId="{80661388-1C7D-45ED-ADCC-2838E4CD7B3D}" type="presParOf" srcId="{EDA201F7-1601-4AA8-B43F-94262D796AFA}" destId="{6388E854-19F4-4035-ADF9-06F3E4ADA0F9}" srcOrd="1" destOrd="0" presId="urn:microsoft.com/office/officeart/2005/8/layout/chevron2"/>
    <dgm:cxn modelId="{AD6002F5-754A-4927-A351-26FA17B74F64}" type="presParOf" srcId="{753BA20C-F443-4DE1-8308-D3EAE6288093}" destId="{F18DE5B2-EAE5-4533-A995-82932D9753D3}" srcOrd="5" destOrd="0" presId="urn:microsoft.com/office/officeart/2005/8/layout/chevron2"/>
    <dgm:cxn modelId="{F1FA21C4-687C-4035-8108-5F2DBAF4F198}" type="presParOf" srcId="{753BA20C-F443-4DE1-8308-D3EAE6288093}" destId="{4540CE40-8397-4CE6-957D-2023D72AF15E}" srcOrd="6" destOrd="0" presId="urn:microsoft.com/office/officeart/2005/8/layout/chevron2"/>
    <dgm:cxn modelId="{6E2486A4-7E97-41E1-9E9A-7391A03A634F}" type="presParOf" srcId="{4540CE40-8397-4CE6-957D-2023D72AF15E}" destId="{18B67039-C304-46A6-97EB-ABABE97DC238}" srcOrd="0" destOrd="0" presId="urn:microsoft.com/office/officeart/2005/8/layout/chevron2"/>
    <dgm:cxn modelId="{C2EF16BE-6E93-43A9-88B8-A3F55154F5F2}" type="presParOf" srcId="{4540CE40-8397-4CE6-957D-2023D72AF15E}" destId="{2C65C64E-2222-481A-ACC9-BCF78ADAADCF}"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F8F846-3F2D-437C-96CE-1211A4569094}" type="doc">
      <dgm:prSet loTypeId="urn:microsoft.com/office/officeart/2005/8/layout/chevron2" loCatId="list" qsTypeId="urn:microsoft.com/office/officeart/2005/8/quickstyle/3d1" qsCatId="3D" csTypeId="urn:microsoft.com/office/officeart/2005/8/colors/accent1_2" csCatId="accent1" phldr="1"/>
      <dgm:spPr/>
      <dgm:t>
        <a:bodyPr/>
        <a:lstStyle/>
        <a:p>
          <a:endParaRPr lang="en-GB"/>
        </a:p>
      </dgm:t>
    </dgm:pt>
    <dgm:pt modelId="{9728DF2C-733A-4F99-9E46-15392F3FA9F9}">
      <dgm:prSet phldrT="[Text]"/>
      <dgm:spPr/>
      <dgm:t>
        <a:bodyPr/>
        <a:lstStyle/>
        <a:p>
          <a:r>
            <a:rPr lang="en-GB" b="1" dirty="0"/>
            <a:t>Physical </a:t>
          </a:r>
        </a:p>
      </dgm:t>
    </dgm:pt>
    <dgm:pt modelId="{47EA4E31-28D9-4184-83E4-7787A44544A8}" type="parTrans" cxnId="{52AD9DA2-4674-44C6-BED7-857FB79EE17A}">
      <dgm:prSet/>
      <dgm:spPr/>
      <dgm:t>
        <a:bodyPr/>
        <a:lstStyle/>
        <a:p>
          <a:endParaRPr lang="en-GB"/>
        </a:p>
      </dgm:t>
    </dgm:pt>
    <dgm:pt modelId="{6B232D3A-77D9-45C7-A6A1-D90C3A1C661C}" type="sibTrans" cxnId="{52AD9DA2-4674-44C6-BED7-857FB79EE17A}">
      <dgm:prSet/>
      <dgm:spPr/>
      <dgm:t>
        <a:bodyPr/>
        <a:lstStyle/>
        <a:p>
          <a:endParaRPr lang="en-GB"/>
        </a:p>
      </dgm:t>
    </dgm:pt>
    <dgm:pt modelId="{872A4DA8-5C17-42E1-A89F-2A6B87F99349}">
      <dgm:prSet phldrT="[Text]" custT="1"/>
      <dgm:spPr/>
      <dgm:t>
        <a:bodyPr/>
        <a:lstStyle/>
        <a:p>
          <a:r>
            <a:rPr lang="en-GB" sz="1900" dirty="0"/>
            <a:t>Adolescents that mature faster or slower may experience low self-esteem (</a:t>
          </a:r>
          <a:r>
            <a:rPr lang="en-GB" sz="1900" dirty="0" err="1"/>
            <a:t>Scheiner</a:t>
          </a:r>
          <a:r>
            <a:rPr lang="en-GB" sz="1900" dirty="0"/>
            <a:t> </a:t>
          </a:r>
          <a:r>
            <a:rPr lang="en-GB" sz="1900" i="1" dirty="0"/>
            <a:t>et al., </a:t>
          </a:r>
          <a:r>
            <a:rPr lang="en-GB" sz="1900" dirty="0"/>
            <a:t>2022).</a:t>
          </a:r>
        </a:p>
      </dgm:t>
    </dgm:pt>
    <dgm:pt modelId="{BDC37856-AF1E-429A-B92E-1CC014A233E6}" type="parTrans" cxnId="{536D87BF-5BB5-4C15-BEBE-EC31E5DFA01B}">
      <dgm:prSet/>
      <dgm:spPr/>
      <dgm:t>
        <a:bodyPr/>
        <a:lstStyle/>
        <a:p>
          <a:endParaRPr lang="en-GB"/>
        </a:p>
      </dgm:t>
    </dgm:pt>
    <dgm:pt modelId="{2E62F53F-E65C-423F-9A47-BDF7374FA5B3}" type="sibTrans" cxnId="{536D87BF-5BB5-4C15-BEBE-EC31E5DFA01B}">
      <dgm:prSet/>
      <dgm:spPr/>
      <dgm:t>
        <a:bodyPr/>
        <a:lstStyle/>
        <a:p>
          <a:endParaRPr lang="en-GB"/>
        </a:p>
      </dgm:t>
    </dgm:pt>
    <dgm:pt modelId="{470DF86B-124A-4818-B377-406C87B8E417}">
      <dgm:prSet phldrT="[Text]"/>
      <dgm:spPr/>
      <dgm:t>
        <a:bodyPr/>
        <a:lstStyle/>
        <a:p>
          <a:r>
            <a:rPr lang="en-GB" b="1" dirty="0"/>
            <a:t>Cognitive </a:t>
          </a:r>
        </a:p>
      </dgm:t>
    </dgm:pt>
    <dgm:pt modelId="{BBDEFF9A-17B2-4466-8532-99F4879198EC}" type="parTrans" cxnId="{219017B5-D3AE-49A1-B119-D535F7892FB0}">
      <dgm:prSet/>
      <dgm:spPr/>
      <dgm:t>
        <a:bodyPr/>
        <a:lstStyle/>
        <a:p>
          <a:endParaRPr lang="en-GB"/>
        </a:p>
      </dgm:t>
    </dgm:pt>
    <dgm:pt modelId="{BB34773D-3EFA-40C6-902D-918F63F6E44D}" type="sibTrans" cxnId="{219017B5-D3AE-49A1-B119-D535F7892FB0}">
      <dgm:prSet/>
      <dgm:spPr/>
      <dgm:t>
        <a:bodyPr/>
        <a:lstStyle/>
        <a:p>
          <a:endParaRPr lang="en-GB"/>
        </a:p>
      </dgm:t>
    </dgm:pt>
    <dgm:pt modelId="{50134851-C10C-4B16-9563-9E0861ED4909}">
      <dgm:prSet phldrT="[Text]"/>
      <dgm:spPr/>
      <dgm:t>
        <a:bodyPr/>
        <a:lstStyle/>
        <a:p>
          <a:r>
            <a:rPr lang="en-GB" b="1" dirty="0"/>
            <a:t>Emotional </a:t>
          </a:r>
        </a:p>
      </dgm:t>
    </dgm:pt>
    <dgm:pt modelId="{40F35D31-5017-4806-99B3-11074E7D79A3}" type="parTrans" cxnId="{4929524A-D829-4C5C-83B6-12A2FCA57443}">
      <dgm:prSet/>
      <dgm:spPr/>
      <dgm:t>
        <a:bodyPr/>
        <a:lstStyle/>
        <a:p>
          <a:endParaRPr lang="en-GB"/>
        </a:p>
      </dgm:t>
    </dgm:pt>
    <dgm:pt modelId="{EAC0AA65-9840-469A-9092-683FBE4D6C4B}" type="sibTrans" cxnId="{4929524A-D829-4C5C-83B6-12A2FCA57443}">
      <dgm:prSet/>
      <dgm:spPr/>
      <dgm:t>
        <a:bodyPr/>
        <a:lstStyle/>
        <a:p>
          <a:endParaRPr lang="en-GB"/>
        </a:p>
      </dgm:t>
    </dgm:pt>
    <dgm:pt modelId="{9D30DEAD-239A-42B7-9F1E-6FE737304E1B}">
      <dgm:prSet/>
      <dgm:spPr/>
      <dgm:t>
        <a:bodyPr/>
        <a:lstStyle/>
        <a:p>
          <a:r>
            <a:rPr lang="en-GB" b="1" dirty="0"/>
            <a:t>Social </a:t>
          </a:r>
        </a:p>
      </dgm:t>
    </dgm:pt>
    <dgm:pt modelId="{5B0C0993-A415-44FC-AF1F-673CA7FD8209}" type="parTrans" cxnId="{731633DC-E238-4208-B25A-8C864D67A814}">
      <dgm:prSet/>
      <dgm:spPr/>
      <dgm:t>
        <a:bodyPr/>
        <a:lstStyle/>
        <a:p>
          <a:endParaRPr lang="en-GB"/>
        </a:p>
      </dgm:t>
    </dgm:pt>
    <dgm:pt modelId="{EE52D429-E1CE-4625-94EE-CE24496E78E5}" type="sibTrans" cxnId="{731633DC-E238-4208-B25A-8C864D67A814}">
      <dgm:prSet/>
      <dgm:spPr/>
      <dgm:t>
        <a:bodyPr/>
        <a:lstStyle/>
        <a:p>
          <a:endParaRPr lang="en-GB"/>
        </a:p>
      </dgm:t>
    </dgm:pt>
    <dgm:pt modelId="{5DFAE670-2E37-44CB-B50C-981261B2F5E1}">
      <dgm:prSet phldrT="[Text]" custT="1"/>
      <dgm:spPr/>
      <dgm:t>
        <a:bodyPr/>
        <a:lstStyle/>
        <a:p>
          <a:r>
            <a:rPr lang="en-GB" sz="1900" dirty="0">
              <a:solidFill>
                <a:schemeClr val="tx1"/>
              </a:solidFill>
            </a:rPr>
            <a:t>Schools and familial expectations play significant role in their cognitive development (Zhao and Zhao, 2022).</a:t>
          </a:r>
        </a:p>
      </dgm:t>
    </dgm:pt>
    <dgm:pt modelId="{97A5A889-E46D-4529-9569-F680BA6DECC4}" type="parTrans" cxnId="{675700DA-518F-4E56-B3E1-209D44617696}">
      <dgm:prSet/>
      <dgm:spPr/>
      <dgm:t>
        <a:bodyPr/>
        <a:lstStyle/>
        <a:p>
          <a:endParaRPr lang="en-GB"/>
        </a:p>
      </dgm:t>
    </dgm:pt>
    <dgm:pt modelId="{757FDB79-4B0D-4C62-9991-3C566AADCA27}" type="sibTrans" cxnId="{675700DA-518F-4E56-B3E1-209D44617696}">
      <dgm:prSet/>
      <dgm:spPr/>
      <dgm:t>
        <a:bodyPr/>
        <a:lstStyle/>
        <a:p>
          <a:endParaRPr lang="en-GB"/>
        </a:p>
      </dgm:t>
    </dgm:pt>
    <dgm:pt modelId="{F4FF7080-2300-47B1-80FE-1A6F5172DB7B}">
      <dgm:prSet custT="1"/>
      <dgm:spPr/>
      <dgm:t>
        <a:bodyPr/>
        <a:lstStyle/>
        <a:p>
          <a:pPr>
            <a:buFont typeface="Arial" panose="020B0604020202020204" pitchFamily="34" charset="0"/>
            <a:buChar char="•"/>
          </a:pPr>
          <a:endParaRPr lang="en-GB" sz="1900" dirty="0"/>
        </a:p>
      </dgm:t>
    </dgm:pt>
    <dgm:pt modelId="{9133DB6D-636F-4966-AAEF-F051E5F1EDEE}" type="parTrans" cxnId="{CF3CFFC0-28F0-4C31-84E3-B3AA1BCBC601}">
      <dgm:prSet/>
      <dgm:spPr/>
      <dgm:t>
        <a:bodyPr/>
        <a:lstStyle/>
        <a:p>
          <a:endParaRPr lang="en-GB"/>
        </a:p>
      </dgm:t>
    </dgm:pt>
    <dgm:pt modelId="{7BEC5983-7335-4162-A4B4-C3CE31C396B4}" type="sibTrans" cxnId="{CF3CFFC0-28F0-4C31-84E3-B3AA1BCBC601}">
      <dgm:prSet/>
      <dgm:spPr/>
      <dgm:t>
        <a:bodyPr/>
        <a:lstStyle/>
        <a:p>
          <a:endParaRPr lang="en-GB"/>
        </a:p>
      </dgm:t>
    </dgm:pt>
    <dgm:pt modelId="{755F86D7-B8E5-4A91-99FE-D5DBF6D32B18}">
      <dgm:prSet phldrT="[Text]" custT="1"/>
      <dgm:spPr/>
      <dgm:t>
        <a:bodyPr/>
        <a:lstStyle/>
        <a:p>
          <a:endParaRPr lang="en-GB" sz="1900" dirty="0">
            <a:solidFill>
              <a:schemeClr val="tx1"/>
            </a:solidFill>
          </a:endParaRPr>
        </a:p>
      </dgm:t>
    </dgm:pt>
    <dgm:pt modelId="{5DEA8C7B-D78C-4FA7-A0BC-4912E72DAD18}" type="parTrans" cxnId="{14C3778B-04DB-4DF6-82F7-AAEB12D0CB7E}">
      <dgm:prSet/>
      <dgm:spPr/>
      <dgm:t>
        <a:bodyPr/>
        <a:lstStyle/>
        <a:p>
          <a:endParaRPr lang="en-GB"/>
        </a:p>
      </dgm:t>
    </dgm:pt>
    <dgm:pt modelId="{E098B62C-C709-48A2-80A2-C720E66979A4}" type="sibTrans" cxnId="{14C3778B-04DB-4DF6-82F7-AAEB12D0CB7E}">
      <dgm:prSet/>
      <dgm:spPr/>
      <dgm:t>
        <a:bodyPr/>
        <a:lstStyle/>
        <a:p>
          <a:endParaRPr lang="en-GB"/>
        </a:p>
      </dgm:t>
    </dgm:pt>
    <dgm:pt modelId="{745325D9-57B2-4594-B40F-4FB0F0F933CA}">
      <dgm:prSet phldrT="[Text]" custT="1"/>
      <dgm:spPr/>
      <dgm:t>
        <a:bodyPr/>
        <a:lstStyle/>
        <a:p>
          <a:endParaRPr lang="en-GB" sz="1900" dirty="0"/>
        </a:p>
      </dgm:t>
    </dgm:pt>
    <dgm:pt modelId="{A1690ECD-1A8A-418E-BACC-068118EC5B62}" type="parTrans" cxnId="{753604EE-8686-428C-82B5-8BED9641F05E}">
      <dgm:prSet/>
      <dgm:spPr/>
      <dgm:t>
        <a:bodyPr/>
        <a:lstStyle/>
        <a:p>
          <a:endParaRPr lang="en-GB"/>
        </a:p>
      </dgm:t>
    </dgm:pt>
    <dgm:pt modelId="{7E6DE3A3-5CF7-48D9-87E0-BA19932B58A7}" type="sibTrans" cxnId="{753604EE-8686-428C-82B5-8BED9641F05E}">
      <dgm:prSet/>
      <dgm:spPr/>
      <dgm:t>
        <a:bodyPr/>
        <a:lstStyle/>
        <a:p>
          <a:endParaRPr lang="en-GB"/>
        </a:p>
      </dgm:t>
    </dgm:pt>
    <dgm:pt modelId="{3B68C64F-B030-4B02-B976-F440FD10E1E3}">
      <dgm:prSet phldrT="[Text]" custT="1"/>
      <dgm:spPr/>
      <dgm:t>
        <a:bodyPr/>
        <a:lstStyle/>
        <a:p>
          <a:r>
            <a:rPr lang="en-GB" sz="1900" dirty="0"/>
            <a:t>Environmental stresses can worsen depressive symptoms.</a:t>
          </a:r>
        </a:p>
      </dgm:t>
    </dgm:pt>
    <dgm:pt modelId="{355EA9F3-FE8B-4FD4-A9DD-40DD2D1AD9EB}" type="parTrans" cxnId="{9A83C4F6-9CA8-4331-8701-A03396DF111E}">
      <dgm:prSet/>
      <dgm:spPr/>
      <dgm:t>
        <a:bodyPr/>
        <a:lstStyle/>
        <a:p>
          <a:endParaRPr lang="en-GB"/>
        </a:p>
      </dgm:t>
    </dgm:pt>
    <dgm:pt modelId="{FE3D3B3D-4857-4EEE-A410-4983F5642350}" type="sibTrans" cxnId="{9A83C4F6-9CA8-4331-8701-A03396DF111E}">
      <dgm:prSet/>
      <dgm:spPr/>
      <dgm:t>
        <a:bodyPr/>
        <a:lstStyle/>
        <a:p>
          <a:endParaRPr lang="en-GB"/>
        </a:p>
      </dgm:t>
    </dgm:pt>
    <dgm:pt modelId="{4DF76280-2A86-4695-AE90-110184853BE4}">
      <dgm:prSet phldrT="[Text]" custT="1"/>
      <dgm:spPr/>
      <dgm:t>
        <a:bodyPr/>
        <a:lstStyle/>
        <a:p>
          <a:r>
            <a:rPr lang="en-GB" sz="1900" dirty="0">
              <a:solidFill>
                <a:schemeClr val="tx1"/>
              </a:solidFill>
            </a:rPr>
            <a:t>This shows that intellectual capacity depends to a great extent on both contextual and neurological factors.</a:t>
          </a:r>
        </a:p>
      </dgm:t>
    </dgm:pt>
    <dgm:pt modelId="{DF3709B1-B87B-42BA-B1DC-8A97E9EC7DC1}" type="parTrans" cxnId="{32894F6E-4A40-4631-9187-8DA641572DE0}">
      <dgm:prSet/>
      <dgm:spPr/>
      <dgm:t>
        <a:bodyPr/>
        <a:lstStyle/>
        <a:p>
          <a:endParaRPr lang="en-GB"/>
        </a:p>
      </dgm:t>
    </dgm:pt>
    <dgm:pt modelId="{AF7783A2-CFE6-439D-A664-E268259E50A6}" type="sibTrans" cxnId="{32894F6E-4A40-4631-9187-8DA641572DE0}">
      <dgm:prSet/>
      <dgm:spPr/>
      <dgm:t>
        <a:bodyPr/>
        <a:lstStyle/>
        <a:p>
          <a:endParaRPr lang="en-GB"/>
        </a:p>
      </dgm:t>
    </dgm:pt>
    <dgm:pt modelId="{2EDD00F8-654C-41A6-B7E2-4210E7C2BC67}">
      <dgm:prSet custT="1"/>
      <dgm:spPr/>
      <dgm:t>
        <a:bodyPr/>
        <a:lstStyle/>
        <a:p>
          <a:r>
            <a:rPr lang="en-GB" sz="1900" dirty="0"/>
            <a:t>Adolescents’ resilience and social competence depends on their ability to handle relationship successfully. </a:t>
          </a:r>
        </a:p>
      </dgm:t>
    </dgm:pt>
    <dgm:pt modelId="{51E3C0C6-E1A5-4A56-9878-F3D3DFF2C0FD}" type="parTrans" cxnId="{C1E89A53-9FB7-4826-9201-C873167BFA50}">
      <dgm:prSet/>
      <dgm:spPr/>
      <dgm:t>
        <a:bodyPr/>
        <a:lstStyle/>
        <a:p>
          <a:endParaRPr lang="en-GB"/>
        </a:p>
      </dgm:t>
    </dgm:pt>
    <dgm:pt modelId="{1FC1416B-78D0-4342-90E9-6E3AD5128100}" type="sibTrans" cxnId="{C1E89A53-9FB7-4826-9201-C873167BFA50}">
      <dgm:prSet/>
      <dgm:spPr/>
      <dgm:t>
        <a:bodyPr/>
        <a:lstStyle/>
        <a:p>
          <a:endParaRPr lang="en-GB"/>
        </a:p>
      </dgm:t>
    </dgm:pt>
    <dgm:pt modelId="{E7ACE841-489D-40A5-8028-765E5ABE71B1}">
      <dgm:prSet phldrT="[Text]" custT="1"/>
      <dgm:spPr/>
      <dgm:t>
        <a:bodyPr/>
        <a:lstStyle/>
        <a:p>
          <a:r>
            <a:rPr lang="en-GB" sz="1900" dirty="0"/>
            <a:t>Self-concept and positive relationship can help adolescent to overcome these stresses..</a:t>
          </a:r>
        </a:p>
      </dgm:t>
    </dgm:pt>
    <dgm:pt modelId="{A5269719-AAE5-4486-A76B-B28ADBBDF812}" type="parTrans" cxnId="{FC4013B0-607A-421D-AE7F-4EB912F20279}">
      <dgm:prSet/>
      <dgm:spPr/>
      <dgm:t>
        <a:bodyPr/>
        <a:lstStyle/>
        <a:p>
          <a:endParaRPr lang="en-GB"/>
        </a:p>
      </dgm:t>
    </dgm:pt>
    <dgm:pt modelId="{54C9DF91-E747-4124-A3DC-B17BB0A05D52}" type="sibTrans" cxnId="{FC4013B0-607A-421D-AE7F-4EB912F20279}">
      <dgm:prSet/>
      <dgm:spPr/>
      <dgm:t>
        <a:bodyPr/>
        <a:lstStyle/>
        <a:p>
          <a:endParaRPr lang="en-GB"/>
        </a:p>
      </dgm:t>
    </dgm:pt>
    <dgm:pt modelId="{A162023B-937E-43D1-B9D3-661C7F86D8D9}">
      <dgm:prSet phldrT="[Text]" custT="1"/>
      <dgm:spPr/>
      <dgm:t>
        <a:bodyPr/>
        <a:lstStyle/>
        <a:p>
          <a:r>
            <a:rPr lang="en-GB" sz="1900" dirty="0"/>
            <a:t>They may also feel clumsy or awkward due temporary imbalance caused by rapid growth.  </a:t>
          </a:r>
        </a:p>
      </dgm:t>
    </dgm:pt>
    <dgm:pt modelId="{74429281-FB81-4869-B1EF-F664309CDCE2}" type="parTrans" cxnId="{0AB4D609-6804-4F1B-BF31-82F792D64ED1}">
      <dgm:prSet/>
      <dgm:spPr/>
      <dgm:t>
        <a:bodyPr/>
        <a:lstStyle/>
        <a:p>
          <a:endParaRPr lang="en-GB"/>
        </a:p>
      </dgm:t>
    </dgm:pt>
    <dgm:pt modelId="{FB6A67E2-3788-404F-8B58-D69F6012110A}" type="sibTrans" cxnId="{0AB4D609-6804-4F1B-BF31-82F792D64ED1}">
      <dgm:prSet/>
      <dgm:spPr/>
      <dgm:t>
        <a:bodyPr/>
        <a:lstStyle/>
        <a:p>
          <a:endParaRPr lang="en-GB"/>
        </a:p>
      </dgm:t>
    </dgm:pt>
    <dgm:pt modelId="{82D11FAC-E66C-4771-B15B-706D6D1480E7}">
      <dgm:prSet custT="1"/>
      <dgm:spPr/>
      <dgm:t>
        <a:bodyPr/>
        <a:lstStyle/>
        <a:p>
          <a:endParaRPr lang="en-GB" sz="1900" dirty="0"/>
        </a:p>
      </dgm:t>
    </dgm:pt>
    <dgm:pt modelId="{5A29F24E-DD1E-43CA-AB15-F43B904A953C}" type="parTrans" cxnId="{5B843F32-6496-411F-A079-6FB589B11AB6}">
      <dgm:prSet/>
      <dgm:spPr/>
      <dgm:t>
        <a:bodyPr/>
        <a:lstStyle/>
        <a:p>
          <a:endParaRPr lang="en-GB"/>
        </a:p>
      </dgm:t>
    </dgm:pt>
    <dgm:pt modelId="{FA486ECB-2213-4F4E-AED6-075D741827ED}" type="sibTrans" cxnId="{5B843F32-6496-411F-A079-6FB589B11AB6}">
      <dgm:prSet/>
      <dgm:spPr/>
      <dgm:t>
        <a:bodyPr/>
        <a:lstStyle/>
        <a:p>
          <a:endParaRPr lang="en-GB"/>
        </a:p>
      </dgm:t>
    </dgm:pt>
    <dgm:pt modelId="{0536D961-2027-471D-AE3F-1520C81EFD1C}">
      <dgm:prSet custT="1"/>
      <dgm:spPr/>
      <dgm:t>
        <a:bodyPr/>
        <a:lstStyle/>
        <a:p>
          <a:r>
            <a:rPr lang="en-GB" sz="1900" dirty="0"/>
            <a:t>Supportive family bonds help them to achieve emotional security and maturity (Shah et al., 2023).</a:t>
          </a:r>
        </a:p>
      </dgm:t>
    </dgm:pt>
    <dgm:pt modelId="{7DA01D1C-EF21-45F6-A3D0-E69EEAE429CD}" type="parTrans" cxnId="{4B0723A7-D729-407C-9B9D-DB1FFBDDC784}">
      <dgm:prSet/>
      <dgm:spPr/>
    </dgm:pt>
    <dgm:pt modelId="{24CF4D1A-114A-4BD7-ACC0-40DB515009DD}" type="sibTrans" cxnId="{4B0723A7-D729-407C-9B9D-DB1FFBDDC784}">
      <dgm:prSet/>
      <dgm:spPr/>
    </dgm:pt>
    <dgm:pt modelId="{92FAF0D2-5BAF-4EEA-828B-6B2B78EF2CD3}">
      <dgm:prSet phldrT="[Text]" custT="1"/>
      <dgm:spPr/>
      <dgm:t>
        <a:bodyPr/>
        <a:lstStyle/>
        <a:p>
          <a:r>
            <a:rPr lang="en-GB" sz="1900" dirty="0"/>
            <a:t>Common examples of environmental stress include peer rejection and academic pressure. </a:t>
          </a:r>
        </a:p>
      </dgm:t>
    </dgm:pt>
    <dgm:pt modelId="{5D8E8200-0E5A-46E8-A38E-6A780D825BD9}" type="parTrans" cxnId="{57634E1B-505C-461E-B43B-87B2707E76D2}">
      <dgm:prSet/>
      <dgm:spPr/>
    </dgm:pt>
    <dgm:pt modelId="{47A0D6B5-F61B-47F4-B849-B919A6591711}" type="sibTrans" cxnId="{57634E1B-505C-461E-B43B-87B2707E76D2}">
      <dgm:prSet/>
      <dgm:spPr/>
    </dgm:pt>
    <dgm:pt modelId="{753BA20C-F443-4DE1-8308-D3EAE6288093}" type="pres">
      <dgm:prSet presAssocID="{42F8F846-3F2D-437C-96CE-1211A4569094}" presName="linearFlow" presStyleCnt="0">
        <dgm:presLayoutVars>
          <dgm:dir/>
          <dgm:animLvl val="lvl"/>
          <dgm:resizeHandles val="exact"/>
        </dgm:presLayoutVars>
      </dgm:prSet>
      <dgm:spPr/>
    </dgm:pt>
    <dgm:pt modelId="{6FEEE452-4812-4EBF-866B-29F57D23054C}" type="pres">
      <dgm:prSet presAssocID="{9728DF2C-733A-4F99-9E46-15392F3FA9F9}" presName="composite" presStyleCnt="0"/>
      <dgm:spPr/>
    </dgm:pt>
    <dgm:pt modelId="{620A4F3C-3093-4CC7-B778-3DA4A0E4BC99}" type="pres">
      <dgm:prSet presAssocID="{9728DF2C-733A-4F99-9E46-15392F3FA9F9}" presName="parentText" presStyleLbl="alignNode1" presStyleIdx="0" presStyleCnt="4">
        <dgm:presLayoutVars>
          <dgm:chMax val="1"/>
          <dgm:bulletEnabled val="1"/>
        </dgm:presLayoutVars>
      </dgm:prSet>
      <dgm:spPr/>
    </dgm:pt>
    <dgm:pt modelId="{4B86D605-23A4-466F-B8D7-94AFDA017D08}" type="pres">
      <dgm:prSet presAssocID="{9728DF2C-733A-4F99-9E46-15392F3FA9F9}" presName="descendantText" presStyleLbl="alignAcc1" presStyleIdx="0" presStyleCnt="4" custScaleY="109281" custLinFactNeighborX="-395" custLinFactNeighborY="-561">
        <dgm:presLayoutVars>
          <dgm:bulletEnabled val="1"/>
        </dgm:presLayoutVars>
      </dgm:prSet>
      <dgm:spPr/>
    </dgm:pt>
    <dgm:pt modelId="{72D7CCCC-AE40-4665-8735-4618F9397FFB}" type="pres">
      <dgm:prSet presAssocID="{6B232D3A-77D9-45C7-A6A1-D90C3A1C661C}" presName="sp" presStyleCnt="0"/>
      <dgm:spPr/>
    </dgm:pt>
    <dgm:pt modelId="{EEC0AF4B-F60E-4F80-87E2-760E053AD3AA}" type="pres">
      <dgm:prSet presAssocID="{470DF86B-124A-4818-B377-406C87B8E417}" presName="composite" presStyleCnt="0"/>
      <dgm:spPr/>
    </dgm:pt>
    <dgm:pt modelId="{7CCC62E7-A0FE-4B10-AE0B-76D1A833EBBD}" type="pres">
      <dgm:prSet presAssocID="{470DF86B-124A-4818-B377-406C87B8E417}" presName="parentText" presStyleLbl="alignNode1" presStyleIdx="1" presStyleCnt="4">
        <dgm:presLayoutVars>
          <dgm:chMax val="1"/>
          <dgm:bulletEnabled val="1"/>
        </dgm:presLayoutVars>
      </dgm:prSet>
      <dgm:spPr/>
    </dgm:pt>
    <dgm:pt modelId="{00C6CFC8-E6BB-402E-B411-60138C2141AA}" type="pres">
      <dgm:prSet presAssocID="{470DF86B-124A-4818-B377-406C87B8E417}" presName="descendantText" presStyleLbl="alignAcc1" presStyleIdx="1" presStyleCnt="4" custScaleY="150117" custLinFactNeighborX="0">
        <dgm:presLayoutVars>
          <dgm:bulletEnabled val="1"/>
        </dgm:presLayoutVars>
      </dgm:prSet>
      <dgm:spPr/>
    </dgm:pt>
    <dgm:pt modelId="{065721B2-E8EB-4963-B68F-1A29B9AD7B45}" type="pres">
      <dgm:prSet presAssocID="{BB34773D-3EFA-40C6-902D-918F63F6E44D}" presName="sp" presStyleCnt="0"/>
      <dgm:spPr/>
    </dgm:pt>
    <dgm:pt modelId="{EDA201F7-1601-4AA8-B43F-94262D796AFA}" type="pres">
      <dgm:prSet presAssocID="{9D30DEAD-239A-42B7-9F1E-6FE737304E1B}" presName="composite" presStyleCnt="0"/>
      <dgm:spPr/>
    </dgm:pt>
    <dgm:pt modelId="{B1D76E39-40B8-45F5-AAE9-05C635A7E94E}" type="pres">
      <dgm:prSet presAssocID="{9D30DEAD-239A-42B7-9F1E-6FE737304E1B}" presName="parentText" presStyleLbl="alignNode1" presStyleIdx="2" presStyleCnt="4">
        <dgm:presLayoutVars>
          <dgm:chMax val="1"/>
          <dgm:bulletEnabled val="1"/>
        </dgm:presLayoutVars>
      </dgm:prSet>
      <dgm:spPr/>
    </dgm:pt>
    <dgm:pt modelId="{6388E854-19F4-4035-ADF9-06F3E4ADA0F9}" type="pres">
      <dgm:prSet presAssocID="{9D30DEAD-239A-42B7-9F1E-6FE737304E1B}" presName="descendantText" presStyleLbl="alignAcc1" presStyleIdx="2" presStyleCnt="4" custScaleY="127971" custLinFactNeighborX="-399" custLinFactNeighborY="14514">
        <dgm:presLayoutVars>
          <dgm:bulletEnabled val="1"/>
        </dgm:presLayoutVars>
      </dgm:prSet>
      <dgm:spPr/>
    </dgm:pt>
    <dgm:pt modelId="{F18DE5B2-EAE5-4533-A995-82932D9753D3}" type="pres">
      <dgm:prSet presAssocID="{EE52D429-E1CE-4625-94EE-CE24496E78E5}" presName="sp" presStyleCnt="0"/>
      <dgm:spPr/>
    </dgm:pt>
    <dgm:pt modelId="{4540CE40-8397-4CE6-957D-2023D72AF15E}" type="pres">
      <dgm:prSet presAssocID="{50134851-C10C-4B16-9563-9E0861ED4909}" presName="composite" presStyleCnt="0"/>
      <dgm:spPr/>
    </dgm:pt>
    <dgm:pt modelId="{18B67039-C304-46A6-97EB-ABABE97DC238}" type="pres">
      <dgm:prSet presAssocID="{50134851-C10C-4B16-9563-9E0861ED4909}" presName="parentText" presStyleLbl="alignNode1" presStyleIdx="3" presStyleCnt="4">
        <dgm:presLayoutVars>
          <dgm:chMax val="1"/>
          <dgm:bulletEnabled val="1"/>
        </dgm:presLayoutVars>
      </dgm:prSet>
      <dgm:spPr/>
    </dgm:pt>
    <dgm:pt modelId="{2C65C64E-2222-481A-ACC9-BCF78ADAADCF}" type="pres">
      <dgm:prSet presAssocID="{50134851-C10C-4B16-9563-9E0861ED4909}" presName="descendantText" presStyleLbl="alignAcc1" presStyleIdx="3" presStyleCnt="4" custScaleX="97458" custScaleY="179015" custLinFactNeighborX="-398" custLinFactNeighborY="36265">
        <dgm:presLayoutVars>
          <dgm:bulletEnabled val="1"/>
        </dgm:presLayoutVars>
      </dgm:prSet>
      <dgm:spPr/>
    </dgm:pt>
  </dgm:ptLst>
  <dgm:cxnLst>
    <dgm:cxn modelId="{0AB4D609-6804-4F1B-BF31-82F792D64ED1}" srcId="{9728DF2C-733A-4F99-9E46-15392F3FA9F9}" destId="{A162023B-937E-43D1-B9D3-661C7F86D8D9}" srcOrd="1" destOrd="0" parTransId="{74429281-FB81-4869-B1EF-F664309CDCE2}" sibTransId="{FB6A67E2-3788-404F-8B58-D69F6012110A}"/>
    <dgm:cxn modelId="{9DB4F40E-9B2A-4D4B-ADA3-C6A0909FE878}" type="presOf" srcId="{755F86D7-B8E5-4A91-99FE-D5DBF6D32B18}" destId="{00C6CFC8-E6BB-402E-B411-60138C2141AA}" srcOrd="0" destOrd="0" presId="urn:microsoft.com/office/officeart/2005/8/layout/chevron2"/>
    <dgm:cxn modelId="{DC9E0C19-2E16-4B41-B11C-B1FAB63B0100}" type="presOf" srcId="{0536D961-2027-471D-AE3F-1520C81EFD1C}" destId="{6388E854-19F4-4035-ADF9-06F3E4ADA0F9}" srcOrd="0" destOrd="2" presId="urn:microsoft.com/office/officeart/2005/8/layout/chevron2"/>
    <dgm:cxn modelId="{57634E1B-505C-461E-B43B-87B2707E76D2}" srcId="{50134851-C10C-4B16-9563-9E0861ED4909}" destId="{92FAF0D2-5BAF-4EEA-828B-6B2B78EF2CD3}" srcOrd="1" destOrd="0" parTransId="{5D8E8200-0E5A-46E8-A38E-6A780D825BD9}" sibTransId="{47A0D6B5-F61B-47F4-B849-B919A6591711}"/>
    <dgm:cxn modelId="{326FE51E-3302-406E-8D5C-7AC86DA7798E}" type="presOf" srcId="{82D11FAC-E66C-4771-B15B-706D6D1480E7}" destId="{6388E854-19F4-4035-ADF9-06F3E4ADA0F9}" srcOrd="0" destOrd="0" presId="urn:microsoft.com/office/officeart/2005/8/layout/chevron2"/>
    <dgm:cxn modelId="{814FE520-6298-4FAA-B84C-7BCD62685C47}" type="presOf" srcId="{2EDD00F8-654C-41A6-B7E2-4210E7C2BC67}" destId="{6388E854-19F4-4035-ADF9-06F3E4ADA0F9}" srcOrd="0" destOrd="1" presId="urn:microsoft.com/office/officeart/2005/8/layout/chevron2"/>
    <dgm:cxn modelId="{2767C22C-7DCC-421C-B226-F1363AB5B9C7}" type="presOf" srcId="{9D30DEAD-239A-42B7-9F1E-6FE737304E1B}" destId="{B1D76E39-40B8-45F5-AAE9-05C635A7E94E}" srcOrd="0" destOrd="0" presId="urn:microsoft.com/office/officeart/2005/8/layout/chevron2"/>
    <dgm:cxn modelId="{5B843F32-6496-411F-A079-6FB589B11AB6}" srcId="{9D30DEAD-239A-42B7-9F1E-6FE737304E1B}" destId="{82D11FAC-E66C-4771-B15B-706D6D1480E7}" srcOrd="0" destOrd="0" parTransId="{5A29F24E-DD1E-43CA-AB15-F43B904A953C}" sibTransId="{FA486ECB-2213-4F4E-AED6-075D741827ED}"/>
    <dgm:cxn modelId="{B417053D-5306-4FFD-9E10-8A5633B62D5F}" type="presOf" srcId="{E7ACE841-489D-40A5-8028-765E5ABE71B1}" destId="{2C65C64E-2222-481A-ACC9-BCF78ADAADCF}" srcOrd="0" destOrd="2" presId="urn:microsoft.com/office/officeart/2005/8/layout/chevron2"/>
    <dgm:cxn modelId="{93C1CC41-ACF7-47D1-94C9-299CE1273755}" type="presOf" srcId="{9728DF2C-733A-4F99-9E46-15392F3FA9F9}" destId="{620A4F3C-3093-4CC7-B778-3DA4A0E4BC99}" srcOrd="0" destOrd="0" presId="urn:microsoft.com/office/officeart/2005/8/layout/chevron2"/>
    <dgm:cxn modelId="{3A4FDF43-7791-4808-94FC-C8A999989357}" type="presOf" srcId="{92FAF0D2-5BAF-4EEA-828B-6B2B78EF2CD3}" destId="{2C65C64E-2222-481A-ACC9-BCF78ADAADCF}" srcOrd="0" destOrd="1" presId="urn:microsoft.com/office/officeart/2005/8/layout/chevron2"/>
    <dgm:cxn modelId="{4929524A-D829-4C5C-83B6-12A2FCA57443}" srcId="{42F8F846-3F2D-437C-96CE-1211A4569094}" destId="{50134851-C10C-4B16-9563-9E0861ED4909}" srcOrd="3" destOrd="0" parTransId="{40F35D31-5017-4806-99B3-11074E7D79A3}" sibTransId="{EAC0AA65-9840-469A-9092-683FBE4D6C4B}"/>
    <dgm:cxn modelId="{81C85D6D-7DDB-45B5-808B-C0837B84793E}" type="presOf" srcId="{42F8F846-3F2D-437C-96CE-1211A4569094}" destId="{753BA20C-F443-4DE1-8308-D3EAE6288093}" srcOrd="0" destOrd="0" presId="urn:microsoft.com/office/officeart/2005/8/layout/chevron2"/>
    <dgm:cxn modelId="{32894F6E-4A40-4631-9187-8DA641572DE0}" srcId="{470DF86B-124A-4818-B377-406C87B8E417}" destId="{4DF76280-2A86-4695-AE90-110184853BE4}" srcOrd="2" destOrd="0" parTransId="{DF3709B1-B87B-42BA-B1DC-8A97E9EC7DC1}" sibTransId="{AF7783A2-CFE6-439D-A664-E268259E50A6}"/>
    <dgm:cxn modelId="{C1E89A53-9FB7-4826-9201-C873167BFA50}" srcId="{9D30DEAD-239A-42B7-9F1E-6FE737304E1B}" destId="{2EDD00F8-654C-41A6-B7E2-4210E7C2BC67}" srcOrd="1" destOrd="0" parTransId="{51E3C0C6-E1A5-4A56-9878-F3D3DFF2C0FD}" sibTransId="{1FC1416B-78D0-4342-90E9-6E3AD5128100}"/>
    <dgm:cxn modelId="{8BE77D57-A08D-4999-9AC3-73456867ACDA}" type="presOf" srcId="{3B68C64F-B030-4B02-B976-F440FD10E1E3}" destId="{2C65C64E-2222-481A-ACC9-BCF78ADAADCF}" srcOrd="0" destOrd="0" presId="urn:microsoft.com/office/officeart/2005/8/layout/chevron2"/>
    <dgm:cxn modelId="{9D222D7A-0FCC-436D-9A7D-DE006FD18BE8}" type="presOf" srcId="{4DF76280-2A86-4695-AE90-110184853BE4}" destId="{00C6CFC8-E6BB-402E-B411-60138C2141AA}" srcOrd="0" destOrd="2" presId="urn:microsoft.com/office/officeart/2005/8/layout/chevron2"/>
    <dgm:cxn modelId="{F1BB3F85-BA79-4E55-8197-BE1425706282}" type="presOf" srcId="{5DFAE670-2E37-44CB-B50C-981261B2F5E1}" destId="{00C6CFC8-E6BB-402E-B411-60138C2141AA}" srcOrd="0" destOrd="1" presId="urn:microsoft.com/office/officeart/2005/8/layout/chevron2"/>
    <dgm:cxn modelId="{77469C86-D2DB-45A5-BEA4-6987177B7775}" type="presOf" srcId="{A162023B-937E-43D1-B9D3-661C7F86D8D9}" destId="{4B86D605-23A4-466F-B8D7-94AFDA017D08}" srcOrd="0" destOrd="1" presId="urn:microsoft.com/office/officeart/2005/8/layout/chevron2"/>
    <dgm:cxn modelId="{14C3778B-04DB-4DF6-82F7-AAEB12D0CB7E}" srcId="{470DF86B-124A-4818-B377-406C87B8E417}" destId="{755F86D7-B8E5-4A91-99FE-D5DBF6D32B18}" srcOrd="0" destOrd="0" parTransId="{5DEA8C7B-D78C-4FA7-A0BC-4912E72DAD18}" sibTransId="{E098B62C-C709-48A2-80A2-C720E66979A4}"/>
    <dgm:cxn modelId="{52AD9DA2-4674-44C6-BED7-857FB79EE17A}" srcId="{42F8F846-3F2D-437C-96CE-1211A4569094}" destId="{9728DF2C-733A-4F99-9E46-15392F3FA9F9}" srcOrd="0" destOrd="0" parTransId="{47EA4E31-28D9-4184-83E4-7787A44544A8}" sibTransId="{6B232D3A-77D9-45C7-A6A1-D90C3A1C661C}"/>
    <dgm:cxn modelId="{4B0723A7-D729-407C-9B9D-DB1FFBDDC784}" srcId="{9D30DEAD-239A-42B7-9F1E-6FE737304E1B}" destId="{0536D961-2027-471D-AE3F-1520C81EFD1C}" srcOrd="2" destOrd="0" parTransId="{7DA01D1C-EF21-45F6-A3D0-E69EEAE429CD}" sibTransId="{24CF4D1A-114A-4BD7-ACC0-40DB515009DD}"/>
    <dgm:cxn modelId="{FC4013B0-607A-421D-AE7F-4EB912F20279}" srcId="{50134851-C10C-4B16-9563-9E0861ED4909}" destId="{E7ACE841-489D-40A5-8028-765E5ABE71B1}" srcOrd="2" destOrd="0" parTransId="{A5269719-AAE5-4486-A76B-B28ADBBDF812}" sibTransId="{54C9DF91-E747-4124-A3DC-B17BB0A05D52}"/>
    <dgm:cxn modelId="{219017B5-D3AE-49A1-B119-D535F7892FB0}" srcId="{42F8F846-3F2D-437C-96CE-1211A4569094}" destId="{470DF86B-124A-4818-B377-406C87B8E417}" srcOrd="1" destOrd="0" parTransId="{BBDEFF9A-17B2-4466-8532-99F4879198EC}" sibTransId="{BB34773D-3EFA-40C6-902D-918F63F6E44D}"/>
    <dgm:cxn modelId="{536D87BF-5BB5-4C15-BEBE-EC31E5DFA01B}" srcId="{9728DF2C-733A-4F99-9E46-15392F3FA9F9}" destId="{872A4DA8-5C17-42E1-A89F-2A6B87F99349}" srcOrd="0" destOrd="0" parTransId="{BDC37856-AF1E-429A-B92E-1CC014A233E6}" sibTransId="{2E62F53F-E65C-423F-9A47-BDF7374FA5B3}"/>
    <dgm:cxn modelId="{CF3CFFC0-28F0-4C31-84E3-B3AA1BCBC601}" srcId="{9D30DEAD-239A-42B7-9F1E-6FE737304E1B}" destId="{F4FF7080-2300-47B1-80FE-1A6F5172DB7B}" srcOrd="3" destOrd="0" parTransId="{9133DB6D-636F-4966-AAEF-F051E5F1EDEE}" sibTransId="{7BEC5983-7335-4162-A4B4-C3CE31C396B4}"/>
    <dgm:cxn modelId="{E26CB0C9-87E0-4459-9E7B-CC7F8552E30B}" type="presOf" srcId="{F4FF7080-2300-47B1-80FE-1A6F5172DB7B}" destId="{6388E854-19F4-4035-ADF9-06F3E4ADA0F9}" srcOrd="0" destOrd="3" presId="urn:microsoft.com/office/officeart/2005/8/layout/chevron2"/>
    <dgm:cxn modelId="{D1BD70D1-93CC-456B-ADD8-8A6BEEF3C314}" type="presOf" srcId="{470DF86B-124A-4818-B377-406C87B8E417}" destId="{7CCC62E7-A0FE-4B10-AE0B-76D1A833EBBD}" srcOrd="0" destOrd="0" presId="urn:microsoft.com/office/officeart/2005/8/layout/chevron2"/>
    <dgm:cxn modelId="{675700DA-518F-4E56-B3E1-209D44617696}" srcId="{470DF86B-124A-4818-B377-406C87B8E417}" destId="{5DFAE670-2E37-44CB-B50C-981261B2F5E1}" srcOrd="1" destOrd="0" parTransId="{97A5A889-E46D-4529-9569-F680BA6DECC4}" sibTransId="{757FDB79-4B0D-4C62-9991-3C566AADCA27}"/>
    <dgm:cxn modelId="{731633DC-E238-4208-B25A-8C864D67A814}" srcId="{42F8F846-3F2D-437C-96CE-1211A4569094}" destId="{9D30DEAD-239A-42B7-9F1E-6FE737304E1B}" srcOrd="2" destOrd="0" parTransId="{5B0C0993-A415-44FC-AF1F-673CA7FD8209}" sibTransId="{EE52D429-E1CE-4625-94EE-CE24496E78E5}"/>
    <dgm:cxn modelId="{7A91F2E6-D1B9-4021-A242-B253025C6DF4}" type="presOf" srcId="{745325D9-57B2-4594-B40F-4FB0F0F933CA}" destId="{2C65C64E-2222-481A-ACC9-BCF78ADAADCF}" srcOrd="0" destOrd="3" presId="urn:microsoft.com/office/officeart/2005/8/layout/chevron2"/>
    <dgm:cxn modelId="{0C409AE8-EA2E-46F5-A239-DDF8C823A68E}" type="presOf" srcId="{872A4DA8-5C17-42E1-A89F-2A6B87F99349}" destId="{4B86D605-23A4-466F-B8D7-94AFDA017D08}" srcOrd="0" destOrd="0" presId="urn:microsoft.com/office/officeart/2005/8/layout/chevron2"/>
    <dgm:cxn modelId="{753604EE-8686-428C-82B5-8BED9641F05E}" srcId="{50134851-C10C-4B16-9563-9E0861ED4909}" destId="{745325D9-57B2-4594-B40F-4FB0F0F933CA}" srcOrd="3" destOrd="0" parTransId="{A1690ECD-1A8A-418E-BACC-068118EC5B62}" sibTransId="{7E6DE3A3-5CF7-48D9-87E0-BA19932B58A7}"/>
    <dgm:cxn modelId="{32ACD0F2-F93B-473C-B2C7-6C9A444E5E16}" type="presOf" srcId="{50134851-C10C-4B16-9563-9E0861ED4909}" destId="{18B67039-C304-46A6-97EB-ABABE97DC238}" srcOrd="0" destOrd="0" presId="urn:microsoft.com/office/officeart/2005/8/layout/chevron2"/>
    <dgm:cxn modelId="{9A83C4F6-9CA8-4331-8701-A03396DF111E}" srcId="{50134851-C10C-4B16-9563-9E0861ED4909}" destId="{3B68C64F-B030-4B02-B976-F440FD10E1E3}" srcOrd="0" destOrd="0" parTransId="{355EA9F3-FE8B-4FD4-A9DD-40DD2D1AD9EB}" sibTransId="{FE3D3B3D-4857-4EEE-A410-4983F5642350}"/>
    <dgm:cxn modelId="{802D0749-D526-48B6-8FA3-4B890966245A}" type="presParOf" srcId="{753BA20C-F443-4DE1-8308-D3EAE6288093}" destId="{6FEEE452-4812-4EBF-866B-29F57D23054C}" srcOrd="0" destOrd="0" presId="urn:microsoft.com/office/officeart/2005/8/layout/chevron2"/>
    <dgm:cxn modelId="{79FCC29F-1348-4143-BD2E-D7085B29430E}" type="presParOf" srcId="{6FEEE452-4812-4EBF-866B-29F57D23054C}" destId="{620A4F3C-3093-4CC7-B778-3DA4A0E4BC99}" srcOrd="0" destOrd="0" presId="urn:microsoft.com/office/officeart/2005/8/layout/chevron2"/>
    <dgm:cxn modelId="{E48F4F35-137C-4D07-8714-3AF1CCE4ECF7}" type="presParOf" srcId="{6FEEE452-4812-4EBF-866B-29F57D23054C}" destId="{4B86D605-23A4-466F-B8D7-94AFDA017D08}" srcOrd="1" destOrd="0" presId="urn:microsoft.com/office/officeart/2005/8/layout/chevron2"/>
    <dgm:cxn modelId="{D8F91579-0AE2-42A3-849F-4BD219C8FFC9}" type="presParOf" srcId="{753BA20C-F443-4DE1-8308-D3EAE6288093}" destId="{72D7CCCC-AE40-4665-8735-4618F9397FFB}" srcOrd="1" destOrd="0" presId="urn:microsoft.com/office/officeart/2005/8/layout/chevron2"/>
    <dgm:cxn modelId="{BAC8C7C0-109F-4B18-90FE-B506F37F2C61}" type="presParOf" srcId="{753BA20C-F443-4DE1-8308-D3EAE6288093}" destId="{EEC0AF4B-F60E-4F80-87E2-760E053AD3AA}" srcOrd="2" destOrd="0" presId="urn:microsoft.com/office/officeart/2005/8/layout/chevron2"/>
    <dgm:cxn modelId="{C529D499-5EB5-4075-947D-816AFAF0126D}" type="presParOf" srcId="{EEC0AF4B-F60E-4F80-87E2-760E053AD3AA}" destId="{7CCC62E7-A0FE-4B10-AE0B-76D1A833EBBD}" srcOrd="0" destOrd="0" presId="urn:microsoft.com/office/officeart/2005/8/layout/chevron2"/>
    <dgm:cxn modelId="{ABD57BBA-C5A4-40D2-A06E-CEAB17978413}" type="presParOf" srcId="{EEC0AF4B-F60E-4F80-87E2-760E053AD3AA}" destId="{00C6CFC8-E6BB-402E-B411-60138C2141AA}" srcOrd="1" destOrd="0" presId="urn:microsoft.com/office/officeart/2005/8/layout/chevron2"/>
    <dgm:cxn modelId="{0EC91F55-00A2-4FB5-9C01-9769183E2FEB}" type="presParOf" srcId="{753BA20C-F443-4DE1-8308-D3EAE6288093}" destId="{065721B2-E8EB-4963-B68F-1A29B9AD7B45}" srcOrd="3" destOrd="0" presId="urn:microsoft.com/office/officeart/2005/8/layout/chevron2"/>
    <dgm:cxn modelId="{1DA34A3E-D57E-4903-B9DE-24D4F3646F3B}" type="presParOf" srcId="{753BA20C-F443-4DE1-8308-D3EAE6288093}" destId="{EDA201F7-1601-4AA8-B43F-94262D796AFA}" srcOrd="4" destOrd="0" presId="urn:microsoft.com/office/officeart/2005/8/layout/chevron2"/>
    <dgm:cxn modelId="{888B0C44-285D-4AC3-B980-CC4030240002}" type="presParOf" srcId="{EDA201F7-1601-4AA8-B43F-94262D796AFA}" destId="{B1D76E39-40B8-45F5-AAE9-05C635A7E94E}" srcOrd="0" destOrd="0" presId="urn:microsoft.com/office/officeart/2005/8/layout/chevron2"/>
    <dgm:cxn modelId="{80661388-1C7D-45ED-ADCC-2838E4CD7B3D}" type="presParOf" srcId="{EDA201F7-1601-4AA8-B43F-94262D796AFA}" destId="{6388E854-19F4-4035-ADF9-06F3E4ADA0F9}" srcOrd="1" destOrd="0" presId="urn:microsoft.com/office/officeart/2005/8/layout/chevron2"/>
    <dgm:cxn modelId="{AD6002F5-754A-4927-A351-26FA17B74F64}" type="presParOf" srcId="{753BA20C-F443-4DE1-8308-D3EAE6288093}" destId="{F18DE5B2-EAE5-4533-A995-82932D9753D3}" srcOrd="5" destOrd="0" presId="urn:microsoft.com/office/officeart/2005/8/layout/chevron2"/>
    <dgm:cxn modelId="{F1FA21C4-687C-4035-8108-5F2DBAF4F198}" type="presParOf" srcId="{753BA20C-F443-4DE1-8308-D3EAE6288093}" destId="{4540CE40-8397-4CE6-957D-2023D72AF15E}" srcOrd="6" destOrd="0" presId="urn:microsoft.com/office/officeart/2005/8/layout/chevron2"/>
    <dgm:cxn modelId="{6E2486A4-7E97-41E1-9E9A-7391A03A634F}" type="presParOf" srcId="{4540CE40-8397-4CE6-957D-2023D72AF15E}" destId="{18B67039-C304-46A6-97EB-ABABE97DC238}" srcOrd="0" destOrd="0" presId="urn:microsoft.com/office/officeart/2005/8/layout/chevron2"/>
    <dgm:cxn modelId="{C2EF16BE-6E93-43A9-88B8-A3F55154F5F2}" type="presParOf" srcId="{4540CE40-8397-4CE6-957D-2023D72AF15E}" destId="{2C65C64E-2222-481A-ACC9-BCF78ADAADCF}"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F8F846-3F2D-437C-96CE-1211A4569094}" type="doc">
      <dgm:prSet loTypeId="urn:microsoft.com/office/officeart/2005/8/layout/chevron2" loCatId="list" qsTypeId="urn:microsoft.com/office/officeart/2005/8/quickstyle/3d1" qsCatId="3D" csTypeId="urn:microsoft.com/office/officeart/2005/8/colors/accent1_2" csCatId="accent1" phldr="1"/>
      <dgm:spPr/>
      <dgm:t>
        <a:bodyPr/>
        <a:lstStyle/>
        <a:p>
          <a:endParaRPr lang="en-GB"/>
        </a:p>
      </dgm:t>
    </dgm:pt>
    <dgm:pt modelId="{9728DF2C-733A-4F99-9E46-15392F3FA9F9}">
      <dgm:prSet phldrT="[Text]"/>
      <dgm:spPr/>
      <dgm:t>
        <a:bodyPr/>
        <a:lstStyle/>
        <a:p>
          <a:r>
            <a:rPr lang="en-GB" b="1" dirty="0"/>
            <a:t>1 </a:t>
          </a:r>
        </a:p>
      </dgm:t>
    </dgm:pt>
    <dgm:pt modelId="{47EA4E31-28D9-4184-83E4-7787A44544A8}" type="parTrans" cxnId="{52AD9DA2-4674-44C6-BED7-857FB79EE17A}">
      <dgm:prSet/>
      <dgm:spPr/>
      <dgm:t>
        <a:bodyPr/>
        <a:lstStyle/>
        <a:p>
          <a:endParaRPr lang="en-GB"/>
        </a:p>
      </dgm:t>
    </dgm:pt>
    <dgm:pt modelId="{6B232D3A-77D9-45C7-A6A1-D90C3A1C661C}" type="sibTrans" cxnId="{52AD9DA2-4674-44C6-BED7-857FB79EE17A}">
      <dgm:prSet/>
      <dgm:spPr/>
      <dgm:t>
        <a:bodyPr/>
        <a:lstStyle/>
        <a:p>
          <a:endParaRPr lang="en-GB"/>
        </a:p>
      </dgm:t>
    </dgm:pt>
    <dgm:pt modelId="{872A4DA8-5C17-42E1-A89F-2A6B87F99349}">
      <dgm:prSet phldrT="[Text]" custT="1"/>
      <dgm:spPr/>
      <dgm:t>
        <a:bodyPr/>
        <a:lstStyle/>
        <a:p>
          <a:pPr>
            <a:buFont typeface="Arial" panose="020B0604020202020204" pitchFamily="34" charset="0"/>
            <a:buChar char="•"/>
          </a:pPr>
          <a:r>
            <a:rPr lang="en-GB" sz="1900" dirty="0"/>
            <a:t>The </a:t>
          </a:r>
          <a:r>
            <a:rPr lang="en-GB" sz="1900" i="1" dirty="0"/>
            <a:t>Identity versus Role Confusion </a:t>
          </a:r>
          <a:r>
            <a:rPr lang="en-GB" sz="1900" i="0" dirty="0"/>
            <a:t>stage of Erikson’s model is applicable in adolescence</a:t>
          </a:r>
          <a:r>
            <a:rPr lang="en-GB" sz="1900" i="1" dirty="0"/>
            <a:t> </a:t>
          </a:r>
          <a:r>
            <a:rPr lang="en-GB" sz="1900" i="0" dirty="0"/>
            <a:t>(</a:t>
          </a:r>
          <a:r>
            <a:rPr lang="en-GB" sz="1900" dirty="0" err="1"/>
            <a:t>Maehler</a:t>
          </a:r>
          <a:r>
            <a:rPr lang="en-GB" sz="1900" dirty="0"/>
            <a:t> and Hernández-</a:t>
          </a:r>
          <a:r>
            <a:rPr lang="en-GB" sz="1900" dirty="0" err="1"/>
            <a:t>Torrano</a:t>
          </a:r>
          <a:r>
            <a:rPr lang="en-GB" sz="1900" dirty="0"/>
            <a:t>, 2025</a:t>
          </a:r>
          <a:r>
            <a:rPr lang="en-GB" sz="1900" i="0" dirty="0"/>
            <a:t>)</a:t>
          </a:r>
          <a:r>
            <a:rPr lang="en-GB" sz="1900" i="1" dirty="0"/>
            <a:t>.</a:t>
          </a:r>
          <a:endParaRPr lang="en-GB" sz="1900" dirty="0"/>
        </a:p>
      </dgm:t>
    </dgm:pt>
    <dgm:pt modelId="{BDC37856-AF1E-429A-B92E-1CC014A233E6}" type="parTrans" cxnId="{536D87BF-5BB5-4C15-BEBE-EC31E5DFA01B}">
      <dgm:prSet/>
      <dgm:spPr/>
      <dgm:t>
        <a:bodyPr/>
        <a:lstStyle/>
        <a:p>
          <a:endParaRPr lang="en-GB"/>
        </a:p>
      </dgm:t>
    </dgm:pt>
    <dgm:pt modelId="{2E62F53F-E65C-423F-9A47-BDF7374FA5B3}" type="sibTrans" cxnId="{536D87BF-5BB5-4C15-BEBE-EC31E5DFA01B}">
      <dgm:prSet/>
      <dgm:spPr/>
      <dgm:t>
        <a:bodyPr/>
        <a:lstStyle/>
        <a:p>
          <a:endParaRPr lang="en-GB"/>
        </a:p>
      </dgm:t>
    </dgm:pt>
    <dgm:pt modelId="{470DF86B-124A-4818-B377-406C87B8E417}">
      <dgm:prSet phldrT="[Text]"/>
      <dgm:spPr/>
      <dgm:t>
        <a:bodyPr/>
        <a:lstStyle/>
        <a:p>
          <a:r>
            <a:rPr lang="en-GB" b="1" dirty="0"/>
            <a:t>2 </a:t>
          </a:r>
        </a:p>
      </dgm:t>
    </dgm:pt>
    <dgm:pt modelId="{BBDEFF9A-17B2-4466-8532-99F4879198EC}" type="parTrans" cxnId="{219017B5-D3AE-49A1-B119-D535F7892FB0}">
      <dgm:prSet/>
      <dgm:spPr/>
      <dgm:t>
        <a:bodyPr/>
        <a:lstStyle/>
        <a:p>
          <a:endParaRPr lang="en-GB"/>
        </a:p>
      </dgm:t>
    </dgm:pt>
    <dgm:pt modelId="{BB34773D-3EFA-40C6-902D-918F63F6E44D}" type="sibTrans" cxnId="{219017B5-D3AE-49A1-B119-D535F7892FB0}">
      <dgm:prSet/>
      <dgm:spPr/>
      <dgm:t>
        <a:bodyPr/>
        <a:lstStyle/>
        <a:p>
          <a:endParaRPr lang="en-GB"/>
        </a:p>
      </dgm:t>
    </dgm:pt>
    <dgm:pt modelId="{9D30DEAD-239A-42B7-9F1E-6FE737304E1B}">
      <dgm:prSet/>
      <dgm:spPr/>
      <dgm:t>
        <a:bodyPr/>
        <a:lstStyle/>
        <a:p>
          <a:r>
            <a:rPr lang="en-GB" b="1" dirty="0"/>
            <a:t>3 </a:t>
          </a:r>
        </a:p>
      </dgm:t>
    </dgm:pt>
    <dgm:pt modelId="{5B0C0993-A415-44FC-AF1F-673CA7FD8209}" type="parTrans" cxnId="{731633DC-E238-4208-B25A-8C864D67A814}">
      <dgm:prSet/>
      <dgm:spPr/>
      <dgm:t>
        <a:bodyPr/>
        <a:lstStyle/>
        <a:p>
          <a:endParaRPr lang="en-GB"/>
        </a:p>
      </dgm:t>
    </dgm:pt>
    <dgm:pt modelId="{EE52D429-E1CE-4625-94EE-CE24496E78E5}" type="sibTrans" cxnId="{731633DC-E238-4208-B25A-8C864D67A814}">
      <dgm:prSet/>
      <dgm:spPr/>
      <dgm:t>
        <a:bodyPr/>
        <a:lstStyle/>
        <a:p>
          <a:endParaRPr lang="en-GB"/>
        </a:p>
      </dgm:t>
    </dgm:pt>
    <dgm:pt modelId="{1B20089B-076A-4A47-9175-85283D5E9163}">
      <dgm:prSet custT="1"/>
      <dgm:spPr/>
      <dgm:t>
        <a:bodyPr/>
        <a:lstStyle/>
        <a:p>
          <a:pPr>
            <a:buFont typeface="Arial" panose="020B0604020202020204" pitchFamily="34" charset="0"/>
            <a:buNone/>
          </a:pPr>
          <a:endParaRPr lang="en-GB" sz="1900" dirty="0"/>
        </a:p>
      </dgm:t>
    </dgm:pt>
    <dgm:pt modelId="{49140BAB-22E2-44FD-8F19-63B8C99E90B7}" type="parTrans" cxnId="{6787CEEC-F0AB-4229-9C1C-4876833A4F56}">
      <dgm:prSet/>
      <dgm:spPr/>
      <dgm:t>
        <a:bodyPr/>
        <a:lstStyle/>
        <a:p>
          <a:endParaRPr lang="en-GB"/>
        </a:p>
      </dgm:t>
    </dgm:pt>
    <dgm:pt modelId="{EDB54346-FC11-4EBB-BADA-50ECFB030CE0}" type="sibTrans" cxnId="{6787CEEC-F0AB-4229-9C1C-4876833A4F56}">
      <dgm:prSet/>
      <dgm:spPr/>
      <dgm:t>
        <a:bodyPr/>
        <a:lstStyle/>
        <a:p>
          <a:endParaRPr lang="en-GB"/>
        </a:p>
      </dgm:t>
    </dgm:pt>
    <dgm:pt modelId="{F4FF7080-2300-47B1-80FE-1A6F5172DB7B}">
      <dgm:prSet custT="1"/>
      <dgm:spPr/>
      <dgm:t>
        <a:bodyPr/>
        <a:lstStyle/>
        <a:p>
          <a:r>
            <a:rPr lang="en-GB" sz="1900" dirty="0"/>
            <a:t>Contextual and cultural factors can also affect identity formation at this stage.</a:t>
          </a:r>
        </a:p>
      </dgm:t>
    </dgm:pt>
    <dgm:pt modelId="{9133DB6D-636F-4966-AAEF-F051E5F1EDEE}" type="parTrans" cxnId="{CF3CFFC0-28F0-4C31-84E3-B3AA1BCBC601}">
      <dgm:prSet/>
      <dgm:spPr/>
      <dgm:t>
        <a:bodyPr/>
        <a:lstStyle/>
        <a:p>
          <a:endParaRPr lang="en-GB"/>
        </a:p>
      </dgm:t>
    </dgm:pt>
    <dgm:pt modelId="{7BEC5983-7335-4162-A4B4-C3CE31C396B4}" type="sibTrans" cxnId="{CF3CFFC0-28F0-4C31-84E3-B3AA1BCBC601}">
      <dgm:prSet/>
      <dgm:spPr/>
      <dgm:t>
        <a:bodyPr/>
        <a:lstStyle/>
        <a:p>
          <a:endParaRPr lang="en-GB"/>
        </a:p>
      </dgm:t>
    </dgm:pt>
    <dgm:pt modelId="{1D3FD995-0415-4FD6-89A9-3FF1E541050B}">
      <dgm:prSet phldrT="[Text]" custT="1"/>
      <dgm:spPr/>
      <dgm:t>
        <a:bodyPr/>
        <a:lstStyle/>
        <a:p>
          <a:r>
            <a:rPr lang="en-GB" sz="1900" dirty="0"/>
            <a:t>Adolescents strive to identify their sense of self by adopting ideologies of their peers.</a:t>
          </a:r>
        </a:p>
      </dgm:t>
    </dgm:pt>
    <dgm:pt modelId="{CDE067B0-2022-43E7-BB24-77A5AFB8A294}" type="parTrans" cxnId="{8ABEBE1B-4AD2-468B-8574-7329A0F49D84}">
      <dgm:prSet/>
      <dgm:spPr/>
      <dgm:t>
        <a:bodyPr/>
        <a:lstStyle/>
        <a:p>
          <a:endParaRPr lang="en-GB"/>
        </a:p>
      </dgm:t>
    </dgm:pt>
    <dgm:pt modelId="{7DC2118E-41ED-4218-944F-CF5358E8D013}" type="sibTrans" cxnId="{8ABEBE1B-4AD2-468B-8574-7329A0F49D84}">
      <dgm:prSet/>
      <dgm:spPr/>
      <dgm:t>
        <a:bodyPr/>
        <a:lstStyle/>
        <a:p>
          <a:endParaRPr lang="en-GB"/>
        </a:p>
      </dgm:t>
    </dgm:pt>
    <dgm:pt modelId="{755F86D7-B8E5-4A91-99FE-D5DBF6D32B18}">
      <dgm:prSet phldrT="[Text]" custT="1"/>
      <dgm:spPr/>
      <dgm:t>
        <a:bodyPr/>
        <a:lstStyle/>
        <a:p>
          <a:endParaRPr lang="en-GB" sz="1900" dirty="0"/>
        </a:p>
      </dgm:t>
    </dgm:pt>
    <dgm:pt modelId="{5DEA8C7B-D78C-4FA7-A0BC-4912E72DAD18}" type="parTrans" cxnId="{14C3778B-04DB-4DF6-82F7-AAEB12D0CB7E}">
      <dgm:prSet/>
      <dgm:spPr/>
      <dgm:t>
        <a:bodyPr/>
        <a:lstStyle/>
        <a:p>
          <a:endParaRPr lang="en-GB"/>
        </a:p>
      </dgm:t>
    </dgm:pt>
    <dgm:pt modelId="{E098B62C-C709-48A2-80A2-C720E66979A4}" type="sibTrans" cxnId="{14C3778B-04DB-4DF6-82F7-AAEB12D0CB7E}">
      <dgm:prSet/>
      <dgm:spPr/>
      <dgm:t>
        <a:bodyPr/>
        <a:lstStyle/>
        <a:p>
          <a:endParaRPr lang="en-GB"/>
        </a:p>
      </dgm:t>
    </dgm:pt>
    <dgm:pt modelId="{C374DBA3-E42D-4D66-92C5-F2C2FD4153A6}">
      <dgm:prSet phldrT="[Text]" custT="1"/>
      <dgm:spPr/>
      <dgm:t>
        <a:bodyPr/>
        <a:lstStyle/>
        <a:p>
          <a:pPr>
            <a:buNone/>
          </a:pPr>
          <a:r>
            <a:rPr lang="en-GB" sz="1900" i="1" dirty="0"/>
            <a:t> </a:t>
          </a:r>
          <a:endParaRPr lang="en-GB" sz="1900" dirty="0"/>
        </a:p>
      </dgm:t>
    </dgm:pt>
    <dgm:pt modelId="{53DFF319-ABE1-4F34-B99B-F0226FC1F437}" type="parTrans" cxnId="{2828647D-5E74-43B5-A52C-3259E1CAB6C5}">
      <dgm:prSet/>
      <dgm:spPr/>
      <dgm:t>
        <a:bodyPr/>
        <a:lstStyle/>
        <a:p>
          <a:endParaRPr lang="en-GB"/>
        </a:p>
      </dgm:t>
    </dgm:pt>
    <dgm:pt modelId="{35BC6E35-66D3-4716-B7F5-17A3F87A0C75}" type="sibTrans" cxnId="{2828647D-5E74-43B5-A52C-3259E1CAB6C5}">
      <dgm:prSet/>
      <dgm:spPr/>
      <dgm:t>
        <a:bodyPr/>
        <a:lstStyle/>
        <a:p>
          <a:endParaRPr lang="en-GB"/>
        </a:p>
      </dgm:t>
    </dgm:pt>
    <dgm:pt modelId="{4F354325-A4F8-4C0F-9FF1-8E00EA32758A}">
      <dgm:prSet phldrT="[Text]" custT="1"/>
      <dgm:spPr/>
      <dgm:t>
        <a:bodyPr/>
        <a:lstStyle/>
        <a:p>
          <a:pPr>
            <a:buFont typeface="Arial" panose="020B0604020202020204" pitchFamily="34" charset="0"/>
            <a:buChar char="•"/>
          </a:pPr>
          <a:r>
            <a:rPr lang="en-GB" sz="1900" dirty="0"/>
            <a:t>According to theory, the children who are between 12 and 18 years of age, are concerned with how to construct a coherent sense of self.</a:t>
          </a:r>
        </a:p>
      </dgm:t>
    </dgm:pt>
    <dgm:pt modelId="{14057262-1B92-4B2A-ABEB-29259FA0E949}" type="parTrans" cxnId="{2BAC303C-C6CA-4E15-82D7-3B9EDE8A4A36}">
      <dgm:prSet/>
      <dgm:spPr/>
      <dgm:t>
        <a:bodyPr/>
        <a:lstStyle/>
        <a:p>
          <a:endParaRPr lang="en-GB"/>
        </a:p>
      </dgm:t>
    </dgm:pt>
    <dgm:pt modelId="{BE886664-1707-4985-B1A0-EB361A117974}" type="sibTrans" cxnId="{2BAC303C-C6CA-4E15-82D7-3B9EDE8A4A36}">
      <dgm:prSet/>
      <dgm:spPr/>
      <dgm:t>
        <a:bodyPr/>
        <a:lstStyle/>
        <a:p>
          <a:endParaRPr lang="en-GB"/>
        </a:p>
      </dgm:t>
    </dgm:pt>
    <dgm:pt modelId="{2EB1B5C1-D6B0-4F05-9B5B-0B2EC03A89EF}">
      <dgm:prSet phldrT="[Text]" custT="1"/>
      <dgm:spPr/>
      <dgm:t>
        <a:bodyPr/>
        <a:lstStyle/>
        <a:p>
          <a:pPr>
            <a:buFont typeface="Arial" panose="020B0604020202020204" pitchFamily="34" charset="0"/>
            <a:buChar char="•"/>
          </a:pPr>
          <a:endParaRPr lang="en-GB" sz="1900" dirty="0"/>
        </a:p>
      </dgm:t>
    </dgm:pt>
    <dgm:pt modelId="{5647DB8F-CA8A-442F-8A7F-E657ED826DFA}" type="parTrans" cxnId="{A4ACD89A-4BB1-4C1F-9433-5EE8DC4DC95C}">
      <dgm:prSet/>
      <dgm:spPr/>
      <dgm:t>
        <a:bodyPr/>
        <a:lstStyle/>
        <a:p>
          <a:endParaRPr lang="en-GB"/>
        </a:p>
      </dgm:t>
    </dgm:pt>
    <dgm:pt modelId="{2C657683-81F8-4AFA-A161-16EF9FD618DA}" type="sibTrans" cxnId="{A4ACD89A-4BB1-4C1F-9433-5EE8DC4DC95C}">
      <dgm:prSet/>
      <dgm:spPr/>
      <dgm:t>
        <a:bodyPr/>
        <a:lstStyle/>
        <a:p>
          <a:endParaRPr lang="en-GB"/>
        </a:p>
      </dgm:t>
    </dgm:pt>
    <dgm:pt modelId="{FBD05F02-62D0-433E-BE8C-2D767579A559}">
      <dgm:prSet phldrT="[Text]" custT="1"/>
      <dgm:spPr/>
      <dgm:t>
        <a:bodyPr/>
        <a:lstStyle/>
        <a:p>
          <a:r>
            <a:rPr lang="en-GB" sz="1900" dirty="0"/>
            <a:t>Failure will prompt the adolescent to become confused and uncertain about the future.</a:t>
          </a:r>
        </a:p>
      </dgm:t>
    </dgm:pt>
    <dgm:pt modelId="{2302FEA1-04CF-4B03-84B4-3591688AD5BC}" type="parTrans" cxnId="{B7FBDC6B-1D9A-4FE4-BC38-B614FA1D1B0F}">
      <dgm:prSet/>
      <dgm:spPr/>
      <dgm:t>
        <a:bodyPr/>
        <a:lstStyle/>
        <a:p>
          <a:endParaRPr lang="en-GB"/>
        </a:p>
      </dgm:t>
    </dgm:pt>
    <dgm:pt modelId="{54995B6B-8EED-4EA7-A3A4-F26110589C52}" type="sibTrans" cxnId="{B7FBDC6B-1D9A-4FE4-BC38-B614FA1D1B0F}">
      <dgm:prSet/>
      <dgm:spPr/>
      <dgm:t>
        <a:bodyPr/>
        <a:lstStyle/>
        <a:p>
          <a:endParaRPr lang="en-GB"/>
        </a:p>
      </dgm:t>
    </dgm:pt>
    <dgm:pt modelId="{8C20679B-9C74-4F00-A9B5-B4A0EF0925F2}">
      <dgm:prSet custT="1"/>
      <dgm:spPr/>
      <dgm:t>
        <a:bodyPr/>
        <a:lstStyle/>
        <a:p>
          <a:r>
            <a:rPr lang="en-GB" sz="1900" dirty="0"/>
            <a:t>Gender identity and sexual orientation become salient aspects of self-definition. </a:t>
          </a:r>
        </a:p>
      </dgm:t>
    </dgm:pt>
    <dgm:pt modelId="{DECAAD1C-4FCB-43C8-BD48-E2730A1711B9}" type="parTrans" cxnId="{18CB2B4D-B342-45D3-9BD4-3277F716EE24}">
      <dgm:prSet/>
      <dgm:spPr/>
      <dgm:t>
        <a:bodyPr/>
        <a:lstStyle/>
        <a:p>
          <a:endParaRPr lang="en-GB"/>
        </a:p>
      </dgm:t>
    </dgm:pt>
    <dgm:pt modelId="{6C8C57C0-1CE4-4502-A276-EDE25C9D3BBB}" type="sibTrans" cxnId="{18CB2B4D-B342-45D3-9BD4-3277F716EE24}">
      <dgm:prSet/>
      <dgm:spPr/>
      <dgm:t>
        <a:bodyPr/>
        <a:lstStyle/>
        <a:p>
          <a:endParaRPr lang="en-GB"/>
        </a:p>
      </dgm:t>
    </dgm:pt>
    <dgm:pt modelId="{CE95F0B7-92D6-40CE-B020-F1FDF0F6B3ED}">
      <dgm:prSet phldrT="[Text]" custT="1"/>
      <dgm:spPr/>
      <dgm:t>
        <a:bodyPr/>
        <a:lstStyle/>
        <a:p>
          <a:r>
            <a:rPr lang="en-GB" sz="1900" dirty="0"/>
            <a:t>If they are successful, then they will demonstrate stable sense of self and commitment to values.   </a:t>
          </a:r>
        </a:p>
      </dgm:t>
    </dgm:pt>
    <dgm:pt modelId="{65F4630C-B10F-440B-A662-8C7C7C443F8B}" type="parTrans" cxnId="{84BFEF0F-397C-40C7-957F-096C0D779473}">
      <dgm:prSet/>
      <dgm:spPr/>
    </dgm:pt>
    <dgm:pt modelId="{513853DC-1637-4003-BC20-CE7BADACD651}" type="sibTrans" cxnId="{84BFEF0F-397C-40C7-957F-096C0D779473}">
      <dgm:prSet/>
      <dgm:spPr/>
    </dgm:pt>
    <dgm:pt modelId="{753BA20C-F443-4DE1-8308-D3EAE6288093}" type="pres">
      <dgm:prSet presAssocID="{42F8F846-3F2D-437C-96CE-1211A4569094}" presName="linearFlow" presStyleCnt="0">
        <dgm:presLayoutVars>
          <dgm:dir/>
          <dgm:animLvl val="lvl"/>
          <dgm:resizeHandles val="exact"/>
        </dgm:presLayoutVars>
      </dgm:prSet>
      <dgm:spPr/>
    </dgm:pt>
    <dgm:pt modelId="{6FEEE452-4812-4EBF-866B-29F57D23054C}" type="pres">
      <dgm:prSet presAssocID="{9728DF2C-733A-4F99-9E46-15392F3FA9F9}" presName="composite" presStyleCnt="0"/>
      <dgm:spPr/>
    </dgm:pt>
    <dgm:pt modelId="{620A4F3C-3093-4CC7-B778-3DA4A0E4BC99}" type="pres">
      <dgm:prSet presAssocID="{9728DF2C-733A-4F99-9E46-15392F3FA9F9}" presName="parentText" presStyleLbl="alignNode1" presStyleIdx="0" presStyleCnt="3">
        <dgm:presLayoutVars>
          <dgm:chMax val="1"/>
          <dgm:bulletEnabled val="1"/>
        </dgm:presLayoutVars>
      </dgm:prSet>
      <dgm:spPr/>
    </dgm:pt>
    <dgm:pt modelId="{4B86D605-23A4-466F-B8D7-94AFDA017D08}" type="pres">
      <dgm:prSet presAssocID="{9728DF2C-733A-4F99-9E46-15392F3FA9F9}" presName="descendantText" presStyleLbl="alignAcc1" presStyleIdx="0" presStyleCnt="3" custScaleY="109281" custLinFactNeighborX="0">
        <dgm:presLayoutVars>
          <dgm:bulletEnabled val="1"/>
        </dgm:presLayoutVars>
      </dgm:prSet>
      <dgm:spPr/>
    </dgm:pt>
    <dgm:pt modelId="{72D7CCCC-AE40-4665-8735-4618F9397FFB}" type="pres">
      <dgm:prSet presAssocID="{6B232D3A-77D9-45C7-A6A1-D90C3A1C661C}" presName="sp" presStyleCnt="0"/>
      <dgm:spPr/>
    </dgm:pt>
    <dgm:pt modelId="{EEC0AF4B-F60E-4F80-87E2-760E053AD3AA}" type="pres">
      <dgm:prSet presAssocID="{470DF86B-124A-4818-B377-406C87B8E417}" presName="composite" presStyleCnt="0"/>
      <dgm:spPr/>
    </dgm:pt>
    <dgm:pt modelId="{7CCC62E7-A0FE-4B10-AE0B-76D1A833EBBD}" type="pres">
      <dgm:prSet presAssocID="{470DF86B-124A-4818-B377-406C87B8E417}" presName="parentText" presStyleLbl="alignNode1" presStyleIdx="1" presStyleCnt="3">
        <dgm:presLayoutVars>
          <dgm:chMax val="1"/>
          <dgm:bulletEnabled val="1"/>
        </dgm:presLayoutVars>
      </dgm:prSet>
      <dgm:spPr/>
    </dgm:pt>
    <dgm:pt modelId="{00C6CFC8-E6BB-402E-B411-60138C2141AA}" type="pres">
      <dgm:prSet presAssocID="{470DF86B-124A-4818-B377-406C87B8E417}" presName="descendantText" presStyleLbl="alignAcc1" presStyleIdx="1" presStyleCnt="3" custScaleY="109879" custLinFactNeighborX="-411">
        <dgm:presLayoutVars>
          <dgm:bulletEnabled val="1"/>
        </dgm:presLayoutVars>
      </dgm:prSet>
      <dgm:spPr/>
    </dgm:pt>
    <dgm:pt modelId="{065721B2-E8EB-4963-B68F-1A29B9AD7B45}" type="pres">
      <dgm:prSet presAssocID="{BB34773D-3EFA-40C6-902D-918F63F6E44D}" presName="sp" presStyleCnt="0"/>
      <dgm:spPr/>
    </dgm:pt>
    <dgm:pt modelId="{EDA201F7-1601-4AA8-B43F-94262D796AFA}" type="pres">
      <dgm:prSet presAssocID="{9D30DEAD-239A-42B7-9F1E-6FE737304E1B}" presName="composite" presStyleCnt="0"/>
      <dgm:spPr/>
    </dgm:pt>
    <dgm:pt modelId="{B1D76E39-40B8-45F5-AAE9-05C635A7E94E}" type="pres">
      <dgm:prSet presAssocID="{9D30DEAD-239A-42B7-9F1E-6FE737304E1B}" presName="parentText" presStyleLbl="alignNode1" presStyleIdx="2" presStyleCnt="3">
        <dgm:presLayoutVars>
          <dgm:chMax val="1"/>
          <dgm:bulletEnabled val="1"/>
        </dgm:presLayoutVars>
      </dgm:prSet>
      <dgm:spPr/>
    </dgm:pt>
    <dgm:pt modelId="{6388E854-19F4-4035-ADF9-06F3E4ADA0F9}" type="pres">
      <dgm:prSet presAssocID="{9D30DEAD-239A-42B7-9F1E-6FE737304E1B}" presName="descendantText" presStyleLbl="alignAcc1" presStyleIdx="2" presStyleCnt="3" custScaleY="112261" custLinFactNeighborX="-398" custLinFactNeighborY="14514">
        <dgm:presLayoutVars>
          <dgm:bulletEnabled val="1"/>
        </dgm:presLayoutVars>
      </dgm:prSet>
      <dgm:spPr/>
    </dgm:pt>
  </dgm:ptLst>
  <dgm:cxnLst>
    <dgm:cxn modelId="{9DB4F40E-9B2A-4D4B-ADA3-C6A0909FE878}" type="presOf" srcId="{755F86D7-B8E5-4A91-99FE-D5DBF6D32B18}" destId="{00C6CFC8-E6BB-402E-B411-60138C2141AA}" srcOrd="0" destOrd="0" presId="urn:microsoft.com/office/officeart/2005/8/layout/chevron2"/>
    <dgm:cxn modelId="{84BFEF0F-397C-40C7-957F-096C0D779473}" srcId="{470DF86B-124A-4818-B377-406C87B8E417}" destId="{CE95F0B7-92D6-40CE-B020-F1FDF0F6B3ED}" srcOrd="2" destOrd="0" parTransId="{65F4630C-B10F-440B-A662-8C7C7C443F8B}" sibTransId="{513853DC-1637-4003-BC20-CE7BADACD651}"/>
    <dgm:cxn modelId="{8ABEBE1B-4AD2-468B-8574-7329A0F49D84}" srcId="{470DF86B-124A-4818-B377-406C87B8E417}" destId="{1D3FD995-0415-4FD6-89A9-3FF1E541050B}" srcOrd="1" destOrd="0" parTransId="{CDE067B0-2022-43E7-BB24-77A5AFB8A294}" sibTransId="{7DC2118E-41ED-4218-944F-CF5358E8D013}"/>
    <dgm:cxn modelId="{C4D3F524-B0A1-409E-B0CA-DC0F9FF7CB93}" type="presOf" srcId="{1B20089B-076A-4A47-9175-85283D5E9163}" destId="{6388E854-19F4-4035-ADF9-06F3E4ADA0F9}" srcOrd="0" destOrd="0" presId="urn:microsoft.com/office/officeart/2005/8/layout/chevron2"/>
    <dgm:cxn modelId="{2767C22C-7DCC-421C-B226-F1363AB5B9C7}" type="presOf" srcId="{9D30DEAD-239A-42B7-9F1E-6FE737304E1B}" destId="{B1D76E39-40B8-45F5-AAE9-05C635A7E94E}" srcOrd="0" destOrd="0" presId="urn:microsoft.com/office/officeart/2005/8/layout/chevron2"/>
    <dgm:cxn modelId="{2BAC303C-C6CA-4E15-82D7-3B9EDE8A4A36}" srcId="{9728DF2C-733A-4F99-9E46-15392F3FA9F9}" destId="{4F354325-A4F8-4C0F-9FF1-8E00EA32758A}" srcOrd="2" destOrd="0" parTransId="{14057262-1B92-4B2A-ABEB-29259FA0E949}" sibTransId="{BE886664-1707-4985-B1A0-EB361A117974}"/>
    <dgm:cxn modelId="{93C1CC41-ACF7-47D1-94C9-299CE1273755}" type="presOf" srcId="{9728DF2C-733A-4F99-9E46-15392F3FA9F9}" destId="{620A4F3C-3093-4CC7-B778-3DA4A0E4BC99}" srcOrd="0" destOrd="0" presId="urn:microsoft.com/office/officeart/2005/8/layout/chevron2"/>
    <dgm:cxn modelId="{AC731163-A72F-4AE0-A3DA-885A0FFDD483}" type="presOf" srcId="{2EB1B5C1-D6B0-4F05-9B5B-0B2EC03A89EF}" destId="{4B86D605-23A4-466F-B8D7-94AFDA017D08}" srcOrd="0" destOrd="0" presId="urn:microsoft.com/office/officeart/2005/8/layout/chevron2"/>
    <dgm:cxn modelId="{B7FBDC6B-1D9A-4FE4-BC38-B614FA1D1B0F}" srcId="{470DF86B-124A-4818-B377-406C87B8E417}" destId="{FBD05F02-62D0-433E-BE8C-2D767579A559}" srcOrd="3" destOrd="0" parTransId="{2302FEA1-04CF-4B03-84B4-3591688AD5BC}" sibTransId="{54995B6B-8EED-4EA7-A3A4-F26110589C52}"/>
    <dgm:cxn modelId="{18CB2B4D-B342-45D3-9BD4-3277F716EE24}" srcId="{9D30DEAD-239A-42B7-9F1E-6FE737304E1B}" destId="{8C20679B-9C74-4F00-A9B5-B4A0EF0925F2}" srcOrd="2" destOrd="0" parTransId="{DECAAD1C-4FCB-43C8-BD48-E2730A1711B9}" sibTransId="{6C8C57C0-1CE4-4502-A276-EDE25C9D3BBB}"/>
    <dgm:cxn modelId="{81C85D6D-7DDB-45B5-808B-C0837B84793E}" type="presOf" srcId="{42F8F846-3F2D-437C-96CE-1211A4569094}" destId="{753BA20C-F443-4DE1-8308-D3EAE6288093}" srcOrd="0" destOrd="0" presId="urn:microsoft.com/office/officeart/2005/8/layout/chevron2"/>
    <dgm:cxn modelId="{6993F66D-8B36-4F9E-8B12-1D29CD4539C1}" type="presOf" srcId="{1D3FD995-0415-4FD6-89A9-3FF1E541050B}" destId="{00C6CFC8-E6BB-402E-B411-60138C2141AA}" srcOrd="0" destOrd="1" presId="urn:microsoft.com/office/officeart/2005/8/layout/chevron2"/>
    <dgm:cxn modelId="{C6FA0271-1158-4826-90EB-9660225A9E44}" type="presOf" srcId="{CE95F0B7-92D6-40CE-B020-F1FDF0F6B3ED}" destId="{00C6CFC8-E6BB-402E-B411-60138C2141AA}" srcOrd="0" destOrd="2" presId="urn:microsoft.com/office/officeart/2005/8/layout/chevron2"/>
    <dgm:cxn modelId="{2828647D-5E74-43B5-A52C-3259E1CAB6C5}" srcId="{9728DF2C-733A-4F99-9E46-15392F3FA9F9}" destId="{C374DBA3-E42D-4D66-92C5-F2C2FD4153A6}" srcOrd="3" destOrd="0" parTransId="{53DFF319-ABE1-4F34-B99B-F0226FC1F437}" sibTransId="{35BC6E35-66D3-4716-B7F5-17A3F87A0C75}"/>
    <dgm:cxn modelId="{14C3778B-04DB-4DF6-82F7-AAEB12D0CB7E}" srcId="{470DF86B-124A-4818-B377-406C87B8E417}" destId="{755F86D7-B8E5-4A91-99FE-D5DBF6D32B18}" srcOrd="0" destOrd="0" parTransId="{5DEA8C7B-D78C-4FA7-A0BC-4912E72DAD18}" sibTransId="{E098B62C-C709-48A2-80A2-C720E66979A4}"/>
    <dgm:cxn modelId="{A4ACD89A-4BB1-4C1F-9433-5EE8DC4DC95C}" srcId="{9728DF2C-733A-4F99-9E46-15392F3FA9F9}" destId="{2EB1B5C1-D6B0-4F05-9B5B-0B2EC03A89EF}" srcOrd="0" destOrd="0" parTransId="{5647DB8F-CA8A-442F-8A7F-E657ED826DFA}" sibTransId="{2C657683-81F8-4AFA-A161-16EF9FD618DA}"/>
    <dgm:cxn modelId="{0857519F-1DFF-4127-AFA3-B93A1F428282}" type="presOf" srcId="{FBD05F02-62D0-433E-BE8C-2D767579A559}" destId="{00C6CFC8-E6BB-402E-B411-60138C2141AA}" srcOrd="0" destOrd="3" presId="urn:microsoft.com/office/officeart/2005/8/layout/chevron2"/>
    <dgm:cxn modelId="{52AD9DA2-4674-44C6-BED7-857FB79EE17A}" srcId="{42F8F846-3F2D-437C-96CE-1211A4569094}" destId="{9728DF2C-733A-4F99-9E46-15392F3FA9F9}" srcOrd="0" destOrd="0" parTransId="{47EA4E31-28D9-4184-83E4-7787A44544A8}" sibTransId="{6B232D3A-77D9-45C7-A6A1-D90C3A1C661C}"/>
    <dgm:cxn modelId="{AFACD4AC-30C5-4CB9-8E3F-822565418190}" type="presOf" srcId="{4F354325-A4F8-4C0F-9FF1-8E00EA32758A}" destId="{4B86D605-23A4-466F-B8D7-94AFDA017D08}" srcOrd="0" destOrd="2" presId="urn:microsoft.com/office/officeart/2005/8/layout/chevron2"/>
    <dgm:cxn modelId="{219017B5-D3AE-49A1-B119-D535F7892FB0}" srcId="{42F8F846-3F2D-437C-96CE-1211A4569094}" destId="{470DF86B-124A-4818-B377-406C87B8E417}" srcOrd="1" destOrd="0" parTransId="{BBDEFF9A-17B2-4466-8532-99F4879198EC}" sibTransId="{BB34773D-3EFA-40C6-902D-918F63F6E44D}"/>
    <dgm:cxn modelId="{536D87BF-5BB5-4C15-BEBE-EC31E5DFA01B}" srcId="{9728DF2C-733A-4F99-9E46-15392F3FA9F9}" destId="{872A4DA8-5C17-42E1-A89F-2A6B87F99349}" srcOrd="1" destOrd="0" parTransId="{BDC37856-AF1E-429A-B92E-1CC014A233E6}" sibTransId="{2E62F53F-E65C-423F-9A47-BDF7374FA5B3}"/>
    <dgm:cxn modelId="{CF3CFFC0-28F0-4C31-84E3-B3AA1BCBC601}" srcId="{9D30DEAD-239A-42B7-9F1E-6FE737304E1B}" destId="{F4FF7080-2300-47B1-80FE-1A6F5172DB7B}" srcOrd="1" destOrd="0" parTransId="{9133DB6D-636F-4966-AAEF-F051E5F1EDEE}" sibTransId="{7BEC5983-7335-4162-A4B4-C3CE31C396B4}"/>
    <dgm:cxn modelId="{E26CB0C9-87E0-4459-9E7B-CC7F8552E30B}" type="presOf" srcId="{F4FF7080-2300-47B1-80FE-1A6F5172DB7B}" destId="{6388E854-19F4-4035-ADF9-06F3E4ADA0F9}" srcOrd="0" destOrd="1" presId="urn:microsoft.com/office/officeart/2005/8/layout/chevron2"/>
    <dgm:cxn modelId="{D1BD70D1-93CC-456B-ADD8-8A6BEEF3C314}" type="presOf" srcId="{470DF86B-124A-4818-B377-406C87B8E417}" destId="{7CCC62E7-A0FE-4B10-AE0B-76D1A833EBBD}" srcOrd="0" destOrd="0" presId="urn:microsoft.com/office/officeart/2005/8/layout/chevron2"/>
    <dgm:cxn modelId="{731633DC-E238-4208-B25A-8C864D67A814}" srcId="{42F8F846-3F2D-437C-96CE-1211A4569094}" destId="{9D30DEAD-239A-42B7-9F1E-6FE737304E1B}" srcOrd="2" destOrd="0" parTransId="{5B0C0993-A415-44FC-AF1F-673CA7FD8209}" sibTransId="{EE52D429-E1CE-4625-94EE-CE24496E78E5}"/>
    <dgm:cxn modelId="{0C409AE8-EA2E-46F5-A239-DDF8C823A68E}" type="presOf" srcId="{872A4DA8-5C17-42E1-A89F-2A6B87F99349}" destId="{4B86D605-23A4-466F-B8D7-94AFDA017D08}" srcOrd="0" destOrd="1" presId="urn:microsoft.com/office/officeart/2005/8/layout/chevron2"/>
    <dgm:cxn modelId="{6787CEEC-F0AB-4229-9C1C-4876833A4F56}" srcId="{9D30DEAD-239A-42B7-9F1E-6FE737304E1B}" destId="{1B20089B-076A-4A47-9175-85283D5E9163}" srcOrd="0" destOrd="0" parTransId="{49140BAB-22E2-44FD-8F19-63B8C99E90B7}" sibTransId="{EDB54346-FC11-4EBB-BADA-50ECFB030CE0}"/>
    <dgm:cxn modelId="{A77C20F1-08D6-4C0E-82A4-EA15C1EE8C3F}" type="presOf" srcId="{C374DBA3-E42D-4D66-92C5-F2C2FD4153A6}" destId="{4B86D605-23A4-466F-B8D7-94AFDA017D08}" srcOrd="0" destOrd="3" presId="urn:microsoft.com/office/officeart/2005/8/layout/chevron2"/>
    <dgm:cxn modelId="{FE8C03FE-2DC8-459B-948F-ED9D135041ED}" type="presOf" srcId="{8C20679B-9C74-4F00-A9B5-B4A0EF0925F2}" destId="{6388E854-19F4-4035-ADF9-06F3E4ADA0F9}" srcOrd="0" destOrd="2" presId="urn:microsoft.com/office/officeart/2005/8/layout/chevron2"/>
    <dgm:cxn modelId="{802D0749-D526-48B6-8FA3-4B890966245A}" type="presParOf" srcId="{753BA20C-F443-4DE1-8308-D3EAE6288093}" destId="{6FEEE452-4812-4EBF-866B-29F57D23054C}" srcOrd="0" destOrd="0" presId="urn:microsoft.com/office/officeart/2005/8/layout/chevron2"/>
    <dgm:cxn modelId="{79FCC29F-1348-4143-BD2E-D7085B29430E}" type="presParOf" srcId="{6FEEE452-4812-4EBF-866B-29F57D23054C}" destId="{620A4F3C-3093-4CC7-B778-3DA4A0E4BC99}" srcOrd="0" destOrd="0" presId="urn:microsoft.com/office/officeart/2005/8/layout/chevron2"/>
    <dgm:cxn modelId="{E48F4F35-137C-4D07-8714-3AF1CCE4ECF7}" type="presParOf" srcId="{6FEEE452-4812-4EBF-866B-29F57D23054C}" destId="{4B86D605-23A4-466F-B8D7-94AFDA017D08}" srcOrd="1" destOrd="0" presId="urn:microsoft.com/office/officeart/2005/8/layout/chevron2"/>
    <dgm:cxn modelId="{D8F91579-0AE2-42A3-849F-4BD219C8FFC9}" type="presParOf" srcId="{753BA20C-F443-4DE1-8308-D3EAE6288093}" destId="{72D7CCCC-AE40-4665-8735-4618F9397FFB}" srcOrd="1" destOrd="0" presId="urn:microsoft.com/office/officeart/2005/8/layout/chevron2"/>
    <dgm:cxn modelId="{BAC8C7C0-109F-4B18-90FE-B506F37F2C61}" type="presParOf" srcId="{753BA20C-F443-4DE1-8308-D3EAE6288093}" destId="{EEC0AF4B-F60E-4F80-87E2-760E053AD3AA}" srcOrd="2" destOrd="0" presId="urn:microsoft.com/office/officeart/2005/8/layout/chevron2"/>
    <dgm:cxn modelId="{C529D499-5EB5-4075-947D-816AFAF0126D}" type="presParOf" srcId="{EEC0AF4B-F60E-4F80-87E2-760E053AD3AA}" destId="{7CCC62E7-A0FE-4B10-AE0B-76D1A833EBBD}" srcOrd="0" destOrd="0" presId="urn:microsoft.com/office/officeart/2005/8/layout/chevron2"/>
    <dgm:cxn modelId="{ABD57BBA-C5A4-40D2-A06E-CEAB17978413}" type="presParOf" srcId="{EEC0AF4B-F60E-4F80-87E2-760E053AD3AA}" destId="{00C6CFC8-E6BB-402E-B411-60138C2141AA}" srcOrd="1" destOrd="0" presId="urn:microsoft.com/office/officeart/2005/8/layout/chevron2"/>
    <dgm:cxn modelId="{0EC91F55-00A2-4FB5-9C01-9769183E2FEB}" type="presParOf" srcId="{753BA20C-F443-4DE1-8308-D3EAE6288093}" destId="{065721B2-E8EB-4963-B68F-1A29B9AD7B45}" srcOrd="3" destOrd="0" presId="urn:microsoft.com/office/officeart/2005/8/layout/chevron2"/>
    <dgm:cxn modelId="{1DA34A3E-D57E-4903-B9DE-24D4F3646F3B}" type="presParOf" srcId="{753BA20C-F443-4DE1-8308-D3EAE6288093}" destId="{EDA201F7-1601-4AA8-B43F-94262D796AFA}" srcOrd="4" destOrd="0" presId="urn:microsoft.com/office/officeart/2005/8/layout/chevron2"/>
    <dgm:cxn modelId="{888B0C44-285D-4AC3-B980-CC4030240002}" type="presParOf" srcId="{EDA201F7-1601-4AA8-B43F-94262D796AFA}" destId="{B1D76E39-40B8-45F5-AAE9-05C635A7E94E}" srcOrd="0" destOrd="0" presId="urn:microsoft.com/office/officeart/2005/8/layout/chevron2"/>
    <dgm:cxn modelId="{80661388-1C7D-45ED-ADCC-2838E4CD7B3D}" type="presParOf" srcId="{EDA201F7-1601-4AA8-B43F-94262D796AFA}" destId="{6388E854-19F4-4035-ADF9-06F3E4ADA0F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A4F3C-3093-4CC7-B778-3DA4A0E4BC99}">
      <dsp:nvSpPr>
        <dsp:cNvPr id="0" name=""/>
        <dsp:cNvSpPr/>
      </dsp:nvSpPr>
      <dsp:spPr>
        <a:xfrm rot="5400000">
          <a:off x="-212817" y="258560"/>
          <a:ext cx="1418780" cy="993146"/>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Physical </a:t>
          </a:r>
        </a:p>
      </dsp:txBody>
      <dsp:txXfrm rot="-5400000">
        <a:off x="0" y="542316"/>
        <a:ext cx="993146" cy="425634"/>
      </dsp:txXfrm>
    </dsp:sp>
    <dsp:sp modelId="{4B86D605-23A4-466F-B8D7-94AFDA017D08}">
      <dsp:nvSpPr>
        <dsp:cNvPr id="0" name=""/>
        <dsp:cNvSpPr/>
      </dsp:nvSpPr>
      <dsp:spPr>
        <a:xfrm rot="5400000">
          <a:off x="5418895" y="-4422801"/>
          <a:ext cx="1007797" cy="9859296"/>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Puberty-driven growth and sexual maturation.</a:t>
          </a:r>
        </a:p>
        <a:p>
          <a:pPr marL="171450" lvl="1" indent="-171450" algn="l" defTabSz="844550">
            <a:lnSpc>
              <a:spcPct val="90000"/>
            </a:lnSpc>
            <a:spcBef>
              <a:spcPct val="0"/>
            </a:spcBef>
            <a:spcAft>
              <a:spcPct val="15000"/>
            </a:spcAft>
            <a:buChar char="•"/>
          </a:pPr>
          <a:r>
            <a:rPr lang="en-GB" sz="1900" kern="1200" dirty="0"/>
            <a:t>The onset of puberty differs by genetics, nutrition, and environmental exposure. </a:t>
          </a:r>
        </a:p>
        <a:p>
          <a:pPr marL="171450" lvl="1" indent="-171450" algn="l" defTabSz="844550">
            <a:lnSpc>
              <a:spcPct val="90000"/>
            </a:lnSpc>
            <a:spcBef>
              <a:spcPct val="0"/>
            </a:spcBef>
            <a:spcAft>
              <a:spcPct val="15000"/>
            </a:spcAft>
            <a:buChar char="•"/>
          </a:pPr>
          <a:r>
            <a:rPr lang="en-GB" sz="1900" kern="1200" dirty="0"/>
            <a:t>These changes increase self-awareness and body image concerns (</a:t>
          </a:r>
          <a:r>
            <a:rPr lang="en-GB" sz="1900" kern="1200" dirty="0" err="1"/>
            <a:t>Muganwa</a:t>
          </a:r>
          <a:r>
            <a:rPr lang="en-GB" sz="1900" kern="1200" dirty="0"/>
            <a:t> </a:t>
          </a:r>
          <a:r>
            <a:rPr lang="en-GB" sz="1900" i="1" kern="1200" dirty="0"/>
            <a:t>et al</a:t>
          </a:r>
          <a:r>
            <a:rPr lang="en-GB" sz="1900" kern="1200" dirty="0"/>
            <a:t>., 2025). </a:t>
          </a:r>
        </a:p>
      </dsp:txBody>
      <dsp:txXfrm rot="-5400000">
        <a:off x="993146" y="52145"/>
        <a:ext cx="9810099" cy="909403"/>
      </dsp:txXfrm>
    </dsp:sp>
    <dsp:sp modelId="{7CCC62E7-A0FE-4B10-AE0B-76D1A833EBBD}">
      <dsp:nvSpPr>
        <dsp:cNvPr id="0" name=""/>
        <dsp:cNvSpPr/>
      </dsp:nvSpPr>
      <dsp:spPr>
        <a:xfrm rot="5400000">
          <a:off x="-212817" y="1792385"/>
          <a:ext cx="1418780" cy="993146"/>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Cognitive </a:t>
          </a:r>
        </a:p>
      </dsp:txBody>
      <dsp:txXfrm rot="-5400000">
        <a:off x="0" y="2076141"/>
        <a:ext cx="993146" cy="425634"/>
      </dsp:txXfrm>
    </dsp:sp>
    <dsp:sp modelId="{00C6CFC8-E6BB-402E-B411-60138C2141AA}">
      <dsp:nvSpPr>
        <dsp:cNvPr id="0" name=""/>
        <dsp:cNvSpPr/>
      </dsp:nvSpPr>
      <dsp:spPr>
        <a:xfrm rot="5400000">
          <a:off x="5218606" y="-2888976"/>
          <a:ext cx="1408376" cy="9859296"/>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GB" sz="1900" kern="1200" dirty="0"/>
            <a:t>Progression from concrete to abstract thinking </a:t>
          </a:r>
          <a:r>
            <a:rPr lang="en-GB" sz="1900" i="1" kern="1200" dirty="0"/>
            <a:t>(P</a:t>
          </a:r>
          <a:r>
            <a:rPr lang="en-GB" sz="1900" kern="1200" dirty="0"/>
            <a:t>iaget’s </a:t>
          </a:r>
          <a:r>
            <a:rPr lang="en-GB" sz="1900" i="1" kern="1200" dirty="0"/>
            <a:t>Formal Operational Stage).</a:t>
          </a:r>
          <a:r>
            <a:rPr lang="en-GB" sz="1900" kern="1200" dirty="0"/>
            <a:t> </a:t>
          </a:r>
        </a:p>
        <a:p>
          <a:pPr marL="171450" lvl="1" indent="-171450" algn="l" defTabSz="844550">
            <a:lnSpc>
              <a:spcPct val="90000"/>
            </a:lnSpc>
            <a:spcBef>
              <a:spcPct val="0"/>
            </a:spcBef>
            <a:spcAft>
              <a:spcPct val="15000"/>
            </a:spcAft>
            <a:buChar char="•"/>
          </a:pPr>
          <a:r>
            <a:rPr lang="en-GB" sz="1900" kern="1200" dirty="0"/>
            <a:t>Advances in the development of prefrontal cortex, which is responsible for executive functions like impulse control, planning, and perspective-taking (Friedman and Robbins, 2022).</a:t>
          </a:r>
        </a:p>
        <a:p>
          <a:pPr marL="171450" lvl="1" indent="-171450" algn="l" defTabSz="844550">
            <a:lnSpc>
              <a:spcPct val="90000"/>
            </a:lnSpc>
            <a:spcBef>
              <a:spcPct val="0"/>
            </a:spcBef>
            <a:spcAft>
              <a:spcPct val="15000"/>
            </a:spcAft>
            <a:buChar char="•"/>
          </a:pPr>
          <a:r>
            <a:rPr lang="en-GB" sz="1900" kern="1200" dirty="0"/>
            <a:t>Risk-taking behaviours increase because emotion-centric limbic systems develop faster than prefrontal cortex (</a:t>
          </a:r>
          <a:r>
            <a:rPr lang="en-GB" sz="1900" kern="1200" dirty="0" err="1"/>
            <a:t>Fombouchet</a:t>
          </a:r>
          <a:r>
            <a:rPr lang="en-GB" sz="1900" kern="1200" dirty="0"/>
            <a:t> </a:t>
          </a:r>
          <a:r>
            <a:rPr lang="en-GB" sz="1900" i="1" kern="1200" dirty="0"/>
            <a:t>et al.</a:t>
          </a:r>
          <a:r>
            <a:rPr lang="en-GB" sz="1900" kern="1200" dirty="0"/>
            <a:t>, 2023).</a:t>
          </a:r>
        </a:p>
        <a:p>
          <a:pPr marL="171450" lvl="1" indent="-171450" algn="l" defTabSz="844550">
            <a:lnSpc>
              <a:spcPct val="90000"/>
            </a:lnSpc>
            <a:spcBef>
              <a:spcPct val="0"/>
            </a:spcBef>
            <a:spcAft>
              <a:spcPct val="15000"/>
            </a:spcAft>
            <a:buChar char="•"/>
          </a:pPr>
          <a:endParaRPr lang="en-GB" sz="1900" kern="1200" dirty="0"/>
        </a:p>
      </dsp:txBody>
      <dsp:txXfrm rot="-5400000">
        <a:off x="993147" y="1405234"/>
        <a:ext cx="9790545" cy="1270874"/>
      </dsp:txXfrm>
    </dsp:sp>
    <dsp:sp modelId="{B1D76E39-40B8-45F5-AAE9-05C635A7E94E}">
      <dsp:nvSpPr>
        <dsp:cNvPr id="0" name=""/>
        <dsp:cNvSpPr/>
      </dsp:nvSpPr>
      <dsp:spPr>
        <a:xfrm rot="5400000">
          <a:off x="-212817" y="3139660"/>
          <a:ext cx="1418780" cy="993146"/>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Social </a:t>
          </a:r>
        </a:p>
      </dsp:txBody>
      <dsp:txXfrm rot="-5400000">
        <a:off x="0" y="3423416"/>
        <a:ext cx="993146" cy="425634"/>
      </dsp:txXfrm>
    </dsp:sp>
    <dsp:sp modelId="{6388E854-19F4-4035-ADF9-06F3E4ADA0F9}">
      <dsp:nvSpPr>
        <dsp:cNvPr id="0" name=""/>
        <dsp:cNvSpPr/>
      </dsp:nvSpPr>
      <dsp:spPr>
        <a:xfrm rot="5400000">
          <a:off x="5351816" y="-1407851"/>
          <a:ext cx="1035278" cy="9859296"/>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endParaRPr lang="en-GB" sz="1900" kern="1200" dirty="0"/>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More autonomy and less reliance on parental guidance (Shah et al., 2023).</a:t>
          </a:r>
        </a:p>
        <a:p>
          <a:pPr marL="171450" lvl="1" indent="-171450" algn="l" defTabSz="844550">
            <a:lnSpc>
              <a:spcPct val="90000"/>
            </a:lnSpc>
            <a:spcBef>
              <a:spcPct val="0"/>
            </a:spcBef>
            <a:spcAft>
              <a:spcPct val="15000"/>
            </a:spcAft>
            <a:buChar char="•"/>
          </a:pPr>
          <a:r>
            <a:rPr lang="en-GB" sz="1900" kern="1200" dirty="0"/>
            <a:t>Rely on peer pressure for moral reasoning and identity formation. </a:t>
          </a:r>
        </a:p>
        <a:p>
          <a:pPr marL="171450" lvl="1" indent="-171450" algn="l" defTabSz="844550">
            <a:lnSpc>
              <a:spcPct val="90000"/>
            </a:lnSpc>
            <a:spcBef>
              <a:spcPct val="0"/>
            </a:spcBef>
            <a:spcAft>
              <a:spcPct val="15000"/>
            </a:spcAft>
            <a:buChar char="•"/>
          </a:pPr>
          <a:r>
            <a:rPr lang="en-GB" sz="1900" kern="1200" dirty="0"/>
            <a:t>Increased engagement with digital communication and social media. </a:t>
          </a:r>
        </a:p>
        <a:p>
          <a:pPr marL="171450" lvl="1" indent="-171450" algn="l" defTabSz="844550">
            <a:lnSpc>
              <a:spcPct val="90000"/>
            </a:lnSpc>
            <a:spcBef>
              <a:spcPct val="0"/>
            </a:spcBef>
            <a:spcAft>
              <a:spcPct val="15000"/>
            </a:spcAft>
            <a:buFont typeface="Arial" panose="020B0604020202020204" pitchFamily="34" charset="0"/>
            <a:buChar char="•"/>
          </a:pPr>
          <a:endParaRPr lang="en-GB" sz="1900" kern="1200" dirty="0"/>
        </a:p>
      </dsp:txBody>
      <dsp:txXfrm rot="-5400000">
        <a:off x="939807" y="3054696"/>
        <a:ext cx="9808758" cy="934202"/>
      </dsp:txXfrm>
    </dsp:sp>
    <dsp:sp modelId="{18B67039-C304-46A6-97EB-ABABE97DC238}">
      <dsp:nvSpPr>
        <dsp:cNvPr id="0" name=""/>
        <dsp:cNvSpPr/>
      </dsp:nvSpPr>
      <dsp:spPr>
        <a:xfrm rot="5400000">
          <a:off x="-212817" y="4726807"/>
          <a:ext cx="1418780" cy="993146"/>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t>Emotional </a:t>
          </a:r>
        </a:p>
      </dsp:txBody>
      <dsp:txXfrm rot="-5400000">
        <a:off x="0" y="5010563"/>
        <a:ext cx="993146" cy="425634"/>
      </dsp:txXfrm>
    </dsp:sp>
    <dsp:sp modelId="{2C65C64E-2222-481A-ACC9-BCF78ADAADCF}">
      <dsp:nvSpPr>
        <dsp:cNvPr id="0" name=""/>
        <dsp:cNvSpPr/>
      </dsp:nvSpPr>
      <dsp:spPr>
        <a:xfrm rot="5400000">
          <a:off x="5126044" y="248560"/>
          <a:ext cx="1515020" cy="9859296"/>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Develop self-awareness</a:t>
          </a:r>
        </a:p>
        <a:p>
          <a:pPr marL="171450" lvl="1" indent="-171450" algn="l" defTabSz="844550">
            <a:lnSpc>
              <a:spcPct val="90000"/>
            </a:lnSpc>
            <a:spcBef>
              <a:spcPct val="0"/>
            </a:spcBef>
            <a:spcAft>
              <a:spcPct val="15000"/>
            </a:spcAft>
            <a:buChar char="•"/>
          </a:pPr>
          <a:r>
            <a:rPr lang="en-GB" sz="1900" kern="1200" dirty="0"/>
            <a:t>Experience greater emotional intelligence.</a:t>
          </a:r>
        </a:p>
        <a:p>
          <a:pPr marL="171450" lvl="1" indent="-171450" algn="l" defTabSz="844550">
            <a:lnSpc>
              <a:spcPct val="90000"/>
            </a:lnSpc>
            <a:spcBef>
              <a:spcPct val="0"/>
            </a:spcBef>
            <a:spcAft>
              <a:spcPct val="15000"/>
            </a:spcAft>
            <a:buChar char="•"/>
          </a:pPr>
          <a:r>
            <a:rPr lang="en-GB" sz="1900" kern="1200" dirty="0"/>
            <a:t>Hormonal changes result to intense emotional responses. </a:t>
          </a:r>
        </a:p>
      </dsp:txBody>
      <dsp:txXfrm rot="-5400000">
        <a:off x="953907" y="4494655"/>
        <a:ext cx="9785339" cy="13671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A4F3C-3093-4CC7-B778-3DA4A0E4BC99}">
      <dsp:nvSpPr>
        <dsp:cNvPr id="0" name=""/>
        <dsp:cNvSpPr/>
      </dsp:nvSpPr>
      <dsp:spPr>
        <a:xfrm rot="5400000">
          <a:off x="-208256" y="253802"/>
          <a:ext cx="1388377" cy="971864"/>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Physical </a:t>
          </a:r>
        </a:p>
      </dsp:txBody>
      <dsp:txXfrm rot="-5400000">
        <a:off x="1" y="531477"/>
        <a:ext cx="971864" cy="416513"/>
      </dsp:txXfrm>
    </dsp:sp>
    <dsp:sp modelId="{4B86D605-23A4-466F-B8D7-94AFDA017D08}">
      <dsp:nvSpPr>
        <dsp:cNvPr id="0" name=""/>
        <dsp:cNvSpPr/>
      </dsp:nvSpPr>
      <dsp:spPr>
        <a:xfrm rot="5400000">
          <a:off x="5380024" y="-4447188"/>
          <a:ext cx="986201" cy="988057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Adolescents that mature faster or slower may experience low self-esteem (</a:t>
          </a:r>
          <a:r>
            <a:rPr lang="en-GB" sz="1900" kern="1200" dirty="0" err="1"/>
            <a:t>Scheiner</a:t>
          </a:r>
          <a:r>
            <a:rPr lang="en-GB" sz="1900" kern="1200" dirty="0"/>
            <a:t> </a:t>
          </a:r>
          <a:r>
            <a:rPr lang="en-GB" sz="1900" i="1" kern="1200" dirty="0"/>
            <a:t>et al., </a:t>
          </a:r>
          <a:r>
            <a:rPr lang="en-GB" sz="1900" kern="1200" dirty="0"/>
            <a:t>2022).</a:t>
          </a:r>
        </a:p>
        <a:p>
          <a:pPr marL="171450" lvl="1" indent="-171450" algn="l" defTabSz="844550">
            <a:lnSpc>
              <a:spcPct val="90000"/>
            </a:lnSpc>
            <a:spcBef>
              <a:spcPct val="0"/>
            </a:spcBef>
            <a:spcAft>
              <a:spcPct val="15000"/>
            </a:spcAft>
            <a:buChar char="•"/>
          </a:pPr>
          <a:r>
            <a:rPr lang="en-GB" sz="1900" kern="1200" dirty="0"/>
            <a:t>They may also feel clumsy or awkward due temporary imbalance caused by rapid growth.  </a:t>
          </a:r>
        </a:p>
      </dsp:txBody>
      <dsp:txXfrm rot="-5400000">
        <a:off x="932836" y="48142"/>
        <a:ext cx="9832436" cy="889917"/>
      </dsp:txXfrm>
    </dsp:sp>
    <dsp:sp modelId="{7CCC62E7-A0FE-4B10-AE0B-76D1A833EBBD}">
      <dsp:nvSpPr>
        <dsp:cNvPr id="0" name=""/>
        <dsp:cNvSpPr/>
      </dsp:nvSpPr>
      <dsp:spPr>
        <a:xfrm rot="5400000">
          <a:off x="-208256" y="1743022"/>
          <a:ext cx="1388377" cy="971864"/>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Cognitive </a:t>
          </a:r>
        </a:p>
      </dsp:txBody>
      <dsp:txXfrm rot="-5400000">
        <a:off x="1" y="2020697"/>
        <a:ext cx="971864" cy="416513"/>
      </dsp:txXfrm>
    </dsp:sp>
    <dsp:sp modelId="{00C6CFC8-E6BB-402E-B411-60138C2141AA}">
      <dsp:nvSpPr>
        <dsp:cNvPr id="0" name=""/>
        <dsp:cNvSpPr/>
      </dsp:nvSpPr>
      <dsp:spPr>
        <a:xfrm rot="5400000">
          <a:off x="5234791" y="-2954300"/>
          <a:ext cx="1354724" cy="988057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endParaRPr lang="en-GB" sz="1900" kern="1200" dirty="0">
            <a:solidFill>
              <a:schemeClr val="tx1"/>
            </a:solidFill>
          </a:endParaRPr>
        </a:p>
        <a:p>
          <a:pPr marL="171450" lvl="1" indent="-171450" algn="l" defTabSz="844550">
            <a:lnSpc>
              <a:spcPct val="90000"/>
            </a:lnSpc>
            <a:spcBef>
              <a:spcPct val="0"/>
            </a:spcBef>
            <a:spcAft>
              <a:spcPct val="15000"/>
            </a:spcAft>
            <a:buChar char="•"/>
          </a:pPr>
          <a:r>
            <a:rPr lang="en-GB" sz="1900" kern="1200" dirty="0">
              <a:solidFill>
                <a:schemeClr val="tx1"/>
              </a:solidFill>
            </a:rPr>
            <a:t>Schools and familial expectations play significant role in their cognitive development (Zhao and Zhao, 2022).</a:t>
          </a:r>
        </a:p>
        <a:p>
          <a:pPr marL="171450" lvl="1" indent="-171450" algn="l" defTabSz="844550">
            <a:lnSpc>
              <a:spcPct val="90000"/>
            </a:lnSpc>
            <a:spcBef>
              <a:spcPct val="0"/>
            </a:spcBef>
            <a:spcAft>
              <a:spcPct val="15000"/>
            </a:spcAft>
            <a:buChar char="•"/>
          </a:pPr>
          <a:r>
            <a:rPr lang="en-GB" sz="1900" kern="1200" dirty="0">
              <a:solidFill>
                <a:schemeClr val="tx1"/>
              </a:solidFill>
            </a:rPr>
            <a:t>This shows that intellectual capacity depends to a great extent on both contextual and neurological factors.</a:t>
          </a:r>
        </a:p>
      </dsp:txBody>
      <dsp:txXfrm rot="-5400000">
        <a:off x="971864" y="1374759"/>
        <a:ext cx="9814446" cy="1222460"/>
      </dsp:txXfrm>
    </dsp:sp>
    <dsp:sp modelId="{B1D76E39-40B8-45F5-AAE9-05C635A7E94E}">
      <dsp:nvSpPr>
        <dsp:cNvPr id="0" name=""/>
        <dsp:cNvSpPr/>
      </dsp:nvSpPr>
      <dsp:spPr>
        <a:xfrm rot="5400000">
          <a:off x="-208256" y="3132315"/>
          <a:ext cx="1388377" cy="971864"/>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Social </a:t>
          </a:r>
        </a:p>
      </dsp:txBody>
      <dsp:txXfrm rot="-5400000">
        <a:off x="1" y="3409990"/>
        <a:ext cx="971864" cy="416513"/>
      </dsp:txXfrm>
    </dsp:sp>
    <dsp:sp modelId="{6388E854-19F4-4035-ADF9-06F3E4ADA0F9}">
      <dsp:nvSpPr>
        <dsp:cNvPr id="0" name=""/>
        <dsp:cNvSpPr/>
      </dsp:nvSpPr>
      <dsp:spPr>
        <a:xfrm rot="5400000">
          <a:off x="5295295" y="-1434026"/>
          <a:ext cx="1154868" cy="9880578"/>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GB" sz="1900" kern="1200" dirty="0"/>
            <a:t>Adolescents’ resilience and social competence depends on their ability to handle relationship successfully. </a:t>
          </a:r>
        </a:p>
        <a:p>
          <a:pPr marL="171450" lvl="1" indent="-171450" algn="l" defTabSz="844550">
            <a:lnSpc>
              <a:spcPct val="90000"/>
            </a:lnSpc>
            <a:spcBef>
              <a:spcPct val="0"/>
            </a:spcBef>
            <a:spcAft>
              <a:spcPct val="15000"/>
            </a:spcAft>
            <a:buChar char="•"/>
          </a:pPr>
          <a:r>
            <a:rPr lang="en-GB" sz="1900" kern="1200" dirty="0"/>
            <a:t>Supportive family bonds help them to achieve emotional security and maturity (Shah et al., 2023).</a:t>
          </a:r>
        </a:p>
        <a:p>
          <a:pPr marL="171450" lvl="1" indent="-171450" algn="l" defTabSz="844550">
            <a:lnSpc>
              <a:spcPct val="90000"/>
            </a:lnSpc>
            <a:spcBef>
              <a:spcPct val="0"/>
            </a:spcBef>
            <a:spcAft>
              <a:spcPct val="15000"/>
            </a:spcAft>
            <a:buFont typeface="Arial" panose="020B0604020202020204" pitchFamily="34" charset="0"/>
            <a:buChar char="•"/>
          </a:pPr>
          <a:endParaRPr lang="en-GB" sz="1900" kern="1200" dirty="0"/>
        </a:p>
      </dsp:txBody>
      <dsp:txXfrm rot="-5400000">
        <a:off x="932440" y="2985205"/>
        <a:ext cx="9824202" cy="1042116"/>
      </dsp:txXfrm>
    </dsp:sp>
    <dsp:sp modelId="{18B67039-C304-46A6-97EB-ABABE97DC238}">
      <dsp:nvSpPr>
        <dsp:cNvPr id="0" name=""/>
        <dsp:cNvSpPr/>
      </dsp:nvSpPr>
      <dsp:spPr>
        <a:xfrm rot="5400000">
          <a:off x="-208256" y="4751930"/>
          <a:ext cx="1388377" cy="971864"/>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Emotional </a:t>
          </a:r>
        </a:p>
      </dsp:txBody>
      <dsp:txXfrm rot="-5400000">
        <a:off x="1" y="5029605"/>
        <a:ext cx="971864" cy="416513"/>
      </dsp:txXfrm>
    </dsp:sp>
    <dsp:sp modelId="{2C65C64E-2222-481A-ACC9-BCF78ADAADCF}">
      <dsp:nvSpPr>
        <dsp:cNvPr id="0" name=""/>
        <dsp:cNvSpPr/>
      </dsp:nvSpPr>
      <dsp:spPr>
        <a:xfrm rot="5400000">
          <a:off x="5065072" y="313255"/>
          <a:ext cx="1615512" cy="9629414"/>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r>
            <a:rPr lang="en-GB" sz="1900" kern="1200" dirty="0"/>
            <a:t>Environmental stresses can worsen depressive symptoms.</a:t>
          </a:r>
        </a:p>
        <a:p>
          <a:pPr marL="171450" lvl="1" indent="-171450" algn="l" defTabSz="844550">
            <a:lnSpc>
              <a:spcPct val="90000"/>
            </a:lnSpc>
            <a:spcBef>
              <a:spcPct val="0"/>
            </a:spcBef>
            <a:spcAft>
              <a:spcPct val="15000"/>
            </a:spcAft>
            <a:buChar char="•"/>
          </a:pPr>
          <a:r>
            <a:rPr lang="en-GB" sz="1900" kern="1200" dirty="0"/>
            <a:t>Common examples of environmental stress include peer rejection and academic pressure. </a:t>
          </a:r>
        </a:p>
        <a:p>
          <a:pPr marL="171450" lvl="1" indent="-171450" algn="l" defTabSz="844550">
            <a:lnSpc>
              <a:spcPct val="90000"/>
            </a:lnSpc>
            <a:spcBef>
              <a:spcPct val="0"/>
            </a:spcBef>
            <a:spcAft>
              <a:spcPct val="15000"/>
            </a:spcAft>
            <a:buChar char="•"/>
          </a:pPr>
          <a:r>
            <a:rPr lang="en-GB" sz="1900" kern="1200" dirty="0"/>
            <a:t>Self-concept and positive relationship can help adolescent to overcome these stresses..</a:t>
          </a:r>
        </a:p>
        <a:p>
          <a:pPr marL="171450" lvl="1" indent="-171450" algn="l" defTabSz="844550">
            <a:lnSpc>
              <a:spcPct val="90000"/>
            </a:lnSpc>
            <a:spcBef>
              <a:spcPct val="0"/>
            </a:spcBef>
            <a:spcAft>
              <a:spcPct val="15000"/>
            </a:spcAft>
            <a:buChar char="•"/>
          </a:pPr>
          <a:endParaRPr lang="en-GB" sz="1900" kern="1200" dirty="0"/>
        </a:p>
      </dsp:txBody>
      <dsp:txXfrm rot="-5400000">
        <a:off x="1058122" y="4399069"/>
        <a:ext cx="9550551" cy="1457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A4F3C-3093-4CC7-B778-3DA4A0E4BC99}">
      <dsp:nvSpPr>
        <dsp:cNvPr id="0" name=""/>
        <dsp:cNvSpPr/>
      </dsp:nvSpPr>
      <dsp:spPr>
        <a:xfrm rot="5400000">
          <a:off x="-304024" y="372203"/>
          <a:ext cx="2026828" cy="1418780"/>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b="1" kern="1200" dirty="0"/>
            <a:t>1 </a:t>
          </a:r>
        </a:p>
      </dsp:txBody>
      <dsp:txXfrm rot="-5400000">
        <a:off x="0" y="777569"/>
        <a:ext cx="1418780" cy="608048"/>
      </dsp:txXfrm>
    </dsp:sp>
    <dsp:sp modelId="{4B86D605-23A4-466F-B8D7-94AFDA017D08}">
      <dsp:nvSpPr>
        <dsp:cNvPr id="0" name=""/>
        <dsp:cNvSpPr/>
      </dsp:nvSpPr>
      <dsp:spPr>
        <a:xfrm rot="5400000">
          <a:off x="5415756" y="-3989933"/>
          <a:ext cx="1439710" cy="943366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Char char="•"/>
          </a:pPr>
          <a:endParaRPr lang="en-GB" sz="1900" kern="1200" dirty="0"/>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The </a:t>
          </a:r>
          <a:r>
            <a:rPr lang="en-GB" sz="1900" i="1" kern="1200" dirty="0"/>
            <a:t>Identity versus Role Confusion </a:t>
          </a:r>
          <a:r>
            <a:rPr lang="en-GB" sz="1900" i="0" kern="1200" dirty="0"/>
            <a:t>stage of Erikson’s model is applicable in adolescence</a:t>
          </a:r>
          <a:r>
            <a:rPr lang="en-GB" sz="1900" i="1" kern="1200" dirty="0"/>
            <a:t> </a:t>
          </a:r>
          <a:r>
            <a:rPr lang="en-GB" sz="1900" i="0" kern="1200" dirty="0"/>
            <a:t>(</a:t>
          </a:r>
          <a:r>
            <a:rPr lang="en-GB" sz="1900" kern="1200" dirty="0" err="1"/>
            <a:t>Maehler</a:t>
          </a:r>
          <a:r>
            <a:rPr lang="en-GB" sz="1900" kern="1200" dirty="0"/>
            <a:t> and Hernández-</a:t>
          </a:r>
          <a:r>
            <a:rPr lang="en-GB" sz="1900" kern="1200" dirty="0" err="1"/>
            <a:t>Torrano</a:t>
          </a:r>
          <a:r>
            <a:rPr lang="en-GB" sz="1900" kern="1200" dirty="0"/>
            <a:t>, 2025</a:t>
          </a:r>
          <a:r>
            <a:rPr lang="en-GB" sz="1900" i="0" kern="1200" dirty="0"/>
            <a:t>)</a:t>
          </a:r>
          <a:r>
            <a:rPr lang="en-GB" sz="1900" i="1" kern="1200" dirty="0"/>
            <a:t>.</a:t>
          </a:r>
          <a:endParaRPr lang="en-GB" sz="1900" kern="1200" dirty="0"/>
        </a:p>
        <a:p>
          <a:pPr marL="171450" lvl="1" indent="-171450" algn="l" defTabSz="844550">
            <a:lnSpc>
              <a:spcPct val="90000"/>
            </a:lnSpc>
            <a:spcBef>
              <a:spcPct val="0"/>
            </a:spcBef>
            <a:spcAft>
              <a:spcPct val="15000"/>
            </a:spcAft>
            <a:buFont typeface="Arial" panose="020B0604020202020204" pitchFamily="34" charset="0"/>
            <a:buChar char="•"/>
          </a:pPr>
          <a:r>
            <a:rPr lang="en-GB" sz="1900" kern="1200" dirty="0"/>
            <a:t>According to theory, the children who are between 12 and 18 years of age, are concerned with how to construct a coherent sense of self.</a:t>
          </a:r>
        </a:p>
        <a:p>
          <a:pPr marL="171450" lvl="1" indent="-171450" algn="l" defTabSz="844550">
            <a:lnSpc>
              <a:spcPct val="90000"/>
            </a:lnSpc>
            <a:spcBef>
              <a:spcPct val="0"/>
            </a:spcBef>
            <a:spcAft>
              <a:spcPct val="15000"/>
            </a:spcAft>
            <a:buNone/>
          </a:pPr>
          <a:r>
            <a:rPr lang="en-GB" sz="1900" i="1" kern="1200" dirty="0"/>
            <a:t> </a:t>
          </a:r>
          <a:endParaRPr lang="en-GB" sz="1900" kern="1200" dirty="0"/>
        </a:p>
      </dsp:txBody>
      <dsp:txXfrm rot="-5400000">
        <a:off x="1418781" y="77323"/>
        <a:ext cx="9363381" cy="1299148"/>
      </dsp:txXfrm>
    </dsp:sp>
    <dsp:sp modelId="{7CCC62E7-A0FE-4B10-AE0B-76D1A833EBBD}">
      <dsp:nvSpPr>
        <dsp:cNvPr id="0" name=""/>
        <dsp:cNvSpPr/>
      </dsp:nvSpPr>
      <dsp:spPr>
        <a:xfrm rot="5400000">
          <a:off x="-304024" y="2281191"/>
          <a:ext cx="2026828" cy="1418780"/>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b="1" kern="1200" dirty="0"/>
            <a:t>2 </a:t>
          </a:r>
        </a:p>
      </dsp:txBody>
      <dsp:txXfrm rot="-5400000">
        <a:off x="0" y="2686557"/>
        <a:ext cx="1418780" cy="608048"/>
      </dsp:txXfrm>
    </dsp:sp>
    <dsp:sp modelId="{00C6CFC8-E6BB-402E-B411-60138C2141AA}">
      <dsp:nvSpPr>
        <dsp:cNvPr id="0" name=""/>
        <dsp:cNvSpPr/>
      </dsp:nvSpPr>
      <dsp:spPr>
        <a:xfrm rot="5400000">
          <a:off x="5373044" y="-2080944"/>
          <a:ext cx="1447588" cy="943366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Char char="•"/>
          </a:pPr>
          <a:endParaRPr lang="en-GB" sz="1900" kern="1200" dirty="0"/>
        </a:p>
        <a:p>
          <a:pPr marL="171450" lvl="1" indent="-171450" algn="l" defTabSz="844550">
            <a:lnSpc>
              <a:spcPct val="90000"/>
            </a:lnSpc>
            <a:spcBef>
              <a:spcPct val="0"/>
            </a:spcBef>
            <a:spcAft>
              <a:spcPct val="15000"/>
            </a:spcAft>
            <a:buChar char="•"/>
          </a:pPr>
          <a:r>
            <a:rPr lang="en-GB" sz="1900" kern="1200" dirty="0"/>
            <a:t>Adolescents strive to identify their sense of self by adopting ideologies of their peers.</a:t>
          </a:r>
        </a:p>
        <a:p>
          <a:pPr marL="171450" lvl="1" indent="-171450" algn="l" defTabSz="844550">
            <a:lnSpc>
              <a:spcPct val="90000"/>
            </a:lnSpc>
            <a:spcBef>
              <a:spcPct val="0"/>
            </a:spcBef>
            <a:spcAft>
              <a:spcPct val="15000"/>
            </a:spcAft>
            <a:buChar char="•"/>
          </a:pPr>
          <a:r>
            <a:rPr lang="en-GB" sz="1900" kern="1200" dirty="0"/>
            <a:t>If they are successful, then they will demonstrate stable sense of self and commitment to values.   </a:t>
          </a:r>
        </a:p>
        <a:p>
          <a:pPr marL="171450" lvl="1" indent="-171450" algn="l" defTabSz="844550">
            <a:lnSpc>
              <a:spcPct val="90000"/>
            </a:lnSpc>
            <a:spcBef>
              <a:spcPct val="0"/>
            </a:spcBef>
            <a:spcAft>
              <a:spcPct val="15000"/>
            </a:spcAft>
            <a:buChar char="•"/>
          </a:pPr>
          <a:r>
            <a:rPr lang="en-GB" sz="1900" kern="1200" dirty="0"/>
            <a:t>Failure will prompt the adolescent to become confused and uncertain about the future.</a:t>
          </a:r>
        </a:p>
      </dsp:txBody>
      <dsp:txXfrm rot="-5400000">
        <a:off x="1380008" y="1982757"/>
        <a:ext cx="9362997" cy="1306258"/>
      </dsp:txXfrm>
    </dsp:sp>
    <dsp:sp modelId="{B1D76E39-40B8-45F5-AAE9-05C635A7E94E}">
      <dsp:nvSpPr>
        <dsp:cNvPr id="0" name=""/>
        <dsp:cNvSpPr/>
      </dsp:nvSpPr>
      <dsp:spPr>
        <a:xfrm rot="5400000">
          <a:off x="-304024" y="4205871"/>
          <a:ext cx="2026828" cy="1418780"/>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24765" tIns="24765" rIns="24765" bIns="24765" numCol="1" spcCol="1270" anchor="ctr" anchorCtr="0">
          <a:noAutofit/>
        </a:bodyPr>
        <a:lstStyle/>
        <a:p>
          <a:pPr marL="0" lvl="0" indent="0" algn="ctr" defTabSz="1733550">
            <a:lnSpc>
              <a:spcPct val="90000"/>
            </a:lnSpc>
            <a:spcBef>
              <a:spcPct val="0"/>
            </a:spcBef>
            <a:spcAft>
              <a:spcPct val="35000"/>
            </a:spcAft>
            <a:buNone/>
          </a:pPr>
          <a:r>
            <a:rPr lang="en-GB" sz="3900" b="1" kern="1200" dirty="0"/>
            <a:t>3 </a:t>
          </a:r>
        </a:p>
      </dsp:txBody>
      <dsp:txXfrm rot="-5400000">
        <a:off x="0" y="4611237"/>
        <a:ext cx="1418780" cy="608048"/>
      </dsp:txXfrm>
    </dsp:sp>
    <dsp:sp modelId="{6388E854-19F4-4035-ADF9-06F3E4ADA0F9}">
      <dsp:nvSpPr>
        <dsp:cNvPr id="0" name=""/>
        <dsp:cNvSpPr/>
      </dsp:nvSpPr>
      <dsp:spPr>
        <a:xfrm rot="5400000">
          <a:off x="5358580" y="34948"/>
          <a:ext cx="1478969" cy="9433662"/>
        </a:xfrm>
        <a:prstGeom prst="round2Same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135128" tIns="12065" rIns="12065" bIns="12065" numCol="1" spcCol="1270" anchor="ctr" anchorCtr="0">
          <a:noAutofit/>
        </a:bodyPr>
        <a:lstStyle/>
        <a:p>
          <a:pPr marL="171450" lvl="1" indent="-171450" algn="l" defTabSz="844550">
            <a:lnSpc>
              <a:spcPct val="90000"/>
            </a:lnSpc>
            <a:spcBef>
              <a:spcPct val="0"/>
            </a:spcBef>
            <a:spcAft>
              <a:spcPct val="15000"/>
            </a:spcAft>
            <a:buFont typeface="Arial" panose="020B0604020202020204" pitchFamily="34" charset="0"/>
            <a:buNone/>
          </a:pPr>
          <a:endParaRPr lang="en-GB" sz="1900" kern="1200" dirty="0"/>
        </a:p>
        <a:p>
          <a:pPr marL="171450" lvl="1" indent="-171450" algn="l" defTabSz="844550">
            <a:lnSpc>
              <a:spcPct val="90000"/>
            </a:lnSpc>
            <a:spcBef>
              <a:spcPct val="0"/>
            </a:spcBef>
            <a:spcAft>
              <a:spcPct val="15000"/>
            </a:spcAft>
            <a:buChar char="•"/>
          </a:pPr>
          <a:r>
            <a:rPr lang="en-GB" sz="1900" kern="1200" dirty="0"/>
            <a:t>Contextual and cultural factors can also affect identity formation at this stage.</a:t>
          </a:r>
        </a:p>
        <a:p>
          <a:pPr marL="171450" lvl="1" indent="-171450" algn="l" defTabSz="844550">
            <a:lnSpc>
              <a:spcPct val="90000"/>
            </a:lnSpc>
            <a:spcBef>
              <a:spcPct val="0"/>
            </a:spcBef>
            <a:spcAft>
              <a:spcPct val="15000"/>
            </a:spcAft>
            <a:buChar char="•"/>
          </a:pPr>
          <a:r>
            <a:rPr lang="en-GB" sz="1900" kern="1200" dirty="0"/>
            <a:t>Gender identity and sexual orientation become salient aspects of self-definition. </a:t>
          </a:r>
        </a:p>
      </dsp:txBody>
      <dsp:txXfrm rot="-5400000">
        <a:off x="1381234" y="4084492"/>
        <a:ext cx="9361465" cy="13345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F73FDC-E180-44A4-B083-3FD2045AAD15}" type="datetimeFigureOut">
              <a:rPr lang="en-GB" smtClean="0"/>
              <a:t>19/12/2025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9477FB-547C-4314-8FFE-E0B8E8C66244}" type="slidenum">
              <a:rPr lang="en-GB" smtClean="0"/>
              <a:t>‹#›</a:t>
            </a:fld>
            <a:endParaRPr lang="en-GB"/>
          </a:p>
        </p:txBody>
      </p:sp>
    </p:spTree>
    <p:extLst>
      <p:ext uri="{BB962C8B-B14F-4D97-AF65-F5344CB8AC3E}">
        <p14:creationId xmlns:p14="http://schemas.microsoft.com/office/powerpoint/2010/main" val="468573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9477FB-547C-4314-8FFE-E0B8E8C66244}" type="slidenum">
              <a:rPr lang="en-GB" smtClean="0"/>
              <a:t>13</a:t>
            </a:fld>
            <a:endParaRPr lang="en-GB"/>
          </a:p>
        </p:txBody>
      </p:sp>
    </p:spTree>
    <p:extLst>
      <p:ext uri="{BB962C8B-B14F-4D97-AF65-F5344CB8AC3E}">
        <p14:creationId xmlns:p14="http://schemas.microsoft.com/office/powerpoint/2010/main" val="3074960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4E1C-6D28-7EA6-393B-F80DB84642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622AA3-C0EE-0D35-F3BC-0FA62636E9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DD627A-0ECE-38D0-3DF9-DBBB75247AB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27C1497B-6A0D-817E-BE3C-A929A7AFA2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3C36F8-97A5-25CC-CFE2-9A4AE5F5D13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212129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ECED-C452-255A-84DE-84149751E1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9997-B357-C4E0-B809-F729512944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59FADE-DE51-41AC-F892-73FBFC5B1D6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739A7BD0-8D9D-6DD1-EA28-1A67921F2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5EA12F-3ADD-CDC9-F2C1-E3ACF4F524E1}"/>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580532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92BC-B577-155B-572A-A8DC62B788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1BC2B7-2BEF-71A2-D234-FC22D9F13A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B7D675-9E0B-F881-68A8-A20A6140BDC9}"/>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E327E4D4-2358-BDE1-A58B-5A02EBF29C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3489D4-54C9-3850-33E3-EAD3ACF000A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209474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BAF08-DBE4-519F-7D5C-3A18CDD68D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7479E8-2522-A856-1A93-4866F2CDEE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79C366-05AC-0922-DD1F-944C793B73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995749-81A6-1EF7-C494-B828E414514A}"/>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CD0C6E18-0F77-AC05-E582-439670C058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87BDF-EED1-C4FC-BB7A-E82AC3A358B9}"/>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6490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AA3A-EDE1-610B-6E0F-CBD98C2E9F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E5617-08FA-2F52-2E2D-C31D6E22E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E56C8-35B9-2F8E-54F0-7ADBA00873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0458AC-33ED-BDDE-4A12-662F96A69F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019F36-4C9A-3841-6790-BB38B1F02C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AF2400-9D4D-A15E-1ED3-DAA9E599F03E}"/>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8" name="Footer Placeholder 7">
            <a:extLst>
              <a:ext uri="{FF2B5EF4-FFF2-40B4-BE49-F238E27FC236}">
                <a16:creationId xmlns:a16="http://schemas.microsoft.com/office/drawing/2014/main" id="{566049D8-7468-0AE0-9BDC-979077E7E2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D19522-7215-1EDB-B40F-8D310E68A4F7}"/>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160530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99B1-25A0-F4B3-4FF1-8CC0C84F24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AA906F-4749-FB4A-FBE9-098D33641947}"/>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4" name="Footer Placeholder 3">
            <a:extLst>
              <a:ext uri="{FF2B5EF4-FFF2-40B4-BE49-F238E27FC236}">
                <a16:creationId xmlns:a16="http://schemas.microsoft.com/office/drawing/2014/main" id="{3B470940-7A5A-AD21-A50E-87AD3A1D1C9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2C95933-16C9-AB31-A7C8-BD311C49E81D}"/>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6621160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A88EDF-B597-0B41-088B-CE6BB703E072}"/>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3" name="Footer Placeholder 2">
            <a:extLst>
              <a:ext uri="{FF2B5EF4-FFF2-40B4-BE49-F238E27FC236}">
                <a16:creationId xmlns:a16="http://schemas.microsoft.com/office/drawing/2014/main" id="{5A4A5E10-0EDE-6C43-0710-DE7DF8BD5F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0F82DF-1B9C-6147-CD60-929E6C73C203}"/>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185820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AF05-693B-DE66-553A-BB70260A8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E38408-B500-AE9E-ACF3-898EBB36E7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CC3602-2F35-2E9D-6832-AB5D38B630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738AE8-44AA-D1AF-654E-94DF66AB4C5C}"/>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C7C3CEAC-7210-642B-AEC9-F55B5F1AB3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B3816-68A9-8259-6507-44A4759EC8C0}"/>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3768092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B8D37-F67A-7827-C105-148FFE05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8CDAD0-F767-18CF-BAB5-F080EBC3A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1B3017-895C-87F1-642C-CDA8D8C5E3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A370CB-5225-418F-535D-1FD1C62352C4}"/>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6" name="Footer Placeholder 5">
            <a:extLst>
              <a:ext uri="{FF2B5EF4-FFF2-40B4-BE49-F238E27FC236}">
                <a16:creationId xmlns:a16="http://schemas.microsoft.com/office/drawing/2014/main" id="{FB626C96-ADA9-BF2B-ADD5-E98D88781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9D7940-71CF-7841-E90C-23080BD44BFB}"/>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683640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3C8E5-6601-17BA-30C9-4F0CB34E8E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46FA2A-00A6-1C85-3D44-413EA69CA2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4C68E-20CD-FADA-94EB-CCB993A2B0BA}"/>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72641A54-EC61-2E7D-5A1B-12E5B1C98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8399D-6219-23AD-A117-E0C2EC3D39FA}"/>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744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81F147-518C-A345-63BA-9491970E99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685253-76A1-2187-AFB3-BAFFEA7996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05EB49-C56B-FF7C-2997-4CB8C679D610}"/>
              </a:ext>
            </a:extLst>
          </p:cNvPr>
          <p:cNvSpPr>
            <a:spLocks noGrp="1"/>
          </p:cNvSpPr>
          <p:nvPr>
            <p:ph type="dt" sz="half" idx="10"/>
          </p:nvPr>
        </p:nvSpPr>
        <p:spPr/>
        <p:txBody>
          <a:body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A25E5379-4D4C-318F-CA8D-2A5258BBA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4D89-0A18-B641-6BA4-349AD5807976}"/>
              </a:ext>
            </a:extLst>
          </p:cNvPr>
          <p:cNvSpPr>
            <a:spLocks noGrp="1"/>
          </p:cNvSpPr>
          <p:nvPr>
            <p:ph type="sldNum" sz="quarter" idx="12"/>
          </p:nvPr>
        </p:nvSpPr>
        <p:spPr/>
        <p:txBody>
          <a:bodyPr/>
          <a:lstStyle/>
          <a:p>
            <a:fld id="{0DEF02E3-1265-497B-834E-15DA8B155ADF}" type="slidenum">
              <a:rPr lang="en-GB" smtClean="0"/>
              <a:t>‹#›</a:t>
            </a:fld>
            <a:endParaRPr lang="en-GB"/>
          </a:p>
        </p:txBody>
      </p:sp>
    </p:spTree>
    <p:extLst>
      <p:ext uri="{BB962C8B-B14F-4D97-AF65-F5344CB8AC3E}">
        <p14:creationId xmlns:p14="http://schemas.microsoft.com/office/powerpoint/2010/main" val="212626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83554F-1D8C-8426-0194-65508052B3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62463E-8557-5495-AC6A-23DB7BF7A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9FB6B-7D4B-9CA4-0005-200631AF4B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71D7A5-2DBA-4098-BA51-EF2C4EE56CD1}" type="datetimeFigureOut">
              <a:rPr lang="en-GB" smtClean="0"/>
              <a:t>19/12/2025</a:t>
            </a:fld>
            <a:endParaRPr lang="en-GB"/>
          </a:p>
        </p:txBody>
      </p:sp>
      <p:sp>
        <p:nvSpPr>
          <p:cNvPr id="5" name="Footer Placeholder 4">
            <a:extLst>
              <a:ext uri="{FF2B5EF4-FFF2-40B4-BE49-F238E27FC236}">
                <a16:creationId xmlns:a16="http://schemas.microsoft.com/office/drawing/2014/main" id="{BFE62A44-FAED-42BD-C240-AE525C3D5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66E02D-00DC-611D-F2D0-505E65A92C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EF02E3-1265-497B-834E-15DA8B155ADF}" type="slidenum">
              <a:rPr lang="en-GB" smtClean="0"/>
              <a:t>‹#›</a:t>
            </a:fld>
            <a:endParaRPr lang="en-GB"/>
          </a:p>
        </p:txBody>
      </p:sp>
    </p:spTree>
    <p:extLst>
      <p:ext uri="{BB962C8B-B14F-4D97-AF65-F5344CB8AC3E}">
        <p14:creationId xmlns:p14="http://schemas.microsoft.com/office/powerpoint/2010/main" val="851234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4135/9781483392271.n178" TargetMode="External" /><Relationship Id="rId3" Type="http://schemas.openxmlformats.org/officeDocument/2006/relationships/hyperlink" Target="https://doi.org/10.1038/s41386-021-01132-0" TargetMode="External" /><Relationship Id="rId7" Type="http://schemas.openxmlformats.org/officeDocument/2006/relationships/hyperlink" Target="https://eudl.eu/pdf/10.4108/eai.18-7-2023.2343401" TargetMode="Externa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hyperlink" Target="https://doi.org/10.1037/dev0000578" TargetMode="External" /><Relationship Id="rId5" Type="http://schemas.openxmlformats.org/officeDocument/2006/relationships/hyperlink" Target="https://doi.org/10.1371/journal.pone.0325502" TargetMode="External" /><Relationship Id="rId4" Type="http://schemas.openxmlformats.org/officeDocument/2006/relationships/hyperlink" Target="https://pm.amegroups.org/article/view/4978/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942535" y="1533379"/>
            <a:ext cx="10860259" cy="2482908"/>
          </a:xfrm>
        </p:spPr>
        <p:txBody>
          <a:bodyPr>
            <a:normAutofit/>
          </a:bodyPr>
          <a:lstStyle/>
          <a:p>
            <a:r>
              <a:rPr lang="en-GB" sz="4000" dirty="0">
                <a:latin typeface="Arial" panose="020B0604020202020204" pitchFamily="34" charset="0"/>
                <a:cs typeface="Arial" panose="020B0604020202020204" pitchFamily="34" charset="0"/>
              </a:rPr>
              <a:t>Psychology in Health and Social Care</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LCHS4010</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Individual  Presentation</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793289" y="4335700"/>
            <a:ext cx="9751320" cy="2235736"/>
          </a:xfrm>
        </p:spPr>
        <p:txBody>
          <a:bodyPr>
            <a:normAutofit/>
          </a:bodyPr>
          <a:lstStyle/>
          <a:p>
            <a:pPr algn="l"/>
            <a:r>
              <a:rPr lang="en-GB" dirty="0"/>
              <a:t>Programme: Certificate of Higher Education in Health and Social Care</a:t>
            </a:r>
          </a:p>
          <a:p>
            <a:pPr algn="l"/>
            <a:r>
              <a:rPr lang="en-GB" dirty="0"/>
              <a:t>Student name: </a:t>
            </a:r>
            <a:r>
              <a:rPr lang="en-GB" dirty="0" err="1"/>
              <a:t>Adebisi</a:t>
            </a:r>
            <a:r>
              <a:rPr lang="en-GB" dirty="0"/>
              <a:t> </a:t>
            </a:r>
            <a:r>
              <a:rPr lang="en-GB" dirty="0" err="1"/>
              <a:t>Owolabi</a:t>
            </a:r>
            <a:r>
              <a:rPr lang="en-GB" dirty="0"/>
              <a:t> </a:t>
            </a:r>
          </a:p>
          <a:p>
            <a:pPr algn="l"/>
            <a:r>
              <a:rPr lang="en-GB" dirty="0"/>
              <a:t>Student </a:t>
            </a:r>
            <a:r>
              <a:rPr lang="en-GB"/>
              <a:t>ID: 2414782</a:t>
            </a:r>
            <a:endParaRPr lang="en-GB" dirty="0"/>
          </a:p>
          <a:p>
            <a:pPr algn="l"/>
            <a:r>
              <a:rPr lang="en-GB" dirty="0"/>
              <a:t>Lecturer name: Bianca </a:t>
            </a:r>
            <a:r>
              <a:rPr lang="en-GB" dirty="0" err="1"/>
              <a:t>Sanfilippo</a:t>
            </a:r>
            <a:r>
              <a:rPr lang="en-GB" dirty="0"/>
              <a:t> </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190941"/>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9B51937-2808-47BF-8204-FF01A00705D6}"/>
              </a:ext>
            </a:extLst>
          </p:cNvPr>
          <p:cNvSpPr>
            <a:spLocks noGrp="1"/>
          </p:cNvSpPr>
          <p:nvPr>
            <p:ph type="title"/>
          </p:nvPr>
        </p:nvSpPr>
        <p:spPr>
          <a:xfrm>
            <a:off x="838200" y="365125"/>
            <a:ext cx="10515600" cy="5613644"/>
          </a:xfrm>
        </p:spPr>
        <p:txBody>
          <a:bodyPr>
            <a:normAutofit/>
          </a:bodyPr>
          <a:lstStyle/>
          <a:p>
            <a:pPr algn="ctr"/>
            <a:r>
              <a:rPr lang="en-GB" sz="4000" b="1" dirty="0"/>
              <a:t>The Influence of Nature, Nurture, and Erikson’s Psychosocial Theory on Adolescent Development</a:t>
            </a:r>
            <a:br>
              <a:rPr lang="en-GB" sz="4000" b="1" dirty="0"/>
            </a:br>
            <a:endParaRPr lang="en-GB" sz="4000" b="1" dirty="0"/>
          </a:p>
        </p:txBody>
      </p:sp>
    </p:spTree>
    <p:extLst>
      <p:ext uri="{BB962C8B-B14F-4D97-AF65-F5344CB8AC3E}">
        <p14:creationId xmlns:p14="http://schemas.microsoft.com/office/powerpoint/2010/main" val="83562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3328181" y="162626"/>
            <a:ext cx="5303520" cy="737706"/>
          </a:xfrm>
        </p:spPr>
        <p:txBody>
          <a:bodyPr>
            <a:normAutofit/>
          </a:bodyPr>
          <a:lstStyle/>
          <a:p>
            <a:pPr algn="ctr"/>
            <a:r>
              <a:rPr lang="en-GB" sz="3000" b="1" dirty="0"/>
              <a:t>Introduction</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rmAutofit/>
          </a:bodyPr>
          <a:lstStyle/>
          <a:p>
            <a:pPr algn="just">
              <a:lnSpc>
                <a:spcPct val="112000"/>
              </a:lnSpc>
              <a:spcBef>
                <a:spcPts val="600"/>
              </a:spcBef>
              <a:spcAft>
                <a:spcPts val="600"/>
              </a:spcAft>
              <a:buFont typeface="Wingdings" panose="05000000000000000000" pitchFamily="2" charset="2"/>
              <a:buChar char="v"/>
            </a:pPr>
            <a:r>
              <a:rPr lang="en-GB" sz="2200" dirty="0"/>
              <a:t> Adolescence is a period during which children experience rapid transformation. </a:t>
            </a:r>
          </a:p>
          <a:p>
            <a:pPr algn="just">
              <a:lnSpc>
                <a:spcPct val="112000"/>
              </a:lnSpc>
              <a:spcBef>
                <a:spcPts val="600"/>
              </a:spcBef>
              <a:spcAft>
                <a:spcPts val="600"/>
              </a:spcAft>
              <a:buFont typeface="Wingdings" panose="05000000000000000000" pitchFamily="2" charset="2"/>
              <a:buChar char="v"/>
            </a:pPr>
            <a:r>
              <a:rPr lang="en-GB" sz="2200" dirty="0"/>
              <a:t> These include biological, psychological, and social changes that could affect their identity formation (Best and Ban, 2021; </a:t>
            </a:r>
            <a:r>
              <a:rPr lang="en-GB" sz="2200" dirty="0" err="1"/>
              <a:t>Mastorci</a:t>
            </a:r>
            <a:r>
              <a:rPr lang="en-GB" sz="2200" dirty="0"/>
              <a:t> </a:t>
            </a:r>
            <a:r>
              <a:rPr lang="en-GB" sz="2200" i="1" dirty="0"/>
              <a:t>et al</a:t>
            </a:r>
            <a:r>
              <a:rPr lang="en-GB" sz="2200" dirty="0"/>
              <a:t>, 2024). </a:t>
            </a:r>
          </a:p>
          <a:p>
            <a:pPr algn="just">
              <a:lnSpc>
                <a:spcPct val="112000"/>
              </a:lnSpc>
              <a:spcBef>
                <a:spcPts val="600"/>
              </a:spcBef>
              <a:spcAft>
                <a:spcPts val="600"/>
              </a:spcAft>
              <a:buFont typeface="Wingdings" panose="05000000000000000000" pitchFamily="2" charset="2"/>
              <a:buChar char="v"/>
            </a:pPr>
            <a:r>
              <a:rPr lang="en-GB" sz="2200" dirty="0"/>
              <a:t> Adequate understanding of these changes and their impacts assist health and social care practitioners in creating suitable interventions for improving physical and emotional wellbeing. </a:t>
            </a:r>
          </a:p>
          <a:p>
            <a:pPr algn="just">
              <a:lnSpc>
                <a:spcPct val="112000"/>
              </a:lnSpc>
              <a:spcBef>
                <a:spcPts val="600"/>
              </a:spcBef>
              <a:spcAft>
                <a:spcPts val="600"/>
              </a:spcAft>
              <a:buFont typeface="Wingdings" panose="05000000000000000000" pitchFamily="2" charset="2"/>
              <a:buChar char="v"/>
            </a:pPr>
            <a:r>
              <a:rPr lang="en-GB" sz="2200" dirty="0"/>
              <a:t> This presentation aims to explore: </a:t>
            </a:r>
          </a:p>
          <a:p>
            <a:pPr lvl="1" algn="just">
              <a:lnSpc>
                <a:spcPct val="112000"/>
              </a:lnSpc>
              <a:spcBef>
                <a:spcPts val="600"/>
              </a:spcBef>
              <a:spcAft>
                <a:spcPts val="600"/>
              </a:spcAft>
              <a:buFont typeface="Wingdings" panose="05000000000000000000" pitchFamily="2" charset="2"/>
              <a:buChar char="v"/>
            </a:pPr>
            <a:r>
              <a:rPr lang="en-GB" sz="2200" dirty="0"/>
              <a:t> Adolescents’ key developmental areas. </a:t>
            </a:r>
          </a:p>
          <a:p>
            <a:pPr lvl="1" algn="just">
              <a:lnSpc>
                <a:spcPct val="112000"/>
              </a:lnSpc>
              <a:spcBef>
                <a:spcPts val="600"/>
              </a:spcBef>
              <a:spcAft>
                <a:spcPts val="600"/>
              </a:spcAft>
              <a:buFont typeface="Wingdings" panose="05000000000000000000" pitchFamily="2" charset="2"/>
              <a:buChar char="v"/>
            </a:pPr>
            <a:r>
              <a:rPr lang="en-GB" sz="2200" dirty="0"/>
              <a:t> The biological and environmental factors that influence adolescents’ development.</a:t>
            </a:r>
          </a:p>
          <a:p>
            <a:pPr lvl="1" algn="just">
              <a:lnSpc>
                <a:spcPct val="112000"/>
              </a:lnSpc>
              <a:spcBef>
                <a:spcPts val="600"/>
              </a:spcBef>
              <a:spcAft>
                <a:spcPts val="600"/>
              </a:spcAft>
              <a:buFont typeface="Wingdings" panose="05000000000000000000" pitchFamily="2" charset="2"/>
              <a:buChar char="v"/>
            </a:pPr>
            <a:r>
              <a:rPr lang="en-GB" sz="2200" dirty="0"/>
              <a:t> The </a:t>
            </a:r>
            <a:r>
              <a:rPr lang="en-GB" sz="2200" i="1" dirty="0"/>
              <a:t>Identity versus Role Confusion stage of </a:t>
            </a:r>
            <a:r>
              <a:rPr lang="en-GB" sz="2200" dirty="0"/>
              <a:t>Erik Erikson’s Psychosocial Theory of Development.</a:t>
            </a:r>
          </a:p>
          <a:p>
            <a:pPr>
              <a:lnSpc>
                <a:spcPct val="112000"/>
              </a:lnSpc>
              <a:spcBef>
                <a:spcPts val="600"/>
              </a:spcBef>
              <a:spcAft>
                <a:spcPts val="600"/>
              </a:spcAft>
              <a:buFont typeface="Wingdings" panose="05000000000000000000" pitchFamily="2" charset="2"/>
              <a:buChar char="v"/>
            </a:pPr>
            <a:endParaRPr lang="en-GB" sz="2200" dirty="0"/>
          </a:p>
          <a:p>
            <a:pPr>
              <a:lnSpc>
                <a:spcPct val="112000"/>
              </a:lnSpc>
              <a:spcBef>
                <a:spcPts val="600"/>
              </a:spcBef>
              <a:spcAft>
                <a:spcPts val="600"/>
              </a:spcAft>
              <a:buFont typeface="Wingdings" panose="05000000000000000000" pitchFamily="2" charset="2"/>
              <a:buChar char="v"/>
            </a:pPr>
            <a:endParaRPr lang="en-GB" sz="2200" i="1" dirty="0">
              <a:solidFill>
                <a:srgbClr val="FF0000"/>
              </a:solidFill>
            </a:endParaRPr>
          </a:p>
        </p:txBody>
      </p:sp>
    </p:spTree>
    <p:extLst>
      <p:ext uri="{BB962C8B-B14F-4D97-AF65-F5344CB8AC3E}">
        <p14:creationId xmlns:p14="http://schemas.microsoft.com/office/powerpoint/2010/main" val="3510477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2461846" y="162626"/>
            <a:ext cx="7371471" cy="737706"/>
          </a:xfrm>
        </p:spPr>
        <p:txBody>
          <a:bodyPr>
            <a:normAutofit/>
          </a:bodyPr>
          <a:lstStyle/>
          <a:p>
            <a:pPr algn="ctr"/>
            <a:r>
              <a:rPr lang="en-GB" sz="3000" b="1" dirty="0"/>
              <a:t>Nature and Nurture in Adolescent Development </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281355" y="787791"/>
            <a:ext cx="11648048" cy="5907583"/>
          </a:xfrm>
        </p:spPr>
        <p:txBody>
          <a:bodyPr>
            <a:noAutofit/>
          </a:bodyPr>
          <a:lstStyle/>
          <a:p>
            <a:pPr algn="just">
              <a:lnSpc>
                <a:spcPct val="112000"/>
              </a:lnSpc>
              <a:spcBef>
                <a:spcPts val="600"/>
              </a:spcBef>
              <a:buFont typeface="Wingdings" panose="05000000000000000000" pitchFamily="2" charset="2"/>
              <a:buChar char="v"/>
            </a:pPr>
            <a:r>
              <a:rPr lang="en-GB" sz="2200" dirty="0"/>
              <a:t> Hormonal changes are responsible for the commencement of adolescence. </a:t>
            </a:r>
          </a:p>
          <a:p>
            <a:pPr algn="just">
              <a:lnSpc>
                <a:spcPct val="112000"/>
              </a:lnSpc>
              <a:spcBef>
                <a:spcPts val="600"/>
              </a:spcBef>
              <a:buFont typeface="Wingdings" panose="05000000000000000000" pitchFamily="2" charset="2"/>
              <a:buChar char="v"/>
            </a:pPr>
            <a:r>
              <a:rPr lang="en-GB" sz="2200" dirty="0"/>
              <a:t> These changes stimulate rapid growth, development of secondary sexual characteristics, and reproductive maturity (Guarneri and Kamboj, 2019). </a:t>
            </a:r>
          </a:p>
          <a:p>
            <a:pPr algn="just">
              <a:lnSpc>
                <a:spcPct val="112000"/>
              </a:lnSpc>
              <a:spcBef>
                <a:spcPts val="600"/>
              </a:spcBef>
              <a:buFont typeface="Wingdings" panose="05000000000000000000" pitchFamily="2" charset="2"/>
              <a:buChar char="v"/>
            </a:pPr>
            <a:r>
              <a:rPr lang="en-GB" sz="2200" dirty="0"/>
              <a:t> The timing and pace of these processes depend on genetic factors and temperamental traits.</a:t>
            </a:r>
          </a:p>
          <a:p>
            <a:pPr algn="just">
              <a:lnSpc>
                <a:spcPct val="112000"/>
              </a:lnSpc>
              <a:spcBef>
                <a:spcPts val="600"/>
              </a:spcBef>
              <a:buFont typeface="Wingdings" panose="05000000000000000000" pitchFamily="2" charset="2"/>
              <a:buChar char="v"/>
            </a:pPr>
            <a:r>
              <a:rPr lang="en-GB" sz="2200" dirty="0"/>
              <a:t> Environmental factors also influence the manifestation of these biological potential (Patterson et al., 2018).</a:t>
            </a:r>
          </a:p>
          <a:p>
            <a:pPr algn="just">
              <a:lnSpc>
                <a:spcPct val="112000"/>
              </a:lnSpc>
              <a:spcBef>
                <a:spcPts val="600"/>
              </a:spcBef>
              <a:buFont typeface="Wingdings" panose="05000000000000000000" pitchFamily="2" charset="2"/>
              <a:buChar char="v"/>
            </a:pPr>
            <a:r>
              <a:rPr lang="en-GB" sz="2200" dirty="0"/>
              <a:t> Adolescent’s psychosocial and cognitive maturation are influenced by:</a:t>
            </a:r>
          </a:p>
          <a:p>
            <a:pPr lvl="1" algn="just">
              <a:lnSpc>
                <a:spcPct val="112000"/>
              </a:lnSpc>
              <a:spcBef>
                <a:spcPts val="600"/>
              </a:spcBef>
              <a:buFont typeface="Wingdings" panose="05000000000000000000" pitchFamily="2" charset="2"/>
              <a:buChar char="v"/>
            </a:pPr>
            <a:r>
              <a:rPr lang="en-GB" sz="2200" dirty="0"/>
              <a:t>Parenting style </a:t>
            </a:r>
          </a:p>
          <a:p>
            <a:pPr lvl="1" algn="just">
              <a:lnSpc>
                <a:spcPct val="112000"/>
              </a:lnSpc>
              <a:spcBef>
                <a:spcPts val="600"/>
              </a:spcBef>
              <a:buFont typeface="Wingdings" panose="05000000000000000000" pitchFamily="2" charset="2"/>
              <a:buChar char="v"/>
            </a:pPr>
            <a:r>
              <a:rPr lang="en-GB" sz="2200" dirty="0"/>
              <a:t>Socioeconomic conditions</a:t>
            </a:r>
          </a:p>
          <a:p>
            <a:pPr lvl="1" algn="just">
              <a:lnSpc>
                <a:spcPct val="112000"/>
              </a:lnSpc>
              <a:spcBef>
                <a:spcPts val="600"/>
              </a:spcBef>
              <a:buFont typeface="Wingdings" panose="05000000000000000000" pitchFamily="2" charset="2"/>
              <a:buChar char="v"/>
            </a:pPr>
            <a:r>
              <a:rPr lang="en-GB" sz="2200" dirty="0"/>
              <a:t>Peer relationships, and </a:t>
            </a:r>
          </a:p>
          <a:p>
            <a:pPr lvl="1" algn="just">
              <a:lnSpc>
                <a:spcPct val="112000"/>
              </a:lnSpc>
              <a:spcBef>
                <a:spcPts val="600"/>
              </a:spcBef>
              <a:buFont typeface="Wingdings" panose="05000000000000000000" pitchFamily="2" charset="2"/>
              <a:buChar char="v"/>
            </a:pPr>
            <a:r>
              <a:rPr lang="en-GB" sz="2200" dirty="0"/>
              <a:t>Cultural expectations   </a:t>
            </a:r>
          </a:p>
          <a:p>
            <a:pPr algn="just">
              <a:lnSpc>
                <a:spcPct val="112000"/>
              </a:lnSpc>
              <a:spcBef>
                <a:spcPts val="600"/>
              </a:spcBef>
              <a:buFont typeface="Wingdings" panose="05000000000000000000" pitchFamily="2" charset="2"/>
              <a:buChar char="v"/>
            </a:pPr>
            <a:r>
              <a:rPr lang="en-GB" sz="2200" dirty="0"/>
              <a:t> For instance, supportive environments promote self-efficacy and positive identity formation, while adverse contexts can impede social and emotional adjustment.  </a:t>
            </a:r>
          </a:p>
          <a:p>
            <a:pPr algn="just">
              <a:lnSpc>
                <a:spcPct val="112000"/>
              </a:lnSpc>
              <a:spcBef>
                <a:spcPts val="600"/>
              </a:spcBef>
              <a:buFont typeface="Wingdings" panose="05000000000000000000" pitchFamily="2" charset="2"/>
              <a:buChar char="v"/>
            </a:pPr>
            <a:endParaRPr lang="en-GB" sz="2200" dirty="0"/>
          </a:p>
          <a:p>
            <a:pPr>
              <a:lnSpc>
                <a:spcPct val="112000"/>
              </a:lnSpc>
              <a:spcBef>
                <a:spcPts val="600"/>
              </a:spcBef>
              <a:buFont typeface="Wingdings" panose="05000000000000000000" pitchFamily="2" charset="2"/>
              <a:buChar char="v"/>
            </a:pPr>
            <a:endParaRPr lang="en-GB" sz="2200" dirty="0"/>
          </a:p>
          <a:p>
            <a:pPr>
              <a:lnSpc>
                <a:spcPct val="112000"/>
              </a:lnSpc>
              <a:spcBef>
                <a:spcPts val="600"/>
              </a:spcBef>
              <a:buFont typeface="Wingdings" panose="05000000000000000000" pitchFamily="2" charset="2"/>
              <a:buChar char="v"/>
            </a:pPr>
            <a:endParaRPr lang="en-GB" sz="2200" dirty="0">
              <a:solidFill>
                <a:srgbClr val="FF0000"/>
              </a:solidFill>
            </a:endParaRPr>
          </a:p>
        </p:txBody>
      </p:sp>
    </p:spTree>
    <p:extLst>
      <p:ext uri="{BB962C8B-B14F-4D97-AF65-F5344CB8AC3E}">
        <p14:creationId xmlns:p14="http://schemas.microsoft.com/office/powerpoint/2010/main" val="2300007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2461846" y="134490"/>
            <a:ext cx="7371471" cy="653299"/>
          </a:xfrm>
        </p:spPr>
        <p:txBody>
          <a:bodyPr>
            <a:normAutofit/>
          </a:bodyPr>
          <a:lstStyle/>
          <a:p>
            <a:pPr algn="ctr"/>
            <a:r>
              <a:rPr lang="en-GB" sz="3000" b="1" dirty="0"/>
              <a:t>Areas of Adolescent Development </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marL="0" indent="0" algn="just">
              <a:lnSpc>
                <a:spcPct val="112000"/>
              </a:lnSpc>
              <a:spcBef>
                <a:spcPts val="0"/>
              </a:spcBef>
              <a:buNone/>
            </a:pPr>
            <a:r>
              <a:rPr lang="en-GB" sz="2200" dirty="0"/>
              <a:t>  </a:t>
            </a:r>
          </a:p>
          <a:p>
            <a:pPr algn="just">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solidFill>
                <a:srgbClr val="FF0000"/>
              </a:solidFill>
            </a:endParaRPr>
          </a:p>
        </p:txBody>
      </p:sp>
      <p:graphicFrame>
        <p:nvGraphicFramePr>
          <p:cNvPr id="7" name="Diagram 6">
            <a:extLst>
              <a:ext uri="{FF2B5EF4-FFF2-40B4-BE49-F238E27FC236}">
                <a16:creationId xmlns:a16="http://schemas.microsoft.com/office/drawing/2014/main" id="{571990AB-97AC-47CF-B72D-FB163ABE09CB}"/>
              </a:ext>
            </a:extLst>
          </p:cNvPr>
          <p:cNvGraphicFramePr/>
          <p:nvPr>
            <p:extLst>
              <p:ext uri="{D42A27DB-BD31-4B8C-83A1-F6EECF244321}">
                <p14:modId xmlns:p14="http://schemas.microsoft.com/office/powerpoint/2010/main" val="659256724"/>
              </p:ext>
            </p:extLst>
          </p:nvPr>
        </p:nvGraphicFramePr>
        <p:xfrm>
          <a:off x="872197" y="787790"/>
          <a:ext cx="10852443" cy="5935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845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2461846" y="134490"/>
            <a:ext cx="7371471" cy="653299"/>
          </a:xfrm>
        </p:spPr>
        <p:txBody>
          <a:bodyPr>
            <a:normAutofit fontScale="90000"/>
          </a:bodyPr>
          <a:lstStyle/>
          <a:p>
            <a:pPr algn="ctr"/>
            <a:r>
              <a:rPr lang="en-GB" sz="3000" b="1" dirty="0"/>
              <a:t>Implications of Areas of Adolescent Development </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marL="0" indent="0" algn="just">
              <a:lnSpc>
                <a:spcPct val="112000"/>
              </a:lnSpc>
              <a:spcBef>
                <a:spcPts val="0"/>
              </a:spcBef>
              <a:buNone/>
            </a:pPr>
            <a:r>
              <a:rPr lang="en-GB" sz="2200" dirty="0"/>
              <a:t>  </a:t>
            </a:r>
          </a:p>
          <a:p>
            <a:pPr algn="just">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solidFill>
                <a:srgbClr val="FF0000"/>
              </a:solidFill>
            </a:endParaRPr>
          </a:p>
        </p:txBody>
      </p:sp>
      <p:graphicFrame>
        <p:nvGraphicFramePr>
          <p:cNvPr id="7" name="Diagram 6">
            <a:extLst>
              <a:ext uri="{FF2B5EF4-FFF2-40B4-BE49-F238E27FC236}">
                <a16:creationId xmlns:a16="http://schemas.microsoft.com/office/drawing/2014/main" id="{571990AB-97AC-47CF-B72D-FB163ABE09CB}"/>
              </a:ext>
            </a:extLst>
          </p:cNvPr>
          <p:cNvGraphicFramePr/>
          <p:nvPr>
            <p:extLst>
              <p:ext uri="{D42A27DB-BD31-4B8C-83A1-F6EECF244321}">
                <p14:modId xmlns:p14="http://schemas.microsoft.com/office/powerpoint/2010/main" val="467488553"/>
              </p:ext>
            </p:extLst>
          </p:nvPr>
        </p:nvGraphicFramePr>
        <p:xfrm>
          <a:off x="872197" y="787790"/>
          <a:ext cx="10852443" cy="5935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90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2410263" y="74279"/>
            <a:ext cx="7371471" cy="737706"/>
          </a:xfrm>
        </p:spPr>
        <p:txBody>
          <a:bodyPr>
            <a:normAutofit/>
          </a:bodyPr>
          <a:lstStyle/>
          <a:p>
            <a:pPr algn="ctr"/>
            <a:r>
              <a:rPr lang="en-GB" sz="3000" b="1" dirty="0"/>
              <a:t>Erikson’s Psychosocial Theory of Development </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a:lnSpc>
                <a:spcPct val="112000"/>
              </a:lnSpc>
              <a:spcBef>
                <a:spcPts val="600"/>
              </a:spcBef>
              <a:spcAft>
                <a:spcPts val="600"/>
              </a:spcAft>
              <a:buFont typeface="Wingdings" panose="05000000000000000000" pitchFamily="2" charset="2"/>
              <a:buChar char="v"/>
            </a:pPr>
            <a:r>
              <a:rPr lang="en-GB" sz="2200" dirty="0"/>
              <a:t>This theory states that psychosocial development occurs throughout an individual’s lifespan (</a:t>
            </a:r>
            <a:r>
              <a:rPr lang="en-GB" sz="2200" dirty="0" err="1"/>
              <a:t>Herdiansyah</a:t>
            </a:r>
            <a:r>
              <a:rPr lang="en-GB" sz="2200" dirty="0"/>
              <a:t> et al., 2024).</a:t>
            </a:r>
          </a:p>
          <a:p>
            <a:pPr>
              <a:lnSpc>
                <a:spcPct val="112000"/>
              </a:lnSpc>
              <a:spcBef>
                <a:spcPts val="600"/>
              </a:spcBef>
              <a:spcAft>
                <a:spcPts val="600"/>
              </a:spcAft>
              <a:buFont typeface="Wingdings" panose="05000000000000000000" pitchFamily="2" charset="2"/>
              <a:buChar char="v"/>
            </a:pPr>
            <a:r>
              <a:rPr lang="en-GB" sz="2200" dirty="0"/>
              <a:t>It states that the developmental process consists of 8 stages, with each representing an important psychosocial conflict that could affect personality formation. </a:t>
            </a:r>
          </a:p>
          <a:p>
            <a:pPr>
              <a:lnSpc>
                <a:spcPct val="112000"/>
              </a:lnSpc>
              <a:spcBef>
                <a:spcPts val="600"/>
              </a:spcBef>
              <a:spcAft>
                <a:spcPts val="600"/>
              </a:spcAft>
              <a:buFont typeface="Wingdings" panose="05000000000000000000" pitchFamily="2" charset="2"/>
              <a:buChar char="v"/>
            </a:pPr>
            <a:r>
              <a:rPr lang="en-GB" sz="2200" dirty="0"/>
              <a:t>Erikson’s framework indicates that healthy development can only proceed if the individual is able to overcome the conflict.</a:t>
            </a:r>
          </a:p>
          <a:p>
            <a:pPr>
              <a:lnSpc>
                <a:spcPct val="112000"/>
              </a:lnSpc>
              <a:spcBef>
                <a:spcPts val="600"/>
              </a:spcBef>
              <a:spcAft>
                <a:spcPts val="600"/>
              </a:spcAft>
              <a:buFont typeface="Wingdings" panose="05000000000000000000" pitchFamily="2" charset="2"/>
              <a:buChar char="v"/>
            </a:pPr>
            <a:r>
              <a:rPr lang="en-GB" sz="2200" dirty="0"/>
              <a:t>The theory considers biological, psychological, and sociological factors that affect development, which made is a reliable model (Syed, M., &amp; McLean, 2018). </a:t>
            </a:r>
          </a:p>
          <a:p>
            <a:pPr>
              <a:lnSpc>
                <a:spcPct val="112000"/>
              </a:lnSpc>
              <a:spcBef>
                <a:spcPts val="600"/>
              </a:spcBef>
              <a:spcAft>
                <a:spcPts val="600"/>
              </a:spcAft>
              <a:buFont typeface="Wingdings" panose="05000000000000000000" pitchFamily="2" charset="2"/>
              <a:buChar char="v"/>
            </a:pPr>
            <a:r>
              <a:rPr lang="en-GB" sz="2200" dirty="0"/>
              <a:t>Therefore, it is relevant in healthcare and can assist practitioners to deal with both psychosocial well-being and physical health of adolescents. </a:t>
            </a:r>
          </a:p>
          <a:p>
            <a:pPr>
              <a:lnSpc>
                <a:spcPct val="112000"/>
              </a:lnSpc>
              <a:spcBef>
                <a:spcPts val="600"/>
              </a:spcBef>
              <a:spcAft>
                <a:spcPts val="600"/>
              </a:spcAft>
              <a:buFont typeface="Wingdings" panose="05000000000000000000" pitchFamily="2" charset="2"/>
              <a:buChar char="v"/>
            </a:pPr>
            <a:endParaRPr lang="en-GB" sz="2200" dirty="0"/>
          </a:p>
        </p:txBody>
      </p:sp>
    </p:spTree>
    <p:extLst>
      <p:ext uri="{BB962C8B-B14F-4D97-AF65-F5344CB8AC3E}">
        <p14:creationId xmlns:p14="http://schemas.microsoft.com/office/powerpoint/2010/main" val="3144007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2461846" y="134490"/>
            <a:ext cx="7371471" cy="653299"/>
          </a:xfrm>
        </p:spPr>
        <p:txBody>
          <a:bodyPr>
            <a:normAutofit/>
          </a:bodyPr>
          <a:lstStyle/>
          <a:p>
            <a:pPr algn="ctr"/>
            <a:r>
              <a:rPr lang="en-GB" sz="3000" b="1" dirty="0"/>
              <a:t>Erikson’s Theory in Adolescence</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marL="0" indent="0" algn="just">
              <a:lnSpc>
                <a:spcPct val="112000"/>
              </a:lnSpc>
              <a:spcBef>
                <a:spcPts val="0"/>
              </a:spcBef>
              <a:buNone/>
            </a:pPr>
            <a:r>
              <a:rPr lang="en-GB" sz="2200" dirty="0"/>
              <a:t>  </a:t>
            </a:r>
          </a:p>
          <a:p>
            <a:pPr algn="just">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p>
          <a:p>
            <a:pPr>
              <a:lnSpc>
                <a:spcPct val="112000"/>
              </a:lnSpc>
              <a:spcBef>
                <a:spcPts val="0"/>
              </a:spcBef>
              <a:buFont typeface="Wingdings" panose="05000000000000000000" pitchFamily="2" charset="2"/>
              <a:buChar char="v"/>
            </a:pPr>
            <a:endParaRPr lang="en-GB" sz="2200" dirty="0">
              <a:solidFill>
                <a:srgbClr val="FF0000"/>
              </a:solidFill>
            </a:endParaRPr>
          </a:p>
        </p:txBody>
      </p:sp>
      <p:graphicFrame>
        <p:nvGraphicFramePr>
          <p:cNvPr id="7" name="Diagram 6">
            <a:extLst>
              <a:ext uri="{FF2B5EF4-FFF2-40B4-BE49-F238E27FC236}">
                <a16:creationId xmlns:a16="http://schemas.microsoft.com/office/drawing/2014/main" id="{571990AB-97AC-47CF-B72D-FB163ABE09CB}"/>
              </a:ext>
            </a:extLst>
          </p:cNvPr>
          <p:cNvGraphicFramePr/>
          <p:nvPr>
            <p:extLst>
              <p:ext uri="{D42A27DB-BD31-4B8C-83A1-F6EECF244321}">
                <p14:modId xmlns:p14="http://schemas.microsoft.com/office/powerpoint/2010/main" val="3014440937"/>
              </p:ext>
            </p:extLst>
          </p:nvPr>
        </p:nvGraphicFramePr>
        <p:xfrm>
          <a:off x="872197" y="787790"/>
          <a:ext cx="10852443" cy="5935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5836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1392703" y="74279"/>
            <a:ext cx="9650436" cy="737706"/>
          </a:xfrm>
        </p:spPr>
        <p:txBody>
          <a:bodyPr>
            <a:normAutofit/>
          </a:bodyPr>
          <a:lstStyle/>
          <a:p>
            <a:pPr algn="ctr"/>
            <a:r>
              <a:rPr lang="en-GB" sz="3000" b="1" dirty="0"/>
              <a:t>The Relevance of Erikson’s Theory to Health and Social Context</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a:lnSpc>
                <a:spcPct val="112000"/>
              </a:lnSpc>
              <a:spcBef>
                <a:spcPts val="600"/>
              </a:spcBef>
              <a:spcAft>
                <a:spcPts val="600"/>
              </a:spcAft>
              <a:buFont typeface="Wingdings" panose="05000000000000000000" pitchFamily="2" charset="2"/>
              <a:buChar char="v"/>
            </a:pPr>
            <a:r>
              <a:rPr lang="en-GB" sz="2200" dirty="0"/>
              <a:t>Erikson’s theory offers clue on how healthcare professionals can assist vulnerable teens to attain positive identity formation. </a:t>
            </a:r>
          </a:p>
          <a:p>
            <a:pPr>
              <a:lnSpc>
                <a:spcPct val="112000"/>
              </a:lnSpc>
              <a:spcBef>
                <a:spcPts val="600"/>
              </a:spcBef>
              <a:spcAft>
                <a:spcPts val="600"/>
              </a:spcAft>
              <a:buFont typeface="Wingdings" panose="05000000000000000000" pitchFamily="2" charset="2"/>
              <a:buChar char="v"/>
            </a:pPr>
            <a:r>
              <a:rPr lang="en-GB" sz="2200" dirty="0"/>
              <a:t> It helps them to provide the right supportive and non-judgmental environment for their development (Mitchell et al, 2021).</a:t>
            </a:r>
          </a:p>
          <a:p>
            <a:pPr>
              <a:lnSpc>
                <a:spcPct val="112000"/>
              </a:lnSpc>
              <a:spcBef>
                <a:spcPts val="600"/>
              </a:spcBef>
              <a:spcAft>
                <a:spcPts val="600"/>
              </a:spcAft>
              <a:buFont typeface="Wingdings" panose="05000000000000000000" pitchFamily="2" charset="2"/>
              <a:buChar char="v"/>
            </a:pPr>
            <a:r>
              <a:rPr lang="en-GB" sz="2200" dirty="0"/>
              <a:t>The theory also enables medical officials to have better understanding of the teens’ identity struggle and determine if they are distressed or likely to engage in substance misuse (Branje et al., 2021).</a:t>
            </a:r>
          </a:p>
          <a:p>
            <a:pPr>
              <a:lnSpc>
                <a:spcPct val="112000"/>
              </a:lnSpc>
              <a:spcBef>
                <a:spcPts val="600"/>
              </a:spcBef>
              <a:spcAft>
                <a:spcPts val="600"/>
              </a:spcAft>
              <a:buFont typeface="Wingdings" panose="05000000000000000000" pitchFamily="2" charset="2"/>
              <a:buChar char="v"/>
            </a:pPr>
            <a:r>
              <a:rPr lang="en-GB" sz="2200" dirty="0"/>
              <a:t>Hence, Erikson’s theory can serve as a diagnostic and supportive framework. </a:t>
            </a:r>
          </a:p>
          <a:p>
            <a:pPr>
              <a:lnSpc>
                <a:spcPct val="112000"/>
              </a:lnSpc>
              <a:spcBef>
                <a:spcPts val="600"/>
              </a:spcBef>
              <a:spcAft>
                <a:spcPts val="600"/>
              </a:spcAft>
              <a:buFont typeface="Wingdings" panose="05000000000000000000" pitchFamily="2" charset="2"/>
              <a:buChar char="v"/>
            </a:pPr>
            <a:r>
              <a:rPr lang="en-GB" sz="2200" dirty="0"/>
              <a:t>In schools, the framework helps officials to mentor and guide the children. </a:t>
            </a:r>
          </a:p>
          <a:p>
            <a:pPr>
              <a:lnSpc>
                <a:spcPct val="112000"/>
              </a:lnSpc>
              <a:spcBef>
                <a:spcPts val="600"/>
              </a:spcBef>
              <a:spcAft>
                <a:spcPts val="600"/>
              </a:spcAft>
              <a:buFont typeface="Wingdings" panose="05000000000000000000" pitchFamily="2" charset="2"/>
              <a:buChar char="v"/>
            </a:pPr>
            <a:r>
              <a:rPr lang="en-GB" sz="2200" dirty="0"/>
              <a:t>Its application enhances children’s ability to be resilient and develop self-efficacy.</a:t>
            </a:r>
          </a:p>
          <a:p>
            <a:pPr>
              <a:lnSpc>
                <a:spcPct val="112000"/>
              </a:lnSpc>
              <a:spcBef>
                <a:spcPts val="600"/>
              </a:spcBef>
              <a:spcAft>
                <a:spcPts val="600"/>
              </a:spcAft>
              <a:buFont typeface="Wingdings" panose="05000000000000000000" pitchFamily="2" charset="2"/>
              <a:buChar char="v"/>
            </a:pPr>
            <a:endParaRPr lang="en-GB" sz="2200" dirty="0"/>
          </a:p>
          <a:p>
            <a:pPr>
              <a:lnSpc>
                <a:spcPct val="112000"/>
              </a:lnSpc>
              <a:spcBef>
                <a:spcPts val="600"/>
              </a:spcBef>
              <a:spcAft>
                <a:spcPts val="600"/>
              </a:spcAft>
              <a:buFont typeface="Wingdings" panose="05000000000000000000" pitchFamily="2" charset="2"/>
              <a:buChar char="v"/>
            </a:pPr>
            <a:endParaRPr lang="en-GB" sz="2200" dirty="0"/>
          </a:p>
        </p:txBody>
      </p:sp>
    </p:spTree>
    <p:extLst>
      <p:ext uri="{BB962C8B-B14F-4D97-AF65-F5344CB8AC3E}">
        <p14:creationId xmlns:p14="http://schemas.microsoft.com/office/powerpoint/2010/main" val="109608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1055077" y="74279"/>
            <a:ext cx="9678572" cy="737706"/>
          </a:xfrm>
        </p:spPr>
        <p:txBody>
          <a:bodyPr>
            <a:normAutofit fontScale="90000"/>
          </a:bodyPr>
          <a:lstStyle/>
          <a:p>
            <a:pPr algn="ctr"/>
            <a:r>
              <a:rPr lang="en-GB" sz="3000" b="1" dirty="0"/>
              <a:t>Critical Evaluation of Erikson’s Psychosocial Theory of Development </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a:lnSpc>
                <a:spcPct val="112000"/>
              </a:lnSpc>
              <a:spcBef>
                <a:spcPts val="600"/>
              </a:spcBef>
              <a:spcAft>
                <a:spcPts val="600"/>
              </a:spcAft>
              <a:buFont typeface="Wingdings" panose="05000000000000000000" pitchFamily="2" charset="2"/>
              <a:buChar char="v"/>
            </a:pPr>
            <a:r>
              <a:rPr lang="en-GB" sz="2200" dirty="0"/>
              <a:t> The theory oversimplified variability of human experience.</a:t>
            </a:r>
          </a:p>
          <a:p>
            <a:pPr>
              <a:lnSpc>
                <a:spcPct val="112000"/>
              </a:lnSpc>
              <a:spcBef>
                <a:spcPts val="600"/>
              </a:spcBef>
              <a:spcAft>
                <a:spcPts val="600"/>
              </a:spcAft>
              <a:buFont typeface="Wingdings" panose="05000000000000000000" pitchFamily="2" charset="2"/>
              <a:buChar char="v"/>
            </a:pPr>
            <a:r>
              <a:rPr lang="en-GB" sz="2200" dirty="0"/>
              <a:t>Its reliance on Western perception limits cultural applicability. </a:t>
            </a:r>
          </a:p>
          <a:p>
            <a:pPr>
              <a:lnSpc>
                <a:spcPct val="112000"/>
              </a:lnSpc>
              <a:spcBef>
                <a:spcPts val="600"/>
              </a:spcBef>
              <a:spcAft>
                <a:spcPts val="600"/>
              </a:spcAft>
              <a:buFont typeface="Wingdings" panose="05000000000000000000" pitchFamily="2" charset="2"/>
              <a:buChar char="v"/>
            </a:pPr>
            <a:r>
              <a:rPr lang="en-GB" sz="2200" dirty="0"/>
              <a:t>The theory depends too much on narrative analysis.</a:t>
            </a:r>
          </a:p>
          <a:p>
            <a:pPr>
              <a:lnSpc>
                <a:spcPct val="112000"/>
              </a:lnSpc>
              <a:spcBef>
                <a:spcPts val="600"/>
              </a:spcBef>
              <a:spcAft>
                <a:spcPts val="600"/>
              </a:spcAft>
              <a:buFont typeface="Wingdings" panose="05000000000000000000" pitchFamily="2" charset="2"/>
              <a:buChar char="v"/>
            </a:pPr>
            <a:r>
              <a:rPr lang="en-GB" sz="2200" dirty="0"/>
              <a:t>  There was inadequate consideration of measurable constructs. </a:t>
            </a:r>
          </a:p>
          <a:p>
            <a:pPr>
              <a:lnSpc>
                <a:spcPct val="112000"/>
              </a:lnSpc>
              <a:spcBef>
                <a:spcPts val="600"/>
              </a:spcBef>
              <a:spcAft>
                <a:spcPts val="600"/>
              </a:spcAft>
              <a:buFont typeface="Wingdings" panose="05000000000000000000" pitchFamily="2" charset="2"/>
              <a:buChar char="v"/>
            </a:pPr>
            <a:r>
              <a:rPr lang="en-GB" sz="2200" dirty="0"/>
              <a:t> A suitable alternative was provided by Marcia, who defined four identity statuses that respectively aligned with identity commitment (Putri and </a:t>
            </a:r>
            <a:r>
              <a:rPr lang="en-GB" sz="2200" dirty="0" err="1"/>
              <a:t>Kusumaningrum</a:t>
            </a:r>
            <a:r>
              <a:rPr lang="en-GB" sz="2200" dirty="0"/>
              <a:t>, 2024). </a:t>
            </a:r>
          </a:p>
          <a:p>
            <a:pPr>
              <a:lnSpc>
                <a:spcPct val="112000"/>
              </a:lnSpc>
              <a:spcBef>
                <a:spcPts val="600"/>
              </a:spcBef>
              <a:spcAft>
                <a:spcPts val="600"/>
              </a:spcAft>
              <a:buFont typeface="Wingdings" panose="05000000000000000000" pitchFamily="2" charset="2"/>
              <a:buChar char="v"/>
            </a:pPr>
            <a:r>
              <a:rPr lang="en-GB" sz="2200" dirty="0"/>
              <a:t>Nevertheless,  Erikson’s strength lies on its consideration of lifelong adaptation and psychosocial balance. `</a:t>
            </a:r>
          </a:p>
        </p:txBody>
      </p:sp>
    </p:spTree>
    <p:extLst>
      <p:ext uri="{BB962C8B-B14F-4D97-AF65-F5344CB8AC3E}">
        <p14:creationId xmlns:p14="http://schemas.microsoft.com/office/powerpoint/2010/main" val="438829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1055077" y="74279"/>
            <a:ext cx="9678572" cy="737706"/>
          </a:xfrm>
        </p:spPr>
        <p:txBody>
          <a:bodyPr>
            <a:normAutofit/>
          </a:bodyPr>
          <a:lstStyle/>
          <a:p>
            <a:pPr algn="ctr"/>
            <a:r>
              <a:rPr lang="en-GB" sz="3000" b="1" dirty="0"/>
              <a:t>Applicability of Erikson’s Psychosocial Theory in Healthcare</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a:lnSpc>
                <a:spcPct val="112000"/>
              </a:lnSpc>
              <a:spcBef>
                <a:spcPts val="600"/>
              </a:spcBef>
              <a:spcAft>
                <a:spcPts val="600"/>
              </a:spcAft>
              <a:buFont typeface="Wingdings" panose="05000000000000000000" pitchFamily="2" charset="2"/>
              <a:buChar char="v"/>
            </a:pPr>
            <a:r>
              <a:rPr lang="en-GB" sz="2200" dirty="0"/>
              <a:t>It enhances understanding of patients’ developmental needs such as: </a:t>
            </a:r>
          </a:p>
          <a:p>
            <a:pPr lvl="1">
              <a:lnSpc>
                <a:spcPct val="112000"/>
              </a:lnSpc>
              <a:spcBef>
                <a:spcPts val="600"/>
              </a:spcBef>
              <a:spcAft>
                <a:spcPts val="600"/>
              </a:spcAft>
              <a:buFont typeface="Wingdings" panose="05000000000000000000" pitchFamily="2" charset="2"/>
              <a:buChar char="v"/>
            </a:pPr>
            <a:r>
              <a:rPr lang="en-GB" sz="2200" dirty="0"/>
              <a:t>mental health issues</a:t>
            </a:r>
          </a:p>
          <a:p>
            <a:pPr lvl="1">
              <a:lnSpc>
                <a:spcPct val="112000"/>
              </a:lnSpc>
              <a:spcBef>
                <a:spcPts val="600"/>
              </a:spcBef>
              <a:spcAft>
                <a:spcPts val="600"/>
              </a:spcAft>
              <a:buFont typeface="Wingdings" panose="05000000000000000000" pitchFamily="2" charset="2"/>
              <a:buChar char="v"/>
            </a:pPr>
            <a:r>
              <a:rPr lang="en-GB" sz="2200" dirty="0"/>
              <a:t>risk-taking, or </a:t>
            </a:r>
          </a:p>
          <a:p>
            <a:pPr lvl="1">
              <a:lnSpc>
                <a:spcPct val="112000"/>
              </a:lnSpc>
              <a:spcBef>
                <a:spcPts val="600"/>
              </a:spcBef>
              <a:spcAft>
                <a:spcPts val="600"/>
              </a:spcAft>
              <a:buFont typeface="Wingdings" panose="05000000000000000000" pitchFamily="2" charset="2"/>
              <a:buChar char="v"/>
            </a:pPr>
            <a:r>
              <a:rPr lang="en-GB" sz="2200" dirty="0"/>
              <a:t>tendency for substance abuse (Mitchell et al., 2021)..</a:t>
            </a:r>
          </a:p>
          <a:p>
            <a:pPr>
              <a:lnSpc>
                <a:spcPct val="112000"/>
              </a:lnSpc>
              <a:spcBef>
                <a:spcPts val="600"/>
              </a:spcBef>
              <a:spcAft>
                <a:spcPts val="600"/>
              </a:spcAft>
              <a:buFont typeface="Wingdings" panose="05000000000000000000" pitchFamily="2" charset="2"/>
              <a:buChar char="v"/>
            </a:pPr>
            <a:r>
              <a:rPr lang="en-GB" sz="2200" dirty="0"/>
              <a:t>The theory enables healthcare workers to conduct holistic assessments of patients. </a:t>
            </a:r>
          </a:p>
          <a:p>
            <a:pPr>
              <a:lnSpc>
                <a:spcPct val="112000"/>
              </a:lnSpc>
              <a:spcBef>
                <a:spcPts val="600"/>
              </a:spcBef>
              <a:spcAft>
                <a:spcPts val="600"/>
              </a:spcAft>
              <a:buFont typeface="Wingdings" panose="05000000000000000000" pitchFamily="2" charset="2"/>
              <a:buChar char="v"/>
            </a:pPr>
            <a:r>
              <a:rPr lang="en-GB" sz="2200" dirty="0"/>
              <a:t>It help in the development of clinical person-centred interventions that support identity redefinition and social reintegration.</a:t>
            </a:r>
          </a:p>
          <a:p>
            <a:pPr>
              <a:lnSpc>
                <a:spcPct val="112000"/>
              </a:lnSpc>
              <a:spcBef>
                <a:spcPts val="600"/>
              </a:spcBef>
              <a:spcAft>
                <a:spcPts val="600"/>
              </a:spcAft>
              <a:buFont typeface="Wingdings" panose="05000000000000000000" pitchFamily="2" charset="2"/>
              <a:buChar char="v"/>
            </a:pPr>
            <a:r>
              <a:rPr lang="en-GB" sz="2200" dirty="0"/>
              <a:t>It enhances the ability of mental health officials to engage more with young patients. </a:t>
            </a:r>
          </a:p>
          <a:p>
            <a:pPr>
              <a:lnSpc>
                <a:spcPct val="112000"/>
              </a:lnSpc>
              <a:spcBef>
                <a:spcPts val="600"/>
              </a:spcBef>
              <a:spcAft>
                <a:spcPts val="600"/>
              </a:spcAft>
              <a:buFont typeface="Wingdings" panose="05000000000000000000" pitchFamily="2" charset="2"/>
              <a:buChar char="v"/>
            </a:pPr>
            <a:r>
              <a:rPr lang="en-GB" sz="2200" dirty="0"/>
              <a:t>The theory informs communication strategies that consider adolescents’ understanding of self-concept</a:t>
            </a:r>
          </a:p>
        </p:txBody>
      </p:sp>
    </p:spTree>
    <p:extLst>
      <p:ext uri="{BB962C8B-B14F-4D97-AF65-F5344CB8AC3E}">
        <p14:creationId xmlns:p14="http://schemas.microsoft.com/office/powerpoint/2010/main" val="1013264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9F7CE-A227-31F0-59D7-9224AA20E62E}"/>
              </a:ext>
            </a:extLst>
          </p:cNvPr>
          <p:cNvSpPr>
            <a:spLocks noGrp="1"/>
          </p:cNvSpPr>
          <p:nvPr>
            <p:ph type="title"/>
          </p:nvPr>
        </p:nvSpPr>
        <p:spPr>
          <a:xfrm>
            <a:off x="1055077" y="74279"/>
            <a:ext cx="9678572" cy="737706"/>
          </a:xfrm>
        </p:spPr>
        <p:txBody>
          <a:bodyPr>
            <a:normAutofit/>
          </a:bodyPr>
          <a:lstStyle/>
          <a:p>
            <a:pPr algn="ctr"/>
            <a:r>
              <a:rPr lang="en-GB" sz="3000" b="1" dirty="0"/>
              <a:t>Conclusion</a:t>
            </a:r>
          </a:p>
        </p:txBody>
      </p:sp>
      <p:sp>
        <p:nvSpPr>
          <p:cNvPr id="3" name="Content Placeholder 2">
            <a:extLst>
              <a:ext uri="{FF2B5EF4-FFF2-40B4-BE49-F238E27FC236}">
                <a16:creationId xmlns:a16="http://schemas.microsoft.com/office/drawing/2014/main" id="{8873C488-12C7-D71D-60A5-83876E9D5041}"/>
              </a:ext>
            </a:extLst>
          </p:cNvPr>
          <p:cNvSpPr>
            <a:spLocks noGrp="1"/>
          </p:cNvSpPr>
          <p:nvPr>
            <p:ph idx="1"/>
          </p:nvPr>
        </p:nvSpPr>
        <p:spPr>
          <a:xfrm>
            <a:off x="506437" y="787791"/>
            <a:ext cx="11183815" cy="5627077"/>
          </a:xfrm>
        </p:spPr>
        <p:txBody>
          <a:bodyPr>
            <a:noAutofit/>
          </a:bodyPr>
          <a:lstStyle/>
          <a:p>
            <a:pPr>
              <a:lnSpc>
                <a:spcPct val="112000"/>
              </a:lnSpc>
              <a:spcBef>
                <a:spcPts val="600"/>
              </a:spcBef>
              <a:spcAft>
                <a:spcPts val="600"/>
              </a:spcAft>
              <a:buFont typeface="Wingdings" panose="05000000000000000000" pitchFamily="2" charset="2"/>
              <a:buChar char="v"/>
            </a:pPr>
            <a:r>
              <a:rPr lang="en-GB" sz="2200" dirty="0"/>
              <a:t> Biological maturation and environmental factors influence physical, cognitive, social, and emotional development of adolescents. </a:t>
            </a:r>
          </a:p>
          <a:p>
            <a:pPr>
              <a:lnSpc>
                <a:spcPct val="112000"/>
              </a:lnSpc>
              <a:spcBef>
                <a:spcPts val="600"/>
              </a:spcBef>
              <a:spcAft>
                <a:spcPts val="600"/>
              </a:spcAft>
              <a:buFont typeface="Wingdings" panose="05000000000000000000" pitchFamily="2" charset="2"/>
              <a:buChar char="v"/>
            </a:pPr>
            <a:r>
              <a:rPr lang="en-GB" sz="2200" dirty="0"/>
              <a:t> During this period, adolescents’ identities are also influenced by their experiences and contexts. </a:t>
            </a:r>
          </a:p>
          <a:p>
            <a:pPr>
              <a:lnSpc>
                <a:spcPct val="112000"/>
              </a:lnSpc>
              <a:spcBef>
                <a:spcPts val="600"/>
              </a:spcBef>
              <a:spcAft>
                <a:spcPts val="600"/>
              </a:spcAft>
              <a:buFont typeface="Wingdings" panose="05000000000000000000" pitchFamily="2" charset="2"/>
              <a:buChar char="v"/>
            </a:pPr>
            <a:r>
              <a:rPr lang="en-GB" sz="2200" dirty="0"/>
              <a:t>The changes during adolescence are inline with the </a:t>
            </a:r>
            <a:r>
              <a:rPr lang="en-GB" sz="2200" i="1" dirty="0"/>
              <a:t>Identity versus Role Confusion </a:t>
            </a:r>
            <a:r>
              <a:rPr lang="en-GB" sz="2200" dirty="0"/>
              <a:t>stage of Erikson’s Psychosocial Theory. </a:t>
            </a:r>
          </a:p>
          <a:p>
            <a:pPr>
              <a:lnSpc>
                <a:spcPct val="112000"/>
              </a:lnSpc>
              <a:spcBef>
                <a:spcPts val="600"/>
              </a:spcBef>
              <a:spcAft>
                <a:spcPts val="600"/>
              </a:spcAft>
              <a:buFont typeface="Wingdings" panose="05000000000000000000" pitchFamily="2" charset="2"/>
              <a:buChar char="v"/>
            </a:pPr>
            <a:r>
              <a:rPr lang="en-GB" sz="2200" dirty="0"/>
              <a:t>This theory also support modern holistic care models due to its consideration of internal and social processes. </a:t>
            </a:r>
          </a:p>
          <a:p>
            <a:pPr>
              <a:lnSpc>
                <a:spcPct val="112000"/>
              </a:lnSpc>
              <a:spcBef>
                <a:spcPts val="600"/>
              </a:spcBef>
              <a:spcAft>
                <a:spcPts val="600"/>
              </a:spcAft>
              <a:buFont typeface="Wingdings" panose="05000000000000000000" pitchFamily="2" charset="2"/>
              <a:buChar char="v"/>
            </a:pPr>
            <a:r>
              <a:rPr lang="en-GB" sz="2200" dirty="0"/>
              <a:t>However, the applicability of Erikson’s is marred by lack of universality and empirical rigor. </a:t>
            </a:r>
          </a:p>
          <a:p>
            <a:pPr>
              <a:lnSpc>
                <a:spcPct val="112000"/>
              </a:lnSpc>
              <a:spcBef>
                <a:spcPts val="600"/>
              </a:spcBef>
              <a:spcAft>
                <a:spcPts val="600"/>
              </a:spcAft>
              <a:buFont typeface="Wingdings" panose="05000000000000000000" pitchFamily="2" charset="2"/>
              <a:buChar char="v"/>
            </a:pPr>
            <a:endParaRPr lang="en-GB" sz="2200" dirty="0"/>
          </a:p>
        </p:txBody>
      </p:sp>
    </p:spTree>
    <p:extLst>
      <p:ext uri="{BB962C8B-B14F-4D97-AF65-F5344CB8AC3E}">
        <p14:creationId xmlns:p14="http://schemas.microsoft.com/office/powerpoint/2010/main" val="7160401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149B5-45EA-F517-ABA2-0BC235B22D91}"/>
              </a:ext>
            </a:extLst>
          </p:cNvPr>
          <p:cNvSpPr>
            <a:spLocks noGrp="1"/>
          </p:cNvSpPr>
          <p:nvPr>
            <p:ph type="title"/>
          </p:nvPr>
        </p:nvSpPr>
        <p:spPr>
          <a:xfrm>
            <a:off x="838200" y="173965"/>
            <a:ext cx="10515600" cy="507072"/>
          </a:xfrm>
        </p:spPr>
        <p:txBody>
          <a:bodyPr>
            <a:normAutofit/>
          </a:bodyPr>
          <a:lstStyle/>
          <a:p>
            <a:r>
              <a:rPr lang="en-GB" sz="3000" b="1" dirty="0"/>
              <a:t>Reference list </a:t>
            </a:r>
          </a:p>
        </p:txBody>
      </p:sp>
      <p:sp>
        <p:nvSpPr>
          <p:cNvPr id="3" name="Content Placeholder 2">
            <a:extLst>
              <a:ext uri="{FF2B5EF4-FFF2-40B4-BE49-F238E27FC236}">
                <a16:creationId xmlns:a16="http://schemas.microsoft.com/office/drawing/2014/main" id="{16FF05A7-7B0C-635B-8A6D-92BD8A3BF30D}"/>
              </a:ext>
            </a:extLst>
          </p:cNvPr>
          <p:cNvSpPr>
            <a:spLocks noGrp="1"/>
          </p:cNvSpPr>
          <p:nvPr>
            <p:ph idx="1"/>
          </p:nvPr>
        </p:nvSpPr>
        <p:spPr>
          <a:xfrm>
            <a:off x="365760" y="681038"/>
            <a:ext cx="10988040" cy="5495926"/>
          </a:xfrm>
        </p:spPr>
        <p:txBody>
          <a:bodyPr>
            <a:noAutofit/>
          </a:bodyPr>
          <a:lstStyle/>
          <a:p>
            <a:pPr lvl="0">
              <a:spcBef>
                <a:spcPts val="0"/>
              </a:spcBef>
            </a:pPr>
            <a:r>
              <a:rPr lang="en-GB" sz="1200" dirty="0"/>
              <a:t>Best, O., &amp; Ban, S. (2021). Adolescence: physical changes and neurological development. </a:t>
            </a:r>
            <a:r>
              <a:rPr lang="en-GB" sz="1200" i="1" dirty="0"/>
              <a:t>British Journal of Nursing</a:t>
            </a:r>
            <a:r>
              <a:rPr lang="en-GB" sz="1200" dirty="0"/>
              <a:t>, </a:t>
            </a:r>
            <a:r>
              <a:rPr lang="en-GB" sz="1200" i="1" dirty="0"/>
              <a:t>30</a:t>
            </a:r>
            <a:r>
              <a:rPr lang="en-GB" sz="1200" dirty="0"/>
              <a:t>(5), 272-275.</a:t>
            </a:r>
          </a:p>
          <a:p>
            <a:pPr lvl="0">
              <a:spcBef>
                <a:spcPts val="0"/>
              </a:spcBef>
            </a:pPr>
            <a:r>
              <a:rPr lang="en-GB" sz="1200" dirty="0"/>
              <a:t>Branje, S., de Moor, E. L., Spitzer, J., &amp; Becht, A. I. (2021). Dynamics of Identity Development in Adolescence: A Decade in Review. </a:t>
            </a:r>
            <a:r>
              <a:rPr lang="en-GB" sz="1200" i="1" dirty="0"/>
              <a:t>Journal of research on adolescence : the official journal of the Society for Research on Adolescence</a:t>
            </a:r>
            <a:r>
              <a:rPr lang="en-GB" sz="1200" dirty="0"/>
              <a:t>, </a:t>
            </a:r>
            <a:r>
              <a:rPr lang="en-GB" sz="1200" i="1" dirty="0"/>
              <a:t>31</a:t>
            </a:r>
            <a:r>
              <a:rPr lang="en-GB" sz="1200" dirty="0"/>
              <a:t>(4), 908–927. https://doi.org/10.1111/jora.12678</a:t>
            </a:r>
          </a:p>
          <a:p>
            <a:pPr lvl="0">
              <a:spcBef>
                <a:spcPts val="0"/>
              </a:spcBef>
            </a:pPr>
            <a:r>
              <a:rPr lang="en-GB" sz="1200" dirty="0" err="1"/>
              <a:t>Fombouchet</a:t>
            </a:r>
            <a:r>
              <a:rPr lang="en-GB" sz="1200" dirty="0"/>
              <a:t>, Y., </a:t>
            </a:r>
            <a:r>
              <a:rPr lang="en-GB" sz="1200" dirty="0" err="1"/>
              <a:t>Pineau</a:t>
            </a:r>
            <a:r>
              <a:rPr lang="en-GB" sz="1200" dirty="0"/>
              <a:t>, S., </a:t>
            </a:r>
            <a:r>
              <a:rPr lang="en-GB" sz="1200" dirty="0" err="1"/>
              <a:t>Perchec</a:t>
            </a:r>
            <a:r>
              <a:rPr lang="en-GB" sz="1200" dirty="0"/>
              <a:t>, C., </a:t>
            </a:r>
            <a:r>
              <a:rPr lang="en-GB" sz="1200" dirty="0" err="1"/>
              <a:t>Lucenet</a:t>
            </a:r>
            <a:r>
              <a:rPr lang="en-GB" sz="1200" dirty="0"/>
              <a:t>, J., &amp; </a:t>
            </a:r>
            <a:r>
              <a:rPr lang="en-GB" sz="1200" dirty="0" err="1"/>
              <a:t>Lannegrand</a:t>
            </a:r>
            <a:r>
              <a:rPr lang="en-GB" sz="1200" dirty="0"/>
              <a:t>, L. (2023). The development of emotion regulation in adolescence: What do we know and where to go next?. </a:t>
            </a:r>
            <a:r>
              <a:rPr lang="en-GB" sz="1200" i="1" dirty="0"/>
              <a:t>Social Development</a:t>
            </a:r>
            <a:r>
              <a:rPr lang="en-GB" sz="1200" dirty="0"/>
              <a:t>, </a:t>
            </a:r>
            <a:r>
              <a:rPr lang="en-GB" sz="1200" i="1" dirty="0"/>
              <a:t>32</a:t>
            </a:r>
            <a:r>
              <a:rPr lang="en-GB" sz="1200" dirty="0"/>
              <a:t>(4), 1227-1242.</a:t>
            </a:r>
          </a:p>
          <a:p>
            <a:pPr lvl="0">
              <a:spcBef>
                <a:spcPts val="0"/>
              </a:spcBef>
            </a:pPr>
            <a:r>
              <a:rPr lang="en-GB" sz="1200" dirty="0"/>
              <a:t>Friedman, N. P., &amp; Robbins, T. W. (2022). The role of prefrontal cortex in cognitive control and executive function. </a:t>
            </a:r>
            <a:r>
              <a:rPr lang="en-GB" sz="1200" i="1" dirty="0"/>
              <a:t>Neuropsychopharmacology : official publication of the American College of Neuropsychopharmacology</a:t>
            </a:r>
            <a:r>
              <a:rPr lang="en-GB" sz="1200" dirty="0"/>
              <a:t>, </a:t>
            </a:r>
            <a:r>
              <a:rPr lang="en-GB" sz="1200" i="1" dirty="0"/>
              <a:t>47</a:t>
            </a:r>
            <a:r>
              <a:rPr lang="en-GB" sz="1200" dirty="0"/>
              <a:t>(1), 72–89. </a:t>
            </a:r>
            <a:r>
              <a:rPr lang="en-GB" sz="1200" u="sng" dirty="0">
                <a:hlinkClick r:id="rId3"/>
              </a:rPr>
              <a:t>https://doi.org/10.1038/s41386-021-01132-0</a:t>
            </a:r>
            <a:endParaRPr lang="en-GB" sz="1200" dirty="0"/>
          </a:p>
          <a:p>
            <a:pPr lvl="0">
              <a:spcBef>
                <a:spcPts val="0"/>
              </a:spcBef>
            </a:pPr>
            <a:r>
              <a:rPr lang="en-GB" sz="1200" dirty="0"/>
              <a:t>Guarneri, A. M. and Kamboj, M. K. (2019) 'Physiology of pubertal development in females', </a:t>
            </a:r>
            <a:r>
              <a:rPr lang="en-GB" sz="1200" i="1" dirty="0" err="1"/>
              <a:t>Pediatric</a:t>
            </a:r>
            <a:r>
              <a:rPr lang="en-GB" sz="1200" i="1" dirty="0"/>
              <a:t> Medicine</a:t>
            </a:r>
            <a:r>
              <a:rPr lang="en-GB" sz="1200" dirty="0"/>
              <a:t>, 2, p. 42. Available at: </a:t>
            </a:r>
            <a:r>
              <a:rPr lang="en-GB" sz="1200" u="sng" dirty="0">
                <a:hlinkClick r:id="rId4"/>
              </a:rPr>
              <a:t>https://pm.amegroups.org/article/view/4978/html</a:t>
            </a:r>
            <a:r>
              <a:rPr lang="en-GB" sz="1200" dirty="0"/>
              <a:t> (Accessed: 14 December 2025).</a:t>
            </a:r>
          </a:p>
          <a:p>
            <a:pPr lvl="0">
              <a:spcBef>
                <a:spcPts val="0"/>
              </a:spcBef>
            </a:pPr>
            <a:r>
              <a:rPr lang="en-GB" sz="1200" dirty="0" err="1"/>
              <a:t>Herdiansyah</a:t>
            </a:r>
            <a:r>
              <a:rPr lang="en-GB" sz="1200" dirty="0"/>
              <a:t>, H., </a:t>
            </a:r>
            <a:r>
              <a:rPr lang="en-GB" sz="1200" dirty="0" err="1"/>
              <a:t>Meilana</a:t>
            </a:r>
            <a:r>
              <a:rPr lang="en-GB" sz="1200" dirty="0"/>
              <a:t>, A., </a:t>
            </a:r>
            <a:r>
              <a:rPr lang="en-GB" sz="1200" dirty="0" err="1"/>
              <a:t>Carsiwan</a:t>
            </a:r>
            <a:r>
              <a:rPr lang="en-GB" sz="1200" dirty="0"/>
              <a:t>, C., &amp; </a:t>
            </a:r>
            <a:r>
              <a:rPr lang="en-GB" sz="1200" dirty="0" err="1"/>
              <a:t>Susilawati</a:t>
            </a:r>
            <a:r>
              <a:rPr lang="en-GB" sz="1200" dirty="0"/>
              <a:t>, D. (2024). Erikson’s development psychosocial theory in the 21st century: a pedagogical perspective in physical education. </a:t>
            </a:r>
            <a:r>
              <a:rPr lang="en-GB" sz="1200" i="1" dirty="0"/>
              <a:t>Competitor </a:t>
            </a:r>
            <a:r>
              <a:rPr lang="en-GB" sz="1200" i="1" dirty="0" err="1"/>
              <a:t>Jurnal</a:t>
            </a:r>
            <a:r>
              <a:rPr lang="en-GB" sz="1200" i="1" dirty="0"/>
              <a:t> Pendidikan </a:t>
            </a:r>
            <a:r>
              <a:rPr lang="en-GB" sz="1200" i="1" dirty="0" err="1"/>
              <a:t>Kepelatihan</a:t>
            </a:r>
            <a:r>
              <a:rPr lang="en-GB" sz="1200" i="1" dirty="0"/>
              <a:t> </a:t>
            </a:r>
            <a:r>
              <a:rPr lang="en-GB" sz="1200" i="1" dirty="0" err="1"/>
              <a:t>Olahraga</a:t>
            </a:r>
            <a:r>
              <a:rPr lang="en-GB" sz="1200" dirty="0"/>
              <a:t>, </a:t>
            </a:r>
            <a:r>
              <a:rPr lang="en-GB" sz="1200" i="1" dirty="0"/>
              <a:t>16</a:t>
            </a:r>
            <a:r>
              <a:rPr lang="en-GB" sz="1200" dirty="0"/>
              <a:t>(2), 362.</a:t>
            </a:r>
          </a:p>
          <a:p>
            <a:pPr lvl="0">
              <a:spcBef>
                <a:spcPts val="0"/>
              </a:spcBef>
            </a:pPr>
            <a:r>
              <a:rPr lang="en-GB" sz="1200" dirty="0" err="1"/>
              <a:t>Maehler</a:t>
            </a:r>
            <a:r>
              <a:rPr lang="en-GB" sz="1200" dirty="0"/>
              <a:t>, D. B. and Hernández-</a:t>
            </a:r>
            <a:r>
              <a:rPr lang="en-GB" sz="1200" dirty="0" err="1"/>
              <a:t>Torrano</a:t>
            </a:r>
            <a:r>
              <a:rPr lang="en-GB" sz="1200" dirty="0"/>
              <a:t>, D. (2025) 'Identity development research: a systematic review of reviews', </a:t>
            </a:r>
            <a:r>
              <a:rPr lang="en-GB" sz="1200" i="1" dirty="0"/>
              <a:t>Self and Identity</a:t>
            </a:r>
            <a:r>
              <a:rPr lang="en-GB" sz="1200" dirty="0"/>
              <a:t>, 24(8), pp. 907-942. A</a:t>
            </a:r>
          </a:p>
          <a:p>
            <a:pPr lvl="0">
              <a:spcBef>
                <a:spcPts val="0"/>
              </a:spcBef>
            </a:pPr>
            <a:r>
              <a:rPr lang="en-GB" sz="1200" dirty="0" err="1"/>
              <a:t>Mastorci</a:t>
            </a:r>
            <a:r>
              <a:rPr lang="en-GB" sz="1200" dirty="0"/>
              <a:t>, F., </a:t>
            </a:r>
            <a:r>
              <a:rPr lang="en-GB" sz="1200" dirty="0" err="1"/>
              <a:t>Lazzeri</a:t>
            </a:r>
            <a:r>
              <a:rPr lang="en-GB" sz="1200" dirty="0"/>
              <a:t>, M. F. L., </a:t>
            </a:r>
            <a:r>
              <a:rPr lang="en-GB" sz="1200" dirty="0" err="1"/>
              <a:t>Vassalle</a:t>
            </a:r>
            <a:r>
              <a:rPr lang="en-GB" sz="1200" dirty="0"/>
              <a:t>, C., &amp; </a:t>
            </a:r>
            <a:r>
              <a:rPr lang="en-GB" sz="1200" dirty="0" err="1"/>
              <a:t>Pingitore</a:t>
            </a:r>
            <a:r>
              <a:rPr lang="en-GB" sz="1200" dirty="0"/>
              <a:t>, A. (2024). The Transition from Childhood to Adolescence: Between Health and Vulnerability. </a:t>
            </a:r>
            <a:r>
              <a:rPr lang="en-GB" sz="1200" i="1" dirty="0"/>
              <a:t>Children (Basel, Switzerland)</a:t>
            </a:r>
            <a:r>
              <a:rPr lang="en-GB" sz="1200" dirty="0"/>
              <a:t>, </a:t>
            </a:r>
            <a:r>
              <a:rPr lang="en-GB" sz="1200" i="1" dirty="0"/>
              <a:t>11</a:t>
            </a:r>
            <a:r>
              <a:rPr lang="en-GB" sz="1200" dirty="0"/>
              <a:t>(8), 989. https://doi.org/10.3390/children11080989</a:t>
            </a:r>
          </a:p>
          <a:p>
            <a:pPr lvl="0">
              <a:spcBef>
                <a:spcPts val="0"/>
              </a:spcBef>
            </a:pPr>
            <a:r>
              <a:rPr lang="en-GB" sz="1200" dirty="0"/>
              <a:t>Mitchell, L. L., Lodi-Smith, J., Baranski, E. N., &amp; Whitbourne, S. K. (2021). Implications of identity resolution in emerging adulthood for intimacy, generativity, and integrity across the adult lifespan. </a:t>
            </a:r>
            <a:r>
              <a:rPr lang="en-GB" sz="1200" i="1" dirty="0"/>
              <a:t>Psychology and aging</a:t>
            </a:r>
            <a:r>
              <a:rPr lang="en-GB" sz="1200" dirty="0"/>
              <a:t>, </a:t>
            </a:r>
            <a:r>
              <a:rPr lang="en-GB" sz="1200" i="1" dirty="0"/>
              <a:t>36</a:t>
            </a:r>
            <a:r>
              <a:rPr lang="en-GB" sz="1200" dirty="0"/>
              <a:t>(5), 545–556. https://doi.org/10.1037/pag0000537</a:t>
            </a:r>
          </a:p>
          <a:p>
            <a:pPr lvl="0">
              <a:spcBef>
                <a:spcPts val="0"/>
              </a:spcBef>
            </a:pPr>
            <a:r>
              <a:rPr lang="en-GB" sz="1200" dirty="0" err="1"/>
              <a:t>Muganwa</a:t>
            </a:r>
            <a:r>
              <a:rPr lang="en-GB" sz="1200" dirty="0"/>
              <a:t>, K., </a:t>
            </a:r>
            <a:r>
              <a:rPr lang="en-GB" sz="1200" dirty="0" err="1"/>
              <a:t>Bazirete</a:t>
            </a:r>
            <a:r>
              <a:rPr lang="en-GB" sz="1200" dirty="0"/>
              <a:t>, O., </a:t>
            </a:r>
            <a:r>
              <a:rPr lang="en-GB" sz="1200" dirty="0" err="1"/>
              <a:t>Uwimana</a:t>
            </a:r>
            <a:r>
              <a:rPr lang="en-GB" sz="1200" dirty="0"/>
              <a:t>, M. C., </a:t>
            </a:r>
            <a:r>
              <a:rPr lang="en-GB" sz="1200" dirty="0" err="1"/>
              <a:t>Musabwasoni</a:t>
            </a:r>
            <a:r>
              <a:rPr lang="en-GB" sz="1200" dirty="0"/>
              <a:t>, M. G. S., </a:t>
            </a:r>
            <a:r>
              <a:rPr lang="en-GB" sz="1200" dirty="0" err="1"/>
              <a:t>Tengera</a:t>
            </a:r>
            <a:r>
              <a:rPr lang="en-GB" sz="1200" dirty="0"/>
              <a:t>, O., </a:t>
            </a:r>
            <a:r>
              <a:rPr lang="en-GB" sz="1200" dirty="0" err="1"/>
              <a:t>Bahumura</a:t>
            </a:r>
            <a:r>
              <a:rPr lang="en-GB" sz="1200" dirty="0"/>
              <a:t>, J., Chinwe, H. N., </a:t>
            </a:r>
            <a:r>
              <a:rPr lang="en-GB" sz="1200" dirty="0" err="1"/>
              <a:t>Uwingabire</a:t>
            </a:r>
            <a:r>
              <a:rPr lang="en-GB" sz="1200" dirty="0"/>
              <a:t>, E., </a:t>
            </a:r>
            <a:r>
              <a:rPr lang="en-GB" sz="1200" dirty="0" err="1"/>
              <a:t>Muteteri</a:t>
            </a:r>
            <a:r>
              <a:rPr lang="en-GB" sz="1200" dirty="0"/>
              <a:t>, E., </a:t>
            </a:r>
            <a:r>
              <a:rPr lang="en-GB" sz="1200" dirty="0" err="1"/>
              <a:t>Mujawamariya</a:t>
            </a:r>
            <a:r>
              <a:rPr lang="en-GB" sz="1200" dirty="0"/>
              <a:t>, F., Habyarimana, E., </a:t>
            </a:r>
            <a:r>
              <a:rPr lang="en-GB" sz="1200" dirty="0" err="1"/>
              <a:t>Mukeshimana</a:t>
            </a:r>
            <a:r>
              <a:rPr lang="en-GB" sz="1200" dirty="0"/>
              <a:t>, E., </a:t>
            </a:r>
            <a:r>
              <a:rPr lang="en-GB" sz="1200" dirty="0" err="1"/>
              <a:t>Ndimurukundo</a:t>
            </a:r>
            <a:r>
              <a:rPr lang="en-GB" sz="1200" dirty="0"/>
              <a:t>, B., </a:t>
            </a:r>
            <a:r>
              <a:rPr lang="en-GB" sz="1200" dirty="0" err="1"/>
              <a:t>Abagirinana</a:t>
            </a:r>
            <a:r>
              <a:rPr lang="en-GB" sz="1200" dirty="0"/>
              <a:t>, V., </a:t>
            </a:r>
            <a:r>
              <a:rPr lang="en-GB" sz="1200" dirty="0" err="1"/>
              <a:t>Nsengiyumva</a:t>
            </a:r>
            <a:r>
              <a:rPr lang="en-GB" sz="1200" dirty="0"/>
              <a:t>, R., </a:t>
            </a:r>
            <a:r>
              <a:rPr lang="en-GB" sz="1200" dirty="0" err="1"/>
              <a:t>Wabenya</a:t>
            </a:r>
            <a:r>
              <a:rPr lang="en-GB" sz="1200" dirty="0"/>
              <a:t>, C. M., Mugisha, V., Kaberuka, G., </a:t>
            </a:r>
            <a:r>
              <a:rPr lang="en-GB" sz="1200" dirty="0" err="1"/>
              <a:t>Bazakare</a:t>
            </a:r>
            <a:r>
              <a:rPr lang="en-GB" sz="1200" dirty="0"/>
              <a:t>, M. L. I., &amp; </a:t>
            </a:r>
            <a:r>
              <a:rPr lang="en-GB" sz="1200" dirty="0" err="1"/>
              <a:t>Uhawenimana</a:t>
            </a:r>
            <a:r>
              <a:rPr lang="en-GB" sz="1200" dirty="0"/>
              <a:t>, T. C. (2025). Adolescent awareness and experience of the pubertal changes: A qualitative study from Rwanda. </a:t>
            </a:r>
            <a:r>
              <a:rPr lang="en-GB" sz="1200" i="1" dirty="0" err="1"/>
              <a:t>PloS</a:t>
            </a:r>
            <a:r>
              <a:rPr lang="en-GB" sz="1200" i="1" dirty="0"/>
              <a:t> one</a:t>
            </a:r>
            <a:r>
              <a:rPr lang="en-GB" sz="1200" dirty="0"/>
              <a:t>, </a:t>
            </a:r>
            <a:r>
              <a:rPr lang="en-GB" sz="1200" i="1" dirty="0"/>
              <a:t>20</a:t>
            </a:r>
            <a:r>
              <a:rPr lang="en-GB" sz="1200" dirty="0"/>
              <a:t>(6), e0325502. </a:t>
            </a:r>
            <a:r>
              <a:rPr lang="en-GB" sz="1200" u="sng" dirty="0">
                <a:hlinkClick r:id="rId5"/>
              </a:rPr>
              <a:t>https://doi.org/10.1371/journal.pone.0325502</a:t>
            </a:r>
            <a:endParaRPr lang="en-GB" sz="1200" dirty="0"/>
          </a:p>
          <a:p>
            <a:pPr lvl="0">
              <a:spcBef>
                <a:spcPts val="0"/>
              </a:spcBef>
            </a:pPr>
            <a:r>
              <a:rPr lang="en-GB" sz="1200" dirty="0"/>
              <a:t>Patterson, M. W., Mann, F. D., </a:t>
            </a:r>
            <a:r>
              <a:rPr lang="en-GB" sz="1200" dirty="0" err="1"/>
              <a:t>Grotzinger</a:t>
            </a:r>
            <a:r>
              <a:rPr lang="en-GB" sz="1200" dirty="0"/>
              <a:t>, A. D., Tackett, J. L., Tucker-</a:t>
            </a:r>
            <a:r>
              <a:rPr lang="en-GB" sz="1200" dirty="0" err="1"/>
              <a:t>Drob</a:t>
            </a:r>
            <a:r>
              <a:rPr lang="en-GB" sz="1200" dirty="0"/>
              <a:t>, E. M., &amp; Harden, K. P. (2018). Genetic and environmental influences on internalizing psychopathology across age and pubertal development. </a:t>
            </a:r>
            <a:r>
              <a:rPr lang="en-GB" sz="1200" i="1" dirty="0"/>
              <a:t>Developmental psychology</a:t>
            </a:r>
            <a:r>
              <a:rPr lang="en-GB" sz="1200" dirty="0"/>
              <a:t>, </a:t>
            </a:r>
            <a:r>
              <a:rPr lang="en-GB" sz="1200" i="1" dirty="0"/>
              <a:t>54</a:t>
            </a:r>
            <a:r>
              <a:rPr lang="en-GB" sz="1200" dirty="0"/>
              <a:t>(10), 1928–1939. </a:t>
            </a:r>
            <a:r>
              <a:rPr lang="en-GB" sz="1200" u="sng" dirty="0">
                <a:hlinkClick r:id="rId6"/>
              </a:rPr>
              <a:t>https://doi.org/10.1037/dev0000578</a:t>
            </a:r>
            <a:endParaRPr lang="en-GB" sz="1200" dirty="0"/>
          </a:p>
          <a:p>
            <a:pPr lvl="0">
              <a:spcBef>
                <a:spcPts val="0"/>
              </a:spcBef>
            </a:pPr>
            <a:r>
              <a:rPr lang="en-GB" sz="1200" dirty="0"/>
              <a:t>Putri, N. F. and </a:t>
            </a:r>
            <a:r>
              <a:rPr lang="en-GB" sz="1200" dirty="0" err="1"/>
              <a:t>Kusumaningrum</a:t>
            </a:r>
            <a:r>
              <a:rPr lang="en-GB" sz="1200" dirty="0"/>
              <a:t>, F. A. (2024) 'Attachment and Identity Foreclosure in The Latest Adolescent', in </a:t>
            </a:r>
            <a:r>
              <a:rPr lang="en-GB" sz="1200" i="1" dirty="0"/>
              <a:t>Proceedings of the 6th International Seminar on Psychology, </a:t>
            </a:r>
            <a:r>
              <a:rPr lang="en-GB" sz="1200" i="1" dirty="0" err="1"/>
              <a:t>ISPsy</a:t>
            </a:r>
            <a:r>
              <a:rPr lang="en-GB" sz="1200" i="1" dirty="0"/>
              <a:t> 2023, 18-19 July 2023, </a:t>
            </a:r>
            <a:r>
              <a:rPr lang="en-GB" sz="1200" i="1" dirty="0" err="1"/>
              <a:t>Purwokerto</a:t>
            </a:r>
            <a:r>
              <a:rPr lang="en-GB" sz="1200" i="1" dirty="0"/>
              <a:t>, Central Java, Indonesia</a:t>
            </a:r>
            <a:r>
              <a:rPr lang="en-GB" sz="1200" dirty="0"/>
              <a:t>. European Alliance for Innovation, p. 2343401. </a:t>
            </a:r>
            <a:r>
              <a:rPr lang="en-GB" sz="1200" dirty="0" err="1"/>
              <a:t>doi</a:t>
            </a:r>
            <a:r>
              <a:rPr lang="en-GB" sz="1200" dirty="0"/>
              <a:t>: 10.4108/eai.18-7-2023.2343401. Available at: </a:t>
            </a:r>
            <a:r>
              <a:rPr lang="en-GB" sz="1200" u="sng" dirty="0">
                <a:hlinkClick r:id="rId7"/>
              </a:rPr>
              <a:t>https://eudl.eu/pdf/10.4108/eai.18-7-2023.2343401</a:t>
            </a:r>
            <a:r>
              <a:rPr lang="en-GB" sz="1200" dirty="0"/>
              <a:t> (Accessed: 14 December 2025).</a:t>
            </a:r>
          </a:p>
          <a:p>
            <a:pPr lvl="0">
              <a:spcBef>
                <a:spcPts val="0"/>
              </a:spcBef>
            </a:pPr>
            <a:r>
              <a:rPr lang="en-GB" sz="1200" dirty="0" err="1"/>
              <a:t>Scheiner</a:t>
            </a:r>
            <a:r>
              <a:rPr lang="en-GB" sz="1200" dirty="0"/>
              <a:t>, C., </a:t>
            </a:r>
            <a:r>
              <a:rPr lang="en-GB" sz="1200" dirty="0" err="1"/>
              <a:t>Grashoff</a:t>
            </a:r>
            <a:r>
              <a:rPr lang="en-GB" sz="1200" dirty="0"/>
              <a:t>, J., Kleindienst, N., &amp; </a:t>
            </a:r>
            <a:r>
              <a:rPr lang="en-GB" sz="1200" dirty="0" err="1"/>
              <a:t>Buerger</a:t>
            </a:r>
            <a:r>
              <a:rPr lang="en-GB" sz="1200" dirty="0"/>
              <a:t>, A. (2022). Mental disorders at the beginning of adolescence: Prevalence estimates in a sample aged 11-14 years. </a:t>
            </a:r>
            <a:r>
              <a:rPr lang="en-GB" sz="1200" i="1" dirty="0"/>
              <a:t>Public health in practice (Oxford, England)</a:t>
            </a:r>
            <a:r>
              <a:rPr lang="en-GB" sz="1200" dirty="0"/>
              <a:t>, </a:t>
            </a:r>
            <a:r>
              <a:rPr lang="en-GB" sz="1200" i="1" dirty="0"/>
              <a:t>4</a:t>
            </a:r>
            <a:r>
              <a:rPr lang="en-GB" sz="1200" dirty="0"/>
              <a:t>, 100348. https://doi.org/10.1016/j.puhip.2022.100348</a:t>
            </a:r>
          </a:p>
          <a:p>
            <a:pPr lvl="0">
              <a:spcBef>
                <a:spcPts val="0"/>
              </a:spcBef>
            </a:pPr>
            <a:r>
              <a:rPr lang="en-GB" sz="1200" dirty="0"/>
              <a:t>Shah, E. N., </a:t>
            </a:r>
            <a:r>
              <a:rPr lang="en-GB" sz="1200" dirty="0" err="1"/>
              <a:t>Szwedo</a:t>
            </a:r>
            <a:r>
              <a:rPr lang="en-GB" sz="1200" dirty="0"/>
              <a:t>, D. E., &amp; Allen, J. P. (2023). Parental Autonomy Restricting </a:t>
            </a:r>
            <a:r>
              <a:rPr lang="en-GB" sz="1200" dirty="0" err="1"/>
              <a:t>Behaviors</a:t>
            </a:r>
            <a:r>
              <a:rPr lang="en-GB" sz="1200" dirty="0"/>
              <a:t> During Adolescence as Predictors of Dependency on Parents in Emerging Adulthood. </a:t>
            </a:r>
            <a:r>
              <a:rPr lang="en-GB" sz="1200" i="1" dirty="0"/>
              <a:t>Emerging adulthood (Print)</a:t>
            </a:r>
            <a:r>
              <a:rPr lang="en-GB" sz="1200" dirty="0"/>
              <a:t>, </a:t>
            </a:r>
            <a:r>
              <a:rPr lang="en-GB" sz="1200" i="1" dirty="0"/>
              <a:t>11</a:t>
            </a:r>
            <a:r>
              <a:rPr lang="en-GB" sz="1200" dirty="0"/>
              <a:t>(1), 15–31. https://doi.org/10.1177/21676968221121158</a:t>
            </a:r>
          </a:p>
          <a:p>
            <a:pPr lvl="0">
              <a:spcBef>
                <a:spcPts val="0"/>
              </a:spcBef>
            </a:pPr>
            <a:r>
              <a:rPr lang="en-GB" sz="1200" dirty="0"/>
              <a:t>Syed, M., &amp; McLean, K. (2018). Erikson’s theory of psychosocial development. In The SAGE </a:t>
            </a:r>
            <a:r>
              <a:rPr lang="en-GB" sz="1200" dirty="0" err="1"/>
              <a:t>encyclopedia</a:t>
            </a:r>
            <a:r>
              <a:rPr lang="en-GB" sz="1200" dirty="0"/>
              <a:t> of intellectual and developmental disorders (Vol. 4, pp. 578-581). SAGE Publications, Inc., </a:t>
            </a:r>
            <a:r>
              <a:rPr lang="en-GB" sz="1200" u="sng" dirty="0">
                <a:hlinkClick r:id="rId8"/>
              </a:rPr>
              <a:t>https://doi.org/10.4135/9781483392271.n178</a:t>
            </a:r>
            <a:endParaRPr lang="en-GB" sz="1200" dirty="0"/>
          </a:p>
          <a:p>
            <a:pPr lvl="0">
              <a:spcBef>
                <a:spcPts val="0"/>
              </a:spcBef>
            </a:pPr>
            <a:r>
              <a:rPr lang="en-GB" sz="1200" dirty="0"/>
              <a:t>Zhao, L., &amp; Zhao, W. (2022). Impacts of family environment on adolescents' academic achievement: The role of peer interaction quality and educational expectation gap. </a:t>
            </a:r>
            <a:r>
              <a:rPr lang="en-GB" sz="1200" i="1" dirty="0"/>
              <a:t>Frontiers in psychology</a:t>
            </a:r>
            <a:r>
              <a:rPr lang="en-GB" sz="1200" dirty="0"/>
              <a:t>, </a:t>
            </a:r>
            <a:r>
              <a:rPr lang="en-GB" sz="1200" i="1" dirty="0"/>
              <a:t>13</a:t>
            </a:r>
            <a:r>
              <a:rPr lang="en-GB" sz="1200" dirty="0"/>
              <a:t>, 911959. https://doi.org/10.3389/fpsyg.2022.911959</a:t>
            </a:r>
          </a:p>
          <a:p>
            <a:pPr>
              <a:spcBef>
                <a:spcPts val="0"/>
              </a:spcBef>
            </a:pPr>
            <a:r>
              <a:rPr lang="en-GB" sz="1200" dirty="0"/>
              <a:t> </a:t>
            </a:r>
          </a:p>
          <a:p>
            <a:pPr>
              <a:spcBef>
                <a:spcPts val="0"/>
              </a:spcBef>
            </a:pPr>
            <a:endParaRPr lang="en-GB" sz="1200" dirty="0"/>
          </a:p>
        </p:txBody>
      </p:sp>
    </p:spTree>
    <p:extLst>
      <p:ext uri="{BB962C8B-B14F-4D97-AF65-F5344CB8AC3E}">
        <p14:creationId xmlns:p14="http://schemas.microsoft.com/office/powerpoint/2010/main" val="1790409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1768</TotalTime>
  <Words>2170</Words>
  <Application>Microsoft Office PowerPoint</Application>
  <PresentationFormat>Widescreen</PresentationFormat>
  <Paragraphs>129</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Psychology in Health and Social Care LCHS4010  Assessment 1: Individual  Presentation</vt:lpstr>
      <vt:lpstr>The Influence of Nature, Nurture, and Erikson’s Psychosocial Theory on Adolescent Development </vt:lpstr>
      <vt:lpstr>Introduction</vt:lpstr>
      <vt:lpstr>Nature and Nurture in Adolescent Development </vt:lpstr>
      <vt:lpstr>Areas of Adolescent Development </vt:lpstr>
      <vt:lpstr>Implications of Areas of Adolescent Development </vt:lpstr>
      <vt:lpstr>Erikson’s Psychosocial Theory of Development </vt:lpstr>
      <vt:lpstr>Erikson’s Theory in Adolescence</vt:lpstr>
      <vt:lpstr>The Relevance of Erikson’s Theory to Health and Social Context</vt:lpstr>
      <vt:lpstr>Critical Evaluation of Erikson’s Psychosocial Theory of Development </vt:lpstr>
      <vt:lpstr>Applicability of Erikson’s Psychosocial Theory in Healthcare</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lee keshi</cp:lastModifiedBy>
  <cp:revision>260</cp:revision>
  <dcterms:created xsi:type="dcterms:W3CDTF">2023-06-15T09:39:33Z</dcterms:created>
  <dcterms:modified xsi:type="dcterms:W3CDTF">2025-12-19T08:59:18Z</dcterms:modified>
</cp:coreProperties>
</file>