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wdp" ContentType="image/vnd.ms-photo"/>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59" r:id="rId4"/>
    <p:sldId id="266" r:id="rId5"/>
    <p:sldId id="265" r:id="rId6"/>
    <p:sldId id="263"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36" d="100"/>
          <a:sy n="136" d="100"/>
        </p:scale>
        <p:origin x="-1664"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theme" Target="theme/theme1.xml"/><Relationship Id="rId1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printerSettings" Target="printerSettings/printerSettings1.bin"/><Relationship Id="rId9" Type="http://schemas.openxmlformats.org/officeDocument/2006/relationships/presProps" Target="presProps.xml"/><Relationship Id="rId1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2410B8-02C1-44ED-B50E-3AE1C7AD7BD8}" type="datetimeFigureOut">
              <a:rPr lang="en-US" smtClean="0"/>
              <a:pPr/>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E2410B8-02C1-44ED-B50E-3AE1C7AD7BD8}" type="datetimeFigureOut">
              <a:rPr lang="en-US" smtClean="0"/>
              <a:pPr/>
              <a:t>11/10/2018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E2410B8-02C1-44ED-B50E-3AE1C7AD7BD8}" type="datetimeFigureOut">
              <a:rPr lang="en-US" smtClean="0"/>
              <a:pPr/>
              <a:t>11/10/2018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E2410B8-02C1-44ED-B50E-3AE1C7AD7BD8}" type="datetimeFigureOut">
              <a:rPr lang="en-US" smtClean="0"/>
              <a:pPr/>
              <a:t>11/10/2018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2410B8-02C1-44ED-B50E-3AE1C7AD7BD8}" type="datetimeFigureOut">
              <a:rPr lang="en-US" smtClean="0"/>
              <a:pPr/>
              <a:t>11/10/2018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11/10/2018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11/10/2018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2410B8-02C1-44ED-B50E-3AE1C7AD7BD8}" type="datetimeFigureOut">
              <a:rPr lang="en-US" smtClean="0"/>
              <a:pPr/>
              <a:t>11/10/2018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59BCBC-090D-4515-B5E1-CF94E78EDB8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5" Type="http://schemas.microsoft.com/office/2007/relationships/hdphoto" Target="../media/hdphoto1.wdp"/><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4" Type="http://schemas.openxmlformats.org/officeDocument/2006/relationships/image" Target="../media/image6.jpeg"/><Relationship Id="rId1" Type="http://schemas.openxmlformats.org/officeDocument/2006/relationships/slideLayout" Target="../slideLayouts/slideLayout2.xml"/><Relationship Id="rId2"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 Id="rId3" Type="http://schemas.microsoft.com/office/2007/relationships/hdphoto" Target="../media/hdphoto2.wdp"/></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 Id="rId3" Type="http://schemas.microsoft.com/office/2007/relationships/hdphoto" Target="../media/hdphoto3.wdp"/></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 Id="rId3" Type="http://schemas.microsoft.com/office/2007/relationships/hdphoto" Target="../media/hdphoto4.wdp"/></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 Id="rId3" Type="http://schemas.microsoft.com/office/2007/relationships/hdphoto" Target="../media/hdphoto5.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5536" y="620688"/>
            <a:ext cx="4639010" cy="1077218"/>
          </a:xfrm>
          <a:prstGeom prst="rect">
            <a:avLst/>
          </a:prstGeom>
          <a:noFill/>
        </p:spPr>
        <p:txBody>
          <a:bodyPr wrap="none" rtlCol="0">
            <a:spAutoFit/>
          </a:bodyPr>
          <a:lstStyle/>
          <a:p>
            <a:r>
              <a:rPr lang="en-GB" sz="3200" dirty="0" smtClean="0">
                <a:solidFill>
                  <a:srgbClr val="FFC000"/>
                </a:solidFill>
              </a:rPr>
              <a:t>Documentary 2:</a:t>
            </a:r>
          </a:p>
          <a:p>
            <a:r>
              <a:rPr lang="en-GB" sz="3200" b="1" dirty="0" smtClean="0">
                <a:solidFill>
                  <a:srgbClr val="FFC000"/>
                </a:solidFill>
              </a:rPr>
              <a:t>Propaganda and advocacy</a:t>
            </a:r>
            <a:endParaRPr lang="en-GB" sz="3200" dirty="0">
              <a:solidFill>
                <a:srgbClr val="FFC000"/>
              </a:solidFill>
            </a:endParaRPr>
          </a:p>
        </p:txBody>
      </p:sp>
      <p:pic>
        <p:nvPicPr>
          <p:cNvPr id="5" name="Picture 4" descr="triumph1.jpg"/>
          <p:cNvPicPr>
            <a:picLocks noChangeAspect="1"/>
          </p:cNvPicPr>
          <p:nvPr/>
        </p:nvPicPr>
        <p:blipFill>
          <a:blip r:embed="rId2">
            <a:duotone>
              <a:prstClr val="black"/>
              <a:schemeClr val="accent5">
                <a:tint val="45000"/>
                <a:satMod val="400000"/>
              </a:schemeClr>
            </a:duotone>
            <a:extLst>
              <a:ext uri="{28A0092B-C50C-407E-A947-70E740481C1C}">
                <a14:useLocalDpi xmlns:a14="http://schemas.microsoft.com/office/drawing/2010/main" val="0"/>
              </a:ext>
            </a:extLst>
          </a:blip>
          <a:stretch>
            <a:fillRect/>
          </a:stretch>
        </p:blipFill>
        <p:spPr>
          <a:xfrm>
            <a:off x="5940152" y="3825157"/>
            <a:ext cx="2121296" cy="3019403"/>
          </a:xfrm>
          <a:prstGeom prst="rect">
            <a:avLst/>
          </a:prstGeom>
        </p:spPr>
      </p:pic>
      <p:pic>
        <p:nvPicPr>
          <p:cNvPr id="6" name="Picture 5" descr="the_plow_that_broke.jpg"/>
          <p:cNvPicPr>
            <a:picLocks noChangeAspect="1"/>
          </p:cNvPicPr>
          <p:nvPr/>
        </p:nvPicPr>
        <p:blipFill>
          <a:blip r:embed="rId3" cstate="print">
            <a:duotone>
              <a:prstClr val="black"/>
              <a:schemeClr val="accent2">
                <a:tint val="45000"/>
                <a:satMod val="400000"/>
              </a:schemeClr>
            </a:duotone>
            <a:extLst>
              <a:ext uri="{28A0092B-C50C-407E-A947-70E740481C1C}">
                <a14:useLocalDpi xmlns:a14="http://schemas.microsoft.com/office/drawing/2010/main" val="0"/>
              </a:ext>
            </a:extLst>
          </a:blip>
          <a:stretch>
            <a:fillRect/>
          </a:stretch>
        </p:blipFill>
        <p:spPr>
          <a:xfrm>
            <a:off x="5931786" y="1124744"/>
            <a:ext cx="3203848" cy="2530072"/>
          </a:xfrm>
          <a:prstGeom prst="rect">
            <a:avLst/>
          </a:prstGeom>
        </p:spPr>
      </p:pic>
      <p:pic>
        <p:nvPicPr>
          <p:cNvPr id="10" name="Picture 9" descr="spanish eath1.jpg"/>
          <p:cNvPicPr>
            <a:picLocks noChangeAspect="1"/>
          </p:cNvPicPr>
          <p:nvPr/>
        </p:nvPicPr>
        <p:blipFill>
          <a:blip r:embed="rId4">
            <a:duotone>
              <a:prstClr val="black"/>
              <a:schemeClr val="accent6">
                <a:tint val="45000"/>
                <a:satMod val="400000"/>
              </a:schemeClr>
            </a:duotone>
            <a:extLst>
              <a:ext uri="{BEBA8EAE-BF5A-486C-A8C5-ECC9F3942E4B}">
                <a14:imgProps xmlns:a14="http://schemas.microsoft.com/office/drawing/2010/main">
                  <a14:imgLayer r:embed="rId5">
                    <a14:imgEffect>
                      <a14:colorTemperature colorTemp="72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2843808" y="1916832"/>
            <a:ext cx="2997097" cy="4180162"/>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joris ivens.jpg"/>
          <p:cNvPicPr>
            <a:picLocks noChangeAspect="1"/>
          </p:cNvPicPr>
          <p:nvPr/>
        </p:nvPicPr>
        <p:blipFill>
          <a:blip r:embed="rId2">
            <a:duotone>
              <a:prstClr val="black"/>
              <a:schemeClr val="accent6">
                <a:tint val="45000"/>
                <a:satMod val="400000"/>
              </a:schemeClr>
            </a:duotone>
            <a:lum contrast="40000"/>
            <a:extLst>
              <a:ext uri="{28A0092B-C50C-407E-A947-70E740481C1C}">
                <a14:useLocalDpi xmlns:a14="http://schemas.microsoft.com/office/drawing/2010/main" val="0"/>
              </a:ext>
            </a:extLst>
          </a:blip>
          <a:stretch>
            <a:fillRect/>
          </a:stretch>
        </p:blipFill>
        <p:spPr>
          <a:xfrm>
            <a:off x="214281" y="1571612"/>
            <a:ext cx="4789767" cy="3506670"/>
          </a:xfrm>
          <a:prstGeom prst="rect">
            <a:avLst/>
          </a:prstGeom>
          <a:ln>
            <a:noFill/>
          </a:ln>
          <a:effectLst>
            <a:softEdge rad="112500"/>
          </a:effectLst>
        </p:spPr>
      </p:pic>
      <p:pic>
        <p:nvPicPr>
          <p:cNvPr id="5" name="Picture 4" descr="riefenstahl.jpg"/>
          <p:cNvPicPr>
            <a:picLocks noChangeAspect="1"/>
          </p:cNvPicPr>
          <p:nvPr/>
        </p:nvPicPr>
        <p:blipFill>
          <a:blip r:embed="rId3">
            <a:duotone>
              <a:prstClr val="black"/>
              <a:schemeClr val="accent1">
                <a:tint val="45000"/>
                <a:satMod val="400000"/>
              </a:schemeClr>
            </a:duotone>
            <a:lum contrast="40000"/>
            <a:extLst>
              <a:ext uri="{28A0092B-C50C-407E-A947-70E740481C1C}">
                <a14:useLocalDpi xmlns:a14="http://schemas.microsoft.com/office/drawing/2010/main" val="0"/>
              </a:ext>
            </a:extLst>
          </a:blip>
          <a:stretch>
            <a:fillRect/>
          </a:stretch>
        </p:blipFill>
        <p:spPr>
          <a:xfrm>
            <a:off x="4196032" y="285727"/>
            <a:ext cx="4947968" cy="2783233"/>
          </a:xfrm>
          <a:prstGeom prst="rect">
            <a:avLst/>
          </a:prstGeom>
          <a:ln>
            <a:noFill/>
          </a:ln>
          <a:effectLst>
            <a:softEdge rad="112500"/>
          </a:effectLst>
        </p:spPr>
      </p:pic>
      <p:pic>
        <p:nvPicPr>
          <p:cNvPr id="6" name="Picture 5" descr="parelorentz.jpg"/>
          <p:cNvPicPr>
            <a:picLocks noChangeAspect="1"/>
          </p:cNvPicPr>
          <p:nvPr/>
        </p:nvPicPr>
        <p:blipFill>
          <a:blip r:embed="rId4">
            <a:duotone>
              <a:prstClr val="black"/>
              <a:schemeClr val="accent2">
                <a:tint val="45000"/>
                <a:satMod val="400000"/>
              </a:schemeClr>
            </a:duotone>
            <a:lum contrast="40000"/>
            <a:extLst>
              <a:ext uri="{28A0092B-C50C-407E-A947-70E740481C1C}">
                <a14:useLocalDpi xmlns:a14="http://schemas.microsoft.com/office/drawing/2010/main" val="0"/>
              </a:ext>
            </a:extLst>
          </a:blip>
          <a:stretch>
            <a:fillRect/>
          </a:stretch>
        </p:blipFill>
        <p:spPr>
          <a:xfrm>
            <a:off x="5004048" y="2708920"/>
            <a:ext cx="3027756" cy="4007324"/>
          </a:xfrm>
          <a:prstGeom prst="rect">
            <a:avLst/>
          </a:prstGeom>
          <a:ln>
            <a:noFill/>
          </a:ln>
          <a:effectLst>
            <a:softEdge rad="112500"/>
          </a:effectLst>
        </p:spPr>
      </p:pic>
      <p:sp>
        <p:nvSpPr>
          <p:cNvPr id="7" name="TextBox 6"/>
          <p:cNvSpPr txBox="1"/>
          <p:nvPr/>
        </p:nvSpPr>
        <p:spPr>
          <a:xfrm>
            <a:off x="251520" y="6093296"/>
            <a:ext cx="5152051" cy="369332"/>
          </a:xfrm>
          <a:prstGeom prst="rect">
            <a:avLst/>
          </a:prstGeom>
          <a:noFill/>
        </p:spPr>
        <p:txBody>
          <a:bodyPr wrap="none" rtlCol="0">
            <a:spAutoFit/>
          </a:bodyPr>
          <a:lstStyle/>
          <a:p>
            <a:r>
              <a:rPr lang="en-GB" b="1" i="1" dirty="0" smtClean="0"/>
              <a:t>Clockwise</a:t>
            </a:r>
            <a:r>
              <a:rPr lang="en-GB" b="1" dirty="0" smtClean="0"/>
              <a:t>: Leni Riefenstahl, Pare Lorentz, Joris Ivens</a:t>
            </a:r>
            <a:endParaRPr lang="en-GB" b="1" dirty="0"/>
          </a:p>
        </p:txBody>
      </p:sp>
      <p:sp>
        <p:nvSpPr>
          <p:cNvPr id="8" name="TextBox 7"/>
          <p:cNvSpPr txBox="1"/>
          <p:nvPr/>
        </p:nvSpPr>
        <p:spPr>
          <a:xfrm>
            <a:off x="107504" y="548680"/>
            <a:ext cx="4639010" cy="584776"/>
          </a:xfrm>
          <a:prstGeom prst="rect">
            <a:avLst/>
          </a:prstGeom>
          <a:noFill/>
        </p:spPr>
        <p:txBody>
          <a:bodyPr wrap="none" rtlCol="0">
            <a:spAutoFit/>
          </a:bodyPr>
          <a:lstStyle/>
          <a:p>
            <a:r>
              <a:rPr lang="en-GB" sz="3200" b="1" dirty="0" smtClean="0">
                <a:solidFill>
                  <a:srgbClr val="FFC000"/>
                </a:solidFill>
              </a:rPr>
              <a:t>Propaganda </a:t>
            </a:r>
            <a:r>
              <a:rPr lang="en-GB" sz="3200" b="1" dirty="0" smtClean="0">
                <a:solidFill>
                  <a:srgbClr val="FFC000"/>
                </a:solidFill>
              </a:rPr>
              <a:t>and advocacy</a:t>
            </a:r>
            <a:endParaRPr lang="en-GB" sz="3200" dirty="0">
              <a:solidFill>
                <a:srgbClr val="FFC000"/>
              </a:solidFill>
            </a:endParaRPr>
          </a:p>
        </p:txBody>
      </p:sp>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riefenstahl.jpg"/>
          <p:cNvPicPr>
            <a:picLocks noChangeAspect="1"/>
          </p:cNvPicPr>
          <p:nvPr/>
        </p:nvPicPr>
        <p:blipFill>
          <a:blip r:embed="rId2">
            <a:duotone>
              <a:prstClr val="black"/>
              <a:schemeClr val="accent1">
                <a:tint val="45000"/>
                <a:satMod val="400000"/>
              </a:schemeClr>
            </a:duotone>
            <a:extLst>
              <a:ext uri="{BEBA8EAE-BF5A-486C-A8C5-ECC9F3942E4B}">
                <a14:imgProps xmlns:a14="http://schemas.microsoft.com/office/drawing/2010/main">
                  <a14:imgLayer r:embed="rId3">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550266" y="1772816"/>
            <a:ext cx="7593734" cy="4271477"/>
          </a:xfrm>
          <a:prstGeom prst="rect">
            <a:avLst/>
          </a:prstGeom>
          <a:ln>
            <a:noFill/>
          </a:ln>
          <a:effectLst>
            <a:softEdge rad="112500"/>
          </a:effectLst>
        </p:spPr>
      </p:pic>
      <p:sp>
        <p:nvSpPr>
          <p:cNvPr id="9" name="TextBox 8"/>
          <p:cNvSpPr txBox="1"/>
          <p:nvPr/>
        </p:nvSpPr>
        <p:spPr>
          <a:xfrm>
            <a:off x="0" y="116632"/>
            <a:ext cx="9144000" cy="1077218"/>
          </a:xfrm>
          <a:prstGeom prst="rect">
            <a:avLst/>
          </a:prstGeom>
          <a:noFill/>
        </p:spPr>
        <p:txBody>
          <a:bodyPr wrap="square" rtlCol="0">
            <a:spAutoFit/>
          </a:bodyPr>
          <a:lstStyle/>
          <a:p>
            <a:pPr algn="ctr"/>
            <a:r>
              <a:rPr lang="en-GB" sz="4000" b="1" dirty="0" smtClean="0">
                <a:solidFill>
                  <a:srgbClr val="FFC000"/>
                </a:solidFill>
              </a:rPr>
              <a:t>Leni Riefenstahl</a:t>
            </a:r>
          </a:p>
          <a:p>
            <a:pPr algn="ctr"/>
            <a:r>
              <a:rPr lang="en-GB" sz="2400" b="1" i="1" dirty="0" smtClean="0">
                <a:solidFill>
                  <a:srgbClr val="FFC000"/>
                </a:solidFill>
              </a:rPr>
              <a:t>The Triumph of the Will </a:t>
            </a:r>
            <a:r>
              <a:rPr lang="en-GB" sz="2400" b="1" dirty="0" smtClean="0">
                <a:solidFill>
                  <a:srgbClr val="FFC000"/>
                </a:solidFill>
              </a:rPr>
              <a:t>(1935</a:t>
            </a:r>
            <a:r>
              <a:rPr lang="en-GB" sz="2400" b="1" dirty="0" smtClean="0">
                <a:solidFill>
                  <a:srgbClr val="FFC000"/>
                </a:solidFill>
              </a:rPr>
              <a:t>)</a:t>
            </a:r>
            <a:endParaRPr lang="en-GB" sz="4000" dirty="0" smtClean="0">
              <a:solidFill>
                <a:srgbClr val="FFFFFF"/>
              </a:solidFill>
            </a:endParaRPr>
          </a:p>
        </p:txBody>
      </p:sp>
      <p:sp>
        <p:nvSpPr>
          <p:cNvPr id="4" name="TextBox 3"/>
          <p:cNvSpPr txBox="1"/>
          <p:nvPr/>
        </p:nvSpPr>
        <p:spPr>
          <a:xfrm>
            <a:off x="0" y="1857364"/>
            <a:ext cx="9144000" cy="4524315"/>
          </a:xfrm>
          <a:prstGeom prst="rect">
            <a:avLst/>
          </a:prstGeom>
          <a:noFill/>
        </p:spPr>
        <p:txBody>
          <a:bodyPr wrap="square" rtlCol="0">
            <a:spAutoFit/>
          </a:bodyPr>
          <a:lstStyle/>
          <a:p>
            <a:r>
              <a:rPr lang="en-GB" sz="2400" b="1" dirty="0" smtClean="0">
                <a:effectLst>
                  <a:outerShdw blurRad="38100" dist="38100" dir="2700000" algn="tl">
                    <a:srgbClr val="000000">
                      <a:alpha val="43137"/>
                    </a:srgbClr>
                  </a:outerShdw>
                </a:effectLst>
              </a:rPr>
              <a:t>She did not invent the actions captured by her cameras. She saw it as her task to bring them to the screen with maximum impact. </a:t>
            </a:r>
          </a:p>
          <a:p>
            <a:endParaRPr lang="en-GB" sz="2400" b="1" i="1" dirty="0" smtClean="0">
              <a:effectLst>
                <a:outerShdw blurRad="38100" dist="38100" dir="2700000" algn="tl">
                  <a:srgbClr val="000000">
                    <a:alpha val="43137"/>
                  </a:srgbClr>
                </a:outerShdw>
              </a:effectLst>
            </a:endParaRPr>
          </a:p>
          <a:p>
            <a:r>
              <a:rPr lang="en-GB" sz="2400" b="1" i="1" dirty="0" smtClean="0">
                <a:effectLst>
                  <a:outerShdw blurRad="38100" dist="38100" dir="2700000" algn="tl">
                    <a:srgbClr val="000000">
                      <a:alpha val="43137"/>
                    </a:srgbClr>
                  </a:outerShdw>
                </a:effectLst>
              </a:rPr>
              <a:t>Triumph of the Will</a:t>
            </a:r>
            <a:r>
              <a:rPr lang="en-GB" sz="2400" b="1" dirty="0" smtClean="0">
                <a:effectLst>
                  <a:outerShdw blurRad="38100" dist="38100" dir="2700000" algn="tl">
                    <a:srgbClr val="000000">
                      <a:alpha val="43137"/>
                    </a:srgbClr>
                  </a:outerShdw>
                </a:effectLst>
              </a:rPr>
              <a:t> has no spoken commentary. [Riefenstahl] considered any commentator an “enemy of film”.</a:t>
            </a:r>
            <a:br>
              <a:rPr lang="en-GB" sz="2400" b="1" dirty="0" smtClean="0">
                <a:effectLst>
                  <a:outerShdw blurRad="38100" dist="38100" dir="2700000" algn="tl">
                    <a:srgbClr val="000000">
                      <a:alpha val="43137"/>
                    </a:srgbClr>
                  </a:outerShdw>
                </a:effectLst>
              </a:rPr>
            </a:br>
            <a:endParaRPr lang="en-GB" sz="2400" b="1" dirty="0" smtClean="0">
              <a:effectLst>
                <a:outerShdw blurRad="38100" dist="38100" dir="2700000" algn="tl">
                  <a:srgbClr val="000000">
                    <a:alpha val="43137"/>
                  </a:srgbClr>
                </a:outerShdw>
              </a:effectLst>
            </a:endParaRPr>
          </a:p>
          <a:p>
            <a:r>
              <a:rPr lang="en-GB" sz="2400" b="1" dirty="0" smtClean="0">
                <a:effectLst>
                  <a:outerShdw blurRad="38100" dist="38100" dir="2700000" algn="tl">
                    <a:srgbClr val="000000">
                      <a:alpha val="43137"/>
                    </a:srgbClr>
                  </a:outerShdw>
                </a:effectLst>
              </a:rPr>
              <a:t>The almost physical impact of the film derives much from her choreography of images and sounds.</a:t>
            </a:r>
          </a:p>
          <a:p>
            <a:endParaRPr lang="en-GB" sz="2400" b="1" dirty="0" smtClean="0">
              <a:effectLst>
                <a:outerShdw blurRad="38100" dist="38100" dir="2700000" algn="tl">
                  <a:srgbClr val="000000">
                    <a:alpha val="43137"/>
                  </a:srgbClr>
                </a:outerShdw>
              </a:effectLst>
            </a:endParaRPr>
          </a:p>
          <a:p>
            <a:r>
              <a:rPr lang="en-GB" sz="2400" b="1" i="1" dirty="0" smtClean="0">
                <a:effectLst>
                  <a:outerShdw blurRad="38100" dist="38100" dir="2700000" algn="tl">
                    <a:srgbClr val="000000">
                      <a:alpha val="43137"/>
                    </a:srgbClr>
                  </a:outerShdw>
                </a:effectLst>
              </a:rPr>
              <a:t>Triumph of the Will </a:t>
            </a:r>
            <a:r>
              <a:rPr lang="en-GB" sz="2400" b="1" dirty="0" smtClean="0">
                <a:effectLst>
                  <a:outerShdw blurRad="38100" dist="38100" dir="2700000" algn="tl">
                    <a:srgbClr val="000000">
                      <a:alpha val="43137"/>
                    </a:srgbClr>
                  </a:outerShdw>
                </a:effectLst>
              </a:rPr>
              <a:t>was considered an overwhelming propaganda success, rallying many to the Hitler cause.</a:t>
            </a:r>
            <a:br>
              <a:rPr lang="en-GB" sz="2400" b="1" dirty="0" smtClean="0">
                <a:effectLst>
                  <a:outerShdw blurRad="38100" dist="38100" dir="2700000" algn="tl">
                    <a:srgbClr val="000000">
                      <a:alpha val="43137"/>
                    </a:srgbClr>
                  </a:outerShdw>
                </a:effectLst>
              </a:rPr>
            </a:br>
            <a:endParaRPr lang="en-GB" sz="2400" b="1" dirty="0">
              <a:effectLst>
                <a:outerShdw blurRad="38100" dist="38100" dir="2700000" algn="tl">
                  <a:srgbClr val="000000">
                    <a:alpha val="43137"/>
                  </a:srgbClr>
                </a:outerShdw>
              </a:effectLst>
            </a:endParaRPr>
          </a:p>
        </p:txBody>
      </p:sp>
    </p:spTree>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he_plow_that_broke.jpg"/>
          <p:cNvPicPr>
            <a:picLocks noChangeAspect="1"/>
          </p:cNvPicPr>
          <p:nvPr/>
        </p:nvPicPr>
        <p:blipFill>
          <a:blip r:embed="rId2" cstate="print">
            <a:duotone>
              <a:prstClr val="black"/>
              <a:schemeClr val="accent2">
                <a:tint val="45000"/>
                <a:satMod val="400000"/>
              </a:schemeClr>
            </a:duotone>
            <a:extLst>
              <a:ext uri="{BEBA8EAE-BF5A-486C-A8C5-ECC9F3942E4B}">
                <a14:imgProps xmlns:a14="http://schemas.microsoft.com/office/drawing/2010/main">
                  <a14:imgLayer r:embed="rId3">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1403648" y="204523"/>
            <a:ext cx="7730548" cy="6104797"/>
          </a:xfrm>
          <a:prstGeom prst="rect">
            <a:avLst/>
          </a:prstGeom>
          <a:ln>
            <a:noFill/>
          </a:ln>
          <a:effectLst>
            <a:softEdge rad="112500"/>
          </a:effectLst>
        </p:spPr>
      </p:pic>
      <p:sp>
        <p:nvSpPr>
          <p:cNvPr id="3" name="TextBox 2"/>
          <p:cNvSpPr txBox="1"/>
          <p:nvPr/>
        </p:nvSpPr>
        <p:spPr>
          <a:xfrm>
            <a:off x="0" y="116632"/>
            <a:ext cx="9144000" cy="1077218"/>
          </a:xfrm>
          <a:prstGeom prst="rect">
            <a:avLst/>
          </a:prstGeom>
          <a:noFill/>
        </p:spPr>
        <p:txBody>
          <a:bodyPr wrap="square" rtlCol="0">
            <a:spAutoFit/>
          </a:bodyPr>
          <a:lstStyle/>
          <a:p>
            <a:pPr algn="ctr"/>
            <a:r>
              <a:rPr lang="en-GB" sz="4000" b="1" dirty="0" smtClean="0">
                <a:solidFill>
                  <a:srgbClr val="FFC000"/>
                </a:solidFill>
              </a:rPr>
              <a:t>Pare Lorentz</a:t>
            </a:r>
          </a:p>
          <a:p>
            <a:pPr algn="ctr"/>
            <a:r>
              <a:rPr lang="en-GB" sz="2400" b="1" i="1" dirty="0" smtClean="0">
                <a:solidFill>
                  <a:srgbClr val="FFC000"/>
                </a:solidFill>
              </a:rPr>
              <a:t>The Plow that Broke the Plains </a:t>
            </a:r>
            <a:r>
              <a:rPr lang="en-GB" sz="2400" b="1" dirty="0" smtClean="0">
                <a:solidFill>
                  <a:srgbClr val="FFC000"/>
                </a:solidFill>
              </a:rPr>
              <a:t>(Lorentz, 1936</a:t>
            </a:r>
            <a:r>
              <a:rPr lang="en-GB" sz="2400" b="1" dirty="0" smtClean="0">
                <a:solidFill>
                  <a:srgbClr val="FFC000"/>
                </a:solidFill>
              </a:rPr>
              <a:t>)</a:t>
            </a:r>
            <a:endParaRPr lang="en-GB" sz="4000" dirty="0" smtClean="0">
              <a:solidFill>
                <a:srgbClr val="FFFFFF"/>
              </a:solidFill>
            </a:endParaRPr>
          </a:p>
        </p:txBody>
      </p:sp>
      <p:sp>
        <p:nvSpPr>
          <p:cNvPr id="6" name="TextBox 5"/>
          <p:cNvSpPr txBox="1"/>
          <p:nvPr/>
        </p:nvSpPr>
        <p:spPr>
          <a:xfrm>
            <a:off x="0" y="1500174"/>
            <a:ext cx="9144000" cy="5170645"/>
          </a:xfrm>
          <a:prstGeom prst="rect">
            <a:avLst/>
          </a:prstGeom>
          <a:noFill/>
        </p:spPr>
        <p:txBody>
          <a:bodyPr wrap="square" rtlCol="0">
            <a:spAutoFit/>
          </a:bodyPr>
          <a:lstStyle/>
          <a:p>
            <a:r>
              <a:rPr lang="en-GB" sz="2200" b="1" dirty="0" smtClean="0">
                <a:effectLst>
                  <a:outerShdw blurRad="38100" dist="38100" dir="2700000" algn="tl">
                    <a:srgbClr val="000000">
                      <a:alpha val="43137"/>
                    </a:srgbClr>
                  </a:outerShdw>
                </a:effectLst>
              </a:rPr>
              <a:t>Background: President Hoover considered the Depression to be mainly a crisis of confidence; undermining confidence was therefore a public disservice. The press, almost wholly Republican, tended to reflect this view; it constantly noted signs of upturn, even as the bread queues lengthened. </a:t>
            </a:r>
          </a:p>
          <a:p>
            <a:endParaRPr lang="en-GB" sz="2200" b="1" dirty="0" smtClean="0">
              <a:effectLst>
                <a:outerShdw blurRad="38100" dist="38100" dir="2700000" algn="tl">
                  <a:srgbClr val="000000">
                    <a:alpha val="43137"/>
                  </a:srgbClr>
                </a:outerShdw>
              </a:effectLst>
            </a:endParaRPr>
          </a:p>
          <a:p>
            <a:r>
              <a:rPr lang="en-GB" sz="2200" b="1" dirty="0" smtClean="0">
                <a:effectLst>
                  <a:outerShdw blurRad="38100" dist="38100" dir="2700000" algn="tl">
                    <a:srgbClr val="000000">
                      <a:alpha val="43137"/>
                    </a:srgbClr>
                  </a:outerShdw>
                </a:effectLst>
              </a:rPr>
              <a:t>Fiction films from Hollywood were in an opulent phase of Busby Berkeley choruses… [Hollywood’s] “non-fiction” product the newsreel was perhaps even more irrelevant and bizarre - and was so by design. </a:t>
            </a:r>
          </a:p>
          <a:p>
            <a:endParaRPr lang="en-GB" sz="2200" b="1" dirty="0" smtClean="0">
              <a:effectLst>
                <a:outerShdw blurRad="38100" dist="38100" dir="2700000" algn="tl">
                  <a:srgbClr val="000000">
                    <a:alpha val="43137"/>
                  </a:srgbClr>
                </a:outerShdw>
              </a:effectLst>
            </a:endParaRPr>
          </a:p>
          <a:p>
            <a:r>
              <a:rPr lang="en-GB" sz="2200" b="1" dirty="0" smtClean="0">
                <a:effectLst>
                  <a:outerShdw blurRad="38100" dist="38100" dir="2700000" algn="tl">
                    <a:srgbClr val="000000">
                      <a:alpha val="43137"/>
                    </a:srgbClr>
                  </a:outerShdw>
                </a:effectLst>
              </a:rPr>
              <a:t>Studio Executives generally felt that controversy could only bring troubles; its avoidance became a hallowed principle. The attitude actually hardened in the Depression. </a:t>
            </a:r>
          </a:p>
          <a:p>
            <a:endParaRPr lang="en-GB" sz="2200" b="1" dirty="0" smtClean="0">
              <a:effectLst>
                <a:outerShdw blurRad="38100" dist="38100" dir="2700000" algn="tl">
                  <a:srgbClr val="000000">
                    <a:alpha val="43137"/>
                  </a:srgbClr>
                </a:outerShdw>
              </a:effectLst>
            </a:endParaRPr>
          </a:p>
          <a:p>
            <a:r>
              <a:rPr lang="en-GB" sz="2200" b="1" dirty="0" smtClean="0">
                <a:effectLst>
                  <a:outerShdw blurRad="38100" dist="38100" dir="2700000" algn="tl">
                    <a:srgbClr val="000000">
                      <a:alpha val="43137"/>
                    </a:srgbClr>
                  </a:outerShdw>
                </a:effectLst>
              </a:rPr>
              <a:t>This led to the formation of the Workers Film and Photo League. After 1933 and election of Roosevelt, the Film and Photo League </a:t>
            </a:r>
            <a:r>
              <a:rPr lang="en-GB" sz="2200" b="1" dirty="0" smtClean="0">
                <a:effectLst>
                  <a:outerShdw blurRad="38100" dist="38100" dir="2700000" algn="tl">
                    <a:srgbClr val="000000">
                      <a:alpha val="43137"/>
                    </a:srgbClr>
                  </a:outerShdw>
                </a:effectLst>
              </a:rPr>
              <a:t>found broader </a:t>
            </a:r>
            <a:r>
              <a:rPr lang="en-GB" sz="2200" b="1" dirty="0" smtClean="0">
                <a:effectLst>
                  <a:outerShdw blurRad="38100" dist="38100" dir="2700000" algn="tl">
                    <a:srgbClr val="000000">
                      <a:alpha val="43137"/>
                    </a:srgbClr>
                  </a:outerShdw>
                </a:effectLst>
              </a:rPr>
              <a:t>support. </a:t>
            </a:r>
            <a:endParaRPr lang="en-GB" sz="2200" b="1" dirty="0">
              <a:effectLst>
                <a:outerShdw blurRad="38100" dist="38100" dir="2700000" algn="tl">
                  <a:srgbClr val="000000">
                    <a:alpha val="43137"/>
                  </a:srgbClr>
                </a:outerShdw>
              </a:effectLst>
            </a:endParaRPr>
          </a:p>
        </p:txBody>
      </p:sp>
    </p:spTree>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arelorentz.jpg"/>
          <p:cNvPicPr>
            <a:picLocks noChangeAspect="1"/>
          </p:cNvPicPr>
          <p:nvPr/>
        </p:nvPicPr>
        <p:blipFill>
          <a:blip r:embed="rId2">
            <a:duotone>
              <a:prstClr val="black"/>
              <a:schemeClr val="accent2">
                <a:tint val="45000"/>
                <a:satMod val="400000"/>
              </a:schemeClr>
            </a:duotone>
            <a:extLst>
              <a:ext uri="{BEBA8EAE-BF5A-486C-A8C5-ECC9F3942E4B}">
                <a14:imgProps xmlns:a14="http://schemas.microsoft.com/office/drawing/2010/main">
                  <a14:imgLayer r:embed="rId3">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3995936" y="23446"/>
            <a:ext cx="5148064" cy="6813614"/>
          </a:xfrm>
          <a:prstGeom prst="rect">
            <a:avLst/>
          </a:prstGeom>
          <a:ln>
            <a:noFill/>
          </a:ln>
          <a:effectLst>
            <a:softEdge rad="112500"/>
          </a:effectLst>
        </p:spPr>
      </p:pic>
      <p:sp>
        <p:nvSpPr>
          <p:cNvPr id="9" name="TextBox 8"/>
          <p:cNvSpPr txBox="1"/>
          <p:nvPr/>
        </p:nvSpPr>
        <p:spPr>
          <a:xfrm>
            <a:off x="0" y="0"/>
            <a:ext cx="9144000" cy="7201972"/>
          </a:xfrm>
          <a:prstGeom prst="rect">
            <a:avLst/>
          </a:prstGeom>
          <a:noFill/>
        </p:spPr>
        <p:txBody>
          <a:bodyPr wrap="square" rtlCol="0">
            <a:spAutoFit/>
          </a:bodyPr>
          <a:lstStyle/>
          <a:p>
            <a:pPr algn="ctr"/>
            <a:r>
              <a:rPr lang="en-GB" sz="2200" b="1" dirty="0" smtClean="0">
                <a:effectLst>
                  <a:outerShdw blurRad="38100" dist="38100" dir="2700000" algn="tl">
                    <a:srgbClr val="000000">
                      <a:alpha val="43137"/>
                    </a:srgbClr>
                  </a:outerShdw>
                </a:effectLst>
              </a:rPr>
              <a:t/>
            </a:r>
            <a:br>
              <a:rPr lang="en-GB" sz="2200" b="1" dirty="0" smtClean="0">
                <a:effectLst>
                  <a:outerShdw blurRad="38100" dist="38100" dir="2700000" algn="tl">
                    <a:srgbClr val="000000">
                      <a:alpha val="43137"/>
                    </a:srgbClr>
                  </a:outerShdw>
                </a:effectLst>
              </a:rPr>
            </a:br>
            <a:r>
              <a:rPr lang="en-GB" sz="2200" b="1" i="1" dirty="0" smtClean="0">
                <a:solidFill>
                  <a:srgbClr val="FFC000"/>
                </a:solidFill>
                <a:effectLst>
                  <a:outerShdw blurRad="38100" dist="38100" dir="2700000" algn="tl">
                    <a:srgbClr val="000000">
                      <a:alpha val="43137"/>
                    </a:srgbClr>
                  </a:outerShdw>
                </a:effectLst>
              </a:rPr>
              <a:t>The Plow that Broke the Plains </a:t>
            </a:r>
            <a:r>
              <a:rPr lang="en-GB" sz="2200" b="1" dirty="0" smtClean="0">
                <a:solidFill>
                  <a:srgbClr val="FFC000"/>
                </a:solidFill>
                <a:effectLst>
                  <a:outerShdw blurRad="38100" dist="38100" dir="2700000" algn="tl">
                    <a:srgbClr val="000000">
                      <a:alpha val="43137"/>
                    </a:srgbClr>
                  </a:outerShdw>
                </a:effectLst>
              </a:rPr>
              <a:t>(Lorentz, 1936)</a:t>
            </a:r>
            <a:endParaRPr lang="en-GB" sz="2200" b="1" i="1" dirty="0" smtClean="0">
              <a:solidFill>
                <a:srgbClr val="FFC000"/>
              </a:solidFill>
              <a:effectLst>
                <a:outerShdw blurRad="38100" dist="38100" dir="2700000" algn="tl">
                  <a:srgbClr val="000000">
                    <a:alpha val="43137"/>
                  </a:srgbClr>
                </a:outerShdw>
              </a:effectLst>
            </a:endParaRPr>
          </a:p>
          <a:p>
            <a:endParaRPr lang="en-GB" sz="2200" b="1" dirty="0" smtClean="0">
              <a:effectLst>
                <a:outerShdw blurRad="38100" dist="38100" dir="2700000" algn="tl">
                  <a:srgbClr val="000000">
                    <a:alpha val="43137"/>
                  </a:srgbClr>
                </a:outerShdw>
              </a:effectLst>
            </a:endParaRPr>
          </a:p>
          <a:p>
            <a:endParaRPr lang="en-GB" sz="2200" b="1" dirty="0" smtClean="0">
              <a:effectLst>
                <a:outerShdw blurRad="38100" dist="38100" dir="2700000" algn="tl">
                  <a:srgbClr val="000000">
                    <a:alpha val="43137"/>
                  </a:srgbClr>
                </a:outerShdw>
              </a:effectLst>
            </a:endParaRPr>
          </a:p>
          <a:p>
            <a:r>
              <a:rPr lang="en-GB" sz="2200" b="1" dirty="0" smtClean="0">
                <a:effectLst>
                  <a:outerShdw blurRad="38100" dist="38100" dir="2700000" algn="tl">
                    <a:srgbClr val="000000">
                      <a:alpha val="43137"/>
                    </a:srgbClr>
                  </a:outerShdw>
                </a:effectLst>
              </a:rPr>
              <a:t>[Lorentz] was resolved to make a film that could win theatre distribution and reach a wider public. </a:t>
            </a:r>
            <a:r>
              <a:rPr lang="en-GB" sz="2200" b="1" dirty="0" smtClean="0">
                <a:effectLst>
                  <a:outerShdw blurRad="38100" dist="38100" dir="2700000" algn="tl">
                    <a:srgbClr val="000000">
                      <a:alpha val="43137"/>
                    </a:srgbClr>
                  </a:outerShdw>
                </a:effectLst>
              </a:rPr>
              <a:t>[He] realised </a:t>
            </a:r>
            <a:r>
              <a:rPr lang="en-GB" sz="2200" b="1" dirty="0" smtClean="0">
                <a:effectLst>
                  <a:outerShdw blurRad="38100" dist="38100" dir="2700000" algn="tl">
                    <a:srgbClr val="000000">
                      <a:alpha val="43137"/>
                    </a:srgbClr>
                  </a:outerShdw>
                </a:effectLst>
              </a:rPr>
              <a:t>that government film was, to many in Hollywood, an outrage - in fact, “socialism”. </a:t>
            </a:r>
          </a:p>
          <a:p>
            <a:endParaRPr lang="en-GB" sz="2200" b="1" dirty="0" smtClean="0">
              <a:effectLst>
                <a:outerShdw blurRad="38100" dist="38100" dir="2700000" algn="tl">
                  <a:srgbClr val="000000">
                    <a:alpha val="43137"/>
                  </a:srgbClr>
                </a:outerShdw>
              </a:effectLst>
            </a:endParaRPr>
          </a:p>
          <a:p>
            <a:r>
              <a:rPr lang="en-GB" sz="2200" b="1" dirty="0" smtClean="0">
                <a:effectLst>
                  <a:outerShdw blurRad="38100" dist="38100" dir="2700000" algn="tl">
                    <a:srgbClr val="000000">
                      <a:alpha val="43137"/>
                    </a:srgbClr>
                  </a:outerShdw>
                </a:effectLst>
              </a:rPr>
              <a:t>Lorentz, Ralph </a:t>
            </a:r>
            <a:r>
              <a:rPr lang="en-GB" sz="2200" b="1" dirty="0" smtClean="0">
                <a:effectLst>
                  <a:outerShdw blurRad="38100" dist="38100" dir="2700000" algn="tl">
                    <a:srgbClr val="000000">
                      <a:alpha val="43137"/>
                    </a:srgbClr>
                  </a:outerShdw>
                </a:effectLst>
              </a:rPr>
              <a:t>Steiner, Paul Strand and Leo </a:t>
            </a:r>
            <a:r>
              <a:rPr lang="en-GB" sz="2200" b="1" dirty="0" smtClean="0">
                <a:effectLst>
                  <a:outerShdw blurRad="38100" dist="38100" dir="2700000" algn="tl">
                    <a:srgbClr val="000000">
                      <a:alpha val="43137"/>
                    </a:srgbClr>
                  </a:outerShdw>
                </a:effectLst>
              </a:rPr>
              <a:t>Hurwitz</a:t>
            </a:r>
            <a:r>
              <a:rPr lang="en-GB" sz="2200" b="1" dirty="0">
                <a:effectLst>
                  <a:outerShdw blurRad="38100" dist="38100" dir="2700000" algn="tl">
                    <a:srgbClr val="000000">
                      <a:alpha val="43137"/>
                    </a:srgbClr>
                  </a:outerShdw>
                </a:effectLst>
              </a:rPr>
              <a:t> </a:t>
            </a:r>
            <a:r>
              <a:rPr lang="en-GB" sz="2200" b="1" dirty="0" smtClean="0">
                <a:effectLst>
                  <a:outerShdw blurRad="38100" dist="38100" dir="2700000" algn="tl">
                    <a:srgbClr val="000000">
                      <a:alpha val="43137"/>
                    </a:srgbClr>
                  </a:outerShdw>
                </a:effectLst>
              </a:rPr>
              <a:t>began </a:t>
            </a:r>
            <a:r>
              <a:rPr lang="en-GB" sz="2200" b="1" dirty="0" smtClean="0">
                <a:effectLst>
                  <a:outerShdw blurRad="38100" dist="38100" dir="2700000" algn="tl">
                    <a:srgbClr val="000000">
                      <a:alpha val="43137"/>
                    </a:srgbClr>
                  </a:outerShdw>
                </a:effectLst>
              </a:rPr>
              <a:t>photography in Montana and moved southward to Texas - following dust storms that were rapidly turning millions of acres of farmland into desert. Lorentz searched for the images of the sort he wanted, but he had no precise script. </a:t>
            </a:r>
          </a:p>
          <a:p>
            <a:endParaRPr lang="en-GB" sz="2200" b="1" dirty="0" smtClean="0">
              <a:effectLst>
                <a:outerShdw blurRad="38100" dist="38100" dir="2700000" algn="tl">
                  <a:srgbClr val="000000">
                    <a:alpha val="43137"/>
                  </a:srgbClr>
                </a:outerShdw>
              </a:effectLst>
            </a:endParaRPr>
          </a:p>
          <a:p>
            <a:r>
              <a:rPr lang="en-GB" sz="2200" b="1" dirty="0" smtClean="0">
                <a:effectLst>
                  <a:outerShdw blurRad="38100" dist="38100" dir="2700000" algn="tl">
                    <a:srgbClr val="000000">
                      <a:alpha val="43137"/>
                    </a:srgbClr>
                  </a:outerShdw>
                </a:effectLst>
              </a:rPr>
              <a:t>[Virgil] Thomson’s music constantly supplied added dimensions. For Lorentz and Thomson editing and composing became a unified process. </a:t>
            </a:r>
            <a:r>
              <a:rPr lang="en-GB" sz="2200" b="1" i="1" dirty="0" smtClean="0">
                <a:effectLst>
                  <a:outerShdw blurRad="38100" dist="38100" dir="2700000" algn="tl">
                    <a:srgbClr val="000000">
                      <a:alpha val="43137"/>
                    </a:srgbClr>
                  </a:outerShdw>
                </a:effectLst>
              </a:rPr>
              <a:t>The </a:t>
            </a:r>
            <a:r>
              <a:rPr lang="en-GB" sz="2200" b="1" i="1" dirty="0" smtClean="0">
                <a:effectLst>
                  <a:outerShdw blurRad="38100" dist="38100" dir="2700000" algn="tl">
                    <a:srgbClr val="000000">
                      <a:alpha val="43137"/>
                    </a:srgbClr>
                  </a:outerShdw>
                </a:effectLst>
              </a:rPr>
              <a:t>Plow</a:t>
            </a:r>
            <a:r>
              <a:rPr lang="en-GB" sz="2200" b="1" dirty="0" smtClean="0">
                <a:effectLst>
                  <a:outerShdw blurRad="38100" dist="38100" dir="2700000" algn="tl">
                    <a:srgbClr val="000000">
                      <a:alpha val="43137"/>
                    </a:srgbClr>
                  </a:outerShdw>
                </a:effectLst>
              </a:rPr>
              <a:t>... illuminated a national problem with strong documentation, and with emotional power and beauty. </a:t>
            </a:r>
            <a:br>
              <a:rPr lang="en-GB" sz="2200" b="1" dirty="0" smtClean="0">
                <a:effectLst>
                  <a:outerShdw blurRad="38100" dist="38100" dir="2700000" algn="tl">
                    <a:srgbClr val="000000">
                      <a:alpha val="43137"/>
                    </a:srgbClr>
                  </a:outerShdw>
                </a:effectLst>
              </a:rPr>
            </a:br>
            <a:endParaRPr lang="en-GB" sz="2200" b="1" dirty="0" smtClean="0">
              <a:effectLst>
                <a:outerShdw blurRad="38100" dist="38100" dir="2700000" algn="tl">
                  <a:srgbClr val="000000">
                    <a:alpha val="43137"/>
                  </a:srgbClr>
                </a:outerShdw>
              </a:effectLst>
            </a:endParaRPr>
          </a:p>
          <a:p>
            <a:r>
              <a:rPr lang="en-GB" sz="2200" b="1" dirty="0" smtClean="0">
                <a:effectLst>
                  <a:outerShdw blurRad="38100" dist="38100" dir="2700000" algn="tl">
                    <a:srgbClr val="000000">
                      <a:alpha val="43137"/>
                    </a:srgbClr>
                  </a:outerShdw>
                </a:effectLst>
              </a:rPr>
              <a:t/>
            </a:r>
            <a:br>
              <a:rPr lang="en-GB" sz="2200" b="1" dirty="0" smtClean="0">
                <a:effectLst>
                  <a:outerShdw blurRad="38100" dist="38100" dir="2700000" algn="tl">
                    <a:srgbClr val="000000">
                      <a:alpha val="43137"/>
                    </a:srgbClr>
                  </a:outerShdw>
                </a:effectLst>
              </a:rPr>
            </a:br>
            <a:endParaRPr lang="en-GB" sz="2200" b="1" dirty="0" smtClean="0">
              <a:effectLst>
                <a:outerShdw blurRad="38100" dist="38100" dir="2700000" algn="tl">
                  <a:srgbClr val="000000">
                    <a:alpha val="43137"/>
                  </a:srgbClr>
                </a:outerShdw>
              </a:effectLst>
            </a:endParaRPr>
          </a:p>
          <a:p>
            <a:endParaRPr lang="en-GB" sz="2200" b="1" dirty="0">
              <a:effectLst>
                <a:outerShdw blurRad="38100" dist="38100" dir="2700000" algn="tl">
                  <a:srgbClr val="000000">
                    <a:alpha val="43137"/>
                  </a:srgbClr>
                </a:outerShdw>
              </a:effectLst>
            </a:endParaRPr>
          </a:p>
        </p:txBody>
      </p:sp>
    </p:spTree>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joris ivens.jpg"/>
          <p:cNvPicPr>
            <a:picLocks noChangeAspect="1"/>
          </p:cNvPicPr>
          <p:nvPr/>
        </p:nvPicPr>
        <p:blipFill>
          <a:blip r:embed="rId2">
            <a:duotone>
              <a:prstClr val="black"/>
              <a:schemeClr val="accent6">
                <a:tint val="45000"/>
                <a:satMod val="400000"/>
              </a:schemeClr>
            </a:duotone>
            <a:extLst>
              <a:ext uri="{BEBA8EAE-BF5A-486C-A8C5-ECC9F3942E4B}">
                <a14:imgProps xmlns:a14="http://schemas.microsoft.com/office/drawing/2010/main">
                  <a14:imgLayer r:embed="rId3">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34309" y="0"/>
            <a:ext cx="9109692" cy="6669360"/>
          </a:xfrm>
          <a:prstGeom prst="rect">
            <a:avLst/>
          </a:prstGeom>
          <a:ln>
            <a:noFill/>
          </a:ln>
          <a:effectLst>
            <a:softEdge rad="112500"/>
          </a:effectLst>
        </p:spPr>
      </p:pic>
      <p:sp>
        <p:nvSpPr>
          <p:cNvPr id="5" name="TextBox 4"/>
          <p:cNvSpPr txBox="1"/>
          <p:nvPr/>
        </p:nvSpPr>
        <p:spPr>
          <a:xfrm>
            <a:off x="0" y="116632"/>
            <a:ext cx="9144000" cy="1077218"/>
          </a:xfrm>
          <a:prstGeom prst="rect">
            <a:avLst/>
          </a:prstGeom>
          <a:noFill/>
        </p:spPr>
        <p:txBody>
          <a:bodyPr wrap="square" rtlCol="0">
            <a:spAutoFit/>
          </a:bodyPr>
          <a:lstStyle/>
          <a:p>
            <a:pPr algn="ctr"/>
            <a:r>
              <a:rPr lang="en-GB" sz="4000" b="1" dirty="0" smtClean="0">
                <a:solidFill>
                  <a:srgbClr val="FFC000"/>
                </a:solidFill>
              </a:rPr>
              <a:t>Joris Ivens</a:t>
            </a:r>
          </a:p>
          <a:p>
            <a:pPr algn="ctr"/>
            <a:r>
              <a:rPr lang="en-GB" sz="2400" b="1" i="1" dirty="0" smtClean="0">
                <a:solidFill>
                  <a:srgbClr val="FFC000"/>
                </a:solidFill>
              </a:rPr>
              <a:t>The Spanish Earth </a:t>
            </a:r>
            <a:r>
              <a:rPr lang="en-GB" sz="2400" b="1" dirty="0" smtClean="0">
                <a:solidFill>
                  <a:srgbClr val="FFC000"/>
                </a:solidFill>
              </a:rPr>
              <a:t>(1937</a:t>
            </a:r>
            <a:r>
              <a:rPr lang="en-GB" sz="2400" b="1" dirty="0" smtClean="0">
                <a:solidFill>
                  <a:srgbClr val="FFC000"/>
                </a:solidFill>
              </a:rPr>
              <a:t>)</a:t>
            </a:r>
            <a:endParaRPr lang="en-GB" sz="4000" dirty="0" smtClean="0">
              <a:solidFill>
                <a:srgbClr val="FFFFFF"/>
              </a:solidFill>
            </a:endParaRPr>
          </a:p>
        </p:txBody>
      </p:sp>
      <p:sp>
        <p:nvSpPr>
          <p:cNvPr id="6" name="TextBox 5"/>
          <p:cNvSpPr txBox="1"/>
          <p:nvPr/>
        </p:nvSpPr>
        <p:spPr>
          <a:xfrm>
            <a:off x="0" y="1268760"/>
            <a:ext cx="9144000" cy="5262979"/>
          </a:xfrm>
          <a:prstGeom prst="rect">
            <a:avLst/>
          </a:prstGeom>
          <a:noFill/>
        </p:spPr>
        <p:txBody>
          <a:bodyPr wrap="square" rtlCol="0">
            <a:spAutoFit/>
          </a:bodyPr>
          <a:lstStyle/>
          <a:p>
            <a:r>
              <a:rPr lang="en-GB" sz="2400" b="1" dirty="0" smtClean="0">
                <a:effectLst>
                  <a:outerShdw blurRad="38100" dist="38100" dir="2700000" algn="tl">
                    <a:srgbClr val="000000">
                      <a:alpha val="43137"/>
                    </a:srgbClr>
                  </a:outerShdw>
                </a:effectLst>
              </a:rPr>
              <a:t>The film of advocacy produced an especially striking example, in a single career linking nations, genres, and eras. This was the leading film maker of Holland, Joris Ivens. A celebrated man of causes. A group of prominent writers and artists - Herman Shumlin, Lillian Hellman, Dorothy Parker and others - proposed to raise funds and form a corporation, Contemporary Historians, Inc. They wanted Ivens to go to Spain to make a film about the anti-fascist struggle. </a:t>
            </a:r>
          </a:p>
          <a:p>
            <a:endParaRPr lang="en-GB" sz="2400" b="1" dirty="0" smtClean="0">
              <a:effectLst>
                <a:outerShdw blurRad="38100" dist="38100" dir="2700000" algn="tl">
                  <a:srgbClr val="000000">
                    <a:alpha val="43137"/>
                  </a:srgbClr>
                </a:outerShdw>
              </a:effectLst>
            </a:endParaRPr>
          </a:p>
          <a:p>
            <a:r>
              <a:rPr lang="en-GB" sz="2400" b="1" dirty="0" smtClean="0">
                <a:effectLst>
                  <a:outerShdw blurRad="38100" dist="38100" dir="2700000" algn="tl">
                    <a:srgbClr val="000000">
                      <a:alpha val="43137"/>
                    </a:srgbClr>
                  </a:outerShdw>
                </a:effectLst>
              </a:rPr>
              <a:t>John Ferno and Roman Karmen of the Soviet Union assisted with filming and direction. Ernest Hemingway joined the project, writing and speaking the narration. The editing was done in New York by Ivens’s editor, Helen van Dongen. Irving Reis, director of the experimental CBS radio series </a:t>
            </a:r>
            <a:r>
              <a:rPr lang="en-GB" sz="2400" b="1" i="1" dirty="0" smtClean="0">
                <a:effectLst>
                  <a:outerShdw blurRad="38100" dist="38100" dir="2700000" algn="tl">
                    <a:srgbClr val="000000">
                      <a:alpha val="43137"/>
                    </a:srgbClr>
                  </a:outerShdw>
                </a:effectLst>
              </a:rPr>
              <a:t>Columbia Workshop</a:t>
            </a:r>
            <a:r>
              <a:rPr lang="en-GB" sz="2400" b="1" dirty="0" smtClean="0">
                <a:effectLst>
                  <a:outerShdw blurRad="38100" dist="38100" dir="2700000" algn="tl">
                    <a:srgbClr val="000000">
                      <a:alpha val="43137"/>
                    </a:srgbClr>
                  </a:outerShdw>
                </a:effectLst>
              </a:rPr>
              <a:t>, worked with her, adding sound effects to the silent footage. </a:t>
            </a:r>
            <a:endParaRPr lang="en-GB" sz="2400" b="1" dirty="0">
              <a:effectLst>
                <a:outerShdw blurRad="38100" dist="38100" dir="2700000" algn="tl">
                  <a:srgbClr val="000000">
                    <a:alpha val="43137"/>
                  </a:srgbClr>
                </a:outerShdw>
              </a:effectLst>
            </a:endParaRPr>
          </a:p>
        </p:txBody>
      </p:sp>
    </p:spTree>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837</TotalTime>
  <Words>161</Words>
  <Application>Microsoft Macintosh PowerPoint</Application>
  <PresentationFormat>On-screen Show (4:3)</PresentationFormat>
  <Paragraphs>35</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German Expressionism Weimar Cinema 1920-31</dc:title>
  <dc:creator>Matt</dc:creator>
  <cp:lastModifiedBy>Dr. Susan Drake</cp:lastModifiedBy>
  <cp:revision>50</cp:revision>
  <dcterms:created xsi:type="dcterms:W3CDTF">2016-10-05T07:20:19Z</dcterms:created>
  <dcterms:modified xsi:type="dcterms:W3CDTF">2018-10-11T07:01:46Z</dcterms:modified>
</cp:coreProperties>
</file>