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handoutMasterIdLst>
    <p:handoutMasterId r:id="rId21"/>
  </p:handoutMasterIdLst>
  <p:sldIdLst>
    <p:sldId id="328" r:id="rId2"/>
    <p:sldId id="280" r:id="rId3"/>
    <p:sldId id="289" r:id="rId4"/>
    <p:sldId id="321" r:id="rId5"/>
    <p:sldId id="322" r:id="rId6"/>
    <p:sldId id="317" r:id="rId7"/>
    <p:sldId id="323" r:id="rId8"/>
    <p:sldId id="324" r:id="rId9"/>
    <p:sldId id="319" r:id="rId10"/>
    <p:sldId id="311" r:id="rId11"/>
    <p:sldId id="325" r:id="rId12"/>
    <p:sldId id="326" r:id="rId13"/>
    <p:sldId id="327" r:id="rId14"/>
    <p:sldId id="272" r:id="rId15"/>
    <p:sldId id="313" r:id="rId16"/>
    <p:sldId id="282" r:id="rId17"/>
    <p:sldId id="306" r:id="rId18"/>
    <p:sldId id="31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8927"/>
    <p:restoredTop sz="95952"/>
  </p:normalViewPr>
  <p:slideViewPr>
    <p:cSldViewPr snapToGrid="0" snapToObjects="1">
      <p:cViewPr>
        <p:scale>
          <a:sx n="118" d="100"/>
          <a:sy n="118" d="100"/>
        </p:scale>
        <p:origin x="144" y="-64"/>
      </p:cViewPr>
      <p:guideLst/>
    </p:cSldViewPr>
  </p:slideViewPr>
  <p:notesTextViewPr>
    <p:cViewPr>
      <p:scale>
        <a:sx n="1" d="1"/>
        <a:sy n="1" d="1"/>
      </p:scale>
      <p:origin x="0" y="0"/>
    </p:cViewPr>
  </p:notesTextViewPr>
  <p:notesViewPr>
    <p:cSldViewPr snapToGrid="0" snapToObjects="1">
      <p:cViewPr varScale="1">
        <p:scale>
          <a:sx n="96" d="100"/>
          <a:sy n="96" d="100"/>
        </p:scale>
        <p:origin x="3688"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217B8F-B257-C449-97FD-ABA0919E7FB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E68BDF1-E4E9-1245-8D97-8F80F24B2A1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92BA85B-7FFA-3C47-A993-35E79BF77FD1}" type="datetimeFigureOut">
              <a:rPr lang="en-US" smtClean="0"/>
              <a:t>12/9/20</a:t>
            </a:fld>
            <a:endParaRPr lang="en-US" dirty="0"/>
          </a:p>
        </p:txBody>
      </p:sp>
      <p:sp>
        <p:nvSpPr>
          <p:cNvPr id="4" name="Footer Placeholder 3">
            <a:extLst>
              <a:ext uri="{FF2B5EF4-FFF2-40B4-BE49-F238E27FC236}">
                <a16:creationId xmlns:a16="http://schemas.microsoft.com/office/drawing/2014/main" id="{EFF77B58-4D3B-8C4A-899E-5D06ADF18C8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31D857A-F46C-7740-BCA9-3E6D16020FD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1F3DF64-7A13-EF4D-ACE1-C5AF4622AB35}" type="slidenum">
              <a:rPr lang="en-US" smtClean="0"/>
              <a:t>‹#›</a:t>
            </a:fld>
            <a:endParaRPr lang="en-US" dirty="0"/>
          </a:p>
        </p:txBody>
      </p:sp>
    </p:spTree>
    <p:extLst>
      <p:ext uri="{BB962C8B-B14F-4D97-AF65-F5344CB8AC3E}">
        <p14:creationId xmlns:p14="http://schemas.microsoft.com/office/powerpoint/2010/main" val="27474897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D4EC97-B51A-9844-B397-D3881937F3D2}" type="datetimeFigureOut">
              <a:rPr lang="en-US" smtClean="0"/>
              <a:t>12/9/20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17D2C6-E262-9B4B-A799-CAFBE66EB69E}" type="slidenum">
              <a:rPr lang="en-US" smtClean="0"/>
              <a:t>‹#›</a:t>
            </a:fld>
            <a:endParaRPr lang="en-US" dirty="0"/>
          </a:p>
        </p:txBody>
      </p:sp>
    </p:spTree>
    <p:extLst>
      <p:ext uri="{BB962C8B-B14F-4D97-AF65-F5344CB8AC3E}">
        <p14:creationId xmlns:p14="http://schemas.microsoft.com/office/powerpoint/2010/main" val="1301358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17D2C6-E262-9B4B-A799-CAFBE66EB69E}" type="slidenum">
              <a:rPr lang="en-US" smtClean="0"/>
              <a:t>1</a:t>
            </a:fld>
            <a:endParaRPr lang="en-US" dirty="0"/>
          </a:p>
        </p:txBody>
      </p:sp>
    </p:spTree>
    <p:extLst>
      <p:ext uri="{BB962C8B-B14F-4D97-AF65-F5344CB8AC3E}">
        <p14:creationId xmlns:p14="http://schemas.microsoft.com/office/powerpoint/2010/main" val="15080609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B8FCB48-EBE3-4046-ACEE-2ADFF8D520FC}" type="slidenum">
              <a:rPr lang="en-US" smtClean="0"/>
              <a:t>3</a:t>
            </a:fld>
            <a:endParaRPr lang="en-US" dirty="0"/>
          </a:p>
        </p:txBody>
      </p:sp>
    </p:spTree>
    <p:extLst>
      <p:ext uri="{BB962C8B-B14F-4D97-AF65-F5344CB8AC3E}">
        <p14:creationId xmlns:p14="http://schemas.microsoft.com/office/powerpoint/2010/main" val="2079618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17D2C6-E262-9B4B-A799-CAFBE66EB69E}" type="slidenum">
              <a:rPr lang="en-US" smtClean="0"/>
              <a:t>4</a:t>
            </a:fld>
            <a:endParaRPr lang="en-US" dirty="0"/>
          </a:p>
        </p:txBody>
      </p:sp>
    </p:spTree>
    <p:extLst>
      <p:ext uri="{BB962C8B-B14F-4D97-AF65-F5344CB8AC3E}">
        <p14:creationId xmlns:p14="http://schemas.microsoft.com/office/powerpoint/2010/main" val="15201328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17D2C6-E262-9B4B-A799-CAFBE66EB69E}" type="slidenum">
              <a:rPr lang="en-US" smtClean="0"/>
              <a:t>7</a:t>
            </a:fld>
            <a:endParaRPr lang="en-US" dirty="0"/>
          </a:p>
        </p:txBody>
      </p:sp>
    </p:spTree>
    <p:extLst>
      <p:ext uri="{BB962C8B-B14F-4D97-AF65-F5344CB8AC3E}">
        <p14:creationId xmlns:p14="http://schemas.microsoft.com/office/powerpoint/2010/main" val="37209277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17D2C6-E262-9B4B-A799-CAFBE66EB69E}" type="slidenum">
              <a:rPr lang="en-US" smtClean="0"/>
              <a:t>14</a:t>
            </a:fld>
            <a:endParaRPr lang="en-US" dirty="0"/>
          </a:p>
        </p:txBody>
      </p:sp>
    </p:spTree>
    <p:extLst>
      <p:ext uri="{BB962C8B-B14F-4D97-AF65-F5344CB8AC3E}">
        <p14:creationId xmlns:p14="http://schemas.microsoft.com/office/powerpoint/2010/main" val="25777479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17D2C6-E262-9B4B-A799-CAFBE66EB69E}" type="slidenum">
              <a:rPr lang="en-US" smtClean="0"/>
              <a:t>15</a:t>
            </a:fld>
            <a:endParaRPr lang="en-US" dirty="0"/>
          </a:p>
        </p:txBody>
      </p:sp>
    </p:spTree>
    <p:extLst>
      <p:ext uri="{BB962C8B-B14F-4D97-AF65-F5344CB8AC3E}">
        <p14:creationId xmlns:p14="http://schemas.microsoft.com/office/powerpoint/2010/main" val="2184819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17D2C6-E262-9B4B-A799-CAFBE66EB69E}" type="slidenum">
              <a:rPr lang="en-US" smtClean="0"/>
              <a:t>16</a:t>
            </a:fld>
            <a:endParaRPr lang="en-US" dirty="0"/>
          </a:p>
        </p:txBody>
      </p:sp>
    </p:spTree>
    <p:extLst>
      <p:ext uri="{BB962C8B-B14F-4D97-AF65-F5344CB8AC3E}">
        <p14:creationId xmlns:p14="http://schemas.microsoft.com/office/powerpoint/2010/main" val="25796663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617D2C6-E262-9B4B-A799-CAFBE66EB69E}" type="slidenum">
              <a:rPr lang="en-US" smtClean="0"/>
              <a:t>17</a:t>
            </a:fld>
            <a:endParaRPr lang="en-US" dirty="0"/>
          </a:p>
        </p:txBody>
      </p:sp>
    </p:spTree>
    <p:extLst>
      <p:ext uri="{BB962C8B-B14F-4D97-AF65-F5344CB8AC3E}">
        <p14:creationId xmlns:p14="http://schemas.microsoft.com/office/powerpoint/2010/main" val="32803375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617D2C6-E262-9B4B-A799-CAFBE66EB69E}" type="slidenum">
              <a:rPr lang="en-US" smtClean="0"/>
              <a:t>18</a:t>
            </a:fld>
            <a:endParaRPr lang="en-US" dirty="0"/>
          </a:p>
        </p:txBody>
      </p:sp>
    </p:spTree>
    <p:extLst>
      <p:ext uri="{BB962C8B-B14F-4D97-AF65-F5344CB8AC3E}">
        <p14:creationId xmlns:p14="http://schemas.microsoft.com/office/powerpoint/2010/main" val="23261118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BA98C-473D-5143-8B78-607F8BCF443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9CD3430-177C-4F4F-8F08-DF4A405463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7BA4150-43C7-5D40-83C4-AA117278DEB7}"/>
              </a:ext>
            </a:extLst>
          </p:cNvPr>
          <p:cNvSpPr>
            <a:spLocks noGrp="1"/>
          </p:cNvSpPr>
          <p:nvPr>
            <p:ph type="dt" sz="half" idx="10"/>
          </p:nvPr>
        </p:nvSpPr>
        <p:spPr/>
        <p:txBody>
          <a:bodyPr/>
          <a:lstStyle/>
          <a:p>
            <a:fld id="{C895C505-56A6-A445-9B23-10742ED08720}" type="datetimeFigureOut">
              <a:rPr lang="en-US" smtClean="0"/>
              <a:t>12/9/20</a:t>
            </a:fld>
            <a:endParaRPr lang="en-US" dirty="0"/>
          </a:p>
        </p:txBody>
      </p:sp>
      <p:sp>
        <p:nvSpPr>
          <p:cNvPr id="5" name="Footer Placeholder 4">
            <a:extLst>
              <a:ext uri="{FF2B5EF4-FFF2-40B4-BE49-F238E27FC236}">
                <a16:creationId xmlns:a16="http://schemas.microsoft.com/office/drawing/2014/main" id="{86755D1B-5A35-7A4E-8880-8F0946F0FE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29B981-C215-C442-B3DE-FFAC517D3DCB}"/>
              </a:ext>
            </a:extLst>
          </p:cNvPr>
          <p:cNvSpPr>
            <a:spLocks noGrp="1"/>
          </p:cNvSpPr>
          <p:nvPr>
            <p:ph type="sldNum" sz="quarter" idx="12"/>
          </p:nvPr>
        </p:nvSpPr>
        <p:spPr/>
        <p:txBody>
          <a:bodyPr/>
          <a:lstStyle/>
          <a:p>
            <a:fld id="{5F624DFF-5AF1-FC44-A108-0B80DCA8D975}" type="slidenum">
              <a:rPr lang="en-US" smtClean="0"/>
              <a:t>‹#›</a:t>
            </a:fld>
            <a:endParaRPr lang="en-US" dirty="0"/>
          </a:p>
        </p:txBody>
      </p:sp>
    </p:spTree>
    <p:extLst>
      <p:ext uri="{BB962C8B-B14F-4D97-AF65-F5344CB8AC3E}">
        <p14:creationId xmlns:p14="http://schemas.microsoft.com/office/powerpoint/2010/main" val="3540758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0B250-B578-4C47-A754-6E152ECB328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BC9C885-6A72-D847-B71E-1F8CAC78BB9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A20900C-D558-0A46-B80A-B53D21817F7F}"/>
              </a:ext>
            </a:extLst>
          </p:cNvPr>
          <p:cNvSpPr>
            <a:spLocks noGrp="1"/>
          </p:cNvSpPr>
          <p:nvPr>
            <p:ph type="dt" sz="half" idx="10"/>
          </p:nvPr>
        </p:nvSpPr>
        <p:spPr/>
        <p:txBody>
          <a:bodyPr/>
          <a:lstStyle/>
          <a:p>
            <a:fld id="{C895C505-56A6-A445-9B23-10742ED08720}" type="datetimeFigureOut">
              <a:rPr lang="en-US" smtClean="0"/>
              <a:t>12/9/20</a:t>
            </a:fld>
            <a:endParaRPr lang="en-US" dirty="0"/>
          </a:p>
        </p:txBody>
      </p:sp>
      <p:sp>
        <p:nvSpPr>
          <p:cNvPr id="5" name="Footer Placeholder 4">
            <a:extLst>
              <a:ext uri="{FF2B5EF4-FFF2-40B4-BE49-F238E27FC236}">
                <a16:creationId xmlns:a16="http://schemas.microsoft.com/office/drawing/2014/main" id="{DB60FA3C-7D7A-ED4A-A629-D34297DEAC9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AD83D19-76E0-7845-8054-E05D485881DA}"/>
              </a:ext>
            </a:extLst>
          </p:cNvPr>
          <p:cNvSpPr>
            <a:spLocks noGrp="1"/>
          </p:cNvSpPr>
          <p:nvPr>
            <p:ph type="sldNum" sz="quarter" idx="12"/>
          </p:nvPr>
        </p:nvSpPr>
        <p:spPr/>
        <p:txBody>
          <a:bodyPr/>
          <a:lstStyle/>
          <a:p>
            <a:fld id="{5F624DFF-5AF1-FC44-A108-0B80DCA8D975}" type="slidenum">
              <a:rPr lang="en-US" smtClean="0"/>
              <a:t>‹#›</a:t>
            </a:fld>
            <a:endParaRPr lang="en-US" dirty="0"/>
          </a:p>
        </p:txBody>
      </p:sp>
    </p:spTree>
    <p:extLst>
      <p:ext uri="{BB962C8B-B14F-4D97-AF65-F5344CB8AC3E}">
        <p14:creationId xmlns:p14="http://schemas.microsoft.com/office/powerpoint/2010/main" val="3959025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714C9-BBE2-F74B-98B5-E10FA3FCCA8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A2C24D4-C939-F443-981D-17DF802FD8A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286E0DA-4D93-7E41-BF86-F1D1D23DEC8B}"/>
              </a:ext>
            </a:extLst>
          </p:cNvPr>
          <p:cNvSpPr>
            <a:spLocks noGrp="1"/>
          </p:cNvSpPr>
          <p:nvPr>
            <p:ph type="dt" sz="half" idx="10"/>
          </p:nvPr>
        </p:nvSpPr>
        <p:spPr/>
        <p:txBody>
          <a:bodyPr/>
          <a:lstStyle/>
          <a:p>
            <a:fld id="{C895C505-56A6-A445-9B23-10742ED08720}" type="datetimeFigureOut">
              <a:rPr lang="en-US" smtClean="0"/>
              <a:t>12/9/20</a:t>
            </a:fld>
            <a:endParaRPr lang="en-US" dirty="0"/>
          </a:p>
        </p:txBody>
      </p:sp>
      <p:sp>
        <p:nvSpPr>
          <p:cNvPr id="5" name="Footer Placeholder 4">
            <a:extLst>
              <a:ext uri="{FF2B5EF4-FFF2-40B4-BE49-F238E27FC236}">
                <a16:creationId xmlns:a16="http://schemas.microsoft.com/office/drawing/2014/main" id="{FF2D0568-A2CA-654F-9847-79FE97CEE71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045661A-7FEA-ED47-92E3-D974DD842310}"/>
              </a:ext>
            </a:extLst>
          </p:cNvPr>
          <p:cNvSpPr>
            <a:spLocks noGrp="1"/>
          </p:cNvSpPr>
          <p:nvPr>
            <p:ph type="sldNum" sz="quarter" idx="12"/>
          </p:nvPr>
        </p:nvSpPr>
        <p:spPr/>
        <p:txBody>
          <a:bodyPr/>
          <a:lstStyle/>
          <a:p>
            <a:fld id="{5F624DFF-5AF1-FC44-A108-0B80DCA8D975}" type="slidenum">
              <a:rPr lang="en-US" smtClean="0"/>
              <a:t>‹#›</a:t>
            </a:fld>
            <a:endParaRPr lang="en-US" dirty="0"/>
          </a:p>
        </p:txBody>
      </p:sp>
    </p:spTree>
    <p:extLst>
      <p:ext uri="{BB962C8B-B14F-4D97-AF65-F5344CB8AC3E}">
        <p14:creationId xmlns:p14="http://schemas.microsoft.com/office/powerpoint/2010/main" val="15032269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0531E-3A73-444A-A8BD-B7C994E320C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F2477F6-C015-F949-92AF-2C7F0C3CDCA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0FDFB80-CCFC-AA45-84F2-ECC8FE2F382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7272677-4768-8A44-A353-A00BE279209E}"/>
              </a:ext>
            </a:extLst>
          </p:cNvPr>
          <p:cNvSpPr>
            <a:spLocks noGrp="1"/>
          </p:cNvSpPr>
          <p:nvPr>
            <p:ph type="dt" sz="half" idx="10"/>
          </p:nvPr>
        </p:nvSpPr>
        <p:spPr/>
        <p:txBody>
          <a:bodyPr/>
          <a:lstStyle/>
          <a:p>
            <a:fld id="{C895C505-56A6-A445-9B23-10742ED08720}" type="datetimeFigureOut">
              <a:rPr lang="en-US" smtClean="0"/>
              <a:t>12/9/20</a:t>
            </a:fld>
            <a:endParaRPr lang="en-US" dirty="0"/>
          </a:p>
        </p:txBody>
      </p:sp>
      <p:sp>
        <p:nvSpPr>
          <p:cNvPr id="6" name="Footer Placeholder 5">
            <a:extLst>
              <a:ext uri="{FF2B5EF4-FFF2-40B4-BE49-F238E27FC236}">
                <a16:creationId xmlns:a16="http://schemas.microsoft.com/office/drawing/2014/main" id="{528F5E92-3F39-1447-9B1B-85E7AB454E8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96957FF-23AB-0942-95A2-6A46C409656C}"/>
              </a:ext>
            </a:extLst>
          </p:cNvPr>
          <p:cNvSpPr>
            <a:spLocks noGrp="1"/>
          </p:cNvSpPr>
          <p:nvPr>
            <p:ph type="sldNum" sz="quarter" idx="12"/>
          </p:nvPr>
        </p:nvSpPr>
        <p:spPr/>
        <p:txBody>
          <a:bodyPr/>
          <a:lstStyle/>
          <a:p>
            <a:fld id="{5F624DFF-5AF1-FC44-A108-0B80DCA8D975}" type="slidenum">
              <a:rPr lang="en-US" smtClean="0"/>
              <a:t>‹#›</a:t>
            </a:fld>
            <a:endParaRPr lang="en-US" dirty="0"/>
          </a:p>
        </p:txBody>
      </p:sp>
    </p:spTree>
    <p:extLst>
      <p:ext uri="{BB962C8B-B14F-4D97-AF65-F5344CB8AC3E}">
        <p14:creationId xmlns:p14="http://schemas.microsoft.com/office/powerpoint/2010/main" val="626994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DD4D9-EF7F-4047-96D0-05A867CE105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AC37673-7320-9A44-8E2C-ABFD9FB0CDB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54F62CA-A43C-6A4C-8753-EF2EB29F76F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43F8AD3-D837-7F4B-B4F0-D5723DCC79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27AAF62-9A2B-0343-8C7D-A3AE3BD176B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C4DA2B1-4209-1B40-BDB7-59A691E57129}"/>
              </a:ext>
            </a:extLst>
          </p:cNvPr>
          <p:cNvSpPr>
            <a:spLocks noGrp="1"/>
          </p:cNvSpPr>
          <p:nvPr>
            <p:ph type="dt" sz="half" idx="10"/>
          </p:nvPr>
        </p:nvSpPr>
        <p:spPr/>
        <p:txBody>
          <a:bodyPr/>
          <a:lstStyle/>
          <a:p>
            <a:fld id="{C895C505-56A6-A445-9B23-10742ED08720}" type="datetimeFigureOut">
              <a:rPr lang="en-US" smtClean="0"/>
              <a:t>12/9/20</a:t>
            </a:fld>
            <a:endParaRPr lang="en-US" dirty="0"/>
          </a:p>
        </p:txBody>
      </p:sp>
      <p:sp>
        <p:nvSpPr>
          <p:cNvPr id="8" name="Footer Placeholder 7">
            <a:extLst>
              <a:ext uri="{FF2B5EF4-FFF2-40B4-BE49-F238E27FC236}">
                <a16:creationId xmlns:a16="http://schemas.microsoft.com/office/drawing/2014/main" id="{35BACC46-DEEE-CE40-AC85-1819131E3A5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87942F51-02AC-D845-8A3F-CD199E8DDB67}"/>
              </a:ext>
            </a:extLst>
          </p:cNvPr>
          <p:cNvSpPr>
            <a:spLocks noGrp="1"/>
          </p:cNvSpPr>
          <p:nvPr>
            <p:ph type="sldNum" sz="quarter" idx="12"/>
          </p:nvPr>
        </p:nvSpPr>
        <p:spPr/>
        <p:txBody>
          <a:bodyPr/>
          <a:lstStyle/>
          <a:p>
            <a:fld id="{5F624DFF-5AF1-FC44-A108-0B80DCA8D975}" type="slidenum">
              <a:rPr lang="en-US" smtClean="0"/>
              <a:t>‹#›</a:t>
            </a:fld>
            <a:endParaRPr lang="en-US" dirty="0"/>
          </a:p>
        </p:txBody>
      </p:sp>
    </p:spTree>
    <p:extLst>
      <p:ext uri="{BB962C8B-B14F-4D97-AF65-F5344CB8AC3E}">
        <p14:creationId xmlns:p14="http://schemas.microsoft.com/office/powerpoint/2010/main" val="3987563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C5912-766F-1C4F-B215-4A9AC64309F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2027FE4-0E58-1E4B-9210-CFEE2ABC959C}"/>
              </a:ext>
            </a:extLst>
          </p:cNvPr>
          <p:cNvSpPr>
            <a:spLocks noGrp="1"/>
          </p:cNvSpPr>
          <p:nvPr>
            <p:ph type="dt" sz="half" idx="10"/>
          </p:nvPr>
        </p:nvSpPr>
        <p:spPr/>
        <p:txBody>
          <a:bodyPr/>
          <a:lstStyle/>
          <a:p>
            <a:fld id="{C895C505-56A6-A445-9B23-10742ED08720}" type="datetimeFigureOut">
              <a:rPr lang="en-US" smtClean="0"/>
              <a:t>12/9/20</a:t>
            </a:fld>
            <a:endParaRPr lang="en-US" dirty="0"/>
          </a:p>
        </p:txBody>
      </p:sp>
      <p:sp>
        <p:nvSpPr>
          <p:cNvPr id="4" name="Footer Placeholder 3">
            <a:extLst>
              <a:ext uri="{FF2B5EF4-FFF2-40B4-BE49-F238E27FC236}">
                <a16:creationId xmlns:a16="http://schemas.microsoft.com/office/drawing/2014/main" id="{C4390943-3A0B-E04C-963D-A307FE2EA12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7941EBF-37A1-B64F-A2D0-D5483C56A767}"/>
              </a:ext>
            </a:extLst>
          </p:cNvPr>
          <p:cNvSpPr>
            <a:spLocks noGrp="1"/>
          </p:cNvSpPr>
          <p:nvPr>
            <p:ph type="sldNum" sz="quarter" idx="12"/>
          </p:nvPr>
        </p:nvSpPr>
        <p:spPr/>
        <p:txBody>
          <a:bodyPr/>
          <a:lstStyle/>
          <a:p>
            <a:fld id="{5F624DFF-5AF1-FC44-A108-0B80DCA8D975}" type="slidenum">
              <a:rPr lang="en-US" smtClean="0"/>
              <a:t>‹#›</a:t>
            </a:fld>
            <a:endParaRPr lang="en-US" dirty="0"/>
          </a:p>
        </p:txBody>
      </p:sp>
    </p:spTree>
    <p:extLst>
      <p:ext uri="{BB962C8B-B14F-4D97-AF65-F5344CB8AC3E}">
        <p14:creationId xmlns:p14="http://schemas.microsoft.com/office/powerpoint/2010/main" val="4115539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CFAE1C-6EEA-E545-9C4F-26251BFF4DA1}"/>
              </a:ext>
            </a:extLst>
          </p:cNvPr>
          <p:cNvSpPr>
            <a:spLocks noGrp="1"/>
          </p:cNvSpPr>
          <p:nvPr>
            <p:ph type="dt" sz="half" idx="10"/>
          </p:nvPr>
        </p:nvSpPr>
        <p:spPr/>
        <p:txBody>
          <a:bodyPr/>
          <a:lstStyle/>
          <a:p>
            <a:fld id="{C895C505-56A6-A445-9B23-10742ED08720}" type="datetimeFigureOut">
              <a:rPr lang="en-US" smtClean="0"/>
              <a:t>12/9/20</a:t>
            </a:fld>
            <a:endParaRPr lang="en-US" dirty="0"/>
          </a:p>
        </p:txBody>
      </p:sp>
      <p:sp>
        <p:nvSpPr>
          <p:cNvPr id="3" name="Footer Placeholder 2">
            <a:extLst>
              <a:ext uri="{FF2B5EF4-FFF2-40B4-BE49-F238E27FC236}">
                <a16:creationId xmlns:a16="http://schemas.microsoft.com/office/drawing/2014/main" id="{9473B73C-ACF8-8B4C-BB74-AACA34E7123D}"/>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9C2E6C8-889E-8341-879F-C56A11F7530A}"/>
              </a:ext>
            </a:extLst>
          </p:cNvPr>
          <p:cNvSpPr>
            <a:spLocks noGrp="1"/>
          </p:cNvSpPr>
          <p:nvPr>
            <p:ph type="sldNum" sz="quarter" idx="12"/>
          </p:nvPr>
        </p:nvSpPr>
        <p:spPr/>
        <p:txBody>
          <a:bodyPr/>
          <a:lstStyle/>
          <a:p>
            <a:fld id="{5F624DFF-5AF1-FC44-A108-0B80DCA8D975}" type="slidenum">
              <a:rPr lang="en-US" smtClean="0"/>
              <a:t>‹#›</a:t>
            </a:fld>
            <a:endParaRPr lang="en-US" dirty="0"/>
          </a:p>
        </p:txBody>
      </p:sp>
    </p:spTree>
    <p:extLst>
      <p:ext uri="{BB962C8B-B14F-4D97-AF65-F5344CB8AC3E}">
        <p14:creationId xmlns:p14="http://schemas.microsoft.com/office/powerpoint/2010/main" val="3678962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90880-7C36-1946-A85A-F8C2FE52226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567133F-E549-1046-9127-C12E7E16AB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D9ED631-75CD-4547-A36B-8A76EAEC10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AE8A743-B90C-1E48-9EBA-1EC9E70A7F6B}"/>
              </a:ext>
            </a:extLst>
          </p:cNvPr>
          <p:cNvSpPr>
            <a:spLocks noGrp="1"/>
          </p:cNvSpPr>
          <p:nvPr>
            <p:ph type="dt" sz="half" idx="10"/>
          </p:nvPr>
        </p:nvSpPr>
        <p:spPr/>
        <p:txBody>
          <a:bodyPr/>
          <a:lstStyle/>
          <a:p>
            <a:fld id="{C895C505-56A6-A445-9B23-10742ED08720}" type="datetimeFigureOut">
              <a:rPr lang="en-US" smtClean="0"/>
              <a:t>12/9/20</a:t>
            </a:fld>
            <a:endParaRPr lang="en-US" dirty="0"/>
          </a:p>
        </p:txBody>
      </p:sp>
      <p:sp>
        <p:nvSpPr>
          <p:cNvPr id="6" name="Footer Placeholder 5">
            <a:extLst>
              <a:ext uri="{FF2B5EF4-FFF2-40B4-BE49-F238E27FC236}">
                <a16:creationId xmlns:a16="http://schemas.microsoft.com/office/drawing/2014/main" id="{341C4F33-73C6-2E4C-9010-DA141E0EFD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EC1DC92-5591-BA40-95C1-B31A739DD130}"/>
              </a:ext>
            </a:extLst>
          </p:cNvPr>
          <p:cNvSpPr>
            <a:spLocks noGrp="1"/>
          </p:cNvSpPr>
          <p:nvPr>
            <p:ph type="sldNum" sz="quarter" idx="12"/>
          </p:nvPr>
        </p:nvSpPr>
        <p:spPr/>
        <p:txBody>
          <a:bodyPr/>
          <a:lstStyle/>
          <a:p>
            <a:fld id="{5F624DFF-5AF1-FC44-A108-0B80DCA8D975}" type="slidenum">
              <a:rPr lang="en-US" smtClean="0"/>
              <a:t>‹#›</a:t>
            </a:fld>
            <a:endParaRPr lang="en-US" dirty="0"/>
          </a:p>
        </p:txBody>
      </p:sp>
    </p:spTree>
    <p:extLst>
      <p:ext uri="{BB962C8B-B14F-4D97-AF65-F5344CB8AC3E}">
        <p14:creationId xmlns:p14="http://schemas.microsoft.com/office/powerpoint/2010/main" val="1578224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D5C46-FC20-A84E-A5AA-997D10B7E99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5A28C7A-4A7A-ED4C-BD4A-37E4EEBEE8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55DB3EC-993D-EE46-B1C5-C4B7AC8235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BBAFCCF-6EEF-4A40-BABB-CED327002E13}"/>
              </a:ext>
            </a:extLst>
          </p:cNvPr>
          <p:cNvSpPr>
            <a:spLocks noGrp="1"/>
          </p:cNvSpPr>
          <p:nvPr>
            <p:ph type="dt" sz="half" idx="10"/>
          </p:nvPr>
        </p:nvSpPr>
        <p:spPr/>
        <p:txBody>
          <a:bodyPr/>
          <a:lstStyle/>
          <a:p>
            <a:fld id="{C895C505-56A6-A445-9B23-10742ED08720}" type="datetimeFigureOut">
              <a:rPr lang="en-US" smtClean="0"/>
              <a:t>12/9/20</a:t>
            </a:fld>
            <a:endParaRPr lang="en-US" dirty="0"/>
          </a:p>
        </p:txBody>
      </p:sp>
      <p:sp>
        <p:nvSpPr>
          <p:cNvPr id="6" name="Footer Placeholder 5">
            <a:extLst>
              <a:ext uri="{FF2B5EF4-FFF2-40B4-BE49-F238E27FC236}">
                <a16:creationId xmlns:a16="http://schemas.microsoft.com/office/drawing/2014/main" id="{18562F09-C334-9141-AE51-4A3C5ABDC35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748A7A0-FA86-0E4B-A2B5-01C3E5AAEA2A}"/>
              </a:ext>
            </a:extLst>
          </p:cNvPr>
          <p:cNvSpPr>
            <a:spLocks noGrp="1"/>
          </p:cNvSpPr>
          <p:nvPr>
            <p:ph type="sldNum" sz="quarter" idx="12"/>
          </p:nvPr>
        </p:nvSpPr>
        <p:spPr/>
        <p:txBody>
          <a:bodyPr/>
          <a:lstStyle/>
          <a:p>
            <a:fld id="{5F624DFF-5AF1-FC44-A108-0B80DCA8D975}" type="slidenum">
              <a:rPr lang="en-US" smtClean="0"/>
              <a:t>‹#›</a:t>
            </a:fld>
            <a:endParaRPr lang="en-US" dirty="0"/>
          </a:p>
        </p:txBody>
      </p:sp>
    </p:spTree>
    <p:extLst>
      <p:ext uri="{BB962C8B-B14F-4D97-AF65-F5344CB8AC3E}">
        <p14:creationId xmlns:p14="http://schemas.microsoft.com/office/powerpoint/2010/main" val="1096348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C9FEC-C3A2-5448-9B3D-8694719B7C7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C88861E-4D90-BF46-99E8-ED25490D899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FBACEC-2671-754B-BB57-F45D2E54AEAA}"/>
              </a:ext>
            </a:extLst>
          </p:cNvPr>
          <p:cNvSpPr>
            <a:spLocks noGrp="1"/>
          </p:cNvSpPr>
          <p:nvPr>
            <p:ph type="dt" sz="half" idx="10"/>
          </p:nvPr>
        </p:nvSpPr>
        <p:spPr/>
        <p:txBody>
          <a:bodyPr/>
          <a:lstStyle/>
          <a:p>
            <a:fld id="{C895C505-56A6-A445-9B23-10742ED08720}" type="datetimeFigureOut">
              <a:rPr lang="en-US" smtClean="0"/>
              <a:t>12/9/20</a:t>
            </a:fld>
            <a:endParaRPr lang="en-US" dirty="0"/>
          </a:p>
        </p:txBody>
      </p:sp>
      <p:sp>
        <p:nvSpPr>
          <p:cNvPr id="5" name="Footer Placeholder 4">
            <a:extLst>
              <a:ext uri="{FF2B5EF4-FFF2-40B4-BE49-F238E27FC236}">
                <a16:creationId xmlns:a16="http://schemas.microsoft.com/office/drawing/2014/main" id="{A9487039-A97A-144B-9CF1-6656F5A469E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DBCA661-2F8A-CC4A-8635-98FCBDFBC4C8}"/>
              </a:ext>
            </a:extLst>
          </p:cNvPr>
          <p:cNvSpPr>
            <a:spLocks noGrp="1"/>
          </p:cNvSpPr>
          <p:nvPr>
            <p:ph type="sldNum" sz="quarter" idx="12"/>
          </p:nvPr>
        </p:nvSpPr>
        <p:spPr/>
        <p:txBody>
          <a:bodyPr/>
          <a:lstStyle/>
          <a:p>
            <a:fld id="{5F624DFF-5AF1-FC44-A108-0B80DCA8D975}" type="slidenum">
              <a:rPr lang="en-US" smtClean="0"/>
              <a:t>‹#›</a:t>
            </a:fld>
            <a:endParaRPr lang="en-US" dirty="0"/>
          </a:p>
        </p:txBody>
      </p:sp>
    </p:spTree>
    <p:extLst>
      <p:ext uri="{BB962C8B-B14F-4D97-AF65-F5344CB8AC3E}">
        <p14:creationId xmlns:p14="http://schemas.microsoft.com/office/powerpoint/2010/main" val="4168693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CAAE26-EBFB-B142-BE8C-71ADD5B35B5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C4F5F94-043D-D645-8077-0AACA2F6692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99A450-C149-D149-A509-4E945D7983C4}"/>
              </a:ext>
            </a:extLst>
          </p:cNvPr>
          <p:cNvSpPr>
            <a:spLocks noGrp="1"/>
          </p:cNvSpPr>
          <p:nvPr>
            <p:ph type="dt" sz="half" idx="10"/>
          </p:nvPr>
        </p:nvSpPr>
        <p:spPr/>
        <p:txBody>
          <a:bodyPr/>
          <a:lstStyle/>
          <a:p>
            <a:fld id="{C895C505-56A6-A445-9B23-10742ED08720}" type="datetimeFigureOut">
              <a:rPr lang="en-US" smtClean="0"/>
              <a:t>12/9/20</a:t>
            </a:fld>
            <a:endParaRPr lang="en-US" dirty="0"/>
          </a:p>
        </p:txBody>
      </p:sp>
      <p:sp>
        <p:nvSpPr>
          <p:cNvPr id="5" name="Footer Placeholder 4">
            <a:extLst>
              <a:ext uri="{FF2B5EF4-FFF2-40B4-BE49-F238E27FC236}">
                <a16:creationId xmlns:a16="http://schemas.microsoft.com/office/drawing/2014/main" id="{89A908E1-15C0-C942-8365-2BFFE6450F6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DE265BE-8CA9-4C43-8E8D-DB8D807F1637}"/>
              </a:ext>
            </a:extLst>
          </p:cNvPr>
          <p:cNvSpPr>
            <a:spLocks noGrp="1"/>
          </p:cNvSpPr>
          <p:nvPr>
            <p:ph type="sldNum" sz="quarter" idx="12"/>
          </p:nvPr>
        </p:nvSpPr>
        <p:spPr/>
        <p:txBody>
          <a:bodyPr/>
          <a:lstStyle/>
          <a:p>
            <a:fld id="{5F624DFF-5AF1-FC44-A108-0B80DCA8D975}" type="slidenum">
              <a:rPr lang="en-US" smtClean="0"/>
              <a:t>‹#›</a:t>
            </a:fld>
            <a:endParaRPr lang="en-US" dirty="0"/>
          </a:p>
        </p:txBody>
      </p:sp>
    </p:spTree>
    <p:extLst>
      <p:ext uri="{BB962C8B-B14F-4D97-AF65-F5344CB8AC3E}">
        <p14:creationId xmlns:p14="http://schemas.microsoft.com/office/powerpoint/2010/main" val="1844875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00E228-5F3A-AA4A-BF7E-C985DD868E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DAF45CF-6F3C-0B4B-B874-E6C5979272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B39996-D950-484C-98F5-426406211C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95C505-56A6-A445-9B23-10742ED08720}" type="datetimeFigureOut">
              <a:rPr lang="en-US" smtClean="0"/>
              <a:t>12/9/20</a:t>
            </a:fld>
            <a:endParaRPr lang="en-US" dirty="0"/>
          </a:p>
        </p:txBody>
      </p:sp>
      <p:sp>
        <p:nvSpPr>
          <p:cNvPr id="5" name="Footer Placeholder 4">
            <a:extLst>
              <a:ext uri="{FF2B5EF4-FFF2-40B4-BE49-F238E27FC236}">
                <a16:creationId xmlns:a16="http://schemas.microsoft.com/office/drawing/2014/main" id="{058ED051-19C3-0640-A355-3865964E8D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83C45F2D-A33A-F64F-BD81-1D22CFD0BC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624DFF-5AF1-FC44-A108-0B80DCA8D975}" type="slidenum">
              <a:rPr lang="en-US" smtClean="0"/>
              <a:t>‹#›</a:t>
            </a:fld>
            <a:endParaRPr lang="en-US" dirty="0"/>
          </a:p>
        </p:txBody>
      </p:sp>
    </p:spTree>
    <p:extLst>
      <p:ext uri="{BB962C8B-B14F-4D97-AF65-F5344CB8AC3E}">
        <p14:creationId xmlns:p14="http://schemas.microsoft.com/office/powerpoint/2010/main" val="1622827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file:///insight/search%3fq=Barbara%20Orser" TargetMode="External"/><Relationship Id="rId7" Type="http://schemas.openxmlformats.org/officeDocument/2006/relationships/hyperlink" Target="https://doi.org/10.1108/IJGE-02-2019-0026"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emerald.com/insight/publication/issn/1756-6266" TargetMode="External"/><Relationship Id="rId5" Type="http://schemas.openxmlformats.org/officeDocument/2006/relationships/hyperlink" Target="file:///insight/search%3fq=Yanhong%20Li" TargetMode="External"/><Relationship Id="rId4" Type="http://schemas.openxmlformats.org/officeDocument/2006/relationships/hyperlink" Target="file:///insight/search%3fq=Allan%20Rid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Right Triangle 65">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Rectangle 67">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0B1956-2A41-3246-BB7D-E821DF56ADFE}"/>
              </a:ext>
            </a:extLst>
          </p:cNvPr>
          <p:cNvSpPr>
            <a:spLocks noGrp="1"/>
          </p:cNvSpPr>
          <p:nvPr>
            <p:ph type="title"/>
          </p:nvPr>
        </p:nvSpPr>
        <p:spPr>
          <a:xfrm>
            <a:off x="1285240" y="1050595"/>
            <a:ext cx="8074815" cy="1618489"/>
          </a:xfrm>
        </p:spPr>
        <p:txBody>
          <a:bodyPr anchor="ctr">
            <a:normAutofit/>
          </a:bodyPr>
          <a:lstStyle/>
          <a:p>
            <a:pPr algn="ctr"/>
            <a:r>
              <a:rPr lang="en-GB" sz="3400" dirty="0">
                <a:latin typeface="Arial" panose="020B0604020202020204" pitchFamily="34" charset="0"/>
                <a:cs typeface="Arial" panose="020B0604020202020204" pitchFamily="34" charset="0"/>
              </a:rPr>
              <a:t>UNIVERSITY OF WALES TRINITY SAINT DAVID (LONDON CAMPUS)</a:t>
            </a:r>
            <a:endParaRPr lang="en-US" sz="3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A205848-E7EC-2049-80AA-8F8B3E3DDD3B}"/>
              </a:ext>
            </a:extLst>
          </p:cNvPr>
          <p:cNvSpPr>
            <a:spLocks noGrp="1"/>
          </p:cNvSpPr>
          <p:nvPr>
            <p:ph idx="1"/>
          </p:nvPr>
        </p:nvSpPr>
        <p:spPr>
          <a:xfrm>
            <a:off x="1285240" y="2969469"/>
            <a:ext cx="8074815" cy="2800395"/>
          </a:xfrm>
        </p:spPr>
        <p:txBody>
          <a:bodyPr anchor="t">
            <a:normAutofit/>
          </a:bodyPr>
          <a:lstStyle/>
          <a:p>
            <a:r>
              <a:rPr lang="en-GB" sz="1900" dirty="0">
                <a:latin typeface="Arial" panose="020B0604020202020204" pitchFamily="34" charset="0"/>
                <a:cs typeface="Arial" panose="020B0604020202020204" pitchFamily="34" charset="0"/>
              </a:rPr>
              <a:t>COURSE CODE LCDB7000</a:t>
            </a:r>
          </a:p>
          <a:p>
            <a:r>
              <a:rPr lang="en-GB" sz="1900" dirty="0">
                <a:latin typeface="Arial" panose="020B0604020202020204" pitchFamily="34" charset="0"/>
                <a:cs typeface="Arial" panose="020B0604020202020204" pitchFamily="34" charset="0"/>
              </a:rPr>
              <a:t>APPROACHES TO RESEARCH AND ACADEMIC COMMUNICATION </a:t>
            </a:r>
          </a:p>
          <a:p>
            <a:r>
              <a:rPr lang="en-GB" sz="1900" dirty="0">
                <a:latin typeface="Arial" panose="020B0604020202020204" pitchFamily="34" charset="0"/>
                <a:cs typeface="Arial" panose="020B0604020202020204" pitchFamily="34" charset="0"/>
              </a:rPr>
              <a:t>LEVEL 7</a:t>
            </a:r>
          </a:p>
          <a:p>
            <a:r>
              <a:rPr lang="en-GB" sz="1900" dirty="0">
                <a:latin typeface="Arial" panose="020B0604020202020204" pitchFamily="34" charset="0"/>
                <a:cs typeface="Arial" panose="020B0604020202020204" pitchFamily="34" charset="0"/>
              </a:rPr>
              <a:t>ASSSIGNMENT - A2 –ASSISGNMENT TITLE: PRESENTATION </a:t>
            </a:r>
          </a:p>
          <a:p>
            <a:r>
              <a:rPr lang="en-GB" sz="1900" dirty="0">
                <a:latin typeface="Arial" panose="020B0604020202020204" pitchFamily="34" charset="0"/>
                <a:cs typeface="Arial" panose="020B0604020202020204" pitchFamily="34" charset="0"/>
              </a:rPr>
              <a:t>LECTURE: Dr Nadish Patel </a:t>
            </a:r>
          </a:p>
          <a:p>
            <a:r>
              <a:rPr lang="en-GB" sz="1900" dirty="0">
                <a:latin typeface="Arial" panose="020B0604020202020204" pitchFamily="34" charset="0"/>
                <a:cs typeface="Arial" panose="020B0604020202020204" pitchFamily="34" charset="0"/>
              </a:rPr>
              <a:t>STUDENT: Margaret Kyakunda</a:t>
            </a:r>
          </a:p>
          <a:p>
            <a:r>
              <a:rPr lang="en-GB" sz="1900" dirty="0">
                <a:latin typeface="Arial" panose="020B0604020202020204" pitchFamily="34" charset="0"/>
                <a:cs typeface="Arial" panose="020B0604020202020204" pitchFamily="34" charset="0"/>
              </a:rPr>
              <a:t>STUDENT ID: 1712816</a:t>
            </a:r>
          </a:p>
          <a:p>
            <a:endParaRPr lang="en-US" sz="1900" dirty="0"/>
          </a:p>
        </p:txBody>
      </p:sp>
    </p:spTree>
    <p:extLst>
      <p:ext uri="{BB962C8B-B14F-4D97-AF65-F5344CB8AC3E}">
        <p14:creationId xmlns:p14="http://schemas.microsoft.com/office/powerpoint/2010/main" val="1300211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7" name="Rectangle 68">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Right Triangle 7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9" name="Rectangle 7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E6CB4A6E-4F4D-0D40-AB23-087835A460A1}"/>
              </a:ext>
            </a:extLst>
          </p:cNvPr>
          <p:cNvSpPr>
            <a:spLocks noGrp="1"/>
          </p:cNvSpPr>
          <p:nvPr>
            <p:ph type="ctrTitle"/>
          </p:nvPr>
        </p:nvSpPr>
        <p:spPr>
          <a:xfrm>
            <a:off x="1285241" y="1008993"/>
            <a:ext cx="9231410" cy="3542045"/>
          </a:xfrm>
        </p:spPr>
        <p:txBody>
          <a:bodyPr anchor="b">
            <a:normAutofit/>
          </a:bodyPr>
          <a:lstStyle/>
          <a:p>
            <a:r>
              <a:rPr lang="en-US" sz="2900" b="1" dirty="0">
                <a:latin typeface="Arial" panose="020B0604020202020204" pitchFamily="34" charset="0"/>
                <a:cs typeface="Arial" panose="020B0604020202020204" pitchFamily="34" charset="0"/>
              </a:rPr>
              <a:t>ARTICLE REVIEW PRESENTATION</a:t>
            </a:r>
            <a:br>
              <a:rPr lang="en-US" sz="2900" b="1" dirty="0">
                <a:latin typeface="Arial" panose="020B0604020202020204" pitchFamily="34" charset="0"/>
                <a:cs typeface="Arial" panose="020B0604020202020204" pitchFamily="34" charset="0"/>
              </a:rPr>
            </a:br>
            <a:br>
              <a:rPr lang="en-US" sz="2900" b="1" dirty="0">
                <a:latin typeface="Arial" panose="020B0604020202020204" pitchFamily="34" charset="0"/>
                <a:cs typeface="Arial" panose="020B0604020202020204" pitchFamily="34" charset="0"/>
              </a:rPr>
            </a:br>
            <a:r>
              <a:rPr lang="en-US" sz="2900" b="1" dirty="0">
                <a:latin typeface="Arial" panose="020B0604020202020204" pitchFamily="34" charset="0"/>
                <a:cs typeface="Arial" panose="020B0604020202020204" pitchFamily="34" charset="0"/>
              </a:rPr>
              <a:t>ROLE OF THEORY,ESPISTEMOLOGY,ONTOLOGY AND AXIOLOGY IN SHAPING AND INTERPRETING RESEARCH </a:t>
            </a:r>
            <a:br>
              <a:rPr lang="en-US" sz="2900" b="1" dirty="0">
                <a:latin typeface="Arial" panose="020B0604020202020204" pitchFamily="34" charset="0"/>
                <a:cs typeface="Arial" panose="020B0604020202020204" pitchFamily="34" charset="0"/>
              </a:rPr>
            </a:br>
            <a:r>
              <a:rPr lang="en-US" sz="2900" b="1" dirty="0">
                <a:latin typeface="Arial" panose="020B0604020202020204" pitchFamily="34" charset="0"/>
                <a:cs typeface="Arial" panose="020B0604020202020204" pitchFamily="34" charset="0"/>
              </a:rPr>
              <a:t>A CRITICAL REFLECTION</a:t>
            </a:r>
            <a:br>
              <a:rPr lang="en-US" sz="2900" dirty="0">
                <a:latin typeface="Arial" panose="020B0604020202020204" pitchFamily="34" charset="0"/>
                <a:cs typeface="Arial" panose="020B0604020202020204" pitchFamily="34" charset="0"/>
              </a:rPr>
            </a:br>
            <a:r>
              <a:rPr lang="en-US" sz="2900" b="1" dirty="0">
                <a:latin typeface="Arial" panose="020B0604020202020204" pitchFamily="34" charset="0"/>
                <a:cs typeface="Arial" panose="020B0604020202020204" pitchFamily="34" charset="0"/>
              </a:rPr>
              <a:t>Strategy &amp; Women Entrepreneurship </a:t>
            </a:r>
          </a:p>
        </p:txBody>
      </p:sp>
      <p:sp>
        <p:nvSpPr>
          <p:cNvPr id="5" name="Subtitle 4">
            <a:extLst>
              <a:ext uri="{FF2B5EF4-FFF2-40B4-BE49-F238E27FC236}">
                <a16:creationId xmlns:a16="http://schemas.microsoft.com/office/drawing/2014/main" id="{E5955977-310F-9A4A-AEA7-5CB94729E266}"/>
              </a:ext>
            </a:extLst>
          </p:cNvPr>
          <p:cNvSpPr>
            <a:spLocks noGrp="1"/>
          </p:cNvSpPr>
          <p:nvPr>
            <p:ph type="subTitle" idx="1"/>
          </p:nvPr>
        </p:nvSpPr>
        <p:spPr>
          <a:xfrm>
            <a:off x="1285241" y="4582814"/>
            <a:ext cx="7132335" cy="1312657"/>
          </a:xfrm>
        </p:spPr>
        <p:txBody>
          <a:bodyPr anchor="t">
            <a:normAutofit/>
          </a:bodyPr>
          <a:lstStyle/>
          <a:p>
            <a:pPr algn="l"/>
            <a:r>
              <a:rPr lang="en-US" dirty="0">
                <a:latin typeface="Arial" panose="020B0604020202020204" pitchFamily="34" charset="0"/>
                <a:cs typeface="Arial" panose="020B0604020202020204" pitchFamily="34" charset="0"/>
              </a:rPr>
              <a:t>Margaret Kyakunda </a:t>
            </a:r>
          </a:p>
          <a:p>
            <a:pPr algn="l"/>
            <a:r>
              <a:rPr lang="en-US" dirty="0">
                <a:latin typeface="Arial" panose="020B0604020202020204" pitchFamily="34" charset="0"/>
                <a:cs typeface="Arial" panose="020B0604020202020204" pitchFamily="34" charset="0"/>
              </a:rPr>
              <a:t>DBA Scholar</a:t>
            </a:r>
          </a:p>
        </p:txBody>
      </p:sp>
    </p:spTree>
    <p:extLst>
      <p:ext uri="{BB962C8B-B14F-4D97-AF65-F5344CB8AC3E}">
        <p14:creationId xmlns:p14="http://schemas.microsoft.com/office/powerpoint/2010/main" val="37463934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Right Triangle 7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Rectangle 7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8FAB85-987B-884C-BD46-E30192A63A9E}"/>
              </a:ext>
            </a:extLst>
          </p:cNvPr>
          <p:cNvSpPr>
            <a:spLocks noGrp="1"/>
          </p:cNvSpPr>
          <p:nvPr>
            <p:ph type="title"/>
          </p:nvPr>
        </p:nvSpPr>
        <p:spPr>
          <a:xfrm>
            <a:off x="1285240" y="1050595"/>
            <a:ext cx="8074815" cy="1618489"/>
          </a:xfrm>
        </p:spPr>
        <p:txBody>
          <a:bodyPr anchor="ctr">
            <a:normAutofit/>
          </a:bodyPr>
          <a:lstStyle/>
          <a:p>
            <a:pPr algn="ctr"/>
            <a:br>
              <a:rPr lang="en-US" sz="2900" dirty="0"/>
            </a:br>
            <a:r>
              <a:rPr lang="en-US" sz="2900" b="1" dirty="0">
                <a:latin typeface="Arial" panose="020B0604020202020204" pitchFamily="34" charset="0"/>
                <a:cs typeface="Arial" panose="020B0604020202020204" pitchFamily="34" charset="0"/>
              </a:rPr>
              <a:t>TOPIC RELEVANCE TO CURRENT PRACTICES, NEW INSIGHTS ON THE TOPIC</a:t>
            </a:r>
          </a:p>
        </p:txBody>
      </p:sp>
      <p:sp>
        <p:nvSpPr>
          <p:cNvPr id="3" name="Content Placeholder 2">
            <a:extLst>
              <a:ext uri="{FF2B5EF4-FFF2-40B4-BE49-F238E27FC236}">
                <a16:creationId xmlns:a16="http://schemas.microsoft.com/office/drawing/2014/main" id="{F770875E-1972-2D46-A2C0-36708D83F090}"/>
              </a:ext>
            </a:extLst>
          </p:cNvPr>
          <p:cNvSpPr>
            <a:spLocks noGrp="1"/>
          </p:cNvSpPr>
          <p:nvPr>
            <p:ph idx="1"/>
          </p:nvPr>
        </p:nvSpPr>
        <p:spPr>
          <a:xfrm>
            <a:off x="1285240" y="2969469"/>
            <a:ext cx="8074815" cy="2800395"/>
          </a:xfrm>
        </p:spPr>
        <p:txBody>
          <a:bodyPr anchor="t">
            <a:normAutofit/>
          </a:bodyPr>
          <a:lstStyle/>
          <a:p>
            <a:r>
              <a:rPr lang="en-GB" sz="2000" dirty="0">
                <a:latin typeface="Arial" panose="020B0604020202020204" pitchFamily="34" charset="0"/>
                <a:cs typeface="Arial" panose="020B0604020202020204" pitchFamily="34" charset="0"/>
              </a:rPr>
              <a:t>When it comes to starting or running a business, women lack access to resources than men, which impact their development. s (Stevenson, 2011). </a:t>
            </a:r>
            <a:endParaRPr lang="en-GB" sz="2000" dirty="0">
              <a:effectLst/>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current research has been recognising the importance of ICT and business skills training </a:t>
            </a:r>
          </a:p>
          <a:p>
            <a:r>
              <a:rPr lang="en-GB" sz="2000" dirty="0">
                <a:latin typeface="Arial" panose="020B0604020202020204" pitchFamily="34" charset="0"/>
                <a:cs typeface="Arial" panose="020B0604020202020204" pitchFamily="34" charset="0"/>
              </a:rPr>
              <a:t>ICT is becoming an area of interest in in helping women reach their full potential and use existing skills to become competitive and grow their business. (Cope, 2011; Pittaway and Thorpe, 2012; </a:t>
            </a:r>
          </a:p>
          <a:p>
            <a:endParaRPr lang="en-US" sz="2000" dirty="0"/>
          </a:p>
        </p:txBody>
      </p:sp>
    </p:spTree>
    <p:extLst>
      <p:ext uri="{BB962C8B-B14F-4D97-AF65-F5344CB8AC3E}">
        <p14:creationId xmlns:p14="http://schemas.microsoft.com/office/powerpoint/2010/main" val="4267796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Right Triangle 84">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7" name="Rectangle 86">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D32F03D-990D-B044-9C5D-21AEF3CA2181}"/>
              </a:ext>
            </a:extLst>
          </p:cNvPr>
          <p:cNvSpPr>
            <a:spLocks noGrp="1"/>
          </p:cNvSpPr>
          <p:nvPr>
            <p:ph type="title"/>
          </p:nvPr>
        </p:nvSpPr>
        <p:spPr>
          <a:xfrm>
            <a:off x="1285240" y="1050595"/>
            <a:ext cx="8074815" cy="1618489"/>
          </a:xfrm>
        </p:spPr>
        <p:txBody>
          <a:bodyPr anchor="ctr">
            <a:normAutofit fontScale="90000"/>
          </a:bodyPr>
          <a:lstStyle/>
          <a:p>
            <a:br>
              <a:rPr lang="en-GB" sz="1800" dirty="0"/>
            </a:br>
            <a:br>
              <a:rPr lang="en-GB" sz="1800" dirty="0"/>
            </a:br>
            <a:r>
              <a:rPr lang="en-GB" sz="1800" b="1" dirty="0">
                <a:latin typeface="Arial" panose="020B0604020202020204" pitchFamily="34" charset="0"/>
                <a:cs typeface="Arial" panose="020B0604020202020204" pitchFamily="34" charset="0"/>
              </a:rPr>
              <a:t>Ajumobi, D., and Kyobe, M. (2017), </a:t>
            </a:r>
            <a:r>
              <a:rPr lang="en-GB" sz="1800" b="1" i="1" dirty="0">
                <a:latin typeface="Arial" panose="020B0604020202020204" pitchFamily="34" charset="0"/>
                <a:cs typeface="Arial" panose="020B0604020202020204" pitchFamily="34" charset="0"/>
              </a:rPr>
              <a:t>“Alignment of Human Competencies with Mobile Phone Technology and Business Strategies by Women -Led SMEs in South Africa”</a:t>
            </a:r>
            <a:r>
              <a:rPr lang="en-GB" sz="1800" b="1" dirty="0">
                <a:latin typeface="Arial" panose="020B0604020202020204" pitchFamily="34" charset="0"/>
                <a:cs typeface="Arial" panose="020B0604020202020204" pitchFamily="34" charset="0"/>
              </a:rPr>
              <a:t> </a:t>
            </a:r>
            <a:r>
              <a:rPr lang="en-GB" sz="1800" b="1" i="1" dirty="0">
                <a:latin typeface="Arial" panose="020B0604020202020204" pitchFamily="34" charset="0"/>
                <a:cs typeface="Arial" panose="020B0604020202020204" pitchFamily="34" charset="0"/>
              </a:rPr>
              <a:t>The Electronic Journal of Information Systems in Developing Countries EJISDC (2017), 80, 8, 1-25.</a:t>
            </a:r>
            <a:br>
              <a:rPr lang="en-GB" sz="1800" b="1" i="1" dirty="0">
                <a:latin typeface="Arial" panose="020B0604020202020204" pitchFamily="34" charset="0"/>
                <a:cs typeface="Arial" panose="020B0604020202020204" pitchFamily="34" charset="0"/>
              </a:rPr>
            </a:br>
            <a:r>
              <a:rPr lang="en-GB" sz="1800" b="1" i="1" dirty="0">
                <a:latin typeface="Arial" panose="020B0604020202020204" pitchFamily="34" charset="0"/>
                <a:cs typeface="Arial" panose="020B0604020202020204" pitchFamily="34" charset="0"/>
              </a:rPr>
              <a:t>First Published : 05 December 2017</a:t>
            </a:r>
            <a:br>
              <a:rPr lang="en-US" sz="1800" dirty="0"/>
            </a:br>
            <a:br>
              <a:rPr lang="en-GB" sz="1800" dirty="0"/>
            </a:br>
            <a:endParaRPr lang="en-US" sz="1800" dirty="0"/>
          </a:p>
        </p:txBody>
      </p:sp>
      <p:sp>
        <p:nvSpPr>
          <p:cNvPr id="3" name="Content Placeholder 2">
            <a:extLst>
              <a:ext uri="{FF2B5EF4-FFF2-40B4-BE49-F238E27FC236}">
                <a16:creationId xmlns:a16="http://schemas.microsoft.com/office/drawing/2014/main" id="{0764E6F1-B550-494C-9FAC-9DB1E73C81E2}"/>
              </a:ext>
            </a:extLst>
          </p:cNvPr>
          <p:cNvSpPr>
            <a:spLocks noGrp="1"/>
          </p:cNvSpPr>
          <p:nvPr>
            <p:ph idx="1"/>
          </p:nvPr>
        </p:nvSpPr>
        <p:spPr>
          <a:xfrm>
            <a:off x="1285240" y="2969469"/>
            <a:ext cx="8074815" cy="3035482"/>
          </a:xfrm>
        </p:spPr>
        <p:txBody>
          <a:bodyPr anchor="t">
            <a:normAutofit fontScale="77500" lnSpcReduction="20000"/>
          </a:bodyPr>
          <a:lstStyle/>
          <a:p>
            <a:pPr marL="0" indent="0">
              <a:buNone/>
            </a:pPr>
            <a:r>
              <a:rPr lang="en-US" sz="1600" b="1" dirty="0">
                <a:latin typeface="Arial" panose="020B0604020202020204" pitchFamily="34" charset="0"/>
                <a:cs typeface="Arial" panose="020B0604020202020204" pitchFamily="34" charset="0"/>
              </a:rPr>
              <a:t>Background </a:t>
            </a:r>
          </a:p>
          <a:p>
            <a:pPr marL="0" indent="0">
              <a:buNone/>
            </a:pPr>
            <a:r>
              <a:rPr lang="en-US" sz="1600" b="1" dirty="0">
                <a:latin typeface="Arial" panose="020B0604020202020204" pitchFamily="34" charset="0"/>
                <a:cs typeface="Arial" panose="020B0604020202020204" pitchFamily="34" charset="0"/>
              </a:rPr>
              <a:t>Aim:</a:t>
            </a:r>
            <a:r>
              <a:rPr lang="en-GB" sz="1600" dirty="0">
                <a:latin typeface="Arial" panose="020B0604020202020204" pitchFamily="34" charset="0"/>
                <a:cs typeface="Arial" panose="020B0604020202020204" pitchFamily="34" charset="0"/>
              </a:rPr>
              <a:t> Ajumobi, D., and Kyobe, M. (2017), assumption is that the three variables , human competencies, mobile technology usage and business strategy , put  together, can improve business performance, as ICT alone cannot not bring out a big difference in women business </a:t>
            </a:r>
            <a:endParaRPr lang="en-US" sz="1600" b="1" dirty="0">
              <a:latin typeface="Arial" panose="020B0604020202020204" pitchFamily="34" charset="0"/>
              <a:cs typeface="Arial" panose="020B0604020202020204" pitchFamily="34" charset="0"/>
            </a:endParaRPr>
          </a:p>
          <a:p>
            <a:pPr marL="0" indent="0">
              <a:buNone/>
            </a:pPr>
            <a:r>
              <a:rPr lang="en-US" sz="1600" b="1" dirty="0">
                <a:latin typeface="Arial" panose="020B0604020202020204" pitchFamily="34" charset="0"/>
                <a:cs typeface="Arial" panose="020B0604020202020204" pitchFamily="34" charset="0"/>
              </a:rPr>
              <a:t>Research question: “</a:t>
            </a:r>
            <a:r>
              <a:rPr lang="en-GB" sz="1600" dirty="0">
                <a:latin typeface="Arial" panose="020B0604020202020204" pitchFamily="34" charset="0"/>
                <a:cs typeface="Arial" panose="020B0604020202020204" pitchFamily="34" charset="0"/>
              </a:rPr>
              <a:t>Ajumobi, D., and Kyobe, M. (2017), they wanted to find out whether high business achievement and performance  in women led SMEs can be achieved by aligning </a:t>
            </a:r>
            <a:r>
              <a:rPr lang="en-GB" sz="1600" b="1" dirty="0">
                <a:latin typeface="Arial" panose="020B0604020202020204" pitchFamily="34" charset="0"/>
                <a:cs typeface="Arial" panose="020B0604020202020204" pitchFamily="34" charset="0"/>
              </a:rPr>
              <a:t>the three variables (</a:t>
            </a:r>
            <a:r>
              <a:rPr lang="en-GB" sz="1600" dirty="0">
                <a:latin typeface="Arial" panose="020B0604020202020204" pitchFamily="34" charset="0"/>
                <a:cs typeface="Arial" panose="020B0604020202020204" pitchFamily="34" charset="0"/>
              </a:rPr>
              <a:t>human competencies, mobile technology applications and business strategies)</a:t>
            </a:r>
            <a:endParaRPr lang="en-GB" sz="1600" b="1" dirty="0">
              <a:latin typeface="Arial" panose="020B0604020202020204" pitchFamily="34" charset="0"/>
              <a:cs typeface="Arial" panose="020B0604020202020204" pitchFamily="34" charset="0"/>
            </a:endParaRPr>
          </a:p>
          <a:p>
            <a:pPr marL="0" indent="0">
              <a:buNone/>
            </a:pPr>
            <a:r>
              <a:rPr lang="en-US" sz="1600" b="1" dirty="0">
                <a:latin typeface="Arial" panose="020B0604020202020204" pitchFamily="34" charset="0"/>
                <a:cs typeface="Arial" panose="020B0604020202020204" pitchFamily="34" charset="0"/>
              </a:rPr>
              <a:t>Theory</a:t>
            </a:r>
            <a:r>
              <a:rPr lang="en-US" sz="1600"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 Gelstalts theory aims to understand how humans typically gain meaningful perceptions from the chaotic stimuli around them, (Max Wertheimer, Kurt Koffka and Wolfgang Kohler, 1920.)</a:t>
            </a:r>
            <a:endParaRPr lang="en-US" sz="1600" dirty="0">
              <a:latin typeface="Arial" panose="020B0604020202020204" pitchFamily="34" charset="0"/>
              <a:cs typeface="Arial" panose="020B0604020202020204" pitchFamily="34" charset="0"/>
            </a:endParaRPr>
          </a:p>
          <a:p>
            <a:pPr marL="0" indent="0">
              <a:buNone/>
            </a:pPr>
            <a:r>
              <a:rPr lang="en-US" sz="1600" b="1" dirty="0">
                <a:latin typeface="Arial" panose="020B0604020202020204" pitchFamily="34" charset="0"/>
                <a:cs typeface="Arial" panose="020B0604020202020204" pitchFamily="34" charset="0"/>
              </a:rPr>
              <a:t>Research Problem:</a:t>
            </a:r>
          </a:p>
          <a:p>
            <a:pPr marL="0" indent="0">
              <a:buNone/>
            </a:pPr>
            <a:r>
              <a:rPr lang="en-US" sz="1600" dirty="0">
                <a:latin typeface="Arial" panose="020B0604020202020204" pitchFamily="34" charset="0"/>
                <a:cs typeface="Arial" panose="020B0604020202020204" pitchFamily="34" charset="0"/>
              </a:rPr>
              <a:t>Women owned business  need sound business strategies to grow and promote  their business so that they can achieve competitive advantage</a:t>
            </a:r>
            <a:r>
              <a:rPr lang="en-US" sz="1600" b="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(Gathenya et al., 2011) </a:t>
            </a:r>
            <a:endParaRPr lang="en-US" sz="1600" b="1" dirty="0">
              <a:latin typeface="Arial" panose="020B0604020202020204" pitchFamily="34" charset="0"/>
              <a:cs typeface="Arial" panose="020B0604020202020204" pitchFamily="34" charset="0"/>
            </a:endParaRPr>
          </a:p>
          <a:p>
            <a:pPr marL="0" indent="0">
              <a:buNone/>
            </a:pPr>
            <a:r>
              <a:rPr lang="en-US" sz="1600" b="1" dirty="0">
                <a:latin typeface="Arial" panose="020B0604020202020204" pitchFamily="34" charset="0"/>
                <a:cs typeface="Arial" panose="020B0604020202020204" pitchFamily="34" charset="0"/>
              </a:rPr>
              <a:t>Methodology: </a:t>
            </a:r>
            <a:r>
              <a:rPr lang="en-US" sz="1600" dirty="0">
                <a:latin typeface="Arial" panose="020B0604020202020204" pitchFamily="34" charset="0"/>
                <a:cs typeface="Arial" panose="020B0604020202020204" pitchFamily="34" charset="0"/>
              </a:rPr>
              <a:t>Narrative Approach was used in the Qualitative study  data. </a:t>
            </a:r>
            <a:r>
              <a:rPr lang="en-GB" sz="1600" dirty="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Data Collection:: Observation Theory , strategic fit </a:t>
            </a:r>
            <a:r>
              <a:rPr lang="en-GB" sz="1600" dirty="0">
                <a:latin typeface="Arial" panose="020B0604020202020204" pitchFamily="34" charset="0"/>
                <a:cs typeface="Arial" panose="020B0604020202020204" pitchFamily="34" charset="0"/>
              </a:rPr>
              <a:t>(Porter &amp; Siggelkow, 2008) Cross-section timeline Simple random sampling technique Questionnaire </a:t>
            </a:r>
          </a:p>
          <a:p>
            <a:endParaRPr lang="en-US" sz="1000" dirty="0"/>
          </a:p>
          <a:p>
            <a:pPr marL="0" indent="0">
              <a:buNone/>
            </a:pPr>
            <a:endParaRPr lang="en-US" sz="1000" dirty="0"/>
          </a:p>
        </p:txBody>
      </p:sp>
    </p:spTree>
    <p:extLst>
      <p:ext uri="{BB962C8B-B14F-4D97-AF65-F5344CB8AC3E}">
        <p14:creationId xmlns:p14="http://schemas.microsoft.com/office/powerpoint/2010/main" val="2273228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ight Triangle 45">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47">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9D16C1-8573-4D4F-93EB-3E85C6347712}"/>
              </a:ext>
            </a:extLst>
          </p:cNvPr>
          <p:cNvSpPr>
            <a:spLocks noGrp="1"/>
          </p:cNvSpPr>
          <p:nvPr>
            <p:ph type="title"/>
          </p:nvPr>
        </p:nvSpPr>
        <p:spPr>
          <a:xfrm>
            <a:off x="1285240" y="1050595"/>
            <a:ext cx="8074815" cy="1618489"/>
          </a:xfrm>
        </p:spPr>
        <p:txBody>
          <a:bodyPr anchor="ctr">
            <a:normAutofit/>
          </a:bodyPr>
          <a:lstStyle/>
          <a:p>
            <a:pPr algn="ctr"/>
            <a:r>
              <a:rPr lang="en-GB" sz="5000" dirty="0"/>
              <a:t> </a:t>
            </a:r>
            <a:r>
              <a:rPr lang="en-GB" sz="5000" dirty="0">
                <a:latin typeface="Arial" panose="020B0604020202020204" pitchFamily="34" charset="0"/>
                <a:cs typeface="Arial" panose="020B0604020202020204" pitchFamily="34" charset="0"/>
              </a:rPr>
              <a:t>Ajumobi,D.and Kyobe, M. (2017),cont./d</a:t>
            </a:r>
            <a:endParaRPr lang="en-US" sz="5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97C0D4A-03F9-4940-A8AA-A7A9D848BE4A}"/>
              </a:ext>
            </a:extLst>
          </p:cNvPr>
          <p:cNvSpPr>
            <a:spLocks noGrp="1"/>
          </p:cNvSpPr>
          <p:nvPr>
            <p:ph idx="1"/>
          </p:nvPr>
        </p:nvSpPr>
        <p:spPr>
          <a:xfrm>
            <a:off x="1285240" y="2969469"/>
            <a:ext cx="8074815" cy="2800395"/>
          </a:xfrm>
        </p:spPr>
        <p:txBody>
          <a:bodyPr anchor="t">
            <a:normAutofit fontScale="70000" lnSpcReduction="20000"/>
          </a:bodyPr>
          <a:lstStyle/>
          <a:p>
            <a:pPr marL="0" indent="0">
              <a:buNone/>
            </a:pPr>
            <a:endParaRPr lang="en-US" sz="800" b="1" dirty="0">
              <a:latin typeface="Arial" panose="020B0604020202020204" pitchFamily="34" charset="0"/>
              <a:cs typeface="Arial" panose="020B0604020202020204" pitchFamily="34" charset="0"/>
            </a:endParaRPr>
          </a:p>
          <a:p>
            <a:pPr marL="0" indent="0">
              <a:buNone/>
            </a:pPr>
            <a:r>
              <a:rPr lang="en-US" sz="1600" b="1" dirty="0">
                <a:latin typeface="Arial" panose="020B0604020202020204" pitchFamily="34" charset="0"/>
                <a:cs typeface="Arial" panose="020B0604020202020204" pitchFamily="34" charset="0"/>
              </a:rPr>
              <a:t>Data Collection: D</a:t>
            </a:r>
            <a:r>
              <a:rPr lang="en-US" sz="1600" dirty="0">
                <a:latin typeface="Arial" panose="020B0604020202020204" pitchFamily="34" charset="0"/>
                <a:cs typeface="Arial" panose="020B0604020202020204" pitchFamily="34" charset="0"/>
              </a:rPr>
              <a:t>etailed descriptions ( audio, written, Video</a:t>
            </a:r>
          </a:p>
          <a:p>
            <a:pPr marL="0" indent="0">
              <a:buNone/>
            </a:pPr>
            <a:r>
              <a:rPr lang="en-US" sz="1600" b="1" dirty="0">
                <a:latin typeface="Arial" panose="020B0604020202020204" pitchFamily="34" charset="0"/>
                <a:cs typeface="Arial" panose="020B0604020202020204" pitchFamily="34" charset="0"/>
              </a:rPr>
              <a:t>Data Analysis: </a:t>
            </a:r>
          </a:p>
          <a:p>
            <a:pPr lvl="1"/>
            <a:r>
              <a:rPr lang="en-GB" sz="1600" dirty="0">
                <a:latin typeface="Arial" panose="020B0604020202020204" pitchFamily="34" charset="0"/>
                <a:cs typeface="Arial" panose="020B0604020202020204" pitchFamily="34" charset="0"/>
              </a:rPr>
              <a:t>Cluster analysis  was used as the study  exploratory.(Fonseca, 2013 </a:t>
            </a:r>
            <a:r>
              <a:rPr lang="en-GB" sz="1600" dirty="0">
                <a:effectLst/>
                <a:latin typeface="Arial" panose="020B0604020202020204" pitchFamily="34" charset="0"/>
                <a:cs typeface="Arial" panose="020B0604020202020204" pitchFamily="34" charset="0"/>
              </a:rPr>
              <a:t>“</a:t>
            </a:r>
          </a:p>
          <a:p>
            <a:pPr lvl="1"/>
            <a:r>
              <a:rPr lang="en-GB" sz="1600" dirty="0">
                <a:effectLst/>
                <a:latin typeface="Arial" panose="020B0604020202020204" pitchFamily="34" charset="0"/>
                <a:cs typeface="Arial" panose="020B0604020202020204" pitchFamily="34" charset="0"/>
              </a:rPr>
              <a:t>Thematic </a:t>
            </a:r>
            <a:r>
              <a:rPr lang="en-GB" sz="1600" dirty="0">
                <a:latin typeface="Arial" panose="020B0604020202020204" pitchFamily="34" charset="0"/>
                <a:cs typeface="Arial" panose="020B0604020202020204" pitchFamily="34" charset="0"/>
              </a:rPr>
              <a:t>Analysis </a:t>
            </a:r>
            <a:r>
              <a:rPr lang="en-GB" sz="1600" dirty="0">
                <a:effectLst/>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used to reveal common themes from open ended questions which were later quantized.” Sandelowski et al. (2009)</a:t>
            </a:r>
          </a:p>
          <a:p>
            <a:pPr lvl="1"/>
            <a:r>
              <a:rPr lang="en-GB" sz="1600" dirty="0">
                <a:effectLst/>
                <a:latin typeface="Arial" panose="020B0604020202020204" pitchFamily="34" charset="0"/>
                <a:cs typeface="Arial" panose="020B0604020202020204" pitchFamily="34" charset="0"/>
              </a:rPr>
              <a:t>Quantization of data using previous research by Triangulation, Data</a:t>
            </a:r>
            <a:r>
              <a:rPr lang="en-GB" sz="1600" dirty="0">
                <a:latin typeface="Arial" panose="020B0604020202020204" pitchFamily="34" charset="0"/>
                <a:cs typeface="Arial" panose="020B0604020202020204" pitchFamily="34" charset="0"/>
              </a:rPr>
              <a:t> was coded </a:t>
            </a:r>
            <a:r>
              <a:rPr lang="en-US" sz="1600" dirty="0">
                <a:latin typeface="Arial" panose="020B0604020202020204" pitchFamily="34" charset="0"/>
                <a:cs typeface="Arial" panose="020B0604020202020204" pitchFamily="34" charset="0"/>
              </a:rPr>
              <a:t>,Reliability tests used.</a:t>
            </a:r>
          </a:p>
          <a:p>
            <a:pPr marL="0" indent="0">
              <a:buNone/>
            </a:pPr>
            <a:r>
              <a:rPr lang="en-US" sz="1600" b="1" dirty="0">
                <a:latin typeface="Arial" panose="020B0604020202020204" pitchFamily="34" charset="0"/>
                <a:cs typeface="Arial" panose="020B0604020202020204" pitchFamily="34" charset="0"/>
              </a:rPr>
              <a:t>Key Findings:   the study </a:t>
            </a:r>
            <a:r>
              <a:rPr lang="en-US" sz="1600" dirty="0">
                <a:latin typeface="Arial" panose="020B0604020202020204" pitchFamily="34" charset="0"/>
                <a:cs typeface="Arial" panose="020B0604020202020204" pitchFamily="34" charset="0"/>
              </a:rPr>
              <a:t>Confirmed  that business performance in women owned businesses is driven by individual goals motives and the existing knowledge and skills of the owner. </a:t>
            </a:r>
          </a:p>
          <a:p>
            <a:pPr marL="0" indent="0">
              <a:buNone/>
            </a:pPr>
            <a:r>
              <a:rPr lang="en-US" sz="1600" b="1" dirty="0">
                <a:latin typeface="Arial" panose="020B0604020202020204" pitchFamily="34" charset="0"/>
                <a:cs typeface="Arial" panose="020B0604020202020204" pitchFamily="34" charset="0"/>
              </a:rPr>
              <a:t>Further research:  </a:t>
            </a:r>
            <a:r>
              <a:rPr lang="en-US" sz="1600" dirty="0">
                <a:latin typeface="Arial" panose="020B0604020202020204" pitchFamily="34" charset="0"/>
                <a:cs typeface="Arial" panose="020B0604020202020204" pitchFamily="34" charset="0"/>
              </a:rPr>
              <a:t>Support to up skill women entrepreneurs to develop their competencies  when it comes to using the available digital technologies by learning how to adopt ICT strategies in their business</a:t>
            </a:r>
            <a:r>
              <a:rPr lang="en-US" sz="1600" b="1" dirty="0">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a:p>
            <a:pPr marL="0" indent="0">
              <a:buNone/>
            </a:pPr>
            <a:r>
              <a:rPr lang="en-US" sz="1600" b="1" dirty="0">
                <a:latin typeface="Arial" panose="020B0604020202020204" pitchFamily="34" charset="0"/>
                <a:cs typeface="Arial" panose="020B0604020202020204" pitchFamily="34" charset="0"/>
              </a:rPr>
              <a:t>Limitations: </a:t>
            </a:r>
            <a:r>
              <a:rPr lang="en-GB" sz="1600" dirty="0">
                <a:latin typeface="Arial" panose="020B0604020202020204" pitchFamily="34" charset="0"/>
                <a:cs typeface="Arial" panose="020B0604020202020204" pitchFamily="34" charset="0"/>
              </a:rPr>
              <a:t>Small sample, is not rich with information and cannot be taken as the solution to the problem more </a:t>
            </a:r>
            <a:r>
              <a:rPr lang="en-GB" sz="1600" dirty="0" err="1">
                <a:latin typeface="Arial" panose="020B0604020202020204" pitchFamily="34" charset="0"/>
                <a:cs typeface="Arial" panose="020B0604020202020204" pitchFamily="34" charset="0"/>
              </a:rPr>
              <a:t>interpretention</a:t>
            </a:r>
            <a:r>
              <a:rPr lang="en-GB" sz="1600" dirty="0">
                <a:latin typeface="Arial" panose="020B0604020202020204" pitchFamily="34" charset="0"/>
                <a:cs typeface="Arial" panose="020B0604020202020204" pitchFamily="34" charset="0"/>
              </a:rPr>
              <a:t> of the findings is needed before making any assumptions. </a:t>
            </a:r>
            <a:endParaRPr lang="en-US" sz="1600" dirty="0">
              <a:latin typeface="Arial" panose="020B0604020202020204" pitchFamily="34" charset="0"/>
              <a:cs typeface="Arial" panose="020B0604020202020204" pitchFamily="34" charset="0"/>
            </a:endParaRPr>
          </a:p>
          <a:p>
            <a:pPr marL="0" indent="0">
              <a:buNone/>
            </a:pPr>
            <a:r>
              <a:rPr lang="en-US" sz="1600" b="1" dirty="0">
                <a:latin typeface="Arial" panose="020B0604020202020204" pitchFamily="34" charset="0"/>
                <a:cs typeface="Arial" panose="020B0604020202020204" pitchFamily="34" charset="0"/>
              </a:rPr>
              <a:t>Contribution to Theory/Knowledg</a:t>
            </a:r>
            <a:r>
              <a:rPr lang="en-US" sz="1600" dirty="0">
                <a:latin typeface="Arial" panose="020B0604020202020204" pitchFamily="34" charset="0"/>
                <a:cs typeface="Arial" panose="020B0604020202020204" pitchFamily="34" charset="0"/>
              </a:rPr>
              <a:t>e:</a:t>
            </a:r>
            <a:r>
              <a:rPr lang="en-GB" sz="1600" dirty="0">
                <a:latin typeface="Arial" panose="020B0604020202020204" pitchFamily="34" charset="0"/>
                <a:cs typeface="Arial" panose="020B0604020202020204" pitchFamily="34" charset="0"/>
              </a:rPr>
              <a:t> confirmed that women are more concentrated in the service sector/micro business (less than 5 employees ) (Michelmore and Rowley, 2013b). </a:t>
            </a:r>
          </a:p>
          <a:p>
            <a:pPr marL="0" indent="0">
              <a:buNone/>
            </a:pPr>
            <a:endParaRPr lang="en-US" sz="800" dirty="0"/>
          </a:p>
        </p:txBody>
      </p:sp>
    </p:spTree>
    <p:extLst>
      <p:ext uri="{BB962C8B-B14F-4D97-AF65-F5344CB8AC3E}">
        <p14:creationId xmlns:p14="http://schemas.microsoft.com/office/powerpoint/2010/main" val="3008823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3">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ight Triangle 45">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47">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56C858-7948-2E47-8F79-1CBAE0E041C4}"/>
              </a:ext>
            </a:extLst>
          </p:cNvPr>
          <p:cNvSpPr>
            <a:spLocks noGrp="1"/>
          </p:cNvSpPr>
          <p:nvPr>
            <p:ph type="title"/>
          </p:nvPr>
        </p:nvSpPr>
        <p:spPr>
          <a:xfrm>
            <a:off x="1285240" y="1050595"/>
            <a:ext cx="8074815" cy="1618489"/>
          </a:xfrm>
        </p:spPr>
        <p:txBody>
          <a:bodyPr anchor="ctr">
            <a:normAutofit/>
          </a:bodyPr>
          <a:lstStyle/>
          <a:p>
            <a:r>
              <a:rPr lang="en-GB" sz="1800" b="1" i="1" dirty="0"/>
              <a:t>“</a:t>
            </a:r>
            <a:r>
              <a:rPr lang="en-GB" sz="1800" b="1" i="1" dirty="0">
                <a:latin typeface="Arial" panose="020B0604020202020204" pitchFamily="34" charset="0"/>
                <a:cs typeface="Arial" panose="020B0604020202020204" pitchFamily="34" charset="0"/>
              </a:rPr>
              <a:t>Empowering women micro-entrepreneurs in emerging economies: The role of information communications technology” </a:t>
            </a:r>
            <a:r>
              <a:rPr lang="en-GB" sz="1800" i="1" dirty="0">
                <a:latin typeface="Arial" panose="020B0604020202020204" pitchFamily="34" charset="0"/>
                <a:cs typeface="Arial" panose="020B0604020202020204" pitchFamily="34" charset="0"/>
              </a:rPr>
              <a:t>AUTHORS Victoria L. Crittenden, William F. Crittenden Haya Ajjan , Journal of Business Research 98 (2019) 191–203 </a:t>
            </a:r>
            <a:br>
              <a:rPr lang="en-GB" sz="1800" i="1" dirty="0"/>
            </a:br>
            <a:endParaRPr lang="en-US" sz="1800" dirty="0"/>
          </a:p>
        </p:txBody>
      </p:sp>
      <p:sp>
        <p:nvSpPr>
          <p:cNvPr id="3" name="Content Placeholder 2">
            <a:extLst>
              <a:ext uri="{FF2B5EF4-FFF2-40B4-BE49-F238E27FC236}">
                <a16:creationId xmlns:a16="http://schemas.microsoft.com/office/drawing/2014/main" id="{9C437EBF-6B64-3549-AA5B-98D6EEA16CCF}"/>
              </a:ext>
            </a:extLst>
          </p:cNvPr>
          <p:cNvSpPr>
            <a:spLocks noGrp="1"/>
          </p:cNvSpPr>
          <p:nvPr>
            <p:ph idx="1"/>
          </p:nvPr>
        </p:nvSpPr>
        <p:spPr>
          <a:xfrm>
            <a:off x="1179444" y="2319130"/>
            <a:ext cx="8180612" cy="4339347"/>
          </a:xfrm>
        </p:spPr>
        <p:txBody>
          <a:bodyPr anchor="t">
            <a:noAutofit/>
          </a:bodyPr>
          <a:lstStyle/>
          <a:p>
            <a:pPr marL="0" indent="0">
              <a:buNone/>
            </a:pPr>
            <a:r>
              <a:rPr lang="en-US" sz="1100" b="1" dirty="0">
                <a:latin typeface="Arial" panose="020B0604020202020204" pitchFamily="34" charset="0"/>
                <a:cs typeface="Arial" panose="020B0604020202020204" pitchFamily="34" charset="0"/>
              </a:rPr>
              <a:t>Background </a:t>
            </a:r>
          </a:p>
          <a:p>
            <a:pPr marL="0" indent="0">
              <a:buNone/>
            </a:pPr>
            <a:r>
              <a:rPr lang="en-US" sz="1100" b="1" dirty="0">
                <a:latin typeface="Arial" panose="020B0604020202020204" pitchFamily="34" charset="0"/>
                <a:cs typeface="Arial" panose="020B0604020202020204" pitchFamily="34" charset="0"/>
              </a:rPr>
              <a:t>Aim</a:t>
            </a:r>
            <a:r>
              <a:rPr lang="en-US" sz="1100" dirty="0">
                <a:latin typeface="Arial" panose="020B0604020202020204" pitchFamily="34" charset="0"/>
                <a:cs typeface="Arial" panose="020B0604020202020204" pitchFamily="34" charset="0"/>
              </a:rPr>
              <a:t>: </a:t>
            </a:r>
          </a:p>
          <a:p>
            <a:pPr lvl="1"/>
            <a:r>
              <a:rPr lang="en-US" sz="1100" dirty="0">
                <a:latin typeface="Arial" panose="020B0604020202020204" pitchFamily="34" charset="0"/>
                <a:cs typeface="Arial" panose="020B0604020202020204" pitchFamily="34" charset="0"/>
              </a:rPr>
              <a:t>To find if by implementing  ICT as a strategic  tool for on women entrepreneurs in lesser economies   will it will help their business, and based the study on using three variables, </a:t>
            </a:r>
            <a:r>
              <a:rPr lang="en-GB" sz="1100" dirty="0">
                <a:latin typeface="Arial" panose="020B0604020202020204" pitchFamily="34" charset="0"/>
                <a:cs typeface="Arial" panose="020B0604020202020204" pitchFamily="34" charset="0"/>
              </a:rPr>
              <a:t>self-efficacy, social capital, and empowerment. -Technology Acceptance Model (TAM) Davis ( 1989) , </a:t>
            </a:r>
          </a:p>
          <a:p>
            <a:pPr lvl="1"/>
            <a:r>
              <a:rPr lang="en-GB" sz="1100" dirty="0">
                <a:latin typeface="Arial" panose="020B0604020202020204" pitchFamily="34" charset="0"/>
                <a:cs typeface="Arial" panose="020B0604020202020204" pitchFamily="34" charset="0"/>
              </a:rPr>
              <a:t>Tested the Technology Acceptance model (TAM ) Davis ( 1989) by extending it to the ICT use outcomes  ( find out ease and acceptance of IS and technology by individual users.</a:t>
            </a:r>
          </a:p>
          <a:p>
            <a:pPr marL="0" indent="0">
              <a:buNone/>
            </a:pPr>
            <a:r>
              <a:rPr lang="en-US" sz="1100" b="1" dirty="0">
                <a:latin typeface="Arial" panose="020B0604020202020204" pitchFamily="34" charset="0"/>
                <a:cs typeface="Arial" panose="020B0604020202020204" pitchFamily="34" charset="0"/>
              </a:rPr>
              <a:t>Research question</a:t>
            </a:r>
            <a:r>
              <a:rPr lang="en-US" sz="1100" dirty="0">
                <a:latin typeface="Arial" panose="020B0604020202020204" pitchFamily="34" charset="0"/>
                <a:cs typeface="Arial" panose="020B0604020202020204" pitchFamily="34" charset="0"/>
              </a:rPr>
              <a:t>: </a:t>
            </a:r>
          </a:p>
          <a:p>
            <a:pPr lvl="1"/>
            <a:r>
              <a:rPr lang="en-GB" sz="1100" dirty="0">
                <a:latin typeface="Arial" panose="020B0604020202020204" pitchFamily="34" charset="0"/>
                <a:cs typeface="Arial" panose="020B0604020202020204" pitchFamily="34" charset="0"/>
              </a:rPr>
              <a:t>Hypotheses formed to answer the research topic and based on – hypothesis </a:t>
            </a:r>
            <a:endParaRPr lang="en-US" sz="1100" dirty="0">
              <a:latin typeface="Arial" panose="020B0604020202020204" pitchFamily="34" charset="0"/>
              <a:cs typeface="Arial" panose="020B0604020202020204" pitchFamily="34" charset="0"/>
            </a:endParaRPr>
          </a:p>
          <a:p>
            <a:pPr lvl="1"/>
            <a:r>
              <a:rPr lang="en-US" sz="1100" b="1" dirty="0">
                <a:latin typeface="Arial" panose="020B0604020202020204" pitchFamily="34" charset="0"/>
                <a:cs typeface="Arial" panose="020B0604020202020204" pitchFamily="34" charset="0"/>
              </a:rPr>
              <a:t>Theory:</a:t>
            </a:r>
            <a:r>
              <a:rPr lang="en-US" sz="1100" dirty="0">
                <a:latin typeface="Arial" panose="020B0604020202020204" pitchFamily="34" charset="0"/>
                <a:cs typeface="Arial" panose="020B0604020202020204" pitchFamily="34" charset="0"/>
              </a:rPr>
              <a:t> </a:t>
            </a:r>
          </a:p>
          <a:p>
            <a:pPr lvl="1"/>
            <a:r>
              <a:rPr lang="en-US" sz="1100" dirty="0">
                <a:latin typeface="Arial" panose="020B0604020202020204" pitchFamily="34" charset="0"/>
                <a:cs typeface="Arial" panose="020B0604020202020204" pitchFamily="34" charset="0"/>
              </a:rPr>
              <a:t>Previous studies on </a:t>
            </a:r>
            <a:r>
              <a:rPr lang="en-GB" sz="1100" dirty="0">
                <a:latin typeface="Arial" panose="020B0604020202020204" pitchFamily="34" charset="0"/>
                <a:cs typeface="Arial" panose="020B0604020202020204" pitchFamily="34" charset="0"/>
              </a:rPr>
              <a:t>Women entrepreneurship are based on existing theories  Institutional theory, Career theory, feminist theories, and expectancy theory (Yadav &amp; Unni, 2016 )</a:t>
            </a:r>
          </a:p>
          <a:p>
            <a:pPr marL="0" indent="0">
              <a:buNone/>
            </a:pPr>
            <a:r>
              <a:rPr lang="en-US" sz="1100" b="1" dirty="0">
                <a:latin typeface="Arial" panose="020B0604020202020204" pitchFamily="34" charset="0"/>
                <a:cs typeface="Arial" panose="020B0604020202020204" pitchFamily="34" charset="0"/>
              </a:rPr>
              <a:t>Research Problem:  </a:t>
            </a:r>
          </a:p>
          <a:p>
            <a:pPr lvl="1"/>
            <a:r>
              <a:rPr lang="en-US" sz="1100" dirty="0">
                <a:latin typeface="Arial" panose="020B0604020202020204" pitchFamily="34" charset="0"/>
                <a:cs typeface="Arial" panose="020B0604020202020204" pitchFamily="34" charset="0"/>
              </a:rPr>
              <a:t>ICT in </a:t>
            </a:r>
            <a:r>
              <a:rPr lang="en-GB" sz="1100" dirty="0">
                <a:latin typeface="Arial" panose="020B0604020202020204" pitchFamily="34" charset="0"/>
                <a:cs typeface="Arial" panose="020B0604020202020204" pitchFamily="34" charset="0"/>
              </a:rPr>
              <a:t>women micro-entrepreneurs. ( use ICT to empower women-inequality)</a:t>
            </a:r>
            <a:endParaRPr lang="en-US" sz="1100" dirty="0">
              <a:latin typeface="Arial" panose="020B0604020202020204" pitchFamily="34" charset="0"/>
              <a:cs typeface="Arial" panose="020B0604020202020204" pitchFamily="34" charset="0"/>
            </a:endParaRPr>
          </a:p>
          <a:p>
            <a:pPr marL="0" indent="0">
              <a:buNone/>
            </a:pPr>
            <a:r>
              <a:rPr lang="en-US" sz="1100" b="1" dirty="0">
                <a:latin typeface="Arial" panose="020B0604020202020204" pitchFamily="34" charset="0"/>
                <a:cs typeface="Arial" panose="020B0604020202020204" pitchFamily="34" charset="0"/>
              </a:rPr>
              <a:t>Methodology:</a:t>
            </a:r>
            <a:r>
              <a:rPr lang="en-US"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Research Approach</a:t>
            </a:r>
            <a:r>
              <a:rPr lang="en-US" sz="1100" dirty="0">
                <a:latin typeface="Arial" panose="020B0604020202020204" pitchFamily="34" charset="0"/>
                <a:cs typeface="Arial" panose="020B0604020202020204" pitchFamily="34" charset="0"/>
              </a:rPr>
              <a:t> philosophical approach was </a:t>
            </a:r>
            <a:r>
              <a:rPr lang="en-US" sz="1100" b="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Quantitative (Positivist).</a:t>
            </a:r>
          </a:p>
          <a:p>
            <a:pPr lvl="1"/>
            <a:r>
              <a:rPr lang="en-US" sz="1100" b="1" dirty="0">
                <a:latin typeface="Arial" panose="020B0604020202020204" pitchFamily="34" charset="0"/>
                <a:cs typeface="Arial" panose="020B0604020202020204" pitchFamily="34" charset="0"/>
              </a:rPr>
              <a:t>Data Collection: </a:t>
            </a:r>
            <a:r>
              <a:rPr lang="en-US" sz="1100" dirty="0">
                <a:latin typeface="Arial" panose="020B0604020202020204" pitchFamily="34" charset="0"/>
                <a:cs typeface="Arial" panose="020B0604020202020204" pitchFamily="34" charset="0"/>
              </a:rPr>
              <a:t>Participants where Women who owned business where chosen and </a:t>
            </a:r>
            <a:r>
              <a:rPr lang="en-GB" sz="1100" dirty="0">
                <a:latin typeface="Arial" panose="020B0604020202020204" pitchFamily="34" charset="0"/>
                <a:cs typeface="Arial" panose="020B0604020202020204" pitchFamily="34" charset="0"/>
              </a:rPr>
              <a:t> data  collected from an online survey.</a:t>
            </a:r>
          </a:p>
          <a:p>
            <a:pPr lvl="1"/>
            <a:r>
              <a:rPr lang="en-GB" sz="1100" b="1" dirty="0">
                <a:latin typeface="Arial" panose="020B0604020202020204" pitchFamily="34" charset="0"/>
                <a:cs typeface="Arial" panose="020B0604020202020204" pitchFamily="34" charset="0"/>
              </a:rPr>
              <a:t>Pilot Testing:  </a:t>
            </a:r>
            <a:r>
              <a:rPr lang="en-GB" sz="1100" dirty="0">
                <a:latin typeface="Arial" panose="020B0604020202020204" pitchFamily="34" charset="0"/>
                <a:cs typeface="Arial" panose="020B0604020202020204" pitchFamily="34" charset="0"/>
              </a:rPr>
              <a:t>(50 followed a structured process, participants were briefed and asked to complete a paper and pencil version of the questionnaire</a:t>
            </a:r>
            <a:r>
              <a:rPr lang="en-GB" sz="1100" dirty="0">
                <a:effectLst/>
                <a:latin typeface="Arial" panose="020B0604020202020204" pitchFamily="34" charset="0"/>
                <a:cs typeface="Arial" panose="020B0604020202020204" pitchFamily="34" charset="0"/>
              </a:rPr>
              <a:t> )</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53308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Right Triangle 6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Rectangle 6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569BFB-4B17-B04A-9178-0DE588D4ADF5}"/>
              </a:ext>
            </a:extLst>
          </p:cNvPr>
          <p:cNvSpPr>
            <a:spLocks noGrp="1"/>
          </p:cNvSpPr>
          <p:nvPr>
            <p:ph type="title"/>
          </p:nvPr>
        </p:nvSpPr>
        <p:spPr>
          <a:xfrm>
            <a:off x="1285240" y="1050595"/>
            <a:ext cx="8074815" cy="1618489"/>
          </a:xfrm>
        </p:spPr>
        <p:txBody>
          <a:bodyPr anchor="ctr">
            <a:normAutofit/>
          </a:bodyPr>
          <a:lstStyle/>
          <a:p>
            <a:r>
              <a:rPr lang="en-GB" sz="4000" b="1" dirty="0"/>
              <a:t>Victoria L. Crittenden, William F. Crittenden Haya Ajjan, 2019. cont./d</a:t>
            </a:r>
            <a:endParaRPr lang="en-US" sz="4000" b="1" dirty="0"/>
          </a:p>
        </p:txBody>
      </p:sp>
      <p:sp>
        <p:nvSpPr>
          <p:cNvPr id="3" name="Content Placeholder 2">
            <a:extLst>
              <a:ext uri="{FF2B5EF4-FFF2-40B4-BE49-F238E27FC236}">
                <a16:creationId xmlns:a16="http://schemas.microsoft.com/office/drawing/2014/main" id="{851ED0C4-0BFB-C242-A919-DEBE1513720E}"/>
              </a:ext>
            </a:extLst>
          </p:cNvPr>
          <p:cNvSpPr>
            <a:spLocks noGrp="1"/>
          </p:cNvSpPr>
          <p:nvPr>
            <p:ph idx="1"/>
          </p:nvPr>
        </p:nvSpPr>
        <p:spPr>
          <a:xfrm>
            <a:off x="1285240" y="2969469"/>
            <a:ext cx="8074815" cy="2800395"/>
          </a:xfrm>
        </p:spPr>
        <p:txBody>
          <a:bodyPr anchor="t">
            <a:normAutofit fontScale="62500" lnSpcReduction="20000"/>
          </a:bodyPr>
          <a:lstStyle/>
          <a:p>
            <a:pPr marL="0" indent="0">
              <a:buNone/>
            </a:pPr>
            <a:r>
              <a:rPr lang="en-US" sz="1600" b="1" dirty="0">
                <a:latin typeface="Arial" panose="020B0604020202020204" pitchFamily="34" charset="0"/>
                <a:cs typeface="Arial" panose="020B0604020202020204" pitchFamily="34" charset="0"/>
              </a:rPr>
              <a:t>Data Analysis :</a:t>
            </a:r>
          </a:p>
          <a:p>
            <a:pPr lvl="1"/>
            <a:r>
              <a:rPr lang="en-GB" sz="1600" dirty="0">
                <a:latin typeface="Arial" panose="020B0604020202020204" pitchFamily="34" charset="0"/>
                <a:cs typeface="Arial" panose="020B0604020202020204" pitchFamily="34" charset="0"/>
              </a:rPr>
              <a:t>A structural equation modelling (SEM) with partial least square (PLS) approach was used to test the proposed model and hypotheses. </a:t>
            </a:r>
          </a:p>
          <a:p>
            <a:pPr marL="0" indent="0">
              <a:buNone/>
            </a:pPr>
            <a:r>
              <a:rPr lang="en-GB" sz="1600" b="1" dirty="0">
                <a:latin typeface="Arial" panose="020B0604020202020204" pitchFamily="34" charset="0"/>
                <a:cs typeface="Arial" panose="020B0604020202020204" pitchFamily="34" charset="0"/>
              </a:rPr>
              <a:t>Validity: </a:t>
            </a:r>
            <a:r>
              <a:rPr lang="en-GB" sz="1600" dirty="0">
                <a:latin typeface="Arial" panose="020B0604020202020204" pitchFamily="34" charset="0"/>
                <a:cs typeface="Arial" panose="020B0604020202020204" pitchFamily="34" charset="0"/>
              </a:rPr>
              <a:t>SmartPLS 3 software  used for validity (Ringle, Wende, &amp; Becker, 2015</a:t>
            </a:r>
          </a:p>
          <a:p>
            <a:pPr marL="0" indent="0">
              <a:buNone/>
            </a:pPr>
            <a:r>
              <a:rPr lang="en-US" sz="1600" b="1" dirty="0">
                <a:latin typeface="Arial" panose="020B0604020202020204" pitchFamily="34" charset="0"/>
                <a:cs typeface="Arial" panose="020B0604020202020204" pitchFamily="34" charset="0"/>
              </a:rPr>
              <a:t>Key Findings</a:t>
            </a:r>
            <a:r>
              <a:rPr lang="en-US" sz="1600" dirty="0">
                <a:latin typeface="Arial" panose="020B0604020202020204" pitchFamily="34" charset="0"/>
                <a:cs typeface="Arial" panose="020B0604020202020204" pitchFamily="34" charset="0"/>
              </a:rPr>
              <a:t>: </a:t>
            </a:r>
          </a:p>
          <a:p>
            <a:pPr lvl="1"/>
            <a:r>
              <a:rPr lang="en-US" sz="1600" dirty="0">
                <a:latin typeface="Arial" panose="020B0604020202020204" pitchFamily="34" charset="0"/>
                <a:cs typeface="Arial" panose="020B0604020202020204" pitchFamily="34" charset="0"/>
              </a:rPr>
              <a:t>Women business and social skills n the developing countries improve by using ICT and </a:t>
            </a:r>
          </a:p>
          <a:p>
            <a:pPr marL="0" indent="0">
              <a:buNone/>
            </a:pPr>
            <a:r>
              <a:rPr lang="en-US" sz="1600" b="1" dirty="0">
                <a:latin typeface="Arial" panose="020B0604020202020204" pitchFamily="34" charset="0"/>
                <a:cs typeface="Arial" panose="020B0604020202020204" pitchFamily="34" charset="0"/>
              </a:rPr>
              <a:t>Further research: </a:t>
            </a:r>
          </a:p>
          <a:p>
            <a:pPr lvl="1"/>
            <a:r>
              <a:rPr lang="en-US" sz="1600" dirty="0">
                <a:latin typeface="Arial" panose="020B0604020202020204" pitchFamily="34" charset="0"/>
                <a:cs typeface="Arial" panose="020B0604020202020204" pitchFamily="34" charset="0"/>
              </a:rPr>
              <a:t>Based on using the TAM model to explore the extent of ICT in women led business.</a:t>
            </a:r>
          </a:p>
          <a:p>
            <a:pPr marL="0" indent="0">
              <a:buNone/>
            </a:pPr>
            <a:r>
              <a:rPr lang="en-US" sz="1600" b="1" dirty="0">
                <a:latin typeface="Arial" panose="020B0604020202020204" pitchFamily="34" charset="0"/>
                <a:cs typeface="Arial" panose="020B0604020202020204" pitchFamily="34" charset="0"/>
              </a:rPr>
              <a:t>Limitations:</a:t>
            </a:r>
            <a:endParaRPr lang="en-US" sz="1600" dirty="0">
              <a:latin typeface="Arial" panose="020B0604020202020204" pitchFamily="34" charset="0"/>
              <a:cs typeface="Arial" panose="020B0604020202020204" pitchFamily="34" charset="0"/>
            </a:endParaRPr>
          </a:p>
          <a:p>
            <a:pPr lvl="1"/>
            <a:r>
              <a:rPr lang="en-GB" sz="1600" dirty="0">
                <a:latin typeface="Arial" panose="020B0604020202020204" pitchFamily="34" charset="0"/>
                <a:cs typeface="Arial" panose="020B0604020202020204" pitchFamily="34" charset="0"/>
              </a:rPr>
              <a:t>Small sample and concentrated in one area of the country, there is need for expansion of study in a large area to get more insight on the impact of ICT usage, </a:t>
            </a:r>
          </a:p>
          <a:p>
            <a:pPr marL="0" indent="0">
              <a:buNone/>
            </a:pPr>
            <a:r>
              <a:rPr lang="en-US" sz="1600" b="1" dirty="0">
                <a:latin typeface="Arial" panose="020B0604020202020204" pitchFamily="34" charset="0"/>
                <a:cs typeface="Arial" panose="020B0604020202020204" pitchFamily="34" charset="0"/>
              </a:rPr>
              <a:t>Contribution to Theory/Knowledge:</a:t>
            </a:r>
          </a:p>
          <a:p>
            <a:pPr lvl="1"/>
            <a:r>
              <a:rPr lang="en-GB" sz="1600" dirty="0">
                <a:latin typeface="Arial" panose="020B0604020202020204" pitchFamily="34" charset="0"/>
                <a:cs typeface="Arial" panose="020B0604020202020204" pitchFamily="34" charset="0"/>
              </a:rPr>
              <a:t>More insight on how ICT can empower women in marginalised society which tend to be women in business. Weiser, Kahane, Rochlin, and Landis (2006), </a:t>
            </a:r>
          </a:p>
          <a:p>
            <a:pPr lvl="1"/>
            <a:r>
              <a:rPr lang="en-GB" sz="1600" dirty="0">
                <a:latin typeface="Arial" panose="020B0604020202020204" pitchFamily="34" charset="0"/>
                <a:cs typeface="Arial" panose="020B0604020202020204" pitchFamily="34" charset="0"/>
              </a:rPr>
              <a:t>Added to the TAM model and acknowledged the ICT played a big role in bridging the inequality</a:t>
            </a:r>
          </a:p>
          <a:p>
            <a:endParaRPr lang="en-GB" sz="800" dirty="0">
              <a:latin typeface="Arial" panose="020B0604020202020204" pitchFamily="34" charset="0"/>
              <a:cs typeface="Arial" panose="020B0604020202020204" pitchFamily="34" charset="0"/>
            </a:endParaRPr>
          </a:p>
          <a:p>
            <a:endParaRPr lang="en-US" sz="800" dirty="0"/>
          </a:p>
        </p:txBody>
      </p:sp>
    </p:spTree>
    <p:extLst>
      <p:ext uri="{BB962C8B-B14F-4D97-AF65-F5344CB8AC3E}">
        <p14:creationId xmlns:p14="http://schemas.microsoft.com/office/powerpoint/2010/main" val="3595538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Right Triangle 67">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Rectangle 69">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761EBC-1F03-5D41-BD64-ADD4065DE523}"/>
              </a:ext>
            </a:extLst>
          </p:cNvPr>
          <p:cNvSpPr>
            <a:spLocks noGrp="1"/>
          </p:cNvSpPr>
          <p:nvPr>
            <p:ph type="title"/>
          </p:nvPr>
        </p:nvSpPr>
        <p:spPr>
          <a:xfrm>
            <a:off x="1285240" y="1050595"/>
            <a:ext cx="8074815" cy="1618489"/>
          </a:xfrm>
        </p:spPr>
        <p:txBody>
          <a:bodyPr anchor="ctr">
            <a:normAutofit/>
          </a:bodyPr>
          <a:lstStyle/>
          <a:p>
            <a:r>
              <a:rPr lang="en-GB" sz="1800" b="1" i="1" dirty="0">
                <a:latin typeface="Arial" panose="020B0604020202020204" pitchFamily="34" charset="0"/>
                <a:cs typeface="Arial" panose="020B0604020202020204" pitchFamily="34" charset="0"/>
              </a:rPr>
              <a:t>“Technology adoption and entrepreneurial orientation for rural women: Evidence from India”,</a:t>
            </a:r>
            <a:r>
              <a:rPr lang="en-GB" sz="1800" i="1" dirty="0">
                <a:latin typeface="Arial" panose="020B0604020202020204" pitchFamily="34" charset="0"/>
                <a:cs typeface="Arial" panose="020B0604020202020204" pitchFamily="34" charset="0"/>
              </a:rPr>
              <a:t> Susmita Chatterjee, Sangita Dutta Gupta Parijat Upadhyay, Technological Forecasting &amp; Social Change 160 (2020) 120236</a:t>
            </a:r>
            <a:r>
              <a:rPr lang="en-GB" sz="1800" dirty="0">
                <a:latin typeface="Arial" panose="020B0604020202020204" pitchFamily="34" charset="0"/>
                <a:cs typeface="Arial" panose="020B0604020202020204" pitchFamily="34" charset="0"/>
              </a:rPr>
              <a:t> </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Received 19 August 2019, Revised 29 June 2020, Accepted 30 July 2020, Available online 14 August 2020</a:t>
            </a:r>
            <a:endParaRPr lang="en-US" sz="1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B648D38-A9B6-C042-A568-FF49A02D4DF1}"/>
              </a:ext>
            </a:extLst>
          </p:cNvPr>
          <p:cNvSpPr>
            <a:spLocks noGrp="1"/>
          </p:cNvSpPr>
          <p:nvPr>
            <p:ph idx="1"/>
          </p:nvPr>
        </p:nvSpPr>
        <p:spPr>
          <a:xfrm>
            <a:off x="1285240" y="2849217"/>
            <a:ext cx="8074815" cy="2920647"/>
          </a:xfrm>
        </p:spPr>
        <p:txBody>
          <a:bodyPr anchor="t">
            <a:normAutofit fontScale="25000" lnSpcReduction="20000"/>
          </a:bodyPr>
          <a:lstStyle/>
          <a:p>
            <a:pPr marL="0" indent="0">
              <a:buNone/>
            </a:pPr>
            <a:r>
              <a:rPr lang="en-US" sz="3500" b="1" dirty="0">
                <a:latin typeface="Arial" panose="020B0604020202020204" pitchFamily="34" charset="0"/>
                <a:cs typeface="Arial" panose="020B0604020202020204" pitchFamily="34" charset="0"/>
              </a:rPr>
              <a:t>Background </a:t>
            </a:r>
          </a:p>
          <a:p>
            <a:pPr marL="0" indent="0">
              <a:buNone/>
            </a:pPr>
            <a:r>
              <a:rPr lang="en-US" sz="3500" b="1" dirty="0">
                <a:latin typeface="Arial" panose="020B0604020202020204" pitchFamily="34" charset="0"/>
                <a:cs typeface="Arial" panose="020B0604020202020204" pitchFamily="34" charset="0"/>
              </a:rPr>
              <a:t>Aim: Researcher </a:t>
            </a:r>
            <a:r>
              <a:rPr lang="en-US" sz="3500" dirty="0">
                <a:latin typeface="Arial" panose="020B0604020202020204" pitchFamily="34" charset="0"/>
                <a:cs typeface="Arial" panose="020B0604020202020204" pitchFamily="34" charset="0"/>
              </a:rPr>
              <a:t>wanted to get the entrepreneurs perspective on the use of ICT.</a:t>
            </a:r>
          </a:p>
          <a:p>
            <a:pPr lvl="1"/>
            <a:r>
              <a:rPr lang="en-GB" sz="3500" i="1" dirty="0">
                <a:latin typeface="Arial" panose="020B0604020202020204" pitchFamily="34" charset="0"/>
                <a:cs typeface="Arial" panose="020B0604020202020204" pitchFamily="34" charset="0"/>
              </a:rPr>
              <a:t> Not enough current </a:t>
            </a:r>
            <a:r>
              <a:rPr lang="en-GB" sz="3500" dirty="0">
                <a:latin typeface="Arial" panose="020B0604020202020204" pitchFamily="34" charset="0"/>
                <a:cs typeface="Arial" panose="020B0604020202020204" pitchFamily="34" charset="0"/>
              </a:rPr>
              <a:t>literature in  support of  ICT with small women run businesses  in rural areas, as opposed to support ICT in connection to Corporate Entrepreneurship </a:t>
            </a:r>
            <a:endParaRPr lang="en-US" sz="3500" dirty="0">
              <a:latin typeface="Arial" panose="020B0604020202020204" pitchFamily="34" charset="0"/>
              <a:cs typeface="Arial" panose="020B0604020202020204" pitchFamily="34" charset="0"/>
            </a:endParaRPr>
          </a:p>
          <a:p>
            <a:pPr marL="0" indent="0">
              <a:buNone/>
            </a:pPr>
            <a:r>
              <a:rPr lang="en-US" sz="3500" b="1" dirty="0">
                <a:latin typeface="Arial" panose="020B0604020202020204" pitchFamily="34" charset="0"/>
                <a:cs typeface="Arial" panose="020B0604020202020204" pitchFamily="34" charset="0"/>
              </a:rPr>
              <a:t>Research question:</a:t>
            </a:r>
          </a:p>
          <a:p>
            <a:pPr lvl="1"/>
            <a:r>
              <a:rPr lang="en-US" sz="3500" dirty="0">
                <a:latin typeface="Arial" panose="020B0604020202020204" pitchFamily="34" charset="0"/>
                <a:cs typeface="Arial" panose="020B0604020202020204" pitchFamily="34" charset="0"/>
              </a:rPr>
              <a:t>Tested hypothesis  based on theory and literature review </a:t>
            </a:r>
          </a:p>
          <a:p>
            <a:pPr marL="0" indent="0">
              <a:buNone/>
            </a:pPr>
            <a:r>
              <a:rPr lang="en-US" sz="3500" b="1" dirty="0">
                <a:latin typeface="Arial" panose="020B0604020202020204" pitchFamily="34" charset="0"/>
                <a:cs typeface="Arial" panose="020B0604020202020204" pitchFamily="34" charset="0"/>
              </a:rPr>
              <a:t>Theory: </a:t>
            </a:r>
          </a:p>
          <a:p>
            <a:pPr lvl="1"/>
            <a:r>
              <a:rPr lang="en-US" sz="3500" dirty="0">
                <a:latin typeface="Arial" panose="020B0604020202020204" pitchFamily="34" charset="0"/>
                <a:cs typeface="Arial" panose="020B0604020202020204" pitchFamily="34" charset="0"/>
              </a:rPr>
              <a:t>Study was based on </a:t>
            </a:r>
            <a:r>
              <a:rPr lang="en-GB" sz="3500" dirty="0">
                <a:latin typeface="Arial" panose="020B0604020202020204" pitchFamily="34" charset="0"/>
                <a:cs typeface="Arial" panose="020B0604020202020204" pitchFamily="34" charset="0"/>
              </a:rPr>
              <a:t>Technology acceptance model (TAM), Use of technology (UTAUT)  and motivational model (MM) which are used by scholars in the field of entrepreneurship and ICT in relation to ICT adoption in women small </a:t>
            </a:r>
            <a:r>
              <a:rPr lang="en-GB" sz="3500" dirty="0" err="1">
                <a:latin typeface="Arial" panose="020B0604020202020204" pitchFamily="34" charset="0"/>
                <a:cs typeface="Arial" panose="020B0604020202020204" pitchFamily="34" charset="0"/>
              </a:rPr>
              <a:t>businesssess</a:t>
            </a:r>
            <a:r>
              <a:rPr lang="en-GB" sz="3500" dirty="0">
                <a:latin typeface="Arial" panose="020B0604020202020204" pitchFamily="34" charset="0"/>
                <a:cs typeface="Arial" panose="020B0604020202020204" pitchFamily="34" charset="0"/>
              </a:rPr>
              <a:t>.</a:t>
            </a:r>
          </a:p>
          <a:p>
            <a:pPr lvl="1"/>
            <a:r>
              <a:rPr lang="en-GB" sz="3500" dirty="0">
                <a:latin typeface="Arial" panose="020B0604020202020204" pitchFamily="34" charset="0"/>
                <a:cs typeface="Arial" panose="020B0604020202020204" pitchFamily="34" charset="0"/>
              </a:rPr>
              <a:t>.Theory of planned behaviour (TPB) and innovation (DOI) theory (Rogers, 1995) and technology, organization and environment (TOE) framework (Tornatzky and Fleischer, 1990) are prominent models at the firm level</a:t>
            </a:r>
          </a:p>
          <a:p>
            <a:pPr marL="0" indent="0">
              <a:buNone/>
            </a:pPr>
            <a:r>
              <a:rPr lang="en-US" sz="3500" b="1" dirty="0">
                <a:latin typeface="Arial" panose="020B0604020202020204" pitchFamily="34" charset="0"/>
                <a:cs typeface="Arial" panose="020B0604020202020204" pitchFamily="34" charset="0"/>
              </a:rPr>
              <a:t>Research Problem</a:t>
            </a:r>
            <a:r>
              <a:rPr lang="en-US" sz="3500" dirty="0">
                <a:latin typeface="Arial" panose="020B0604020202020204" pitchFamily="34" charset="0"/>
                <a:cs typeface="Arial" panose="020B0604020202020204" pitchFamily="34" charset="0"/>
              </a:rPr>
              <a:t>: Lack of enough knowledge and research </a:t>
            </a:r>
            <a:r>
              <a:rPr lang="en-GB" sz="3500" dirty="0">
                <a:latin typeface="Arial" panose="020B0604020202020204" pitchFamily="34" charset="0"/>
                <a:cs typeface="Arial" panose="020B0604020202020204" pitchFamily="34" charset="0"/>
              </a:rPr>
              <a:t> on ICT and rural women entrepreneurship as apposed to Corporate entrepreneurship. </a:t>
            </a:r>
            <a:endParaRPr lang="en-US" sz="3500" dirty="0">
              <a:latin typeface="Arial" panose="020B0604020202020204" pitchFamily="34" charset="0"/>
              <a:cs typeface="Arial" panose="020B0604020202020204" pitchFamily="34" charset="0"/>
            </a:endParaRPr>
          </a:p>
          <a:p>
            <a:pPr marL="0" indent="0">
              <a:buNone/>
            </a:pPr>
            <a:r>
              <a:rPr lang="en-US" sz="3500" b="1" dirty="0">
                <a:latin typeface="Arial" panose="020B0604020202020204" pitchFamily="34" charset="0"/>
                <a:cs typeface="Arial" panose="020B0604020202020204" pitchFamily="34" charset="0"/>
              </a:rPr>
              <a:t>Methodolog</a:t>
            </a:r>
            <a:r>
              <a:rPr lang="en-US" sz="3500" dirty="0">
                <a:latin typeface="Arial" panose="020B0604020202020204" pitchFamily="34" charset="0"/>
                <a:cs typeface="Arial" panose="020B0604020202020204" pitchFamily="34" charset="0"/>
              </a:rPr>
              <a:t>y:  </a:t>
            </a:r>
            <a:r>
              <a:rPr lang="en-GB" sz="3500" i="1" dirty="0">
                <a:latin typeface="Arial" panose="020B0604020202020204" pitchFamily="34" charset="0"/>
                <a:cs typeface="Arial" panose="020B0604020202020204" pitchFamily="34" charset="0"/>
              </a:rPr>
              <a:t>Mixed Methods </a:t>
            </a:r>
            <a:r>
              <a:rPr lang="en-GB" sz="3500" b="1" i="1" dirty="0">
                <a:latin typeface="Arial" panose="020B0604020202020204" pitchFamily="34" charset="0"/>
                <a:cs typeface="Arial" panose="020B0604020202020204" pitchFamily="34" charset="0"/>
              </a:rPr>
              <a:t>-</a:t>
            </a:r>
            <a:r>
              <a:rPr lang="en-US" sz="3500" dirty="0">
                <a:latin typeface="Arial" panose="020B0604020202020204" pitchFamily="34" charset="0"/>
                <a:cs typeface="Arial" panose="020B0604020202020204" pitchFamily="34" charset="0"/>
              </a:rPr>
              <a:t>Qualitative and Quantitative Approach</a:t>
            </a:r>
          </a:p>
          <a:p>
            <a:pPr marL="0" indent="0">
              <a:buNone/>
            </a:pPr>
            <a:r>
              <a:rPr lang="en-US" sz="3500" b="1" dirty="0">
                <a:latin typeface="Arial" panose="020B0604020202020204" pitchFamily="34" charset="0"/>
                <a:cs typeface="Arial" panose="020B0604020202020204" pitchFamily="34" charset="0"/>
              </a:rPr>
              <a:t>Data Collection: </a:t>
            </a:r>
            <a:r>
              <a:rPr lang="en-US" sz="3500" dirty="0">
                <a:latin typeface="Arial" panose="020B0604020202020204" pitchFamily="34" charset="0"/>
                <a:cs typeface="Arial" panose="020B0604020202020204" pitchFamily="34" charset="0"/>
              </a:rPr>
              <a:t>Sample size 631 – Face – face interviews ( method convenient sampling ), in-depth interview women , Narrative Approach  ( women entrepreneurs)</a:t>
            </a:r>
          </a:p>
          <a:p>
            <a:pPr marL="0" indent="0">
              <a:buNone/>
            </a:pPr>
            <a:r>
              <a:rPr lang="en-US" sz="3500" b="1" dirty="0">
                <a:latin typeface="Arial" panose="020B0604020202020204" pitchFamily="34" charset="0"/>
                <a:cs typeface="Arial" panose="020B0604020202020204" pitchFamily="34" charset="0"/>
              </a:rPr>
              <a:t>Data Analysis</a:t>
            </a:r>
            <a:r>
              <a:rPr lang="en-US" sz="3500" dirty="0">
                <a:latin typeface="Arial" panose="020B0604020202020204" pitchFamily="34" charset="0"/>
                <a:cs typeface="Arial" panose="020B0604020202020204" pitchFamily="34" charset="0"/>
              </a:rPr>
              <a:t>: Confirmatory Analysis.</a:t>
            </a:r>
          </a:p>
          <a:p>
            <a:pPr marL="0" indent="0">
              <a:buNone/>
            </a:pPr>
            <a:endParaRPr lang="en-US" sz="600" dirty="0"/>
          </a:p>
        </p:txBody>
      </p:sp>
    </p:spTree>
    <p:extLst>
      <p:ext uri="{BB962C8B-B14F-4D97-AF65-F5344CB8AC3E}">
        <p14:creationId xmlns:p14="http://schemas.microsoft.com/office/powerpoint/2010/main" val="8855396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ight Triangle 2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803832-6DAA-334F-94E0-8D2D673A322C}"/>
              </a:ext>
            </a:extLst>
          </p:cNvPr>
          <p:cNvSpPr>
            <a:spLocks noGrp="1"/>
          </p:cNvSpPr>
          <p:nvPr>
            <p:ph type="title"/>
          </p:nvPr>
        </p:nvSpPr>
        <p:spPr>
          <a:xfrm>
            <a:off x="1285240" y="1050595"/>
            <a:ext cx="8074815" cy="1618489"/>
          </a:xfrm>
        </p:spPr>
        <p:txBody>
          <a:bodyPr anchor="ctr">
            <a:normAutofit/>
          </a:bodyPr>
          <a:lstStyle/>
          <a:p>
            <a:r>
              <a:rPr lang="en-GB" sz="3400" b="1" i="1" dirty="0">
                <a:latin typeface="Arial" panose="020B0604020202020204" pitchFamily="34" charset="0"/>
                <a:cs typeface="Arial" panose="020B0604020202020204" pitchFamily="34" charset="0"/>
              </a:rPr>
              <a:t>Susmita Chatterjee, Sangita Dutta Gupta Parijat Upadhyay,2020, Cont./d</a:t>
            </a:r>
            <a:endParaRPr lang="en-US" sz="3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455FD3A-9EE8-5843-905E-6663B52ACD9E}"/>
              </a:ext>
            </a:extLst>
          </p:cNvPr>
          <p:cNvSpPr>
            <a:spLocks noGrp="1"/>
          </p:cNvSpPr>
          <p:nvPr>
            <p:ph idx="1"/>
          </p:nvPr>
        </p:nvSpPr>
        <p:spPr>
          <a:xfrm>
            <a:off x="1285240" y="2969469"/>
            <a:ext cx="8074815" cy="2800395"/>
          </a:xfrm>
        </p:spPr>
        <p:txBody>
          <a:bodyPr anchor="t">
            <a:normAutofit fontScale="77500" lnSpcReduction="20000"/>
          </a:bodyPr>
          <a:lstStyle/>
          <a:p>
            <a:pPr marL="0" indent="0">
              <a:buNone/>
            </a:pPr>
            <a:r>
              <a:rPr lang="en-US" sz="1600" b="1" dirty="0">
                <a:latin typeface="Arial" panose="020B0604020202020204" pitchFamily="34" charset="0"/>
                <a:cs typeface="Arial" panose="020B0604020202020204" pitchFamily="34" charset="0"/>
              </a:rPr>
              <a:t>Key Findings : </a:t>
            </a:r>
            <a:r>
              <a:rPr lang="en-GB" sz="1600" i="1" dirty="0">
                <a:latin typeface="Arial" panose="020B0604020202020204" pitchFamily="34" charset="0"/>
                <a:cs typeface="Arial" panose="020B0604020202020204" pitchFamily="34" charset="0"/>
              </a:rPr>
              <a:t>primary data collection  found a relations between the variable in relation to women access to ICT intention and adoption and entrepreneurial orientation.</a:t>
            </a:r>
          </a:p>
          <a:p>
            <a:pPr marL="0" indent="0">
              <a:buNone/>
            </a:pPr>
            <a:r>
              <a:rPr lang="en-US" sz="1600" b="1" dirty="0">
                <a:latin typeface="Arial" panose="020B0604020202020204" pitchFamily="34" charset="0"/>
                <a:cs typeface="Arial" panose="020B0604020202020204" pitchFamily="34" charset="0"/>
              </a:rPr>
              <a:t>Ethical: </a:t>
            </a:r>
            <a:r>
              <a:rPr lang="en-US" sz="1600" dirty="0">
                <a:latin typeface="Arial" panose="020B0604020202020204" pitchFamily="34" charset="0"/>
                <a:cs typeface="Arial" panose="020B0604020202020204" pitchFamily="34" charset="0"/>
              </a:rPr>
              <a:t>Researcher obtained verbal consent- confidentiality was obtained, ( It would have been appropriate to get written consent to make the research more reliable</a:t>
            </a:r>
          </a:p>
          <a:p>
            <a:pPr marL="0" indent="0">
              <a:buNone/>
            </a:pPr>
            <a:r>
              <a:rPr lang="en-US" sz="1600" b="1" dirty="0">
                <a:latin typeface="Arial" panose="020B0604020202020204" pitchFamily="34" charset="0"/>
                <a:cs typeface="Arial" panose="020B0604020202020204" pitchFamily="34" charset="0"/>
              </a:rPr>
              <a:t>Validity: </a:t>
            </a:r>
            <a:r>
              <a:rPr lang="en-US" sz="1600" dirty="0">
                <a:latin typeface="Arial" panose="020B0604020202020204" pitchFamily="34" charset="0"/>
                <a:cs typeface="Arial" panose="020B0604020202020204" pitchFamily="34" charset="0"/>
              </a:rPr>
              <a:t>study between October 2016 – December 2018)</a:t>
            </a:r>
          </a:p>
          <a:p>
            <a:pPr lvl="1"/>
            <a:r>
              <a:rPr lang="en-US" sz="1600" dirty="0">
                <a:latin typeface="Arial" panose="020B0604020202020204" pitchFamily="34" charset="0"/>
                <a:cs typeface="Arial" panose="020B0604020202020204" pitchFamily="34" charset="0"/>
              </a:rPr>
              <a:t>Pretesting  using Structural equation model ( SEM)</a:t>
            </a:r>
          </a:p>
          <a:p>
            <a:pPr marL="0" indent="0">
              <a:buNone/>
            </a:pPr>
            <a:r>
              <a:rPr lang="en-US" sz="1600" b="1" dirty="0">
                <a:latin typeface="Arial" panose="020B0604020202020204" pitchFamily="34" charset="0"/>
                <a:cs typeface="Arial" panose="020B0604020202020204" pitchFamily="34" charset="0"/>
              </a:rPr>
              <a:t>Further research: </a:t>
            </a:r>
            <a:r>
              <a:rPr lang="en-US" sz="1600" dirty="0">
                <a:latin typeface="Arial" panose="020B0604020202020204" pitchFamily="34" charset="0"/>
                <a:cs typeface="Arial" panose="020B0604020202020204" pitchFamily="34" charset="0"/>
              </a:rPr>
              <a:t>Results of the study can be applied to other entrepreneurial </a:t>
            </a:r>
            <a:r>
              <a:rPr lang="en-US" sz="1600" dirty="0" err="1">
                <a:latin typeface="Arial" panose="020B0604020202020204" pitchFamily="34" charset="0"/>
                <a:cs typeface="Arial" panose="020B0604020202020204" pitchFamily="34" charset="0"/>
              </a:rPr>
              <a:t>enconmies</a:t>
            </a:r>
            <a:r>
              <a:rPr lang="en-US" sz="1600" dirty="0">
                <a:latin typeface="Arial" panose="020B0604020202020204" pitchFamily="34" charset="0"/>
                <a:cs typeface="Arial" panose="020B0604020202020204" pitchFamily="34" charset="0"/>
              </a:rPr>
              <a:t> by replicating this study.</a:t>
            </a:r>
          </a:p>
          <a:p>
            <a:pPr lvl="1"/>
            <a:r>
              <a:rPr lang="en-US" sz="1600" dirty="0">
                <a:latin typeface="Arial" panose="020B0604020202020204" pitchFamily="34" charset="0"/>
                <a:cs typeface="Arial" panose="020B0604020202020204" pitchFamily="34" charset="0"/>
              </a:rPr>
              <a:t>Explore the impact of business disruptions ( due pandemic outbreaks or geo-political disturbances</a:t>
            </a:r>
          </a:p>
          <a:p>
            <a:pPr lvl="1"/>
            <a:r>
              <a:rPr lang="en-US" sz="1600" dirty="0">
                <a:latin typeface="Arial" panose="020B0604020202020204" pitchFamily="34" charset="0"/>
                <a:cs typeface="Arial" panose="020B0604020202020204" pitchFamily="34" charset="0"/>
              </a:rPr>
              <a:t>A generalized model can be developed to and used for developing countries.</a:t>
            </a:r>
          </a:p>
          <a:p>
            <a:pPr marL="0" indent="0">
              <a:buNone/>
            </a:pPr>
            <a:r>
              <a:rPr lang="en-US" sz="1600" b="1" dirty="0">
                <a:latin typeface="Arial" panose="020B0604020202020204" pitchFamily="34" charset="0"/>
                <a:cs typeface="Arial" panose="020B0604020202020204" pitchFamily="34" charset="0"/>
              </a:rPr>
              <a:t>Limitations: </a:t>
            </a:r>
          </a:p>
          <a:p>
            <a:pPr lvl="1"/>
            <a:r>
              <a:rPr lang="en-US" sz="1600" dirty="0">
                <a:latin typeface="Arial" panose="020B0604020202020204" pitchFamily="34" charset="0"/>
                <a:cs typeface="Arial" panose="020B0604020202020204" pitchFamily="34" charset="0"/>
              </a:rPr>
              <a:t>Study was limited to one country a comparative study of economies  might have been better.</a:t>
            </a:r>
            <a:r>
              <a:rPr lang="en-GB" sz="16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rural areas </a:t>
            </a:r>
          </a:p>
          <a:p>
            <a:pPr lvl="1"/>
            <a:r>
              <a:rPr lang="en-US" sz="1600" dirty="0">
                <a:latin typeface="Arial" panose="020B0604020202020204" pitchFamily="34" charset="0"/>
                <a:cs typeface="Arial" panose="020B0604020202020204" pitchFamily="34" charset="0"/>
              </a:rPr>
              <a:t>The study established that adopting ICT can improve the managerial capabilities of women entrepreneurs due to the size of their business by adopting one of the digital technologies e.g., mobile phones and computer will help them reach out to markets and other opportunities </a:t>
            </a:r>
          </a:p>
          <a:p>
            <a:endParaRPr lang="en-US" sz="1600" dirty="0">
              <a:latin typeface="Arial" panose="020B0604020202020204" pitchFamily="34" charset="0"/>
              <a:cs typeface="Arial" panose="020B0604020202020204" pitchFamily="34" charset="0"/>
            </a:endParaRPr>
          </a:p>
          <a:p>
            <a:endParaRPr lang="en-US" sz="800" dirty="0"/>
          </a:p>
        </p:txBody>
      </p:sp>
    </p:spTree>
    <p:extLst>
      <p:ext uri="{BB962C8B-B14F-4D97-AF65-F5344CB8AC3E}">
        <p14:creationId xmlns:p14="http://schemas.microsoft.com/office/powerpoint/2010/main" val="14787297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ight Triangle 2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209023-CBB3-C745-AB21-86E418254ADE}"/>
              </a:ext>
            </a:extLst>
          </p:cNvPr>
          <p:cNvSpPr>
            <a:spLocks noGrp="1"/>
          </p:cNvSpPr>
          <p:nvPr>
            <p:ph type="title"/>
          </p:nvPr>
        </p:nvSpPr>
        <p:spPr>
          <a:xfrm>
            <a:off x="1285240" y="1050595"/>
            <a:ext cx="8074815" cy="1618489"/>
          </a:xfrm>
        </p:spPr>
        <p:txBody>
          <a:bodyPr anchor="ctr">
            <a:normAutofit/>
          </a:bodyPr>
          <a:lstStyle/>
          <a:p>
            <a:r>
              <a:rPr lang="en-GB" sz="1800" b="1" dirty="0">
                <a:latin typeface="Arial" panose="020B0604020202020204" pitchFamily="34" charset="0"/>
                <a:cs typeface="Arial" panose="020B0604020202020204" pitchFamily="34" charset="0"/>
              </a:rPr>
              <a:t>“Technology adoption and gender-inclusive entrepreneurship education and training. "Barbara Orser, Allan Riding and Yanhong Li, Journal: International Journal of Gender and Entrepreneurship Vol. 11 No. 3, 2019 pp. 273-298.</a:t>
            </a:r>
            <a:br>
              <a:rPr lang="en-GB" sz="1800" b="1" dirty="0">
                <a:latin typeface="Arial" panose="020B0604020202020204" pitchFamily="34" charset="0"/>
                <a:cs typeface="Arial" panose="020B0604020202020204" pitchFamily="34" charset="0"/>
              </a:rPr>
            </a:br>
            <a:r>
              <a:rPr lang="en-US" sz="1800" b="1" dirty="0">
                <a:latin typeface="Arial" panose="020B0604020202020204" pitchFamily="34" charset="0"/>
                <a:cs typeface="Arial" panose="020B0604020202020204" pitchFamily="34" charset="0"/>
              </a:rPr>
              <a:t>Publication date: 9 September 2019</a:t>
            </a:r>
            <a:br>
              <a:rPr lang="en-US" sz="1800" b="1" dirty="0">
                <a:latin typeface="Arial" panose="020B0604020202020204" pitchFamily="34" charset="0"/>
                <a:cs typeface="Arial" panose="020B0604020202020204" pitchFamily="34" charset="0"/>
              </a:rPr>
            </a:br>
            <a:endParaRPr lang="en-US" sz="1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B2F4235-2E70-764F-B210-8E26DFBAACCB}"/>
              </a:ext>
            </a:extLst>
          </p:cNvPr>
          <p:cNvSpPr>
            <a:spLocks noGrp="1"/>
          </p:cNvSpPr>
          <p:nvPr>
            <p:ph idx="1"/>
          </p:nvPr>
        </p:nvSpPr>
        <p:spPr>
          <a:xfrm>
            <a:off x="1285240" y="2969469"/>
            <a:ext cx="8074815" cy="2800395"/>
          </a:xfrm>
        </p:spPr>
        <p:txBody>
          <a:bodyPr anchor="t">
            <a:normAutofit fontScale="40000" lnSpcReduction="20000"/>
          </a:bodyPr>
          <a:lstStyle/>
          <a:p>
            <a:pPr marL="0" indent="0">
              <a:buNone/>
            </a:pPr>
            <a:r>
              <a:rPr lang="en-US" sz="3500" b="1" dirty="0">
                <a:latin typeface="Arial" panose="020B0604020202020204" pitchFamily="34" charset="0"/>
                <a:cs typeface="Arial" panose="020B0604020202020204" pitchFamily="34" charset="0"/>
              </a:rPr>
              <a:t>Background </a:t>
            </a:r>
          </a:p>
          <a:p>
            <a:pPr marL="0" indent="0">
              <a:buNone/>
            </a:pPr>
            <a:r>
              <a:rPr lang="en-US" sz="3500" b="1" dirty="0">
                <a:latin typeface="Arial" panose="020B0604020202020204" pitchFamily="34" charset="0"/>
                <a:cs typeface="Arial" panose="020B0604020202020204" pitchFamily="34" charset="0"/>
              </a:rPr>
              <a:t>Aim: </a:t>
            </a:r>
          </a:p>
          <a:p>
            <a:pPr lvl="1"/>
            <a:r>
              <a:rPr lang="en-US" sz="1800" dirty="0">
                <a:latin typeface="Arial" panose="020B0604020202020204" pitchFamily="34" charset="0"/>
                <a:cs typeface="Arial" panose="020B0604020202020204" pitchFamily="34" charset="0"/>
              </a:rPr>
              <a:t>Close gap between knowledge about gender barriers to ICT adoption and provision of EET programs. </a:t>
            </a:r>
          </a:p>
          <a:p>
            <a:pPr marL="0" indent="0">
              <a:buNone/>
            </a:pPr>
            <a:r>
              <a:rPr lang="en-US" sz="1800" b="1" dirty="0">
                <a:latin typeface="Arial" panose="020B0604020202020204" pitchFamily="34" charset="0"/>
                <a:cs typeface="Arial" panose="020B0604020202020204" pitchFamily="34" charset="0"/>
              </a:rPr>
              <a:t>Hypotheses: </a:t>
            </a:r>
          </a:p>
          <a:p>
            <a:pPr lvl="1"/>
            <a:r>
              <a:rPr lang="en-US" sz="1800" dirty="0">
                <a:latin typeface="Arial" panose="020B0604020202020204" pitchFamily="34" charset="0"/>
                <a:cs typeface="Arial" panose="020B0604020202020204" pitchFamily="34" charset="0"/>
              </a:rPr>
              <a:t>Where tested for the research.</a:t>
            </a:r>
          </a:p>
          <a:p>
            <a:pPr marL="0" indent="0">
              <a:buNone/>
            </a:pPr>
            <a:r>
              <a:rPr lang="en-US" sz="1800" b="1" dirty="0">
                <a:latin typeface="Arial" panose="020B0604020202020204" pitchFamily="34" charset="0"/>
                <a:cs typeface="Arial" panose="020B0604020202020204" pitchFamily="34" charset="0"/>
              </a:rPr>
              <a:t>Theory:  </a:t>
            </a:r>
          </a:p>
          <a:p>
            <a:pPr lvl="1"/>
            <a:r>
              <a:rPr lang="en-US" sz="1800" dirty="0">
                <a:latin typeface="Arial" panose="020B0604020202020204" pitchFamily="34" charset="0"/>
                <a:cs typeface="Arial" panose="020B0604020202020204" pitchFamily="34" charset="0"/>
              </a:rPr>
              <a:t>Study based on Feminist Theory </a:t>
            </a:r>
          </a:p>
          <a:p>
            <a:pPr marL="0" indent="0">
              <a:buNone/>
            </a:pPr>
            <a:r>
              <a:rPr lang="en-US" sz="1800" b="1" dirty="0">
                <a:latin typeface="Arial" panose="020B0604020202020204" pitchFamily="34" charset="0"/>
                <a:cs typeface="Arial" panose="020B0604020202020204" pitchFamily="34" charset="0"/>
              </a:rPr>
              <a:t>Research Problem</a:t>
            </a:r>
            <a:r>
              <a:rPr lang="en-GB" sz="1800" b="1" dirty="0">
                <a:latin typeface="Arial" panose="020B0604020202020204" pitchFamily="34" charset="0"/>
                <a:cs typeface="Arial" panose="020B0604020202020204" pitchFamily="34" charset="0"/>
              </a:rPr>
              <a:t>: </a:t>
            </a:r>
          </a:p>
          <a:p>
            <a:pPr lvl="1"/>
            <a:r>
              <a:rPr lang="en-GB" sz="1800" dirty="0">
                <a:latin typeface="Arial" panose="020B0604020202020204" pitchFamily="34" charset="0"/>
                <a:cs typeface="Arial" panose="020B0604020202020204" pitchFamily="34" charset="0"/>
              </a:rPr>
              <a:t>Adequate literature support is not present to connect ICT with micro-entrepreneurship in rural areas, but literature support can be found to connect ICT with corporate entrepreneurship. Very few studies are available that connect ICT with micro-entrepreneurs and that too with women entrepreneurship un rural areas.</a:t>
            </a:r>
            <a:endParaRPr lang="en-US" sz="1800" dirty="0">
              <a:latin typeface="Arial" panose="020B0604020202020204" pitchFamily="34" charset="0"/>
              <a:cs typeface="Arial" panose="020B0604020202020204" pitchFamily="34" charset="0"/>
            </a:endParaRPr>
          </a:p>
          <a:p>
            <a:pPr marL="0" indent="0">
              <a:buNone/>
            </a:pPr>
            <a:r>
              <a:rPr lang="en-US" sz="1800" b="1" dirty="0">
                <a:latin typeface="Arial" panose="020B0604020202020204" pitchFamily="34" charset="0"/>
                <a:cs typeface="Arial" panose="020B0604020202020204" pitchFamily="34" charset="0"/>
              </a:rPr>
              <a:t>Methodology:</a:t>
            </a:r>
          </a:p>
          <a:p>
            <a:pPr marL="0" indent="0">
              <a:buNone/>
            </a:pPr>
            <a:r>
              <a:rPr lang="en-US" sz="1800" b="1" dirty="0">
                <a:latin typeface="Arial" panose="020B0604020202020204" pitchFamily="34" charset="0"/>
                <a:cs typeface="Arial" panose="020B0604020202020204" pitchFamily="34" charset="0"/>
              </a:rPr>
              <a:t>Data Collection: </a:t>
            </a:r>
            <a:r>
              <a:rPr lang="en-US" sz="1800" dirty="0">
                <a:latin typeface="Arial" panose="020B0604020202020204" pitchFamily="34" charset="0"/>
                <a:cs typeface="Arial" panose="020B0604020202020204" pitchFamily="34" charset="0"/>
              </a:rPr>
              <a:t>Semi-structured interview ( women entrepreneurs), Open coding technique/descriptive </a:t>
            </a:r>
          </a:p>
          <a:p>
            <a:pPr marL="0" indent="0">
              <a:buNone/>
            </a:pPr>
            <a:r>
              <a:rPr lang="en-US" sz="1800" b="1" dirty="0">
                <a:latin typeface="Arial" panose="020B0604020202020204" pitchFamily="34" charset="0"/>
                <a:cs typeface="Arial" panose="020B0604020202020204" pitchFamily="34" charset="0"/>
              </a:rPr>
              <a:t>Data Analysis:</a:t>
            </a:r>
          </a:p>
          <a:p>
            <a:pPr lvl="1"/>
            <a:r>
              <a:rPr lang="en-US" sz="1800" dirty="0">
                <a:latin typeface="Arial" panose="020B0604020202020204" pitchFamily="34" charset="0"/>
                <a:cs typeface="Arial" panose="020B0604020202020204" pitchFamily="34" charset="0"/>
              </a:rPr>
              <a:t>Key Findings ; Validate further gender influences in the digital economy. </a:t>
            </a:r>
          </a:p>
          <a:p>
            <a:pPr lvl="1"/>
            <a:r>
              <a:rPr lang="en-US" sz="1800" dirty="0">
                <a:latin typeface="Arial" panose="020B0604020202020204" pitchFamily="34" charset="0"/>
                <a:cs typeface="Arial" panose="020B0604020202020204" pitchFamily="34" charset="0"/>
              </a:rPr>
              <a:t>Digital skills are identified and strategies to close gender barriers to ICT  adoption with EE</a:t>
            </a:r>
          </a:p>
        </p:txBody>
      </p:sp>
    </p:spTree>
    <p:extLst>
      <p:ext uri="{BB962C8B-B14F-4D97-AF65-F5344CB8AC3E}">
        <p14:creationId xmlns:p14="http://schemas.microsoft.com/office/powerpoint/2010/main" val="816711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27F573-AC90-FD4A-B55A-E19E2A68B9BB}"/>
              </a:ext>
            </a:extLst>
          </p:cNvPr>
          <p:cNvSpPr>
            <a:spLocks noGrp="1"/>
          </p:cNvSpPr>
          <p:nvPr>
            <p:ph type="title"/>
          </p:nvPr>
        </p:nvSpPr>
        <p:spPr>
          <a:xfrm>
            <a:off x="1285240" y="1050595"/>
            <a:ext cx="8074815" cy="1618489"/>
          </a:xfrm>
        </p:spPr>
        <p:txBody>
          <a:bodyPr anchor="ctr">
            <a:normAutofit/>
          </a:bodyPr>
          <a:lstStyle/>
          <a:p>
            <a:r>
              <a:rPr lang="en-GB" sz="4500" dirty="0">
                <a:latin typeface="Arial" panose="020B0604020202020204" pitchFamily="34" charset="0"/>
                <a:cs typeface="Arial" panose="020B0604020202020204" pitchFamily="34" charset="0"/>
              </a:rPr>
              <a:t>Barbara Orser, Allan Riding and Yanhong Li, 2019.cont./d</a:t>
            </a:r>
            <a:endParaRPr lang="en-US" sz="45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FE59525-AE5A-224E-AAC5-DF86CC2CEC61}"/>
              </a:ext>
            </a:extLst>
          </p:cNvPr>
          <p:cNvSpPr>
            <a:spLocks noGrp="1"/>
          </p:cNvSpPr>
          <p:nvPr>
            <p:ph idx="1"/>
          </p:nvPr>
        </p:nvSpPr>
        <p:spPr>
          <a:xfrm>
            <a:off x="1285240" y="2969469"/>
            <a:ext cx="8074815" cy="2800395"/>
          </a:xfrm>
        </p:spPr>
        <p:txBody>
          <a:bodyPr anchor="t">
            <a:normAutofit fontScale="25000" lnSpcReduction="20000"/>
          </a:bodyPr>
          <a:lstStyle/>
          <a:p>
            <a:pPr marL="0" indent="0">
              <a:buNone/>
            </a:pPr>
            <a:endParaRPr lang="en-US" sz="600" b="1" dirty="0"/>
          </a:p>
          <a:p>
            <a:pPr marL="0" lvl="0" indent="0">
              <a:buNone/>
            </a:pPr>
            <a:r>
              <a:rPr lang="en-US" sz="4500" b="1" dirty="0">
                <a:latin typeface="Arial" panose="020B0604020202020204" pitchFamily="34" charset="0"/>
                <a:cs typeface="Arial" panose="020B0604020202020204" pitchFamily="34" charset="0"/>
              </a:rPr>
              <a:t>Findings:</a:t>
            </a:r>
            <a:r>
              <a:rPr lang="en-GB" sz="4500" b="1" i="1" dirty="0">
                <a:latin typeface="Arial" panose="020B0604020202020204" pitchFamily="34" charset="0"/>
                <a:cs typeface="Arial" panose="020B0604020202020204" pitchFamily="34" charset="0"/>
              </a:rPr>
              <a:t> </a:t>
            </a:r>
          </a:p>
          <a:p>
            <a:pPr lvl="1"/>
            <a:r>
              <a:rPr lang="en-GB" sz="4500" dirty="0">
                <a:latin typeface="Arial" panose="020B0604020202020204" pitchFamily="34" charset="0"/>
                <a:cs typeface="Arial" panose="020B0604020202020204" pitchFamily="34" charset="0"/>
              </a:rPr>
              <a:t>Primary data collection established the covariance structure between the dimensions of access, ICT  adoption intention and entrepreneurial orientation </a:t>
            </a:r>
          </a:p>
          <a:p>
            <a:pPr lvl="1"/>
            <a:r>
              <a:rPr lang="en-GB" sz="4500" dirty="0">
                <a:latin typeface="Arial" panose="020B0604020202020204" pitchFamily="34" charset="0"/>
                <a:cs typeface="Arial" panose="020B0604020202020204" pitchFamily="34" charset="0"/>
              </a:rPr>
              <a:t>Adoption of ICT, leads to innovation and booster entrepreneurial orientation which aids micro entrepreneurship</a:t>
            </a:r>
            <a:endParaRPr lang="en-US" sz="4500" dirty="0">
              <a:latin typeface="Arial" panose="020B0604020202020204" pitchFamily="34" charset="0"/>
              <a:cs typeface="Arial" panose="020B0604020202020204" pitchFamily="34" charset="0"/>
            </a:endParaRPr>
          </a:p>
          <a:p>
            <a:pPr marL="0" indent="0">
              <a:buNone/>
            </a:pPr>
            <a:r>
              <a:rPr lang="en-US" sz="4500" b="1" dirty="0">
                <a:latin typeface="Arial" panose="020B0604020202020204" pitchFamily="34" charset="0"/>
                <a:cs typeface="Arial" panose="020B0604020202020204" pitchFamily="34" charset="0"/>
              </a:rPr>
              <a:t>Further research:</a:t>
            </a:r>
            <a:endParaRPr lang="en-GB" sz="4500" dirty="0">
              <a:latin typeface="Arial" panose="020B0604020202020204" pitchFamily="34" charset="0"/>
              <a:cs typeface="Arial" panose="020B0604020202020204" pitchFamily="34" charset="0"/>
            </a:endParaRPr>
          </a:p>
          <a:p>
            <a:pPr lvl="1"/>
            <a:r>
              <a:rPr lang="en-GB" sz="4500" dirty="0">
                <a:latin typeface="Arial" panose="020B0604020202020204" pitchFamily="34" charset="0"/>
                <a:cs typeface="Arial" panose="020B0604020202020204" pitchFamily="34" charset="0"/>
              </a:rPr>
              <a:t>This study lends validity to further examinations of gender influences in ICT adoption processes among </a:t>
            </a:r>
            <a:r>
              <a:rPr lang="en-GB" sz="4500" b="1" dirty="0">
                <a:latin typeface="Arial" panose="020B0604020202020204" pitchFamily="34" charset="0"/>
                <a:cs typeface="Arial" panose="020B0604020202020204" pitchFamily="34" charset="0"/>
              </a:rPr>
              <a:t>SMEs, and to the value of gender-based analysis of ICT support policies and programming. </a:t>
            </a:r>
          </a:p>
          <a:p>
            <a:pPr marL="0" indent="0">
              <a:buNone/>
            </a:pPr>
            <a:r>
              <a:rPr lang="en-US" sz="4500" b="1" dirty="0">
                <a:latin typeface="Arial" panose="020B0604020202020204" pitchFamily="34" charset="0"/>
                <a:cs typeface="Arial" panose="020B0604020202020204" pitchFamily="34" charset="0"/>
              </a:rPr>
              <a:t>Limitations: </a:t>
            </a:r>
            <a:r>
              <a:rPr lang="en-US" sz="4500" dirty="0">
                <a:latin typeface="Arial" panose="020B0604020202020204" pitchFamily="34" charset="0"/>
                <a:cs typeface="Arial" panose="020B0604020202020204" pitchFamily="34" charset="0"/>
              </a:rPr>
              <a:t>Limitations/implications</a:t>
            </a:r>
          </a:p>
          <a:p>
            <a:pPr lvl="1"/>
            <a:r>
              <a:rPr lang="en-US" sz="4500" dirty="0">
                <a:latin typeface="Arial" panose="020B0604020202020204" pitchFamily="34" charset="0"/>
                <a:cs typeface="Arial" panose="020B0604020202020204" pitchFamily="34" charset="0"/>
              </a:rPr>
              <a:t>T</a:t>
            </a:r>
            <a:r>
              <a:rPr lang="en-GB" sz="4500" dirty="0">
                <a:latin typeface="Arial" panose="020B0604020202020204" pitchFamily="34" charset="0"/>
                <a:cs typeface="Arial" panose="020B0604020202020204" pitchFamily="34" charset="0"/>
              </a:rPr>
              <a:t>his work did not control for type of technology or for gender influences that may differ by type of technology. For example, informants indicated that, compared to men, women business owners are relatively adept at social media. </a:t>
            </a:r>
          </a:p>
          <a:p>
            <a:pPr marL="0" indent="0">
              <a:buNone/>
            </a:pPr>
            <a:r>
              <a:rPr lang="en-US" sz="4500" b="1" dirty="0">
                <a:latin typeface="Arial" panose="020B0604020202020204" pitchFamily="34" charset="0"/>
                <a:cs typeface="Arial" panose="020B0604020202020204" pitchFamily="34" charset="0"/>
              </a:rPr>
              <a:t>Contribution to Theory/Knowledge: </a:t>
            </a:r>
            <a:r>
              <a:rPr lang="en-US" sz="4500" dirty="0">
                <a:latin typeface="Arial" panose="020B0604020202020204" pitchFamily="34" charset="0"/>
                <a:cs typeface="Arial" panose="020B0604020202020204" pitchFamily="34" charset="0"/>
              </a:rPr>
              <a:t>I</a:t>
            </a:r>
          </a:p>
          <a:p>
            <a:pPr lvl="1"/>
            <a:r>
              <a:rPr lang="en-US" sz="4500" dirty="0">
                <a:latin typeface="Arial" panose="020B0604020202020204" pitchFamily="34" charset="0"/>
                <a:cs typeface="Arial" panose="020B0604020202020204" pitchFamily="34" charset="0"/>
              </a:rPr>
              <a:t>CT adoption plays an important role in entrepreneurial orientation of women micro entrepreneurs </a:t>
            </a:r>
          </a:p>
          <a:p>
            <a:pPr lvl="1"/>
            <a:r>
              <a:rPr lang="en-US" sz="4500" dirty="0">
                <a:latin typeface="Arial" panose="020B0604020202020204" pitchFamily="34" charset="0"/>
                <a:cs typeface="Arial" panose="020B0604020202020204" pitchFamily="34" charset="0"/>
              </a:rPr>
              <a:t>The study will facilitate policy dialogue on women entrepreneurship ICT issues.</a:t>
            </a:r>
          </a:p>
          <a:p>
            <a:pPr marL="0" indent="0">
              <a:buNone/>
            </a:pPr>
            <a:r>
              <a:rPr lang="en-US" sz="4500" b="1" dirty="0">
                <a:latin typeface="Arial" panose="020B0604020202020204" pitchFamily="34" charset="0"/>
                <a:cs typeface="Arial" panose="020B0604020202020204" pitchFamily="34" charset="0"/>
              </a:rPr>
              <a:t>Value:</a:t>
            </a:r>
          </a:p>
          <a:p>
            <a:pPr lvl="1"/>
            <a:r>
              <a:rPr lang="en-US" sz="4500" dirty="0">
                <a:latin typeface="Arial" panose="020B0604020202020204" pitchFamily="34" charset="0"/>
                <a:cs typeface="Arial" panose="020B0604020202020204" pitchFamily="34" charset="0"/>
              </a:rPr>
              <a:t>First study to examine the intersecting between knowledge and gender related barriers to ICT adoption and EET </a:t>
            </a:r>
          </a:p>
          <a:p>
            <a:pPr lvl="1"/>
            <a:r>
              <a:rPr lang="en-US" sz="4500" dirty="0">
                <a:latin typeface="Arial" panose="020B0604020202020204" pitchFamily="34" charset="0"/>
                <a:cs typeface="Arial" panose="020B0604020202020204" pitchFamily="34" charset="0"/>
              </a:rPr>
              <a:t>ICT support programs targeted at small busines owners and entrepreneurs </a:t>
            </a:r>
          </a:p>
          <a:p>
            <a:endParaRPr lang="en-US" sz="600" dirty="0"/>
          </a:p>
        </p:txBody>
      </p:sp>
    </p:spTree>
    <p:extLst>
      <p:ext uri="{BB962C8B-B14F-4D97-AF65-F5344CB8AC3E}">
        <p14:creationId xmlns:p14="http://schemas.microsoft.com/office/powerpoint/2010/main" val="18828063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ight Triangle 2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7A56CF-E46A-A04A-9B3E-CAB347DDA7F6}"/>
              </a:ext>
            </a:extLst>
          </p:cNvPr>
          <p:cNvSpPr>
            <a:spLocks noGrp="1"/>
          </p:cNvSpPr>
          <p:nvPr>
            <p:ph type="title"/>
          </p:nvPr>
        </p:nvSpPr>
        <p:spPr>
          <a:xfrm>
            <a:off x="1285240" y="1050595"/>
            <a:ext cx="8074815" cy="1618489"/>
          </a:xfrm>
        </p:spPr>
        <p:txBody>
          <a:bodyPr anchor="ctr">
            <a:normAutofit fontScale="90000"/>
          </a:bodyPr>
          <a:lstStyle/>
          <a:p>
            <a:br>
              <a:rPr lang="en-GB" sz="1800" dirty="0"/>
            </a:br>
            <a:br>
              <a:rPr lang="en-GB" sz="1800" dirty="0"/>
            </a:br>
            <a:br>
              <a:rPr lang="en-GB" sz="1800" dirty="0"/>
            </a:br>
            <a:r>
              <a:rPr lang="en-GB" sz="1800" b="1" dirty="0">
                <a:latin typeface="Arial" panose="020B0604020202020204" pitchFamily="34" charset="0"/>
                <a:cs typeface="Arial" panose="020B0604020202020204" pitchFamily="34" charset="0"/>
              </a:rPr>
              <a:t>’’Women business owners’ adoption of information and communication Technology’ Jalleh Sharafizad, journal of Systems and Information Technology” Vol. 18 No. 4, 2016 pp. 331-345 </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Received 23 July 2016, Revised 23 July 2016, Accepted 13 August 2016</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Published: 14 November 2016</a:t>
            </a:r>
            <a:br>
              <a:rPr lang="en-GB" sz="1800" b="1" dirty="0">
                <a:latin typeface="Arial" panose="020B0604020202020204" pitchFamily="34" charset="0"/>
                <a:cs typeface="Arial" panose="020B0604020202020204" pitchFamily="34" charset="0"/>
              </a:rPr>
            </a:br>
            <a:endParaRPr lang="en-US" sz="1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3209B38-BE32-D248-85AD-9C8B2A119E04}"/>
              </a:ext>
            </a:extLst>
          </p:cNvPr>
          <p:cNvSpPr>
            <a:spLocks noGrp="1"/>
          </p:cNvSpPr>
          <p:nvPr>
            <p:ph idx="1"/>
          </p:nvPr>
        </p:nvSpPr>
        <p:spPr>
          <a:xfrm>
            <a:off x="1285240" y="2969469"/>
            <a:ext cx="8074815" cy="2800395"/>
          </a:xfrm>
        </p:spPr>
        <p:txBody>
          <a:bodyPr anchor="t">
            <a:normAutofit fontScale="62500" lnSpcReduction="20000"/>
          </a:bodyPr>
          <a:lstStyle/>
          <a:p>
            <a:pPr marL="0" indent="0">
              <a:buNone/>
            </a:pPr>
            <a:r>
              <a:rPr lang="en-US" sz="2200" b="1" dirty="0">
                <a:latin typeface="Arial" panose="020B0604020202020204" pitchFamily="34" charset="0"/>
                <a:cs typeface="Arial" panose="020B0604020202020204" pitchFamily="34" charset="0"/>
              </a:rPr>
              <a:t>Background </a:t>
            </a:r>
          </a:p>
          <a:p>
            <a:pPr marL="0" indent="0">
              <a:buNone/>
            </a:pPr>
            <a:r>
              <a:rPr lang="en-US" sz="2200" b="1" dirty="0">
                <a:latin typeface="Arial" panose="020B0604020202020204" pitchFamily="34" charset="0"/>
                <a:cs typeface="Arial" panose="020B0604020202020204" pitchFamily="34" charset="0"/>
              </a:rPr>
              <a:t>Aim:</a:t>
            </a:r>
            <a:r>
              <a:rPr lang="en-GB" sz="22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Investigate use and usage of ICT by women small business Owners </a:t>
            </a:r>
            <a:endParaRPr lang="en-US" sz="1600" dirty="0">
              <a:latin typeface="Arial" panose="020B0604020202020204" pitchFamily="34" charset="0"/>
              <a:cs typeface="Arial" panose="020B0604020202020204" pitchFamily="34" charset="0"/>
            </a:endParaRPr>
          </a:p>
          <a:p>
            <a:pPr marL="0" indent="0">
              <a:buNone/>
            </a:pPr>
            <a:r>
              <a:rPr lang="en-US" sz="1600" b="1" dirty="0">
                <a:latin typeface="Arial" panose="020B0604020202020204" pitchFamily="34" charset="0"/>
                <a:cs typeface="Arial" panose="020B0604020202020204" pitchFamily="34" charset="0"/>
              </a:rPr>
              <a:t>Research Problem:</a:t>
            </a:r>
            <a:endParaRPr lang="en-GB" sz="1600" b="1" dirty="0">
              <a:latin typeface="Arial" panose="020B0604020202020204" pitchFamily="34" charset="0"/>
              <a:cs typeface="Arial" panose="020B0604020202020204" pitchFamily="34" charset="0"/>
            </a:endParaRPr>
          </a:p>
          <a:p>
            <a:pPr lvl="1"/>
            <a:r>
              <a:rPr lang="en-GB" sz="1600" dirty="0">
                <a:latin typeface="Arial" panose="020B0604020202020204" pitchFamily="34" charset="0"/>
                <a:cs typeface="Arial" panose="020B0604020202020204" pitchFamily="34" charset="0"/>
              </a:rPr>
              <a:t>Lack of access to resources , and lack of skill and access to information, hinder the adoption ICT by small business , hindering micro business in getting higher productivity and gaining competitive advantage (Fleet, 2012). </a:t>
            </a:r>
            <a:endParaRPr lang="en-US" sz="1600" dirty="0">
              <a:latin typeface="Arial" panose="020B0604020202020204" pitchFamily="34" charset="0"/>
              <a:cs typeface="Arial" panose="020B0604020202020204" pitchFamily="34" charset="0"/>
            </a:endParaRPr>
          </a:p>
          <a:p>
            <a:pPr marL="0" indent="0">
              <a:buNone/>
            </a:pPr>
            <a:r>
              <a:rPr lang="en-US" sz="1600" b="1" dirty="0">
                <a:latin typeface="Arial" panose="020B0604020202020204" pitchFamily="34" charset="0"/>
                <a:cs typeface="Arial" panose="020B0604020202020204" pitchFamily="34" charset="0"/>
              </a:rPr>
              <a:t>Methodology</a:t>
            </a:r>
            <a:r>
              <a:rPr lang="en-US" sz="1600" dirty="0">
                <a:latin typeface="Arial" panose="020B0604020202020204" pitchFamily="34" charset="0"/>
                <a:cs typeface="Arial" panose="020B0604020202020204" pitchFamily="34" charset="0"/>
              </a:rPr>
              <a:t>: Exploratory Qualitative Methodology/Descriptive research </a:t>
            </a:r>
          </a:p>
          <a:p>
            <a:pPr lvl="1"/>
            <a:r>
              <a:rPr lang="en-GB" sz="1600" dirty="0">
                <a:latin typeface="Arial" panose="020B0604020202020204" pitchFamily="34" charset="0"/>
                <a:cs typeface="Arial" panose="020B0604020202020204" pitchFamily="34" charset="0"/>
              </a:rPr>
              <a:t> structured interview ( women entrepreneurs ) tape recording and transcribe verbatim</a:t>
            </a:r>
          </a:p>
          <a:p>
            <a:pPr lvl="1"/>
            <a:r>
              <a:rPr lang="en-GB" sz="1600" dirty="0">
                <a:latin typeface="Arial" panose="020B0604020202020204" pitchFamily="34" charset="0"/>
                <a:cs typeface="Arial" panose="020B0604020202020204" pitchFamily="34" charset="0"/>
              </a:rPr>
              <a:t>Purposeful sampling methods </a:t>
            </a:r>
          </a:p>
          <a:p>
            <a:pPr marL="0" indent="0">
              <a:buNone/>
            </a:pPr>
            <a:r>
              <a:rPr lang="en-US" sz="1600" b="1" dirty="0">
                <a:latin typeface="Arial" panose="020B0604020202020204" pitchFamily="34" charset="0"/>
                <a:cs typeface="Arial" panose="020B0604020202020204" pitchFamily="34" charset="0"/>
              </a:rPr>
              <a:t>Data Analysis:</a:t>
            </a:r>
          </a:p>
          <a:p>
            <a:pPr lvl="1"/>
            <a:r>
              <a:rPr lang="en-GB" sz="1600" dirty="0">
                <a:latin typeface="Arial" panose="020B0604020202020204" pitchFamily="34" charset="0"/>
                <a:cs typeface="Arial" panose="020B0604020202020204" pitchFamily="34" charset="0"/>
              </a:rPr>
              <a:t>Data analysed by matrix  (Miles and Huberman, 1994) </a:t>
            </a:r>
            <a:endParaRPr lang="en-US" sz="16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Validity:  </a:t>
            </a:r>
            <a:r>
              <a:rPr lang="en-GB" sz="1600" dirty="0">
                <a:latin typeface="Arial" panose="020B0604020202020204" pitchFamily="34" charset="0"/>
                <a:cs typeface="Arial" panose="020B0604020202020204" pitchFamily="34" charset="0"/>
              </a:rPr>
              <a:t>Research was enhanced through strategies such as:  </a:t>
            </a:r>
          </a:p>
          <a:p>
            <a:pPr lvl="1"/>
            <a:r>
              <a:rPr lang="en-GB" sz="1600" dirty="0">
                <a:latin typeface="Arial" panose="020B0604020202020204" pitchFamily="34" charset="0"/>
                <a:cs typeface="Arial" panose="020B0604020202020204" pitchFamily="34" charset="0"/>
              </a:rPr>
              <a:t>interview technique was very intensive making sure all data is captured correctly</a:t>
            </a:r>
          </a:p>
          <a:p>
            <a:pPr lvl="1"/>
            <a:r>
              <a:rPr lang="en-GB" sz="1600" dirty="0">
                <a:latin typeface="Arial" panose="020B0604020202020204" pitchFamily="34" charset="0"/>
                <a:cs typeface="Arial" panose="020B0604020202020204" pitchFamily="34" charset="0"/>
              </a:rPr>
              <a:t>;  participants were asked for feed back on the research questionnaire </a:t>
            </a:r>
          </a:p>
          <a:p>
            <a:pPr lvl="1"/>
            <a:r>
              <a:rPr lang="en-GB" sz="1600" dirty="0">
                <a:latin typeface="Arial" panose="020B0604020202020204" pitchFamily="34" charset="0"/>
                <a:cs typeface="Arial" panose="020B0604020202020204" pitchFamily="34" charset="0"/>
              </a:rPr>
              <a:t>purposeful sampling.</a:t>
            </a:r>
          </a:p>
          <a:p>
            <a:endParaRPr lang="en-US" sz="600" dirty="0"/>
          </a:p>
        </p:txBody>
      </p:sp>
    </p:spTree>
    <p:extLst>
      <p:ext uri="{BB962C8B-B14F-4D97-AF65-F5344CB8AC3E}">
        <p14:creationId xmlns:p14="http://schemas.microsoft.com/office/powerpoint/2010/main" val="35051327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ight Triangle 47">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DD3EF5-F829-AB4B-8621-B1E50EC06578}"/>
              </a:ext>
            </a:extLst>
          </p:cNvPr>
          <p:cNvSpPr>
            <a:spLocks noGrp="1"/>
          </p:cNvSpPr>
          <p:nvPr>
            <p:ph type="title"/>
          </p:nvPr>
        </p:nvSpPr>
        <p:spPr>
          <a:xfrm>
            <a:off x="1285240" y="1050595"/>
            <a:ext cx="8074815" cy="1618489"/>
          </a:xfrm>
        </p:spPr>
        <p:txBody>
          <a:bodyPr anchor="ctr">
            <a:normAutofit/>
          </a:bodyPr>
          <a:lstStyle/>
          <a:p>
            <a:r>
              <a:rPr lang="en-GB" sz="5000" b="1" dirty="0">
                <a:latin typeface="Arial" panose="020B0604020202020204" pitchFamily="34" charset="0"/>
                <a:cs typeface="Arial" panose="020B0604020202020204" pitchFamily="34" charset="0"/>
              </a:rPr>
              <a:t>Jalleh Sharafizad, 2016, cont./d</a:t>
            </a:r>
            <a:endParaRPr lang="en-US" sz="5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F2D9204-E023-4549-B4B9-5EB72228BC7B}"/>
              </a:ext>
            </a:extLst>
          </p:cNvPr>
          <p:cNvSpPr>
            <a:spLocks noGrp="1"/>
          </p:cNvSpPr>
          <p:nvPr>
            <p:ph idx="1"/>
          </p:nvPr>
        </p:nvSpPr>
        <p:spPr>
          <a:xfrm>
            <a:off x="1285240" y="2969469"/>
            <a:ext cx="8074815" cy="2800395"/>
          </a:xfrm>
        </p:spPr>
        <p:txBody>
          <a:bodyPr anchor="t">
            <a:normAutofit fontScale="77500" lnSpcReduction="20000"/>
          </a:bodyPr>
          <a:lstStyle/>
          <a:p>
            <a:pPr marL="0" indent="0">
              <a:buNone/>
            </a:pPr>
            <a:r>
              <a:rPr lang="en-US" sz="1600" b="1" dirty="0">
                <a:latin typeface="Arial" panose="020B0604020202020204" pitchFamily="34" charset="0"/>
                <a:cs typeface="Arial" panose="020B0604020202020204" pitchFamily="34" charset="0"/>
              </a:rPr>
              <a:t>Key Findings:</a:t>
            </a:r>
          </a:p>
          <a:p>
            <a:pPr lvl="1"/>
            <a:r>
              <a:rPr lang="en-GB" sz="1600" dirty="0">
                <a:latin typeface="Arial" panose="020B0604020202020204" pitchFamily="34" charset="0"/>
                <a:cs typeface="Arial" panose="020B0604020202020204" pitchFamily="34" charset="0"/>
              </a:rPr>
              <a:t>ICT improved  business and more use of digital technologies to sell and buy goods and services .</a:t>
            </a:r>
          </a:p>
          <a:p>
            <a:pPr lvl="1"/>
            <a:r>
              <a:rPr lang="en-GB" sz="1600" dirty="0">
                <a:latin typeface="Arial" panose="020B0604020202020204" pitchFamily="34" charset="0"/>
                <a:cs typeface="Arial" panose="020B0604020202020204" pitchFamily="34" charset="0"/>
              </a:rPr>
              <a:t>Women Business Owners, still preferred  to talk personally to customer and talk with their business associates .</a:t>
            </a:r>
          </a:p>
          <a:p>
            <a:pPr lvl="1"/>
            <a:r>
              <a:rPr lang="en-GB" sz="1600" dirty="0">
                <a:latin typeface="Arial" panose="020B0604020202020204" pitchFamily="34" charset="0"/>
                <a:cs typeface="Arial" panose="020B0604020202020204" pitchFamily="34" charset="0"/>
              </a:rPr>
              <a:t>Used ICT for informal learning </a:t>
            </a:r>
          </a:p>
          <a:p>
            <a:pPr marL="0" indent="0">
              <a:buNone/>
            </a:pPr>
            <a:r>
              <a:rPr lang="en-US" sz="1600" b="1" dirty="0">
                <a:latin typeface="Arial" panose="020B0604020202020204" pitchFamily="34" charset="0"/>
                <a:cs typeface="Arial" panose="020B0604020202020204" pitchFamily="34" charset="0"/>
              </a:rPr>
              <a:t>Further research:</a:t>
            </a:r>
          </a:p>
          <a:p>
            <a:pPr lvl="1"/>
            <a:r>
              <a:rPr lang="en-GB" sz="1600" dirty="0">
                <a:latin typeface="Arial" panose="020B0604020202020204" pitchFamily="34" charset="0"/>
                <a:cs typeface="Arial" panose="020B0604020202020204" pitchFamily="34" charset="0"/>
              </a:rPr>
              <a:t>Call for  use of large samples and use of longitudinal quantitative study  and furthermore research on the use of ICT by both women and men and find the differences. scrutiny of differences.</a:t>
            </a:r>
            <a:endParaRPr lang="en-GB" sz="1600" b="1" dirty="0">
              <a:latin typeface="Arial" panose="020B0604020202020204" pitchFamily="34" charset="0"/>
              <a:cs typeface="Arial" panose="020B0604020202020204" pitchFamily="34" charset="0"/>
            </a:endParaRPr>
          </a:p>
          <a:p>
            <a:pPr marL="0" indent="0">
              <a:buNone/>
            </a:pPr>
            <a:r>
              <a:rPr lang="en-US" sz="1600" b="1" dirty="0">
                <a:latin typeface="Arial" panose="020B0604020202020204" pitchFamily="34" charset="0"/>
                <a:cs typeface="Arial" panose="020B0604020202020204" pitchFamily="34" charset="0"/>
              </a:rPr>
              <a:t>Limitations:</a:t>
            </a:r>
          </a:p>
          <a:p>
            <a:pPr lvl="1"/>
            <a:r>
              <a:rPr lang="en-US" sz="1600" dirty="0">
                <a:latin typeface="Arial" panose="020B0604020202020204" pitchFamily="34" charset="0"/>
                <a:cs typeface="Arial" panose="020B0604020202020204" pitchFamily="34" charset="0"/>
              </a:rPr>
              <a:t>Sample was too small, and the use of longitudinal would have given better and valid </a:t>
            </a:r>
            <a:r>
              <a:rPr lang="en-GB" sz="1600" dirty="0">
                <a:latin typeface="Arial" panose="020B0604020202020204" pitchFamily="34" charset="0"/>
                <a:cs typeface="Arial" panose="020B0604020202020204" pitchFamily="34" charset="0"/>
              </a:rPr>
              <a:t>(Remenyi et al., 1998</a:t>
            </a:r>
          </a:p>
          <a:p>
            <a:pPr marL="0" indent="0">
              <a:buNone/>
            </a:pPr>
            <a:r>
              <a:rPr lang="en-US" sz="1600" b="1" dirty="0">
                <a:latin typeface="Arial" panose="020B0604020202020204" pitchFamily="34" charset="0"/>
                <a:cs typeface="Arial" panose="020B0604020202020204" pitchFamily="34" charset="0"/>
              </a:rPr>
              <a:t>Contribution to Theory/Knowledge:</a:t>
            </a:r>
            <a:r>
              <a:rPr lang="en-GB" sz="1600" b="1" dirty="0">
                <a:latin typeface="Arial" panose="020B0604020202020204" pitchFamily="34" charset="0"/>
                <a:cs typeface="Arial" panose="020B0604020202020204" pitchFamily="34" charset="0"/>
              </a:rPr>
              <a:t> </a:t>
            </a:r>
          </a:p>
          <a:p>
            <a:pPr lvl="1"/>
            <a:r>
              <a:rPr lang="en-GB" sz="1600" dirty="0">
                <a:latin typeface="Arial" panose="020B0604020202020204" pitchFamily="34" charset="0"/>
                <a:cs typeface="Arial" panose="020B0604020202020204" pitchFamily="34" charset="0"/>
              </a:rPr>
              <a:t>Policy and training institution would benefit from the study finding. . </a:t>
            </a:r>
          </a:p>
          <a:p>
            <a:pPr marL="0" indent="0">
              <a:buNone/>
            </a:pPr>
            <a:endParaRPr lang="en-US" sz="1100" dirty="0"/>
          </a:p>
        </p:txBody>
      </p:sp>
    </p:spTree>
    <p:extLst>
      <p:ext uri="{BB962C8B-B14F-4D97-AF65-F5344CB8AC3E}">
        <p14:creationId xmlns:p14="http://schemas.microsoft.com/office/powerpoint/2010/main" val="9377921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ight Triangle 2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E5D3EF-BFF2-8542-98DD-324518A70AF7}"/>
              </a:ext>
            </a:extLst>
          </p:cNvPr>
          <p:cNvSpPr>
            <a:spLocks noGrp="1"/>
          </p:cNvSpPr>
          <p:nvPr>
            <p:ph type="title"/>
          </p:nvPr>
        </p:nvSpPr>
        <p:spPr>
          <a:xfrm>
            <a:off x="1285240" y="1050595"/>
            <a:ext cx="8074815" cy="1618489"/>
          </a:xfrm>
        </p:spPr>
        <p:txBody>
          <a:bodyPr anchor="ctr">
            <a:normAutofit/>
          </a:bodyPr>
          <a:lstStyle/>
          <a:p>
            <a:r>
              <a:rPr lang="en-US" sz="5000" b="1" dirty="0">
                <a:latin typeface="Arial" panose="020B0604020202020204" pitchFamily="34" charset="0"/>
                <a:cs typeface="Arial" panose="020B0604020202020204" pitchFamily="34" charset="0"/>
              </a:rPr>
              <a:t>CRITICAL EVALUATION OF THE ARTICLES </a:t>
            </a:r>
          </a:p>
        </p:txBody>
      </p:sp>
      <p:sp>
        <p:nvSpPr>
          <p:cNvPr id="3" name="Content Placeholder 2">
            <a:extLst>
              <a:ext uri="{FF2B5EF4-FFF2-40B4-BE49-F238E27FC236}">
                <a16:creationId xmlns:a16="http://schemas.microsoft.com/office/drawing/2014/main" id="{610EA50F-EB62-7740-BB79-177E396C20C4}"/>
              </a:ext>
            </a:extLst>
          </p:cNvPr>
          <p:cNvSpPr>
            <a:spLocks noGrp="1"/>
          </p:cNvSpPr>
          <p:nvPr>
            <p:ph idx="1"/>
          </p:nvPr>
        </p:nvSpPr>
        <p:spPr>
          <a:xfrm>
            <a:off x="1285240" y="2969469"/>
            <a:ext cx="8074815" cy="2800395"/>
          </a:xfrm>
        </p:spPr>
        <p:txBody>
          <a:bodyPr anchor="t">
            <a:normAutofit/>
          </a:bodyPr>
          <a:lstStyle/>
          <a:p>
            <a:r>
              <a:rPr lang="en-US" sz="1700" dirty="0">
                <a:latin typeface="Arial" panose="020B0604020202020204" pitchFamily="34" charset="0"/>
                <a:cs typeface="Arial" panose="020B0604020202020204" pitchFamily="34" charset="0"/>
              </a:rPr>
              <a:t>Original Contribution </a:t>
            </a:r>
          </a:p>
          <a:p>
            <a:r>
              <a:rPr lang="en-US" sz="1700" dirty="0">
                <a:latin typeface="Arial" panose="020B0604020202020204" pitchFamily="34" charset="0"/>
                <a:cs typeface="Arial" panose="020B0604020202020204" pitchFamily="34" charset="0"/>
              </a:rPr>
              <a:t>Logic of view put forward</a:t>
            </a:r>
          </a:p>
          <a:p>
            <a:r>
              <a:rPr lang="en-US" sz="1700" dirty="0">
                <a:latin typeface="Arial" panose="020B0604020202020204" pitchFamily="34" charset="0"/>
                <a:cs typeface="Arial" panose="020B0604020202020204" pitchFamily="34" charset="0"/>
              </a:rPr>
              <a:t>Validity &amp; Reliability put forward </a:t>
            </a:r>
          </a:p>
          <a:p>
            <a:r>
              <a:rPr lang="en-US" sz="1700" dirty="0">
                <a:latin typeface="Arial" panose="020B0604020202020204" pitchFamily="34" charset="0"/>
                <a:cs typeface="Arial" panose="020B0604020202020204" pitchFamily="34" charset="0"/>
              </a:rPr>
              <a:t>Theoretical framework used ( is it valid? Or applied appropriately?)</a:t>
            </a:r>
          </a:p>
          <a:p>
            <a:r>
              <a:rPr lang="en-US" sz="1700" dirty="0">
                <a:latin typeface="Arial" panose="020B0604020202020204" pitchFamily="34" charset="0"/>
                <a:cs typeface="Arial" panose="020B0604020202020204" pitchFamily="34" charset="0"/>
              </a:rPr>
              <a:t>Methodology (Is it appropriate, explained clearly? Weakness in the methodology ?) </a:t>
            </a:r>
          </a:p>
          <a:p>
            <a:r>
              <a:rPr lang="en-US" sz="1700" dirty="0">
                <a:latin typeface="Arial" panose="020B0604020202020204" pitchFamily="34" charset="0"/>
                <a:cs typeface="Arial" panose="020B0604020202020204" pitchFamily="34" charset="0"/>
              </a:rPr>
              <a:t>Findings  ( presented Cleary and fully?, finding sound?</a:t>
            </a:r>
          </a:p>
          <a:p>
            <a:r>
              <a:rPr lang="en-US" sz="1700" dirty="0">
                <a:latin typeface="Arial" panose="020B0604020202020204" pitchFamily="34" charset="0"/>
                <a:cs typeface="Arial" panose="020B0604020202020204" pitchFamily="34" charset="0"/>
              </a:rPr>
              <a:t>Discussion</a:t>
            </a:r>
          </a:p>
          <a:p>
            <a:pPr lvl="1"/>
            <a:endParaRPr lang="en-US" sz="1700" dirty="0">
              <a:latin typeface="Arial" panose="020B0604020202020204" pitchFamily="34" charset="0"/>
              <a:cs typeface="Arial" panose="020B0604020202020204" pitchFamily="34" charset="0"/>
            </a:endParaRPr>
          </a:p>
          <a:p>
            <a:pPr marL="457200" lvl="1" indent="0">
              <a:buNone/>
            </a:pPr>
            <a:endParaRPr lang="en-US" sz="1700" dirty="0"/>
          </a:p>
          <a:p>
            <a:endParaRPr lang="en-US" sz="1700" dirty="0"/>
          </a:p>
        </p:txBody>
      </p:sp>
    </p:spTree>
    <p:extLst>
      <p:ext uri="{BB962C8B-B14F-4D97-AF65-F5344CB8AC3E}">
        <p14:creationId xmlns:p14="http://schemas.microsoft.com/office/powerpoint/2010/main" val="31951263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ight Triangle 47">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E5D3EF-BFF2-8542-98DD-324518A70AF7}"/>
              </a:ext>
            </a:extLst>
          </p:cNvPr>
          <p:cNvSpPr>
            <a:spLocks noGrp="1"/>
          </p:cNvSpPr>
          <p:nvPr>
            <p:ph type="title"/>
          </p:nvPr>
        </p:nvSpPr>
        <p:spPr>
          <a:xfrm>
            <a:off x="1285240" y="1050595"/>
            <a:ext cx="8074815" cy="1618489"/>
          </a:xfrm>
        </p:spPr>
        <p:txBody>
          <a:bodyPr anchor="ctr">
            <a:normAutofit/>
          </a:bodyPr>
          <a:lstStyle/>
          <a:p>
            <a:r>
              <a:rPr lang="en-US" sz="5000" dirty="0">
                <a:latin typeface="Arial" panose="020B0604020202020204" pitchFamily="34" charset="0"/>
                <a:cs typeface="Arial" panose="020B0604020202020204" pitchFamily="34" charset="0"/>
              </a:rPr>
              <a:t>OVERALL CRITIQUE OF ARTICLES </a:t>
            </a:r>
          </a:p>
        </p:txBody>
      </p:sp>
      <p:sp>
        <p:nvSpPr>
          <p:cNvPr id="3" name="Content Placeholder 2">
            <a:extLst>
              <a:ext uri="{FF2B5EF4-FFF2-40B4-BE49-F238E27FC236}">
                <a16:creationId xmlns:a16="http://schemas.microsoft.com/office/drawing/2014/main" id="{610EA50F-EB62-7740-BB79-177E396C20C4}"/>
              </a:ext>
            </a:extLst>
          </p:cNvPr>
          <p:cNvSpPr>
            <a:spLocks noGrp="1"/>
          </p:cNvSpPr>
          <p:nvPr>
            <p:ph idx="1"/>
          </p:nvPr>
        </p:nvSpPr>
        <p:spPr>
          <a:xfrm>
            <a:off x="1285240" y="2969469"/>
            <a:ext cx="8074815" cy="3139783"/>
          </a:xfrm>
        </p:spPr>
        <p:txBody>
          <a:bodyPr anchor="t">
            <a:noAutofit/>
          </a:bodyPr>
          <a:lstStyle/>
          <a:p>
            <a:pPr marL="0" indent="0">
              <a:buNone/>
            </a:pPr>
            <a:r>
              <a:rPr lang="en-US" sz="1100" b="1" dirty="0">
                <a:latin typeface="Arial" panose="020B0604020202020204" pitchFamily="34" charset="0"/>
                <a:cs typeface="Arial" panose="020B0604020202020204" pitchFamily="34" charset="0"/>
              </a:rPr>
              <a:t>Theory</a:t>
            </a:r>
          </a:p>
          <a:p>
            <a:pPr lvl="1"/>
            <a:r>
              <a:rPr lang="en-US" sz="1100" dirty="0">
                <a:latin typeface="Arial" panose="020B0604020202020204" pitchFamily="34" charset="0"/>
                <a:cs typeface="Arial" panose="020B0604020202020204" pitchFamily="34" charset="0"/>
              </a:rPr>
              <a:t>Theory based research - to build research questions as the researcher's ontology and epistemology is based on finding knowledge for data collected. </a:t>
            </a:r>
          </a:p>
          <a:p>
            <a:pPr lvl="1"/>
            <a:r>
              <a:rPr lang="en-US" sz="1100" dirty="0">
                <a:latin typeface="Arial" panose="020B0604020202020204" pitchFamily="34" charset="0"/>
                <a:cs typeface="Arial" panose="020B0604020202020204" pitchFamily="34" charset="0"/>
              </a:rPr>
              <a:t>Databased research whereby the researchers collect data and form a theory </a:t>
            </a:r>
          </a:p>
          <a:p>
            <a:pPr marL="0" indent="0">
              <a:buNone/>
            </a:pPr>
            <a:r>
              <a:rPr lang="en-US" sz="1100" b="1" dirty="0">
                <a:latin typeface="Arial" panose="020B0604020202020204" pitchFamily="34" charset="0"/>
                <a:cs typeface="Arial" panose="020B0604020202020204" pitchFamily="34" charset="0"/>
              </a:rPr>
              <a:t>Epistemology &amp; Ontology</a:t>
            </a:r>
          </a:p>
          <a:p>
            <a:pPr lvl="1"/>
            <a:r>
              <a:rPr lang="en-GB" sz="1100" dirty="0">
                <a:latin typeface="Arial" panose="020B0604020202020204" pitchFamily="34" charset="0"/>
                <a:cs typeface="Arial" panose="020B0604020202020204" pitchFamily="34" charset="0"/>
              </a:rPr>
              <a:t>(Ajumobi and Kyobe </a:t>
            </a:r>
            <a:r>
              <a:rPr lang="en-GB" sz="1100" b="1" dirty="0">
                <a:latin typeface="Arial" panose="020B0604020202020204" pitchFamily="34" charset="0"/>
                <a:cs typeface="Arial" panose="020B0604020202020204" pitchFamily="34" charset="0"/>
              </a:rPr>
              <a:t>(2017),</a:t>
            </a:r>
            <a:r>
              <a:rPr lang="en-GB" sz="1100" dirty="0">
                <a:latin typeface="Arial" panose="020B0604020202020204" pitchFamily="34" charset="0"/>
                <a:cs typeface="Arial" panose="020B0604020202020204" pitchFamily="34" charset="0"/>
              </a:rPr>
              <a:t> (Orser, Riding &amp; Li, </a:t>
            </a:r>
            <a:r>
              <a:rPr lang="en-GB" sz="1100" b="1" dirty="0">
                <a:latin typeface="Arial" panose="020B0604020202020204" pitchFamily="34" charset="0"/>
                <a:cs typeface="Arial" panose="020B0604020202020204" pitchFamily="34" charset="0"/>
              </a:rPr>
              <a:t>2019</a:t>
            </a:r>
            <a:r>
              <a:rPr lang="en-GB" sz="1100" dirty="0">
                <a:latin typeface="Arial" panose="020B0604020202020204" pitchFamily="34" charset="0"/>
                <a:cs typeface="Arial" panose="020B0604020202020204" pitchFamily="34" charset="0"/>
              </a:rPr>
              <a:t>), </a:t>
            </a:r>
            <a:r>
              <a:rPr lang="en-GB" sz="1100" b="1" i="1" dirty="0">
                <a:latin typeface="Arial" panose="020B0604020202020204" pitchFamily="34" charset="0"/>
                <a:cs typeface="Arial" panose="020B0604020202020204" pitchFamily="34" charset="0"/>
              </a:rPr>
              <a:t>(2020</a:t>
            </a:r>
            <a:r>
              <a:rPr lang="en-GB" sz="1100"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&amp; </a:t>
            </a:r>
            <a:r>
              <a:rPr lang="en-GB" sz="1100" dirty="0">
                <a:latin typeface="Arial" panose="020B0604020202020204" pitchFamily="34" charset="0"/>
                <a:cs typeface="Arial" panose="020B0604020202020204" pitchFamily="34" charset="0"/>
              </a:rPr>
              <a:t>(Jalleh Sharafizad, (</a:t>
            </a:r>
            <a:r>
              <a:rPr lang="en-GB" sz="1100" b="1" dirty="0">
                <a:latin typeface="Arial" panose="020B0604020202020204" pitchFamily="34" charset="0"/>
                <a:cs typeface="Arial" panose="020B0604020202020204" pitchFamily="34" charset="0"/>
              </a:rPr>
              <a:t>2016</a:t>
            </a:r>
            <a:r>
              <a:rPr lang="en-GB" sz="1100" dirty="0">
                <a:latin typeface="Arial" panose="020B0604020202020204" pitchFamily="34" charset="0"/>
                <a:cs typeface="Arial" panose="020B0604020202020204" pitchFamily="34" charset="0"/>
              </a:rPr>
              <a:t>).</a:t>
            </a:r>
            <a:r>
              <a:rPr lang="en-US" sz="1100" dirty="0">
                <a:latin typeface="Arial" panose="020B0604020202020204" pitchFamily="34" charset="0"/>
                <a:cs typeface="Arial" panose="020B0604020202020204" pitchFamily="34" charset="0"/>
              </a:rPr>
              <a:t> epistemology was based on Interpretivist perspective as the researchers wanted to communicate their research through a narrative approach .  </a:t>
            </a:r>
          </a:p>
          <a:p>
            <a:pPr lvl="1"/>
            <a:r>
              <a:rPr lang="en-GB" sz="1100" dirty="0">
                <a:latin typeface="Arial" panose="020B0604020202020204" pitchFamily="34" charset="0"/>
                <a:cs typeface="Arial" panose="020B0604020202020204" pitchFamily="34" charset="0"/>
              </a:rPr>
              <a:t>(Jalleh Sharafizad, (</a:t>
            </a:r>
            <a:r>
              <a:rPr lang="en-GB" sz="1100" b="1" dirty="0">
                <a:latin typeface="Arial" panose="020B0604020202020204" pitchFamily="34" charset="0"/>
                <a:cs typeface="Arial" panose="020B0604020202020204" pitchFamily="34" charset="0"/>
              </a:rPr>
              <a:t>2016</a:t>
            </a:r>
            <a:r>
              <a:rPr lang="en-GB" sz="1100" dirty="0">
                <a:latin typeface="Arial" panose="020B0604020202020204" pitchFamily="34" charset="0"/>
                <a:cs typeface="Arial" panose="020B0604020202020204" pitchFamily="34" charset="0"/>
              </a:rPr>
              <a:t>) used </a:t>
            </a:r>
            <a:r>
              <a:rPr lang="en-US" sz="1100" dirty="0">
                <a:latin typeface="Arial" panose="020B0604020202020204" pitchFamily="34" charset="0"/>
                <a:cs typeface="Arial" panose="020B0604020202020204" pitchFamily="34" charset="0"/>
              </a:rPr>
              <a:t>Descriptive method. </a:t>
            </a:r>
            <a:r>
              <a:rPr lang="en-GB" sz="1100" dirty="0">
                <a:latin typeface="Arial" panose="020B0604020202020204" pitchFamily="34" charset="0"/>
                <a:cs typeface="Arial" panose="020B0604020202020204" pitchFamily="34" charset="0"/>
              </a:rPr>
              <a:t>(Bohner and Seta, 2014). </a:t>
            </a:r>
            <a:endParaRPr lang="en-US" sz="1100" dirty="0">
              <a:latin typeface="Arial" panose="020B0604020202020204" pitchFamily="34" charset="0"/>
              <a:cs typeface="Arial" panose="020B0604020202020204" pitchFamily="34" charset="0"/>
            </a:endParaRPr>
          </a:p>
          <a:p>
            <a:pPr lvl="1"/>
            <a:r>
              <a:rPr lang="en-US" sz="1100" dirty="0">
                <a:latin typeface="Arial" panose="020B0604020202020204" pitchFamily="34" charset="0"/>
                <a:cs typeface="Arial" panose="020B0604020202020204" pitchFamily="34" charset="0"/>
              </a:rPr>
              <a:t>Whereas </a:t>
            </a:r>
            <a:r>
              <a:rPr lang="en-GB" sz="1100" dirty="0">
                <a:latin typeface="Arial" panose="020B0604020202020204" pitchFamily="34" charset="0"/>
                <a:cs typeface="Arial" panose="020B0604020202020204" pitchFamily="34" charset="0"/>
              </a:rPr>
              <a:t>Crittenden, Crittenden &amp; Ajjan, </a:t>
            </a:r>
            <a:r>
              <a:rPr lang="en-GB" sz="1100" b="1" dirty="0">
                <a:latin typeface="Arial" panose="020B0604020202020204" pitchFamily="34" charset="0"/>
                <a:cs typeface="Arial" panose="020B0604020202020204" pitchFamily="34" charset="0"/>
              </a:rPr>
              <a:t>(2019)</a:t>
            </a:r>
            <a:r>
              <a:rPr lang="en-US" sz="1100" dirty="0">
                <a:latin typeface="Arial" panose="020B0604020202020204" pitchFamily="34" charset="0"/>
                <a:cs typeface="Arial" panose="020B0604020202020204" pitchFamily="34" charset="0"/>
              </a:rPr>
              <a:t> epistemology was based on positivist perspective and shown in the approach taken in empirical data collection, and data analysis and the author validated the measurement model by using SMArt plus software. Trying to prove or disapprove that it is a fact or not by quantifying the data collected</a:t>
            </a:r>
          </a:p>
          <a:p>
            <a:pPr lvl="1"/>
            <a:r>
              <a:rPr lang="en-GB" sz="1100" i="1" dirty="0">
                <a:latin typeface="Arial" panose="020B0604020202020204" pitchFamily="34" charset="0"/>
                <a:cs typeface="Arial" panose="020B0604020202020204" pitchFamily="34" charset="0"/>
              </a:rPr>
              <a:t>Chatterjee, Gupta &amp; Upadhyay, </a:t>
            </a:r>
            <a:r>
              <a:rPr lang="en-GB" sz="1100" b="1" i="1" dirty="0">
                <a:latin typeface="Arial" panose="020B0604020202020204" pitchFamily="34" charset="0"/>
                <a:cs typeface="Arial" panose="020B0604020202020204" pitchFamily="34" charset="0"/>
              </a:rPr>
              <a:t>(2020).</a:t>
            </a:r>
            <a:r>
              <a:rPr lang="en-GB" sz="1100" i="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epistemology was evidence based and the authors perspective was mixed methods, by using the mixed method the hypothesis set to find meaning and quantify facts the  hypothesis were based on theory and literature review whereby different theoretical models used in collecting data and analyzing it </a:t>
            </a:r>
          </a:p>
        </p:txBody>
      </p:sp>
    </p:spTree>
    <p:extLst>
      <p:ext uri="{BB962C8B-B14F-4D97-AF65-F5344CB8AC3E}">
        <p14:creationId xmlns:p14="http://schemas.microsoft.com/office/powerpoint/2010/main" val="37652221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ight Triangle 47">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0C82DF2-29EB-454E-9A5E-8BC8441B8B37}"/>
              </a:ext>
            </a:extLst>
          </p:cNvPr>
          <p:cNvSpPr>
            <a:spLocks noGrp="1"/>
          </p:cNvSpPr>
          <p:nvPr>
            <p:ph type="title"/>
          </p:nvPr>
        </p:nvSpPr>
        <p:spPr>
          <a:xfrm>
            <a:off x="1285240" y="1050595"/>
            <a:ext cx="8074815" cy="1618489"/>
          </a:xfrm>
        </p:spPr>
        <p:txBody>
          <a:bodyPr anchor="ctr">
            <a:normAutofit/>
          </a:bodyPr>
          <a:lstStyle/>
          <a:p>
            <a:r>
              <a:rPr lang="en-US" sz="5000" b="1" dirty="0"/>
              <a:t>CONCLUSION- OBSERVATIONS</a:t>
            </a:r>
          </a:p>
        </p:txBody>
      </p:sp>
      <p:sp>
        <p:nvSpPr>
          <p:cNvPr id="3" name="Content Placeholder 2">
            <a:extLst>
              <a:ext uri="{FF2B5EF4-FFF2-40B4-BE49-F238E27FC236}">
                <a16:creationId xmlns:a16="http://schemas.microsoft.com/office/drawing/2014/main" id="{7D293665-D88F-4548-AD30-7E507A8120DB}"/>
              </a:ext>
            </a:extLst>
          </p:cNvPr>
          <p:cNvSpPr>
            <a:spLocks noGrp="1"/>
          </p:cNvSpPr>
          <p:nvPr>
            <p:ph idx="1"/>
          </p:nvPr>
        </p:nvSpPr>
        <p:spPr>
          <a:xfrm>
            <a:off x="1285240" y="2969469"/>
            <a:ext cx="8074815" cy="2800395"/>
          </a:xfrm>
        </p:spPr>
        <p:txBody>
          <a:bodyPr anchor="t">
            <a:normAutofit/>
          </a:bodyPr>
          <a:lstStyle/>
          <a:p>
            <a:endParaRPr lang="en-US" sz="1500" dirty="0"/>
          </a:p>
          <a:p>
            <a:r>
              <a:rPr lang="en-US" sz="1500" dirty="0">
                <a:latin typeface="Arial" panose="020B0604020202020204" pitchFamily="34" charset="0"/>
                <a:cs typeface="Arial" panose="020B0604020202020204" pitchFamily="34" charset="0"/>
              </a:rPr>
              <a:t>Qualitative researchers used small samples, leading to one sided perspective of women entrepreneurs, </a:t>
            </a:r>
          </a:p>
          <a:p>
            <a:r>
              <a:rPr lang="en-US" sz="1500" dirty="0">
                <a:latin typeface="Arial" panose="020B0604020202020204" pitchFamily="34" charset="0"/>
                <a:cs typeface="Arial" panose="020B0604020202020204" pitchFamily="34" charset="0"/>
              </a:rPr>
              <a:t>Another weakness of qualitative research is that its individual perspective and may be difficult to interpret (Gaille, 2018)</a:t>
            </a:r>
          </a:p>
          <a:p>
            <a:r>
              <a:rPr lang="en-US" sz="1500" dirty="0">
                <a:latin typeface="Arial" panose="020B0604020202020204" pitchFamily="34" charset="0"/>
                <a:cs typeface="Arial" panose="020B0604020202020204" pitchFamily="34" charset="0"/>
              </a:rPr>
              <a:t>Future changes in Problem of definitions – women entrepreneurship versus Small firms </a:t>
            </a:r>
          </a:p>
          <a:p>
            <a:r>
              <a:rPr lang="en-US" sz="1500" dirty="0">
                <a:latin typeface="Arial" panose="020B0604020202020204" pitchFamily="34" charset="0"/>
                <a:cs typeface="Arial" panose="020B0604020202020204" pitchFamily="34" charset="0"/>
              </a:rPr>
              <a:t>Need for longitudinal study</a:t>
            </a:r>
          </a:p>
          <a:p>
            <a:r>
              <a:rPr lang="en-US" sz="1500" dirty="0">
                <a:latin typeface="Arial" panose="020B0604020202020204" pitchFamily="34" charset="0"/>
                <a:cs typeface="Arial" panose="020B0604020202020204" pitchFamily="34" charset="0"/>
              </a:rPr>
              <a:t>Women significant for economic growth </a:t>
            </a:r>
          </a:p>
          <a:p>
            <a:r>
              <a:rPr lang="en-US" sz="1500" dirty="0">
                <a:latin typeface="Arial" panose="020B0604020202020204" pitchFamily="34" charset="0"/>
                <a:cs typeface="Arial" panose="020B0604020202020204" pitchFamily="34" charset="0"/>
              </a:rPr>
              <a:t>Cross-sectional is common in research and calls for longitudinal studies </a:t>
            </a:r>
          </a:p>
          <a:p>
            <a:endParaRPr lang="en-US" sz="1500" dirty="0">
              <a:latin typeface="Arial" panose="020B0604020202020204" pitchFamily="34" charset="0"/>
              <a:cs typeface="Arial" panose="020B0604020202020204" pitchFamily="34" charset="0"/>
            </a:endParaRPr>
          </a:p>
          <a:p>
            <a:endParaRPr lang="en-US" sz="1500" dirty="0"/>
          </a:p>
        </p:txBody>
      </p:sp>
    </p:spTree>
    <p:extLst>
      <p:ext uri="{BB962C8B-B14F-4D97-AF65-F5344CB8AC3E}">
        <p14:creationId xmlns:p14="http://schemas.microsoft.com/office/powerpoint/2010/main" val="17763949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ight Triangle 2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39CAF43-6896-6C4B-AEE3-05077035F328}"/>
              </a:ext>
            </a:extLst>
          </p:cNvPr>
          <p:cNvSpPr>
            <a:spLocks noGrp="1"/>
          </p:cNvSpPr>
          <p:nvPr>
            <p:ph type="title"/>
          </p:nvPr>
        </p:nvSpPr>
        <p:spPr>
          <a:xfrm>
            <a:off x="1285240" y="1050595"/>
            <a:ext cx="8074815" cy="1618489"/>
          </a:xfrm>
        </p:spPr>
        <p:txBody>
          <a:bodyPr anchor="ctr">
            <a:normAutofit/>
          </a:bodyPr>
          <a:lstStyle/>
          <a:p>
            <a:r>
              <a:rPr lang="en-US" sz="7200"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8C116EBC-D36E-004D-8C0A-83B13F852B82}"/>
              </a:ext>
            </a:extLst>
          </p:cNvPr>
          <p:cNvSpPr>
            <a:spLocks noGrp="1"/>
          </p:cNvSpPr>
          <p:nvPr>
            <p:ph idx="1"/>
          </p:nvPr>
        </p:nvSpPr>
        <p:spPr>
          <a:xfrm>
            <a:off x="1285240" y="2969469"/>
            <a:ext cx="8074815" cy="2800395"/>
          </a:xfrm>
        </p:spPr>
        <p:txBody>
          <a:bodyPr anchor="t">
            <a:normAutofit/>
          </a:bodyPr>
          <a:lstStyle/>
          <a:p>
            <a:r>
              <a:rPr lang="en-GB" sz="1500" dirty="0">
                <a:latin typeface="Arial" panose="020B0604020202020204" pitchFamily="34" charset="0"/>
                <a:cs typeface="Arial" panose="020B0604020202020204" pitchFamily="34" charset="0"/>
              </a:rPr>
              <a:t>Ajumobi, D., and Kyobe, M. (2017), </a:t>
            </a:r>
            <a:r>
              <a:rPr lang="en-GB" sz="1500" b="1" i="1" dirty="0">
                <a:latin typeface="Arial" panose="020B0604020202020204" pitchFamily="34" charset="0"/>
                <a:cs typeface="Arial" panose="020B0604020202020204" pitchFamily="34" charset="0"/>
              </a:rPr>
              <a:t>“</a:t>
            </a:r>
            <a:r>
              <a:rPr lang="en-GB" sz="1500" i="1" dirty="0">
                <a:latin typeface="Arial" panose="020B0604020202020204" pitchFamily="34" charset="0"/>
                <a:cs typeface="Arial" panose="020B0604020202020204" pitchFamily="34" charset="0"/>
              </a:rPr>
              <a:t>Alignment of Human Competencies with Mobile Phone Technology and Business Strategies by Women -Led SMEs in South Africa</a:t>
            </a:r>
            <a:r>
              <a:rPr lang="en-GB" sz="1500" b="1" i="1" dirty="0">
                <a:latin typeface="Arial" panose="020B0604020202020204" pitchFamily="34" charset="0"/>
                <a:cs typeface="Arial" panose="020B0604020202020204" pitchFamily="34" charset="0"/>
              </a:rPr>
              <a:t>”</a:t>
            </a:r>
            <a:r>
              <a:rPr lang="en-GB" sz="1500" dirty="0">
                <a:latin typeface="Arial" panose="020B0604020202020204" pitchFamily="34" charset="0"/>
                <a:cs typeface="Arial" panose="020B0604020202020204" pitchFamily="34" charset="0"/>
              </a:rPr>
              <a:t> </a:t>
            </a:r>
            <a:r>
              <a:rPr lang="en-GB" sz="1500" b="1" i="1" dirty="0">
                <a:latin typeface="Arial" panose="020B0604020202020204" pitchFamily="34" charset="0"/>
                <a:cs typeface="Arial" panose="020B0604020202020204" pitchFamily="34" charset="0"/>
              </a:rPr>
              <a:t>The Electronic Journal of Information Systems in Developing Countries</a:t>
            </a:r>
            <a:r>
              <a:rPr lang="en-GB" sz="1500" i="1" dirty="0">
                <a:latin typeface="Arial" panose="020B0604020202020204" pitchFamily="34" charset="0"/>
                <a:cs typeface="Arial" panose="020B0604020202020204" pitchFamily="34" charset="0"/>
              </a:rPr>
              <a:t> EJISDC (2017), 80, 8, 1-25.</a:t>
            </a:r>
          </a:p>
          <a:p>
            <a:r>
              <a:rPr lang="en-GB" sz="1500" b="1" i="1" dirty="0">
                <a:latin typeface="Arial" panose="020B0604020202020204" pitchFamily="34" charset="0"/>
                <a:cs typeface="Arial" panose="020B0604020202020204" pitchFamily="34" charset="0"/>
              </a:rPr>
              <a:t>“Empowering women micro-entrepreneurs in emerging economies: The role of information communications technology” </a:t>
            </a:r>
            <a:r>
              <a:rPr lang="en-GB" sz="1500" i="1" dirty="0">
                <a:latin typeface="Arial" panose="020B0604020202020204" pitchFamily="34" charset="0"/>
                <a:cs typeface="Arial" panose="020B0604020202020204" pitchFamily="34" charset="0"/>
              </a:rPr>
              <a:t>AUTHORS Victoria L. Crittenden, William F. Crittenden Haya Ajjan , Journal of Business Research 98 (2019) 191–203 </a:t>
            </a:r>
          </a:p>
          <a:p>
            <a:r>
              <a:rPr lang="en-GB" sz="1500" dirty="0">
                <a:latin typeface="Arial" panose="020B0604020202020204" pitchFamily="34" charset="0"/>
                <a:cs typeface="Arial" panose="020B0604020202020204" pitchFamily="34" charset="0"/>
              </a:rPr>
              <a:t>Jalleh Sharafizad, School of Business &amp; Law, Edith Cowan University, Joopdalup, Australia, “</a:t>
            </a:r>
            <a:r>
              <a:rPr lang="en-GB" sz="1500" b="1" i="1" dirty="0">
                <a:latin typeface="Arial" panose="020B0604020202020204" pitchFamily="34" charset="0"/>
                <a:cs typeface="Arial" panose="020B0604020202020204" pitchFamily="34" charset="0"/>
              </a:rPr>
              <a:t>Women business owners’ adoption of information and communication Technology’, </a:t>
            </a:r>
            <a:r>
              <a:rPr lang="en-GB" sz="1500" b="1" dirty="0">
                <a:latin typeface="Arial" panose="020B0604020202020204" pitchFamily="34" charset="0"/>
                <a:cs typeface="Arial" panose="020B0604020202020204" pitchFamily="34" charset="0"/>
              </a:rPr>
              <a:t>Journal of Systems and Information Technology </a:t>
            </a:r>
            <a:r>
              <a:rPr lang="en-GB" sz="1500" dirty="0">
                <a:latin typeface="Arial" panose="020B0604020202020204" pitchFamily="34" charset="0"/>
                <a:cs typeface="Arial" panose="020B0604020202020204" pitchFamily="34" charset="0"/>
              </a:rPr>
              <a:t>Vol. 18 No. 4, 2016 pp. 331-345 ,</a:t>
            </a:r>
            <a:r>
              <a:rPr lang="en-GB" sz="1500" b="1" dirty="0">
                <a:latin typeface="Arial" panose="020B0604020202020204" pitchFamily="34" charset="0"/>
                <a:cs typeface="Arial" panose="020B0604020202020204" pitchFamily="34" charset="0"/>
              </a:rPr>
              <a:t>Current issue available at : </a:t>
            </a:r>
            <a:r>
              <a:rPr lang="en-GB" sz="1500" b="1" dirty="0" err="1">
                <a:latin typeface="Arial" panose="020B0604020202020204" pitchFamily="34" charset="0"/>
                <a:cs typeface="Arial" panose="020B0604020202020204" pitchFamily="34" charset="0"/>
              </a:rPr>
              <a:t>www.emeraldinsight.com</a:t>
            </a:r>
            <a:r>
              <a:rPr lang="en-GB" sz="1500" b="1" dirty="0">
                <a:latin typeface="Arial" panose="020B0604020202020204" pitchFamily="34" charset="0"/>
                <a:cs typeface="Arial" panose="020B0604020202020204" pitchFamily="34" charset="0"/>
              </a:rPr>
              <a:t>/1328-7265</a:t>
            </a:r>
            <a:r>
              <a:rPr lang="en-GB" sz="1500" b="1" dirty="0"/>
              <a:t>.htm </a:t>
            </a:r>
            <a:endParaRPr lang="en-GB" sz="1500" dirty="0"/>
          </a:p>
        </p:txBody>
      </p:sp>
    </p:spTree>
    <p:extLst>
      <p:ext uri="{BB962C8B-B14F-4D97-AF65-F5344CB8AC3E}">
        <p14:creationId xmlns:p14="http://schemas.microsoft.com/office/powerpoint/2010/main" val="4148872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ight Triangle 2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877F36-007E-4144-A75B-B14DC3289619}"/>
              </a:ext>
            </a:extLst>
          </p:cNvPr>
          <p:cNvSpPr>
            <a:spLocks noGrp="1"/>
          </p:cNvSpPr>
          <p:nvPr>
            <p:ph type="title"/>
          </p:nvPr>
        </p:nvSpPr>
        <p:spPr>
          <a:xfrm>
            <a:off x="1285240" y="1050595"/>
            <a:ext cx="8074815" cy="1618489"/>
          </a:xfrm>
        </p:spPr>
        <p:txBody>
          <a:bodyPr anchor="ctr">
            <a:normAutofit/>
          </a:bodyPr>
          <a:lstStyle/>
          <a:p>
            <a:r>
              <a:rPr lang="en-US" sz="6700" dirty="0">
                <a:latin typeface="Arial" panose="020B0604020202020204" pitchFamily="34" charset="0"/>
                <a:cs typeface="Arial" panose="020B0604020202020204" pitchFamily="34" charset="0"/>
              </a:rPr>
              <a:t>References, Cont./d</a:t>
            </a:r>
          </a:p>
        </p:txBody>
      </p:sp>
      <p:sp>
        <p:nvSpPr>
          <p:cNvPr id="3" name="Content Placeholder 2">
            <a:extLst>
              <a:ext uri="{FF2B5EF4-FFF2-40B4-BE49-F238E27FC236}">
                <a16:creationId xmlns:a16="http://schemas.microsoft.com/office/drawing/2014/main" id="{85E8B078-CF83-D745-8BB1-DBF784F09F7A}"/>
              </a:ext>
            </a:extLst>
          </p:cNvPr>
          <p:cNvSpPr>
            <a:spLocks noGrp="1"/>
          </p:cNvSpPr>
          <p:nvPr>
            <p:ph idx="1"/>
          </p:nvPr>
        </p:nvSpPr>
        <p:spPr>
          <a:xfrm>
            <a:off x="1285240" y="2969469"/>
            <a:ext cx="8074815" cy="2800395"/>
          </a:xfrm>
        </p:spPr>
        <p:txBody>
          <a:bodyPr anchor="t">
            <a:normAutofit/>
          </a:bodyPr>
          <a:lstStyle/>
          <a:p>
            <a:r>
              <a:rPr lang="en-GB" sz="1900" dirty="0">
                <a:latin typeface="Arial" panose="020B0604020202020204" pitchFamily="34" charset="0"/>
                <a:cs typeface="Arial" panose="020B0604020202020204" pitchFamily="34" charset="0"/>
                <a:hlinkClick r:id="rId3" tooltip="Barbara Orser">
                  <a:extLst>
                    <a:ext uri="{A12FA001-AC4F-418D-AE19-62706E023703}">
                      <ahyp:hlinkClr xmlns:ahyp="http://schemas.microsoft.com/office/drawing/2018/hyperlinkcolor" val="tx"/>
                    </a:ext>
                  </a:extLst>
                </a:hlinkClick>
              </a:rPr>
              <a:t>Orser, B.</a:t>
            </a:r>
            <a:r>
              <a:rPr lang="en-GB" sz="1900" dirty="0">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hlinkClick r:id="rId4" tooltip="Allan Riding">
                  <a:extLst>
                    <a:ext uri="{A12FA001-AC4F-418D-AE19-62706E023703}">
                      <ahyp:hlinkClr xmlns:ahyp="http://schemas.microsoft.com/office/drawing/2018/hyperlinkcolor" val="tx"/>
                    </a:ext>
                  </a:extLst>
                </a:hlinkClick>
              </a:rPr>
              <a:t>Riding, A.</a:t>
            </a:r>
            <a:r>
              <a:rPr lang="en-GB" sz="1900" dirty="0">
                <a:latin typeface="Arial" panose="020B0604020202020204" pitchFamily="34" charset="0"/>
                <a:cs typeface="Arial" panose="020B0604020202020204" pitchFamily="34" charset="0"/>
              </a:rPr>
              <a:t> and </a:t>
            </a:r>
            <a:r>
              <a:rPr lang="en-GB" sz="1900" dirty="0">
                <a:latin typeface="Arial" panose="020B0604020202020204" pitchFamily="34" charset="0"/>
                <a:cs typeface="Arial" panose="020B0604020202020204" pitchFamily="34" charset="0"/>
                <a:hlinkClick r:id="rId5" tooltip="Yanhong Li">
                  <a:extLst>
                    <a:ext uri="{A12FA001-AC4F-418D-AE19-62706E023703}">
                      <ahyp:hlinkClr xmlns:ahyp="http://schemas.microsoft.com/office/drawing/2018/hyperlinkcolor" val="tx"/>
                    </a:ext>
                  </a:extLst>
                </a:hlinkClick>
              </a:rPr>
              <a:t>Li, Y.</a:t>
            </a:r>
            <a:r>
              <a:rPr lang="en-GB" sz="1900" dirty="0">
                <a:latin typeface="Arial" panose="020B0604020202020204" pitchFamily="34" charset="0"/>
                <a:cs typeface="Arial" panose="020B0604020202020204" pitchFamily="34" charset="0"/>
              </a:rPr>
              <a:t> (2019), "</a:t>
            </a:r>
            <a:r>
              <a:rPr lang="en-GB" sz="1900" b="1" dirty="0">
                <a:latin typeface="Arial" panose="020B0604020202020204" pitchFamily="34" charset="0"/>
                <a:cs typeface="Arial" panose="020B0604020202020204" pitchFamily="34" charset="0"/>
              </a:rPr>
              <a:t>Technology adoption and gender-inclusive entrepreneurship education and training", </a:t>
            </a:r>
            <a:r>
              <a:rPr lang="en-GB" sz="1900" b="1" i="1"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International Journal of Gender and Entrepreneurship</a:t>
            </a:r>
            <a:r>
              <a:rPr lang="en-GB" sz="1900" dirty="0">
                <a:latin typeface="Arial" panose="020B0604020202020204" pitchFamily="34" charset="0"/>
                <a:cs typeface="Arial" panose="020B0604020202020204" pitchFamily="34" charset="0"/>
              </a:rPr>
              <a:t>, Vol. 11 No. 3, pp. 273-298. </a:t>
            </a:r>
            <a:r>
              <a:rPr lang="en-GB" sz="1900" dirty="0">
                <a:latin typeface="Arial" panose="020B0604020202020204" pitchFamily="34" charset="0"/>
                <a:cs typeface="Arial" panose="020B0604020202020204" pitchFamily="34" charset="0"/>
                <a:hlinkClick r:id="rId7" tooltip="DOI: https://doi.org/10.1108/IJGE-02-2019-0026">
                  <a:extLst>
                    <a:ext uri="{A12FA001-AC4F-418D-AE19-62706E023703}">
                      <ahyp:hlinkClr xmlns:ahyp="http://schemas.microsoft.com/office/drawing/2018/hyperlinkcolor" val="tx"/>
                    </a:ext>
                  </a:extLst>
                </a:hlinkClick>
              </a:rPr>
              <a:t>https://doi.org/10.1108/IJGE-02-2019-0026</a:t>
            </a:r>
            <a:r>
              <a:rPr lang="en-GB" sz="1900" dirty="0">
                <a:latin typeface="Arial" panose="020B0604020202020204" pitchFamily="34" charset="0"/>
                <a:cs typeface="Arial" panose="020B0604020202020204" pitchFamily="34" charset="0"/>
              </a:rPr>
              <a:t>.</a:t>
            </a:r>
          </a:p>
          <a:p>
            <a:r>
              <a:rPr lang="en-US" sz="1900" dirty="0">
                <a:latin typeface="Arial" panose="020B0604020202020204" pitchFamily="34" charset="0"/>
                <a:cs typeface="Arial" panose="020B0604020202020204" pitchFamily="34" charset="0"/>
              </a:rPr>
              <a:t>Susmita Chatterjee, Sangita Dutta Gupta, Parijat Upadhyay</a:t>
            </a:r>
            <a:r>
              <a:rPr lang="en-US" sz="1900" b="1" dirty="0">
                <a:latin typeface="Arial" panose="020B0604020202020204" pitchFamily="34" charset="0"/>
                <a:cs typeface="Arial" panose="020B0604020202020204" pitchFamily="34" charset="0"/>
              </a:rPr>
              <a:t>,” Technology adoption and entrepreneurial orientation for rural women: Evidence from India”,</a:t>
            </a:r>
            <a:r>
              <a:rPr lang="en-US" sz="1900" dirty="0">
                <a:latin typeface="Arial" panose="020B0604020202020204" pitchFamily="34" charset="0"/>
                <a:cs typeface="Arial" panose="020B0604020202020204" pitchFamily="34" charset="0"/>
              </a:rPr>
              <a:t> </a:t>
            </a:r>
            <a:r>
              <a:rPr lang="en-US" sz="1900" b="1" dirty="0">
                <a:latin typeface="Arial" panose="020B0604020202020204" pitchFamily="34" charset="0"/>
                <a:cs typeface="Arial" panose="020B0604020202020204" pitchFamily="34" charset="0"/>
              </a:rPr>
              <a:t>Technological Forecasting and Social Change</a:t>
            </a:r>
            <a:r>
              <a:rPr lang="en-US" sz="1900" dirty="0">
                <a:latin typeface="Arial" panose="020B0604020202020204" pitchFamily="34" charset="0"/>
                <a:cs typeface="Arial" panose="020B0604020202020204" pitchFamily="34" charset="0"/>
              </a:rPr>
              <a:t>, Volume  160,   2020,  20236, ISSN 0040-1625, https://doi.org/10.1016/j.techfore.2020.120236.</a:t>
            </a:r>
          </a:p>
          <a:p>
            <a:endParaRPr lang="en-US" sz="1900" dirty="0"/>
          </a:p>
        </p:txBody>
      </p:sp>
    </p:spTree>
    <p:extLst>
      <p:ext uri="{BB962C8B-B14F-4D97-AF65-F5344CB8AC3E}">
        <p14:creationId xmlns:p14="http://schemas.microsoft.com/office/powerpoint/2010/main" val="6367577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TotalTime>
  <Words>2830</Words>
  <Application>Microsoft Macintosh PowerPoint</Application>
  <PresentationFormat>Widescreen</PresentationFormat>
  <Paragraphs>183</Paragraphs>
  <Slides>18</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UNIVERSITY OF WALES TRINITY SAINT DAVID (LONDON CAMPUS)</vt:lpstr>
      <vt:lpstr>ARTICLE REVIEW PRESENTATION  ROLE OF THEORY,ESPISTEMOLOGY,ONTOLOGY AND AXIOLOGY IN SHAPING AND INTERPRETING RESEARCH  A CRITICAL REFLECTION Strategy &amp; Women Entrepreneurship </vt:lpstr>
      <vt:lpstr> TOPIC RELEVANCE TO CURRENT PRACTICES, NEW INSIGHTS ON THE TOPIC</vt:lpstr>
      <vt:lpstr>  Ajumobi, D., and Kyobe, M. (2017), “Alignment of Human Competencies with Mobile Phone Technology and Business Strategies by Women -Led SMEs in South Africa” The Electronic Journal of Information Systems in Developing Countries EJISDC (2017), 80, 8, 1-25. First Published : 05 December 2017  </vt:lpstr>
      <vt:lpstr> Ajumobi,D.and Kyobe, M. (2017),cont./d</vt:lpstr>
      <vt:lpstr>“Empowering women micro-entrepreneurs in emerging economies: The role of information communications technology” AUTHORS Victoria L. Crittenden, William F. Crittenden Haya Ajjan , Journal of Business Research 98 (2019) 191–203  </vt:lpstr>
      <vt:lpstr>Victoria L. Crittenden, William F. Crittenden Haya Ajjan, 2019. cont./d</vt:lpstr>
      <vt:lpstr>“Technology adoption and entrepreneurial orientation for rural women: Evidence from India”, Susmita Chatterjee, Sangita Dutta Gupta Parijat Upadhyay, Technological Forecasting &amp; Social Change 160 (2020) 120236  Received 19 August 2019, Revised 29 June 2020, Accepted 30 July 2020, Available online 14 August 2020</vt:lpstr>
      <vt:lpstr>Susmita Chatterjee, Sangita Dutta Gupta Parijat Upadhyay,2020, Cont./d</vt:lpstr>
      <vt:lpstr>“Technology adoption and gender-inclusive entrepreneurship education and training. "Barbara Orser, Allan Riding and Yanhong Li, Journal: International Journal of Gender and Entrepreneurship Vol. 11 No. 3, 2019 pp. 273-298. Publication date: 9 September 2019 </vt:lpstr>
      <vt:lpstr>Barbara Orser, Allan Riding and Yanhong Li, 2019.cont./d</vt:lpstr>
      <vt:lpstr>   ’’Women business owners’ adoption of information and communication Technology’ Jalleh Sharafizad, journal of Systems and Information Technology” Vol. 18 No. 4, 2016 pp. 331-345  Received 23 July 2016, Revised 23 July 2016, Accepted 13 August 2016 Published: 14 November 2016 </vt:lpstr>
      <vt:lpstr>Jalleh Sharafizad, 2016, cont./d</vt:lpstr>
      <vt:lpstr>CRITICAL EVALUATION OF THE ARTICLES </vt:lpstr>
      <vt:lpstr>OVERALL CRITIQUE OF ARTICLES </vt:lpstr>
      <vt:lpstr>CONCLUSION- OBSERVATIONS</vt:lpstr>
      <vt:lpstr>REFERENCES </vt:lpstr>
      <vt:lpstr>References, Cont./d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 (LONDON CAMPUS)</dc:title>
  <dc:creator>Margaret Kyakunda (1712816)</dc:creator>
  <cp:lastModifiedBy>Margaret Kyakunda (1712816)</cp:lastModifiedBy>
  <cp:revision>10</cp:revision>
  <dcterms:created xsi:type="dcterms:W3CDTF">2020-12-09T20:52:06Z</dcterms:created>
  <dcterms:modified xsi:type="dcterms:W3CDTF">2020-12-09T21:49:15Z</dcterms:modified>
</cp:coreProperties>
</file>