
<file path=[Content_Types].xml><?xml version="1.0" encoding="utf-8"?>
<Types xmlns="http://schemas.openxmlformats.org/package/2006/content-types">
  <Default Extension="png" ContentType="image/png"/>
  <Default Extension="emf" ContentType="image/x-emf"/>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8"/>
  </p:notesMasterIdLst>
  <p:sldIdLst>
    <p:sldId id="256" r:id="rId2"/>
    <p:sldId id="257" r:id="rId3"/>
    <p:sldId id="326" r:id="rId4"/>
    <p:sldId id="258" r:id="rId5"/>
    <p:sldId id="259" r:id="rId6"/>
    <p:sldId id="260" r:id="rId7"/>
    <p:sldId id="261" r:id="rId8"/>
    <p:sldId id="262" r:id="rId9"/>
    <p:sldId id="264" r:id="rId10"/>
    <p:sldId id="263" r:id="rId11"/>
    <p:sldId id="265" r:id="rId12"/>
    <p:sldId id="266" r:id="rId13"/>
    <p:sldId id="273" r:id="rId14"/>
    <p:sldId id="274" r:id="rId15"/>
    <p:sldId id="269" r:id="rId16"/>
    <p:sldId id="270" r:id="rId17"/>
    <p:sldId id="271" r:id="rId18"/>
    <p:sldId id="272" r:id="rId19"/>
    <p:sldId id="275" r:id="rId20"/>
    <p:sldId id="276" r:id="rId21"/>
    <p:sldId id="278" r:id="rId22"/>
    <p:sldId id="277" r:id="rId23"/>
    <p:sldId id="279" r:id="rId24"/>
    <p:sldId id="281" r:id="rId25"/>
    <p:sldId id="282" r:id="rId26"/>
    <p:sldId id="283" r:id="rId27"/>
    <p:sldId id="285" r:id="rId28"/>
    <p:sldId id="284" r:id="rId29"/>
    <p:sldId id="286" r:id="rId30"/>
    <p:sldId id="287" r:id="rId31"/>
    <p:sldId id="288" r:id="rId32"/>
    <p:sldId id="290" r:id="rId33"/>
    <p:sldId id="289" r:id="rId34"/>
    <p:sldId id="291" r:id="rId35"/>
    <p:sldId id="325" r:id="rId36"/>
    <p:sldId id="327" r:id="rId37"/>
    <p:sldId id="292" r:id="rId38"/>
    <p:sldId id="300" r:id="rId39"/>
    <p:sldId id="301" r:id="rId40"/>
    <p:sldId id="293" r:id="rId41"/>
    <p:sldId id="303" r:id="rId42"/>
    <p:sldId id="306" r:id="rId43"/>
    <p:sldId id="307" r:id="rId44"/>
    <p:sldId id="308" r:id="rId45"/>
    <p:sldId id="309" r:id="rId46"/>
    <p:sldId id="310" r:id="rId47"/>
    <p:sldId id="302" r:id="rId48"/>
    <p:sldId id="305" r:id="rId49"/>
    <p:sldId id="311" r:id="rId50"/>
    <p:sldId id="304" r:id="rId51"/>
    <p:sldId id="298" r:id="rId52"/>
    <p:sldId id="299" r:id="rId53"/>
    <p:sldId id="312" r:id="rId54"/>
    <p:sldId id="313" r:id="rId55"/>
    <p:sldId id="314" r:id="rId56"/>
    <p:sldId id="315" r:id="rId57"/>
    <p:sldId id="319" r:id="rId58"/>
    <p:sldId id="317" r:id="rId59"/>
    <p:sldId id="320" r:id="rId60"/>
    <p:sldId id="321" r:id="rId61"/>
    <p:sldId id="318" r:id="rId62"/>
    <p:sldId id="322" r:id="rId63"/>
    <p:sldId id="323" r:id="rId64"/>
    <p:sldId id="324" r:id="rId65"/>
    <p:sldId id="297" r:id="rId66"/>
    <p:sldId id="316"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8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E6A2ED-4614-43B5-A6A8-1804F9C2A3A1}" type="doc">
      <dgm:prSet loTypeId="urn:microsoft.com/office/officeart/2005/8/layout/process1" loCatId="process" qsTypeId="urn:microsoft.com/office/officeart/2005/8/quickstyle/simple1" qsCatId="simple" csTypeId="urn:microsoft.com/office/officeart/2005/8/colors/accent1_2" csCatId="accent1" phldr="1"/>
      <dgm:spPr/>
    </dgm:pt>
    <dgm:pt modelId="{197A7414-0591-49D2-B1A6-653CB4803EC5}">
      <dgm:prSet phldrT="[Text]"/>
      <dgm:spPr/>
      <dgm:t>
        <a:bodyPr/>
        <a:lstStyle/>
        <a:p>
          <a:r>
            <a:rPr lang="en-GB" dirty="0" smtClean="0"/>
            <a:t>Cochlea</a:t>
          </a:r>
          <a:endParaRPr lang="en-GB" dirty="0"/>
        </a:p>
      </dgm:t>
    </dgm:pt>
    <dgm:pt modelId="{DC2FF5B8-8DBE-4FD8-92D9-05045E69419C}" type="parTrans" cxnId="{6C414A15-0097-4C68-A4AE-F14832E91F68}">
      <dgm:prSet/>
      <dgm:spPr/>
      <dgm:t>
        <a:bodyPr/>
        <a:lstStyle/>
        <a:p>
          <a:endParaRPr lang="en-GB"/>
        </a:p>
      </dgm:t>
    </dgm:pt>
    <dgm:pt modelId="{A92733BF-9D60-4EF0-B210-5B0FF1332C0D}" type="sibTrans" cxnId="{6C414A15-0097-4C68-A4AE-F14832E91F68}">
      <dgm:prSet/>
      <dgm:spPr/>
      <dgm:t>
        <a:bodyPr/>
        <a:lstStyle/>
        <a:p>
          <a:endParaRPr lang="en-GB" dirty="0"/>
        </a:p>
      </dgm:t>
    </dgm:pt>
    <dgm:pt modelId="{3C9D259E-19BC-4FD5-B510-1AB6E8793593}">
      <dgm:prSet phldrT="[Text]"/>
      <dgm:spPr/>
      <dgm:t>
        <a:bodyPr/>
        <a:lstStyle/>
        <a:p>
          <a:r>
            <a:rPr lang="en-GB" dirty="0" smtClean="0"/>
            <a:t>Cochlea Nucleus &amp; Inferior Colliculus</a:t>
          </a:r>
          <a:endParaRPr lang="en-GB" dirty="0"/>
        </a:p>
      </dgm:t>
    </dgm:pt>
    <dgm:pt modelId="{5C8F7DA9-F40D-4D26-BAE3-D431A60AB673}" type="parTrans" cxnId="{36C750B3-5730-4901-B719-BE8315CCB555}">
      <dgm:prSet/>
      <dgm:spPr/>
      <dgm:t>
        <a:bodyPr/>
        <a:lstStyle/>
        <a:p>
          <a:endParaRPr lang="en-GB"/>
        </a:p>
      </dgm:t>
    </dgm:pt>
    <dgm:pt modelId="{58382534-68CD-4343-B377-71B25A762F0E}" type="sibTrans" cxnId="{36C750B3-5730-4901-B719-BE8315CCB555}">
      <dgm:prSet/>
      <dgm:spPr/>
      <dgm:t>
        <a:bodyPr/>
        <a:lstStyle/>
        <a:p>
          <a:endParaRPr lang="en-GB" dirty="0"/>
        </a:p>
      </dgm:t>
    </dgm:pt>
    <dgm:pt modelId="{01172299-8112-4CCB-B3B8-BF3FDB4AACFD}">
      <dgm:prSet phldrT="[Text]"/>
      <dgm:spPr/>
      <dgm:t>
        <a:bodyPr/>
        <a:lstStyle/>
        <a:p>
          <a:r>
            <a:rPr lang="en-GB" dirty="0" smtClean="0"/>
            <a:t>Medial Geniculate Nucleus (MGN) – In Thalamus. </a:t>
          </a:r>
          <a:endParaRPr lang="en-GB" dirty="0"/>
        </a:p>
      </dgm:t>
    </dgm:pt>
    <dgm:pt modelId="{10FDFC29-F9EC-4342-A654-EC97E9375836}" type="parTrans" cxnId="{18F1CED0-4202-4F98-A761-A73419FEFFF5}">
      <dgm:prSet/>
      <dgm:spPr/>
      <dgm:t>
        <a:bodyPr/>
        <a:lstStyle/>
        <a:p>
          <a:endParaRPr lang="en-GB"/>
        </a:p>
      </dgm:t>
    </dgm:pt>
    <dgm:pt modelId="{2C9FEAA4-7384-45B0-8605-157371E57B8D}" type="sibTrans" cxnId="{18F1CED0-4202-4F98-A761-A73419FEFFF5}">
      <dgm:prSet/>
      <dgm:spPr/>
      <dgm:t>
        <a:bodyPr/>
        <a:lstStyle/>
        <a:p>
          <a:endParaRPr lang="en-GB" dirty="0"/>
        </a:p>
      </dgm:t>
    </dgm:pt>
    <dgm:pt modelId="{FC735621-2725-40B3-8C57-E4158E741324}">
      <dgm:prSet phldrT="[Text]"/>
      <dgm:spPr/>
      <dgm:t>
        <a:bodyPr/>
        <a:lstStyle/>
        <a:p>
          <a:r>
            <a:rPr lang="en-GB" dirty="0" smtClean="0"/>
            <a:t>Primary Auditory Cortex (Superior Temporal Lobe)</a:t>
          </a:r>
          <a:endParaRPr lang="en-GB" dirty="0"/>
        </a:p>
      </dgm:t>
    </dgm:pt>
    <dgm:pt modelId="{5720291E-EC6B-46E5-90E6-FA369F1676EC}" type="parTrans" cxnId="{99F887A8-1231-41AE-8281-EF3EC89AF554}">
      <dgm:prSet/>
      <dgm:spPr/>
      <dgm:t>
        <a:bodyPr/>
        <a:lstStyle/>
        <a:p>
          <a:endParaRPr lang="en-GB"/>
        </a:p>
      </dgm:t>
    </dgm:pt>
    <dgm:pt modelId="{5ED1656D-8A21-4F36-BBE3-D2E533C5C808}" type="sibTrans" cxnId="{99F887A8-1231-41AE-8281-EF3EC89AF554}">
      <dgm:prSet/>
      <dgm:spPr/>
      <dgm:t>
        <a:bodyPr/>
        <a:lstStyle/>
        <a:p>
          <a:endParaRPr lang="en-GB"/>
        </a:p>
      </dgm:t>
    </dgm:pt>
    <dgm:pt modelId="{FB3CA928-F08E-4823-B4E5-933A2034B4C8}" type="pres">
      <dgm:prSet presAssocID="{00E6A2ED-4614-43B5-A6A8-1804F9C2A3A1}" presName="Name0" presStyleCnt="0">
        <dgm:presLayoutVars>
          <dgm:dir/>
          <dgm:resizeHandles val="exact"/>
        </dgm:presLayoutVars>
      </dgm:prSet>
      <dgm:spPr/>
    </dgm:pt>
    <dgm:pt modelId="{3355CA95-1897-496B-B1B4-074A0C38B341}" type="pres">
      <dgm:prSet presAssocID="{197A7414-0591-49D2-B1A6-653CB4803EC5}" presName="node" presStyleLbl="node1" presStyleIdx="0" presStyleCnt="4">
        <dgm:presLayoutVars>
          <dgm:bulletEnabled val="1"/>
        </dgm:presLayoutVars>
      </dgm:prSet>
      <dgm:spPr/>
      <dgm:t>
        <a:bodyPr/>
        <a:lstStyle/>
        <a:p>
          <a:endParaRPr lang="en-GB"/>
        </a:p>
      </dgm:t>
    </dgm:pt>
    <dgm:pt modelId="{BEC6B90C-03DF-4BED-A701-4DEFFB30BE6B}" type="pres">
      <dgm:prSet presAssocID="{A92733BF-9D60-4EF0-B210-5B0FF1332C0D}" presName="sibTrans" presStyleLbl="sibTrans2D1" presStyleIdx="0" presStyleCnt="3"/>
      <dgm:spPr/>
      <dgm:t>
        <a:bodyPr/>
        <a:lstStyle/>
        <a:p>
          <a:endParaRPr lang="en-GB"/>
        </a:p>
      </dgm:t>
    </dgm:pt>
    <dgm:pt modelId="{28395FCC-931D-4EE8-A386-B9763EB74F7A}" type="pres">
      <dgm:prSet presAssocID="{A92733BF-9D60-4EF0-B210-5B0FF1332C0D}" presName="connectorText" presStyleLbl="sibTrans2D1" presStyleIdx="0" presStyleCnt="3"/>
      <dgm:spPr/>
      <dgm:t>
        <a:bodyPr/>
        <a:lstStyle/>
        <a:p>
          <a:endParaRPr lang="en-GB"/>
        </a:p>
      </dgm:t>
    </dgm:pt>
    <dgm:pt modelId="{F041EB65-6EDE-43E4-8BC8-3332C1A98A5E}" type="pres">
      <dgm:prSet presAssocID="{3C9D259E-19BC-4FD5-B510-1AB6E8793593}" presName="node" presStyleLbl="node1" presStyleIdx="1" presStyleCnt="4">
        <dgm:presLayoutVars>
          <dgm:bulletEnabled val="1"/>
        </dgm:presLayoutVars>
      </dgm:prSet>
      <dgm:spPr/>
      <dgm:t>
        <a:bodyPr/>
        <a:lstStyle/>
        <a:p>
          <a:endParaRPr lang="en-GB"/>
        </a:p>
      </dgm:t>
    </dgm:pt>
    <dgm:pt modelId="{39A33EE1-EBEC-4225-A013-0D6071683ACF}" type="pres">
      <dgm:prSet presAssocID="{58382534-68CD-4343-B377-71B25A762F0E}" presName="sibTrans" presStyleLbl="sibTrans2D1" presStyleIdx="1" presStyleCnt="3"/>
      <dgm:spPr/>
      <dgm:t>
        <a:bodyPr/>
        <a:lstStyle/>
        <a:p>
          <a:endParaRPr lang="en-GB"/>
        </a:p>
      </dgm:t>
    </dgm:pt>
    <dgm:pt modelId="{6C482A33-E6DC-4BE3-8E54-FE3A8B2930FD}" type="pres">
      <dgm:prSet presAssocID="{58382534-68CD-4343-B377-71B25A762F0E}" presName="connectorText" presStyleLbl="sibTrans2D1" presStyleIdx="1" presStyleCnt="3"/>
      <dgm:spPr/>
      <dgm:t>
        <a:bodyPr/>
        <a:lstStyle/>
        <a:p>
          <a:endParaRPr lang="en-GB"/>
        </a:p>
      </dgm:t>
    </dgm:pt>
    <dgm:pt modelId="{FB3D9D86-F2EC-43AA-8C3C-B8E152324482}" type="pres">
      <dgm:prSet presAssocID="{01172299-8112-4CCB-B3B8-BF3FDB4AACFD}" presName="node" presStyleLbl="node1" presStyleIdx="2" presStyleCnt="4">
        <dgm:presLayoutVars>
          <dgm:bulletEnabled val="1"/>
        </dgm:presLayoutVars>
      </dgm:prSet>
      <dgm:spPr/>
      <dgm:t>
        <a:bodyPr/>
        <a:lstStyle/>
        <a:p>
          <a:endParaRPr lang="en-GB"/>
        </a:p>
      </dgm:t>
    </dgm:pt>
    <dgm:pt modelId="{64DCB191-2EFE-4254-BA7E-CE0B0FA0BAB3}" type="pres">
      <dgm:prSet presAssocID="{2C9FEAA4-7384-45B0-8605-157371E57B8D}" presName="sibTrans" presStyleLbl="sibTrans2D1" presStyleIdx="2" presStyleCnt="3"/>
      <dgm:spPr/>
      <dgm:t>
        <a:bodyPr/>
        <a:lstStyle/>
        <a:p>
          <a:endParaRPr lang="en-GB"/>
        </a:p>
      </dgm:t>
    </dgm:pt>
    <dgm:pt modelId="{6148683C-6422-43F8-A416-391DED8C9313}" type="pres">
      <dgm:prSet presAssocID="{2C9FEAA4-7384-45B0-8605-157371E57B8D}" presName="connectorText" presStyleLbl="sibTrans2D1" presStyleIdx="2" presStyleCnt="3"/>
      <dgm:spPr/>
      <dgm:t>
        <a:bodyPr/>
        <a:lstStyle/>
        <a:p>
          <a:endParaRPr lang="en-GB"/>
        </a:p>
      </dgm:t>
    </dgm:pt>
    <dgm:pt modelId="{E45260CD-0419-4ABB-9BDC-5DE1BC50DD4D}" type="pres">
      <dgm:prSet presAssocID="{FC735621-2725-40B3-8C57-E4158E741324}" presName="node" presStyleLbl="node1" presStyleIdx="3" presStyleCnt="4">
        <dgm:presLayoutVars>
          <dgm:bulletEnabled val="1"/>
        </dgm:presLayoutVars>
      </dgm:prSet>
      <dgm:spPr/>
      <dgm:t>
        <a:bodyPr/>
        <a:lstStyle/>
        <a:p>
          <a:endParaRPr lang="en-GB"/>
        </a:p>
      </dgm:t>
    </dgm:pt>
  </dgm:ptLst>
  <dgm:cxnLst>
    <dgm:cxn modelId="{6C414A15-0097-4C68-A4AE-F14832E91F68}" srcId="{00E6A2ED-4614-43B5-A6A8-1804F9C2A3A1}" destId="{197A7414-0591-49D2-B1A6-653CB4803EC5}" srcOrd="0" destOrd="0" parTransId="{DC2FF5B8-8DBE-4FD8-92D9-05045E69419C}" sibTransId="{A92733BF-9D60-4EF0-B210-5B0FF1332C0D}"/>
    <dgm:cxn modelId="{3E8C61DA-ABD7-4253-A611-506CD489F097}" type="presOf" srcId="{197A7414-0591-49D2-B1A6-653CB4803EC5}" destId="{3355CA95-1897-496B-B1B4-074A0C38B341}" srcOrd="0" destOrd="0" presId="urn:microsoft.com/office/officeart/2005/8/layout/process1"/>
    <dgm:cxn modelId="{5F318108-32EC-44FB-A6B6-C838A637E6EF}" type="presOf" srcId="{00E6A2ED-4614-43B5-A6A8-1804F9C2A3A1}" destId="{FB3CA928-F08E-4823-B4E5-933A2034B4C8}" srcOrd="0" destOrd="0" presId="urn:microsoft.com/office/officeart/2005/8/layout/process1"/>
    <dgm:cxn modelId="{18F1CED0-4202-4F98-A761-A73419FEFFF5}" srcId="{00E6A2ED-4614-43B5-A6A8-1804F9C2A3A1}" destId="{01172299-8112-4CCB-B3B8-BF3FDB4AACFD}" srcOrd="2" destOrd="0" parTransId="{10FDFC29-F9EC-4342-A654-EC97E9375836}" sibTransId="{2C9FEAA4-7384-45B0-8605-157371E57B8D}"/>
    <dgm:cxn modelId="{99F887A8-1231-41AE-8281-EF3EC89AF554}" srcId="{00E6A2ED-4614-43B5-A6A8-1804F9C2A3A1}" destId="{FC735621-2725-40B3-8C57-E4158E741324}" srcOrd="3" destOrd="0" parTransId="{5720291E-EC6B-46E5-90E6-FA369F1676EC}" sibTransId="{5ED1656D-8A21-4F36-BBE3-D2E533C5C808}"/>
    <dgm:cxn modelId="{DBFEB19C-83D0-4786-93EA-382F36DAB651}" type="presOf" srcId="{A92733BF-9D60-4EF0-B210-5B0FF1332C0D}" destId="{BEC6B90C-03DF-4BED-A701-4DEFFB30BE6B}" srcOrd="0" destOrd="0" presId="urn:microsoft.com/office/officeart/2005/8/layout/process1"/>
    <dgm:cxn modelId="{B3E68D78-FE8F-443B-A360-38367DFCB8DC}" type="presOf" srcId="{FC735621-2725-40B3-8C57-E4158E741324}" destId="{E45260CD-0419-4ABB-9BDC-5DE1BC50DD4D}" srcOrd="0" destOrd="0" presId="urn:microsoft.com/office/officeart/2005/8/layout/process1"/>
    <dgm:cxn modelId="{0B7387DC-C947-4B94-B3B5-29E5D66C926A}" type="presOf" srcId="{58382534-68CD-4343-B377-71B25A762F0E}" destId="{39A33EE1-EBEC-4225-A013-0D6071683ACF}" srcOrd="0" destOrd="0" presId="urn:microsoft.com/office/officeart/2005/8/layout/process1"/>
    <dgm:cxn modelId="{4C76B6B1-E7E1-4D3D-ABC7-37792F5C0991}" type="presOf" srcId="{2C9FEAA4-7384-45B0-8605-157371E57B8D}" destId="{6148683C-6422-43F8-A416-391DED8C9313}" srcOrd="1" destOrd="0" presId="urn:microsoft.com/office/officeart/2005/8/layout/process1"/>
    <dgm:cxn modelId="{E974552D-BEB8-4D3B-AFD0-36C2919800B4}" type="presOf" srcId="{2C9FEAA4-7384-45B0-8605-157371E57B8D}" destId="{64DCB191-2EFE-4254-BA7E-CE0B0FA0BAB3}" srcOrd="0" destOrd="0" presId="urn:microsoft.com/office/officeart/2005/8/layout/process1"/>
    <dgm:cxn modelId="{7CAF494C-CCB3-4FEC-9CC6-FC49FFABDE10}" type="presOf" srcId="{A92733BF-9D60-4EF0-B210-5B0FF1332C0D}" destId="{28395FCC-931D-4EE8-A386-B9763EB74F7A}" srcOrd="1" destOrd="0" presId="urn:microsoft.com/office/officeart/2005/8/layout/process1"/>
    <dgm:cxn modelId="{03CCB0EF-E59A-4F47-A5FA-EACAC1371B54}" type="presOf" srcId="{58382534-68CD-4343-B377-71B25A762F0E}" destId="{6C482A33-E6DC-4BE3-8E54-FE3A8B2930FD}" srcOrd="1" destOrd="0" presId="urn:microsoft.com/office/officeart/2005/8/layout/process1"/>
    <dgm:cxn modelId="{36C750B3-5730-4901-B719-BE8315CCB555}" srcId="{00E6A2ED-4614-43B5-A6A8-1804F9C2A3A1}" destId="{3C9D259E-19BC-4FD5-B510-1AB6E8793593}" srcOrd="1" destOrd="0" parTransId="{5C8F7DA9-F40D-4D26-BAE3-D431A60AB673}" sibTransId="{58382534-68CD-4343-B377-71B25A762F0E}"/>
    <dgm:cxn modelId="{68A2D42F-70FB-4B8D-9305-2E2409572868}" type="presOf" srcId="{3C9D259E-19BC-4FD5-B510-1AB6E8793593}" destId="{F041EB65-6EDE-43E4-8BC8-3332C1A98A5E}" srcOrd="0" destOrd="0" presId="urn:microsoft.com/office/officeart/2005/8/layout/process1"/>
    <dgm:cxn modelId="{47E8CB2D-C4BB-4134-BF16-1DA796787232}" type="presOf" srcId="{01172299-8112-4CCB-B3B8-BF3FDB4AACFD}" destId="{FB3D9D86-F2EC-43AA-8C3C-B8E152324482}" srcOrd="0" destOrd="0" presId="urn:microsoft.com/office/officeart/2005/8/layout/process1"/>
    <dgm:cxn modelId="{727504C4-422F-4C73-953E-F43C5BAC8874}" type="presParOf" srcId="{FB3CA928-F08E-4823-B4E5-933A2034B4C8}" destId="{3355CA95-1897-496B-B1B4-074A0C38B341}" srcOrd="0" destOrd="0" presId="urn:microsoft.com/office/officeart/2005/8/layout/process1"/>
    <dgm:cxn modelId="{59572B96-AF2E-43B6-B4BA-37168F7D777D}" type="presParOf" srcId="{FB3CA928-F08E-4823-B4E5-933A2034B4C8}" destId="{BEC6B90C-03DF-4BED-A701-4DEFFB30BE6B}" srcOrd="1" destOrd="0" presId="urn:microsoft.com/office/officeart/2005/8/layout/process1"/>
    <dgm:cxn modelId="{0C7AADA0-459D-4423-9B80-C31D22615D9C}" type="presParOf" srcId="{BEC6B90C-03DF-4BED-A701-4DEFFB30BE6B}" destId="{28395FCC-931D-4EE8-A386-B9763EB74F7A}" srcOrd="0" destOrd="0" presId="urn:microsoft.com/office/officeart/2005/8/layout/process1"/>
    <dgm:cxn modelId="{BE819F21-D704-4CF2-828D-4156BB8AF39B}" type="presParOf" srcId="{FB3CA928-F08E-4823-B4E5-933A2034B4C8}" destId="{F041EB65-6EDE-43E4-8BC8-3332C1A98A5E}" srcOrd="2" destOrd="0" presId="urn:microsoft.com/office/officeart/2005/8/layout/process1"/>
    <dgm:cxn modelId="{1E05FA57-B658-4C56-A212-D9CC96076E7A}" type="presParOf" srcId="{FB3CA928-F08E-4823-B4E5-933A2034B4C8}" destId="{39A33EE1-EBEC-4225-A013-0D6071683ACF}" srcOrd="3" destOrd="0" presId="urn:microsoft.com/office/officeart/2005/8/layout/process1"/>
    <dgm:cxn modelId="{F01C6381-3EAB-46B3-BFEC-E1D14A8F7BD7}" type="presParOf" srcId="{39A33EE1-EBEC-4225-A013-0D6071683ACF}" destId="{6C482A33-E6DC-4BE3-8E54-FE3A8B2930FD}" srcOrd="0" destOrd="0" presId="urn:microsoft.com/office/officeart/2005/8/layout/process1"/>
    <dgm:cxn modelId="{635F3638-FE1F-48A1-A94A-C32F32A5EBFF}" type="presParOf" srcId="{FB3CA928-F08E-4823-B4E5-933A2034B4C8}" destId="{FB3D9D86-F2EC-43AA-8C3C-B8E152324482}" srcOrd="4" destOrd="0" presId="urn:microsoft.com/office/officeart/2005/8/layout/process1"/>
    <dgm:cxn modelId="{EC110A41-BEB7-433C-B7B1-54D699FB19B7}" type="presParOf" srcId="{FB3CA928-F08E-4823-B4E5-933A2034B4C8}" destId="{64DCB191-2EFE-4254-BA7E-CE0B0FA0BAB3}" srcOrd="5" destOrd="0" presId="urn:microsoft.com/office/officeart/2005/8/layout/process1"/>
    <dgm:cxn modelId="{C856235D-CEB0-4BB8-A359-50B8724DB5AC}" type="presParOf" srcId="{64DCB191-2EFE-4254-BA7E-CE0B0FA0BAB3}" destId="{6148683C-6422-43F8-A416-391DED8C9313}" srcOrd="0" destOrd="0" presId="urn:microsoft.com/office/officeart/2005/8/layout/process1"/>
    <dgm:cxn modelId="{EAA1BB79-FB07-41C4-9E8E-ADD694CA7037}" type="presParOf" srcId="{FB3CA928-F08E-4823-B4E5-933A2034B4C8}" destId="{E45260CD-0419-4ABB-9BDC-5DE1BC50DD4D}"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5CA95-1897-496B-B1B4-074A0C38B341}">
      <dsp:nvSpPr>
        <dsp:cNvPr id="0" name=""/>
        <dsp:cNvSpPr/>
      </dsp:nvSpPr>
      <dsp:spPr>
        <a:xfrm>
          <a:off x="3777"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Cochlea</a:t>
          </a:r>
          <a:endParaRPr lang="en-GB" sz="1800" kern="1200" dirty="0"/>
        </a:p>
      </dsp:txBody>
      <dsp:txXfrm>
        <a:off x="52153" y="1146638"/>
        <a:ext cx="1554931" cy="1588159"/>
      </dsp:txXfrm>
    </dsp:sp>
    <dsp:sp modelId="{BEC6B90C-03DF-4BED-A701-4DEFFB30BE6B}">
      <dsp:nvSpPr>
        <dsp:cNvPr id="0" name=""/>
        <dsp:cNvSpPr/>
      </dsp:nvSpPr>
      <dsp:spPr>
        <a:xfrm>
          <a:off x="1820630" y="1735909"/>
          <a:ext cx="350157" cy="4096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1820630" y="1817832"/>
        <a:ext cx="245110" cy="245771"/>
      </dsp:txXfrm>
    </dsp:sp>
    <dsp:sp modelId="{F041EB65-6EDE-43E4-8BC8-3332C1A98A5E}">
      <dsp:nvSpPr>
        <dsp:cNvPr id="0" name=""/>
        <dsp:cNvSpPr/>
      </dsp:nvSpPr>
      <dsp:spPr>
        <a:xfrm>
          <a:off x="2316135"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Cochlea Nucleus &amp; Inferior Colliculus</a:t>
          </a:r>
          <a:endParaRPr lang="en-GB" sz="1800" kern="1200" dirty="0"/>
        </a:p>
      </dsp:txBody>
      <dsp:txXfrm>
        <a:off x="2364511" y="1146638"/>
        <a:ext cx="1554931" cy="1588159"/>
      </dsp:txXfrm>
    </dsp:sp>
    <dsp:sp modelId="{39A33EE1-EBEC-4225-A013-0D6071683ACF}">
      <dsp:nvSpPr>
        <dsp:cNvPr id="0" name=""/>
        <dsp:cNvSpPr/>
      </dsp:nvSpPr>
      <dsp:spPr>
        <a:xfrm>
          <a:off x="4132987" y="1735909"/>
          <a:ext cx="350157" cy="4096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4132987" y="1817832"/>
        <a:ext cx="245110" cy="245771"/>
      </dsp:txXfrm>
    </dsp:sp>
    <dsp:sp modelId="{FB3D9D86-F2EC-43AA-8C3C-B8E152324482}">
      <dsp:nvSpPr>
        <dsp:cNvPr id="0" name=""/>
        <dsp:cNvSpPr/>
      </dsp:nvSpPr>
      <dsp:spPr>
        <a:xfrm>
          <a:off x="4628492"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Medial Geniculate Nucleus (MGN) – In Thalamus. </a:t>
          </a:r>
          <a:endParaRPr lang="en-GB" sz="1800" kern="1200" dirty="0"/>
        </a:p>
      </dsp:txBody>
      <dsp:txXfrm>
        <a:off x="4676868" y="1146638"/>
        <a:ext cx="1554931" cy="1588159"/>
      </dsp:txXfrm>
    </dsp:sp>
    <dsp:sp modelId="{64DCB191-2EFE-4254-BA7E-CE0B0FA0BAB3}">
      <dsp:nvSpPr>
        <dsp:cNvPr id="0" name=""/>
        <dsp:cNvSpPr/>
      </dsp:nvSpPr>
      <dsp:spPr>
        <a:xfrm>
          <a:off x="6445345" y="1735909"/>
          <a:ext cx="350157" cy="4096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dirty="0"/>
        </a:p>
      </dsp:txBody>
      <dsp:txXfrm>
        <a:off x="6445345" y="1817832"/>
        <a:ext cx="245110" cy="245771"/>
      </dsp:txXfrm>
    </dsp:sp>
    <dsp:sp modelId="{E45260CD-0419-4ABB-9BDC-5DE1BC50DD4D}">
      <dsp:nvSpPr>
        <dsp:cNvPr id="0" name=""/>
        <dsp:cNvSpPr/>
      </dsp:nvSpPr>
      <dsp:spPr>
        <a:xfrm>
          <a:off x="6940850" y="1098262"/>
          <a:ext cx="1651683" cy="168491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Primary Auditory Cortex (Superior Temporal Lobe)</a:t>
          </a:r>
          <a:endParaRPr lang="en-GB" sz="1800" kern="1200" dirty="0"/>
        </a:p>
      </dsp:txBody>
      <dsp:txXfrm>
        <a:off x="6989226" y="1146638"/>
        <a:ext cx="1554931" cy="158815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663705-9DDD-474B-A20A-4210D5C64BFD}" type="datetimeFigureOut">
              <a:rPr lang="en-GB" smtClean="0"/>
              <a:t>12/03/2018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4C6864-84F0-4B69-B325-0D65E1C3B6D8}" type="slidenum">
              <a:rPr lang="en-GB" smtClean="0"/>
              <a:t>‹#›</a:t>
            </a:fld>
            <a:endParaRPr lang="en-GB" dirty="0"/>
          </a:p>
        </p:txBody>
      </p:sp>
    </p:spTree>
    <p:extLst>
      <p:ext uri="{BB962C8B-B14F-4D97-AF65-F5344CB8AC3E}">
        <p14:creationId xmlns:p14="http://schemas.microsoft.com/office/powerpoint/2010/main" val="523429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F52CD96-1FAB-4F75-ADB4-C2A1F753707E}" type="slidenum">
              <a:rPr lang="en-GB" smtClean="0"/>
              <a:t>34</a:t>
            </a:fld>
            <a:endParaRPr lang="en-GB" dirty="0"/>
          </a:p>
        </p:txBody>
      </p:sp>
    </p:spTree>
    <p:extLst>
      <p:ext uri="{BB962C8B-B14F-4D97-AF65-F5344CB8AC3E}">
        <p14:creationId xmlns:p14="http://schemas.microsoft.com/office/powerpoint/2010/main" val="2122625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668611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732711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11957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273338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14324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70369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2858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89698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319386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86652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5072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1305708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64236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4152090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20282643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5A63A7-3E60-49AC-92EF-A488F86EFA14}" type="datetimeFigureOut">
              <a:rPr lang="en-GB" smtClean="0"/>
              <a:t>12/03/2018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8C52635-A68D-4D59-A696-54A567897ECD}" type="slidenum">
              <a:rPr lang="en-GB" smtClean="0"/>
              <a:t>‹#›</a:t>
            </a:fld>
            <a:endParaRPr lang="en-GB" dirty="0"/>
          </a:p>
        </p:txBody>
      </p:sp>
    </p:spTree>
    <p:extLst>
      <p:ext uri="{BB962C8B-B14F-4D97-AF65-F5344CB8AC3E}">
        <p14:creationId xmlns:p14="http://schemas.microsoft.com/office/powerpoint/2010/main" val="3962660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5A63A7-3E60-49AC-92EF-A488F86EFA14}" type="datetimeFigureOut">
              <a:rPr lang="en-GB" smtClean="0"/>
              <a:t>12/03/2018</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8C52635-A68D-4D59-A696-54A567897ECD}" type="slidenum">
              <a:rPr lang="en-GB" smtClean="0"/>
              <a:t>‹#›</a:t>
            </a:fld>
            <a:endParaRPr lang="en-GB" dirty="0"/>
          </a:p>
        </p:txBody>
      </p:sp>
    </p:spTree>
    <p:extLst>
      <p:ext uri="{BB962C8B-B14F-4D97-AF65-F5344CB8AC3E}">
        <p14:creationId xmlns:p14="http://schemas.microsoft.com/office/powerpoint/2010/main" val="3085530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Sensation and Perception</a:t>
            </a:r>
            <a:endParaRPr lang="en-GB" dirty="0"/>
          </a:p>
        </p:txBody>
      </p:sp>
      <p:sp>
        <p:nvSpPr>
          <p:cNvPr id="3" name="Subtitle 2"/>
          <p:cNvSpPr>
            <a:spLocks noGrp="1"/>
          </p:cNvSpPr>
          <p:nvPr>
            <p:ph type="subTitle" idx="1"/>
          </p:nvPr>
        </p:nvSpPr>
        <p:spPr/>
        <p:txBody>
          <a:bodyPr/>
          <a:lstStyle/>
          <a:p>
            <a:r>
              <a:rPr lang="en-GB" dirty="0" smtClean="0"/>
              <a:t>Dr Stuart Jones</a:t>
            </a:r>
            <a:endParaRPr lang="en-GB" dirty="0"/>
          </a:p>
        </p:txBody>
      </p:sp>
    </p:spTree>
    <p:extLst>
      <p:ext uri="{BB962C8B-B14F-4D97-AF65-F5344CB8AC3E}">
        <p14:creationId xmlns:p14="http://schemas.microsoft.com/office/powerpoint/2010/main" val="27774409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lstStyle/>
          <a:p>
            <a:r>
              <a:rPr lang="en-GB" dirty="0" smtClean="0"/>
              <a:t>To discuss Cortical and Sub-cortical regions involved in Auditory Perception. </a:t>
            </a:r>
          </a:p>
          <a:p>
            <a:endParaRPr lang="en-GB" dirty="0"/>
          </a:p>
          <a:p>
            <a:r>
              <a:rPr lang="en-GB" dirty="0" smtClean="0"/>
              <a:t> To discuss the Organisation of Auditory </a:t>
            </a:r>
            <a:r>
              <a:rPr lang="en-GB" dirty="0"/>
              <a:t>P</a:t>
            </a:r>
            <a:r>
              <a:rPr lang="en-GB" dirty="0" smtClean="0"/>
              <a:t>rocessing. </a:t>
            </a:r>
          </a:p>
          <a:p>
            <a:endParaRPr lang="en-GB" dirty="0"/>
          </a:p>
          <a:p>
            <a:r>
              <a:rPr lang="en-GB" dirty="0" smtClean="0"/>
              <a:t>To discuss deficits / disorders of auditory perception and observing the role of neuroimaging in this field. </a:t>
            </a:r>
          </a:p>
          <a:p>
            <a:endParaRPr lang="en-GB" dirty="0"/>
          </a:p>
          <a:p>
            <a:r>
              <a:rPr lang="en-GB" dirty="0" smtClean="0"/>
              <a:t>To discuss cortical and sub-cortical regions involved in Visual Perception and the organisation of visual processing. </a:t>
            </a:r>
          </a:p>
          <a:p>
            <a:endParaRPr lang="en-GB" dirty="0"/>
          </a:p>
          <a:p>
            <a:endParaRPr lang="en-GB" dirty="0"/>
          </a:p>
        </p:txBody>
      </p:sp>
    </p:spTree>
    <p:extLst>
      <p:ext uri="{BB962C8B-B14F-4D97-AF65-F5344CB8AC3E}">
        <p14:creationId xmlns:p14="http://schemas.microsoft.com/office/powerpoint/2010/main" val="36679297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p:txBody>
          <a:bodyPr/>
          <a:lstStyle/>
          <a:p>
            <a:r>
              <a:rPr lang="en-GB" dirty="0" smtClean="0"/>
              <a:t>To discuss the role of neuroimaging studies and visit some of the classic studies in neuroscience looking at visual perception. </a:t>
            </a:r>
          </a:p>
          <a:p>
            <a:endParaRPr lang="en-GB" dirty="0"/>
          </a:p>
          <a:p>
            <a:r>
              <a:rPr lang="en-GB" dirty="0" smtClean="0"/>
              <a:t>To examine disorders of visual perception and highlight Neuroscientific studies in this area. </a:t>
            </a:r>
          </a:p>
          <a:p>
            <a:endParaRPr lang="en-GB" dirty="0"/>
          </a:p>
          <a:p>
            <a:r>
              <a:rPr lang="en-GB" dirty="0" smtClean="0"/>
              <a:t>To explore an neuroscientific / biological explanation for visual illusions. </a:t>
            </a:r>
          </a:p>
          <a:p>
            <a:endParaRPr lang="en-GB" dirty="0"/>
          </a:p>
          <a:p>
            <a:endParaRPr lang="en-GB" dirty="0"/>
          </a:p>
        </p:txBody>
      </p:sp>
    </p:spTree>
    <p:extLst>
      <p:ext uri="{BB962C8B-B14F-4D97-AF65-F5344CB8AC3E}">
        <p14:creationId xmlns:p14="http://schemas.microsoft.com/office/powerpoint/2010/main" val="24022125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Auditory Perception. </a:t>
            </a:r>
            <a:endParaRPr lang="en-GB" dirty="0"/>
          </a:p>
        </p:txBody>
      </p:sp>
      <p:sp>
        <p:nvSpPr>
          <p:cNvPr id="3" name="Content Placeholder 2"/>
          <p:cNvSpPr>
            <a:spLocks noGrp="1"/>
          </p:cNvSpPr>
          <p:nvPr>
            <p:ph idx="1"/>
          </p:nvPr>
        </p:nvSpPr>
        <p:spPr/>
        <p:txBody>
          <a:bodyPr/>
          <a:lstStyle/>
          <a:p>
            <a:r>
              <a:rPr lang="en-GB" dirty="0" smtClean="0"/>
              <a:t>Sense of hearing or </a:t>
            </a:r>
            <a:r>
              <a:rPr lang="en-GB" i="1" dirty="0" smtClean="0"/>
              <a:t>audition </a:t>
            </a:r>
            <a:r>
              <a:rPr lang="en-GB" dirty="0" smtClean="0"/>
              <a:t>plays an important role in our daily lives – essential to survival. </a:t>
            </a:r>
          </a:p>
          <a:p>
            <a:endParaRPr lang="en-GB" i="1" dirty="0"/>
          </a:p>
          <a:p>
            <a:r>
              <a:rPr lang="en-GB" dirty="0" smtClean="0"/>
              <a:t>But how does the brain process sound? What happens as sound waves enter the ear? </a:t>
            </a:r>
          </a:p>
          <a:p>
            <a:pPr marL="0" indent="0">
              <a:buNone/>
            </a:pPr>
            <a:endParaRPr lang="en-GB" dirty="0" smtClean="0"/>
          </a:p>
          <a:p>
            <a:endParaRPr lang="en-GB" dirty="0"/>
          </a:p>
          <a:p>
            <a:endParaRPr lang="en-GB" dirty="0"/>
          </a:p>
        </p:txBody>
      </p:sp>
    </p:spTree>
    <p:extLst>
      <p:ext uri="{BB962C8B-B14F-4D97-AF65-F5344CB8AC3E}">
        <p14:creationId xmlns:p14="http://schemas.microsoft.com/office/powerpoint/2010/main" val="11128204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Auditory Perception</a:t>
            </a:r>
            <a:endParaRPr lang="en-GB" dirty="0"/>
          </a:p>
        </p:txBody>
      </p:sp>
      <p:sp>
        <p:nvSpPr>
          <p:cNvPr id="3" name="Content Placeholder 2"/>
          <p:cNvSpPr>
            <a:spLocks noGrp="1"/>
          </p:cNvSpPr>
          <p:nvPr>
            <p:ph sz="half" idx="1"/>
          </p:nvPr>
        </p:nvSpPr>
        <p:spPr>
          <a:xfrm>
            <a:off x="524934" y="1563688"/>
            <a:ext cx="4184035" cy="4697411"/>
          </a:xfrm>
        </p:spPr>
        <p:txBody>
          <a:bodyPr>
            <a:normAutofit fontScale="77500" lnSpcReduction="20000"/>
          </a:bodyPr>
          <a:lstStyle/>
          <a:p>
            <a:r>
              <a:rPr lang="en-GB" dirty="0" smtClean="0"/>
              <a:t>Inner ear provide the mechanism for transforming variations on sound pressure into neural signals. </a:t>
            </a:r>
          </a:p>
          <a:p>
            <a:endParaRPr lang="en-GB" dirty="0"/>
          </a:p>
          <a:p>
            <a:r>
              <a:rPr lang="en-GB" dirty="0" smtClean="0"/>
              <a:t>Sound waves arriving at the ear make the </a:t>
            </a:r>
            <a:r>
              <a:rPr lang="en-GB" b="1" dirty="0" smtClean="0"/>
              <a:t>eardrum (Tympanic Membrane)</a:t>
            </a:r>
            <a:r>
              <a:rPr lang="en-GB" dirty="0" smtClean="0"/>
              <a:t> </a:t>
            </a:r>
            <a:r>
              <a:rPr lang="en-GB" dirty="0" smtClean="0"/>
              <a:t>vibrate.</a:t>
            </a:r>
          </a:p>
          <a:p>
            <a:pPr lvl="1"/>
            <a:r>
              <a:rPr lang="en-GB" dirty="0" smtClean="0"/>
              <a:t>This sets in motion the bones of the middle ear, the </a:t>
            </a:r>
            <a:r>
              <a:rPr lang="en-GB" b="1" dirty="0" smtClean="0"/>
              <a:t>ossicles</a:t>
            </a:r>
            <a:r>
              <a:rPr lang="en-GB" dirty="0" smtClean="0"/>
              <a:t>, which trigger vibrations of the oval window </a:t>
            </a:r>
          </a:p>
          <a:p>
            <a:pPr lvl="1"/>
            <a:r>
              <a:rPr lang="en-GB" dirty="0" smtClean="0"/>
              <a:t>Vibrations produce tiny waves in the inner ear’s fluid. </a:t>
            </a:r>
          </a:p>
          <a:p>
            <a:endParaRPr lang="en-GB" dirty="0"/>
          </a:p>
          <a:p>
            <a:r>
              <a:rPr lang="en-GB" b="1" dirty="0" smtClean="0"/>
              <a:t>Hair cells </a:t>
            </a:r>
            <a:r>
              <a:rPr lang="en-GB" dirty="0" smtClean="0"/>
              <a:t>(primary auditory receptors) – located along the surface of the </a:t>
            </a:r>
            <a:r>
              <a:rPr lang="en-GB" b="1" dirty="0" smtClean="0"/>
              <a:t>basilar membrane</a:t>
            </a:r>
            <a:r>
              <a:rPr lang="en-GB" dirty="0" smtClean="0"/>
              <a:t> are then stimulated and oscillations generate action potentials.</a:t>
            </a:r>
          </a:p>
          <a:p>
            <a:pPr lvl="1"/>
            <a:r>
              <a:rPr lang="en-GB" dirty="0" smtClean="0"/>
              <a:t>Converted into a Neural Signal. </a:t>
            </a:r>
          </a:p>
          <a:p>
            <a:pPr lvl="1"/>
            <a:r>
              <a:rPr lang="en-GB" dirty="0" smtClean="0"/>
              <a:t>Basilar Membrane and Hair Cells are located with the </a:t>
            </a:r>
            <a:r>
              <a:rPr lang="en-GB" b="1" dirty="0" smtClean="0"/>
              <a:t>cochlea</a:t>
            </a:r>
            <a:r>
              <a:rPr lang="en-GB" dirty="0" smtClean="0"/>
              <a:t>. </a:t>
            </a:r>
          </a:p>
          <a:p>
            <a:r>
              <a:rPr lang="en-GB" dirty="0" smtClean="0"/>
              <a:t>The cochlea’s internal membrane, </a:t>
            </a:r>
            <a:r>
              <a:rPr lang="en-GB" b="1" dirty="0" smtClean="0"/>
              <a:t>the organ of Corti</a:t>
            </a:r>
            <a:r>
              <a:rPr lang="en-GB" dirty="0" smtClean="0"/>
              <a:t>, is the auditory receptor organ</a:t>
            </a:r>
          </a:p>
          <a:p>
            <a:endParaRPr lang="en-GB" dirty="0" smtClean="0"/>
          </a:p>
          <a:p>
            <a:pPr lvl="1"/>
            <a:endParaRPr lang="en-GB" dirty="0"/>
          </a:p>
        </p:txBody>
      </p:sp>
      <p:sp>
        <p:nvSpPr>
          <p:cNvPr id="4" name="Content Placeholder 3"/>
          <p:cNvSpPr>
            <a:spLocks noGrp="1"/>
          </p:cNvSpPr>
          <p:nvPr>
            <p:ph sz="half" idx="2"/>
          </p:nvPr>
        </p:nvSpPr>
        <p:spPr/>
        <p:txBody>
          <a:bodyPr>
            <a:normAutofit fontScale="77500" lnSpcReduction="20000"/>
          </a:bodyPr>
          <a:lstStyle/>
          <a:p>
            <a:endParaRPr lang="en-GB"/>
          </a:p>
        </p:txBody>
      </p:sp>
      <p:pic>
        <p:nvPicPr>
          <p:cNvPr id="5" name="Picture 4"/>
          <p:cNvPicPr>
            <a:picLocks noChangeAspect="1"/>
          </p:cNvPicPr>
          <p:nvPr/>
        </p:nvPicPr>
        <p:blipFill>
          <a:blip r:embed="rId2"/>
          <a:stretch>
            <a:fillRect/>
          </a:stretch>
        </p:blipFill>
        <p:spPr>
          <a:xfrm>
            <a:off x="4708969" y="1270000"/>
            <a:ext cx="5951157" cy="4800600"/>
          </a:xfrm>
          <a:prstGeom prst="rect">
            <a:avLst/>
          </a:prstGeom>
        </p:spPr>
      </p:pic>
    </p:spTree>
    <p:extLst>
      <p:ext uri="{BB962C8B-B14F-4D97-AF65-F5344CB8AC3E}">
        <p14:creationId xmlns:p14="http://schemas.microsoft.com/office/powerpoint/2010/main" val="1183213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Subcortical Relays of Auditory System.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26111176"/>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40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355CA95-1897-496B-B1B4-074A0C38B341}"/>
                                            </p:graphicEl>
                                          </p:spTgt>
                                        </p:tgtEl>
                                        <p:attrNameLst>
                                          <p:attrName>style.visibility</p:attrName>
                                        </p:attrNameLst>
                                      </p:cBhvr>
                                      <p:to>
                                        <p:strVal val="visible"/>
                                      </p:to>
                                    </p:set>
                                    <p:anim calcmode="lin" valueType="num">
                                      <p:cBhvr additive="base">
                                        <p:cTn id="7" dur="500" fill="hold"/>
                                        <p:tgtEl>
                                          <p:spTgt spid="4">
                                            <p:graphicEl>
                                              <a:dgm id="{3355CA95-1897-496B-B1B4-074A0C38B34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355CA95-1897-496B-B1B4-074A0C38B34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BEC6B90C-03DF-4BED-A701-4DEFFB30BE6B}"/>
                                            </p:graphicEl>
                                          </p:spTgt>
                                        </p:tgtEl>
                                        <p:attrNameLst>
                                          <p:attrName>style.visibility</p:attrName>
                                        </p:attrNameLst>
                                      </p:cBhvr>
                                      <p:to>
                                        <p:strVal val="visible"/>
                                      </p:to>
                                    </p:set>
                                    <p:anim calcmode="lin" valueType="num">
                                      <p:cBhvr additive="base">
                                        <p:cTn id="13" dur="500" fill="hold"/>
                                        <p:tgtEl>
                                          <p:spTgt spid="4">
                                            <p:graphicEl>
                                              <a:dgm id="{BEC6B90C-03DF-4BED-A701-4DEFFB30BE6B}"/>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BEC6B90C-03DF-4BED-A701-4DEFFB30BE6B}"/>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F041EB65-6EDE-43E4-8BC8-3332C1A98A5E}"/>
                                            </p:graphicEl>
                                          </p:spTgt>
                                        </p:tgtEl>
                                        <p:attrNameLst>
                                          <p:attrName>style.visibility</p:attrName>
                                        </p:attrNameLst>
                                      </p:cBhvr>
                                      <p:to>
                                        <p:strVal val="visible"/>
                                      </p:to>
                                    </p:set>
                                    <p:anim calcmode="lin" valueType="num">
                                      <p:cBhvr additive="base">
                                        <p:cTn id="17" dur="500" fill="hold"/>
                                        <p:tgtEl>
                                          <p:spTgt spid="4">
                                            <p:graphicEl>
                                              <a:dgm id="{F041EB65-6EDE-43E4-8BC8-3332C1A98A5E}"/>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F041EB65-6EDE-43E4-8BC8-3332C1A98A5E}"/>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39A33EE1-EBEC-4225-A013-0D6071683ACF}"/>
                                            </p:graphicEl>
                                          </p:spTgt>
                                        </p:tgtEl>
                                        <p:attrNameLst>
                                          <p:attrName>style.visibility</p:attrName>
                                        </p:attrNameLst>
                                      </p:cBhvr>
                                      <p:to>
                                        <p:strVal val="visible"/>
                                      </p:to>
                                    </p:set>
                                    <p:anim calcmode="lin" valueType="num">
                                      <p:cBhvr additive="base">
                                        <p:cTn id="23" dur="500" fill="hold"/>
                                        <p:tgtEl>
                                          <p:spTgt spid="4">
                                            <p:graphicEl>
                                              <a:dgm id="{39A33EE1-EBEC-4225-A013-0D6071683ACF}"/>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39A33EE1-EBEC-4225-A013-0D6071683ACF}"/>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FB3D9D86-F2EC-43AA-8C3C-B8E152324482}"/>
                                            </p:graphicEl>
                                          </p:spTgt>
                                        </p:tgtEl>
                                        <p:attrNameLst>
                                          <p:attrName>style.visibility</p:attrName>
                                        </p:attrNameLst>
                                      </p:cBhvr>
                                      <p:to>
                                        <p:strVal val="visible"/>
                                      </p:to>
                                    </p:set>
                                    <p:anim calcmode="lin" valueType="num">
                                      <p:cBhvr additive="base">
                                        <p:cTn id="27" dur="500" fill="hold"/>
                                        <p:tgtEl>
                                          <p:spTgt spid="4">
                                            <p:graphicEl>
                                              <a:dgm id="{FB3D9D86-F2EC-43AA-8C3C-B8E152324482}"/>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FB3D9D86-F2EC-43AA-8C3C-B8E152324482}"/>
                                            </p:graphic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4">
                                            <p:graphicEl>
                                              <a:dgm id="{64DCB191-2EFE-4254-BA7E-CE0B0FA0BAB3}"/>
                                            </p:graphicEl>
                                          </p:spTgt>
                                        </p:tgtEl>
                                        <p:attrNameLst>
                                          <p:attrName>style.visibility</p:attrName>
                                        </p:attrNameLst>
                                      </p:cBhvr>
                                      <p:to>
                                        <p:strVal val="visible"/>
                                      </p:to>
                                    </p:set>
                                    <p:anim calcmode="lin" valueType="num">
                                      <p:cBhvr additive="base">
                                        <p:cTn id="33" dur="500" fill="hold"/>
                                        <p:tgtEl>
                                          <p:spTgt spid="4">
                                            <p:graphicEl>
                                              <a:dgm id="{64DCB191-2EFE-4254-BA7E-CE0B0FA0BAB3}"/>
                                            </p:graphic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graphicEl>
                                              <a:dgm id="{64DCB191-2EFE-4254-BA7E-CE0B0FA0BAB3}"/>
                                            </p:graphic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
                                            <p:graphicEl>
                                              <a:dgm id="{E45260CD-0419-4ABB-9BDC-5DE1BC50DD4D}"/>
                                            </p:graphicEl>
                                          </p:spTgt>
                                        </p:tgtEl>
                                        <p:attrNameLst>
                                          <p:attrName>style.visibility</p:attrName>
                                        </p:attrNameLst>
                                      </p:cBhvr>
                                      <p:to>
                                        <p:strVal val="visible"/>
                                      </p:to>
                                    </p:set>
                                    <p:anim calcmode="lin" valueType="num">
                                      <p:cBhvr additive="base">
                                        <p:cTn id="37" dur="500" fill="hold"/>
                                        <p:tgtEl>
                                          <p:spTgt spid="4">
                                            <p:graphicEl>
                                              <a:dgm id="{E45260CD-0419-4ABB-9BDC-5DE1BC50DD4D}"/>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E45260CD-0419-4ABB-9BDC-5DE1BC50DD4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3200400" y="-8572"/>
            <a:ext cx="4927600" cy="6735185"/>
          </a:xfrm>
          <a:prstGeom prst="rect">
            <a:avLst/>
          </a:prstGeom>
        </p:spPr>
      </p:pic>
    </p:spTree>
    <p:extLst>
      <p:ext uri="{BB962C8B-B14F-4D97-AF65-F5344CB8AC3E}">
        <p14:creationId xmlns:p14="http://schemas.microsoft.com/office/powerpoint/2010/main" val="26072207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Auditory Sensitivity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Ranges from 20 Hz – 20,000 Hz. </a:t>
            </a:r>
          </a:p>
          <a:p>
            <a:pPr lvl="1"/>
            <a:r>
              <a:rPr lang="en-GB" dirty="0" smtClean="0"/>
              <a:t>1,000 – 4,000 Hz = best tuned – critical for human communication (such as a babies cry). </a:t>
            </a:r>
          </a:p>
          <a:p>
            <a:endParaRPr lang="en-GB" dirty="0"/>
          </a:p>
          <a:p>
            <a:r>
              <a:rPr lang="en-GB" dirty="0" smtClean="0"/>
              <a:t>Hair cells at the base of cochlea activated by high frequency. </a:t>
            </a:r>
          </a:p>
          <a:p>
            <a:endParaRPr lang="en-GB" dirty="0"/>
          </a:p>
          <a:p>
            <a:r>
              <a:rPr lang="en-GB" dirty="0" smtClean="0"/>
              <a:t>Hair cells at the apex of cochlea activated by low frequency. </a:t>
            </a:r>
          </a:p>
          <a:p>
            <a:endParaRPr lang="en-GB" dirty="0"/>
          </a:p>
          <a:p>
            <a:r>
              <a:rPr lang="en-GB" dirty="0" smtClean="0"/>
              <a:t>Constant overlapping. </a:t>
            </a:r>
          </a:p>
          <a:p>
            <a:endParaRPr lang="en-GB" dirty="0"/>
          </a:p>
          <a:p>
            <a:r>
              <a:rPr lang="en-GB" dirty="0" smtClean="0"/>
              <a:t>E.g. Music, speech made up of complex frequencies  - activate a broad range of hair cells. </a:t>
            </a:r>
            <a:endParaRPr lang="en-GB" dirty="0"/>
          </a:p>
        </p:txBody>
      </p:sp>
    </p:spTree>
    <p:extLst>
      <p:ext uri="{BB962C8B-B14F-4D97-AF65-F5344CB8AC3E}">
        <p14:creationId xmlns:p14="http://schemas.microsoft.com/office/powerpoint/2010/main" val="35611402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Tonotopic Organisation of Auditory Processing. </a:t>
            </a:r>
            <a:endParaRPr lang="en-GB" dirty="0"/>
          </a:p>
        </p:txBody>
      </p:sp>
      <p:sp>
        <p:nvSpPr>
          <p:cNvPr id="3" name="Content Placeholder 2"/>
          <p:cNvSpPr>
            <a:spLocks noGrp="1"/>
          </p:cNvSpPr>
          <p:nvPr>
            <p:ph idx="1"/>
          </p:nvPr>
        </p:nvSpPr>
        <p:spPr/>
        <p:txBody>
          <a:bodyPr>
            <a:normAutofit/>
          </a:bodyPr>
          <a:lstStyle/>
          <a:p>
            <a:r>
              <a:rPr lang="en-GB" dirty="0" smtClean="0"/>
              <a:t>Important to note that individual cells do not give precise frequency information, but provides coarse coding. </a:t>
            </a:r>
          </a:p>
          <a:p>
            <a:pPr lvl="1"/>
            <a:r>
              <a:rPr lang="en-GB" dirty="0" smtClean="0"/>
              <a:t>Perception therefore must depend on the activity of many neurons. </a:t>
            </a:r>
          </a:p>
          <a:p>
            <a:endParaRPr lang="en-GB" dirty="0"/>
          </a:p>
          <a:p>
            <a:r>
              <a:rPr lang="en-GB" dirty="0" smtClean="0"/>
              <a:t>Functional Imaging Research has provided evidence for a Tonotopic organisation in the auditory cortex. </a:t>
            </a:r>
          </a:p>
          <a:p>
            <a:pPr marL="0" indent="0">
              <a:buNone/>
            </a:pPr>
            <a:endParaRPr lang="en-GB" dirty="0"/>
          </a:p>
          <a:p>
            <a:r>
              <a:rPr lang="en-GB" dirty="0" smtClean="0"/>
              <a:t>E.g. Bilecen et al (1998) – Paper linked on Moodle. </a:t>
            </a:r>
            <a:endParaRPr lang="en-GB" dirty="0"/>
          </a:p>
        </p:txBody>
      </p:sp>
    </p:spTree>
    <p:extLst>
      <p:ext uri="{BB962C8B-B14F-4D97-AF65-F5344CB8AC3E}">
        <p14:creationId xmlns:p14="http://schemas.microsoft.com/office/powerpoint/2010/main" val="6487021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807599" y="1055706"/>
            <a:ext cx="10576801" cy="4746587"/>
          </a:xfrm>
          <a:prstGeom prst="rect">
            <a:avLst/>
          </a:prstGeom>
        </p:spPr>
      </p:pic>
    </p:spTree>
    <p:extLst>
      <p:ext uri="{BB962C8B-B14F-4D97-AF65-F5344CB8AC3E}">
        <p14:creationId xmlns:p14="http://schemas.microsoft.com/office/powerpoint/2010/main" val="42088255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89837"/>
            <a:ext cx="7772400" cy="843815"/>
          </a:xfrm>
        </p:spPr>
        <p:txBody>
          <a:bodyPr/>
          <a:lstStyle/>
          <a:p>
            <a:r>
              <a:rPr lang="en-GB" dirty="0"/>
              <a:t>The auditory cortex</a:t>
            </a:r>
          </a:p>
        </p:txBody>
      </p:sp>
      <p:sp>
        <p:nvSpPr>
          <p:cNvPr id="3" name="Content Placeholder 2"/>
          <p:cNvSpPr>
            <a:spLocks noGrp="1"/>
          </p:cNvSpPr>
          <p:nvPr>
            <p:ph idx="1"/>
          </p:nvPr>
        </p:nvSpPr>
        <p:spPr>
          <a:xfrm>
            <a:off x="1524000" y="933651"/>
            <a:ext cx="9009246" cy="5703817"/>
          </a:xfrm>
          <a:solidFill>
            <a:schemeClr val="bg1"/>
          </a:solidFill>
        </p:spPr>
        <p:txBody>
          <a:bodyPr/>
          <a:lstStyle/>
          <a:p>
            <a:r>
              <a:rPr lang="en-GB" dirty="0"/>
              <a:t>Located in the Temporal lobe:</a:t>
            </a:r>
          </a:p>
          <a:p>
            <a:pPr lvl="1"/>
            <a:r>
              <a:rPr lang="en-GB" dirty="0"/>
              <a:t>Evidence </a:t>
            </a:r>
            <a:r>
              <a:rPr lang="en-US" altLang="en-US" dirty="0">
                <a:latin typeface="Arial" panose="020B0604020202020204" pitchFamily="34" charset="0"/>
              </a:rPr>
              <a:t>from functional brain imaging studies in humans and invasive neural recording studies in monkeys. </a:t>
            </a:r>
          </a:p>
          <a:p>
            <a:pPr eaLnBrk="1" hangingPunct="1"/>
            <a:r>
              <a:rPr lang="en-US" altLang="en-US" dirty="0">
                <a:latin typeface="Arial" panose="020B0604020202020204" pitchFamily="34" charset="0"/>
              </a:rPr>
              <a:t>Next to primary auditory area in each hemisphere are 2 other areas, which together all 3 are referred to as the core region.</a:t>
            </a:r>
          </a:p>
          <a:p>
            <a:pPr eaLnBrk="1" hangingPunct="1"/>
            <a:r>
              <a:rPr lang="en-US" altLang="en-US" dirty="0">
                <a:latin typeface="Arial" panose="020B0604020202020204" pitchFamily="34" charset="0"/>
              </a:rPr>
              <a:t>Surrounding the core region is a band called the belt which has the area of secondary cortex. </a:t>
            </a:r>
          </a:p>
          <a:p>
            <a:pPr eaLnBrk="1" hangingPunct="1"/>
            <a:r>
              <a:rPr lang="en-US" altLang="en-US" dirty="0">
                <a:latin typeface="Arial" panose="020B0604020202020204" pitchFamily="34" charset="0"/>
              </a:rPr>
              <a:t>Any area of secondary cortex outside the belt is called the parabelt area. </a:t>
            </a:r>
          </a:p>
          <a:p>
            <a:pPr eaLnBrk="1" hangingPunct="1"/>
            <a:r>
              <a:rPr lang="en-US" altLang="en-US" dirty="0">
                <a:latin typeface="Arial" panose="020B0604020202020204" pitchFamily="34" charset="0"/>
              </a:rPr>
              <a:t>There are about 10 separate areas of secondary auditory cortex in primates. </a:t>
            </a:r>
          </a:p>
          <a:p>
            <a:pPr lvl="1"/>
            <a:endParaRPr lang="en-GB" dirty="0"/>
          </a:p>
        </p:txBody>
      </p:sp>
    </p:spTree>
    <p:extLst>
      <p:ext uri="{BB962C8B-B14F-4D97-AF65-F5344CB8AC3E}">
        <p14:creationId xmlns:p14="http://schemas.microsoft.com/office/powerpoint/2010/main" val="3198280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47022"/>
            <a:ext cx="7772400" cy="831925"/>
          </a:xfrm>
        </p:spPr>
        <p:txBody>
          <a:bodyPr/>
          <a:lstStyle/>
          <a:p>
            <a:r>
              <a:rPr lang="en-GB" dirty="0"/>
              <a:t>The auditory cortex</a:t>
            </a:r>
          </a:p>
        </p:txBody>
      </p:sp>
      <p:pic>
        <p:nvPicPr>
          <p:cNvPr id="4"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142" t="4758" r="3409" b="3957"/>
          <a:stretch>
            <a:fillRect/>
          </a:stretch>
        </p:blipFill>
        <p:spPr bwMode="auto">
          <a:xfrm>
            <a:off x="1940534" y="980738"/>
            <a:ext cx="8310932" cy="5710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5" name="Rectangle 4"/>
          <p:cNvSpPr/>
          <p:nvPr/>
        </p:nvSpPr>
        <p:spPr bwMode="auto">
          <a:xfrm>
            <a:off x="1706880" y="5249732"/>
            <a:ext cx="3108960" cy="1441524"/>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eaLnBrk="0" fontAlgn="base" hangingPunct="0">
              <a:spcBef>
                <a:spcPct val="0"/>
              </a:spcBef>
              <a:spcAft>
                <a:spcPct val="0"/>
              </a:spcAft>
            </a:pPr>
            <a:endParaRPr lang="en-GB" sz="2400" dirty="0">
              <a:latin typeface="Times"/>
            </a:endParaRPr>
          </a:p>
        </p:txBody>
      </p:sp>
    </p:spTree>
    <p:extLst>
      <p:ext uri="{BB962C8B-B14F-4D97-AF65-F5344CB8AC3E}">
        <p14:creationId xmlns:p14="http://schemas.microsoft.com/office/powerpoint/2010/main" val="813590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80212"/>
            <a:ext cx="7772400" cy="769643"/>
          </a:xfrm>
        </p:spPr>
        <p:txBody>
          <a:bodyPr/>
          <a:lstStyle/>
          <a:p>
            <a:r>
              <a:rPr lang="en-GB" dirty="0"/>
              <a:t>The auditory cortex </a:t>
            </a:r>
          </a:p>
        </p:txBody>
      </p:sp>
      <p:sp>
        <p:nvSpPr>
          <p:cNvPr id="3" name="Content Placeholder 2"/>
          <p:cNvSpPr>
            <a:spLocks noGrp="1"/>
          </p:cNvSpPr>
          <p:nvPr>
            <p:ph idx="1"/>
          </p:nvPr>
        </p:nvSpPr>
        <p:spPr>
          <a:xfrm>
            <a:off x="1617000" y="1086521"/>
            <a:ext cx="8676183" cy="1602890"/>
          </a:xfrm>
          <a:solidFill>
            <a:schemeClr val="bg1"/>
          </a:solidFill>
        </p:spPr>
        <p:txBody>
          <a:bodyPr/>
          <a:lstStyle/>
          <a:p>
            <a:pPr eaLnBrk="1" hangingPunct="1"/>
            <a:r>
              <a:rPr lang="en-US" altLang="en-US" dirty="0">
                <a:latin typeface="Arial" panose="020B0604020202020204" pitchFamily="34" charset="0"/>
              </a:rPr>
              <a:t>Two main streams of auditory analysis:</a:t>
            </a:r>
          </a:p>
          <a:p>
            <a:pPr lvl="1" eaLnBrk="1" hangingPunct="1"/>
            <a:r>
              <a:rPr lang="en-US" altLang="en-US" dirty="0">
                <a:latin typeface="Arial" panose="020B0604020202020204" pitchFamily="34" charset="0"/>
              </a:rPr>
              <a:t>the prefrontal cortex </a:t>
            </a:r>
          </a:p>
          <a:p>
            <a:pPr lvl="1" eaLnBrk="1" hangingPunct="1"/>
            <a:r>
              <a:rPr lang="en-US" altLang="en-US" dirty="0">
                <a:latin typeface="Arial" panose="020B0604020202020204" pitchFamily="34" charset="0"/>
              </a:rPr>
              <a:t>posterior parietal cortex. </a:t>
            </a:r>
          </a:p>
          <a:p>
            <a:pPr marL="457200" lvl="1" indent="0">
              <a:buNone/>
            </a:pPr>
            <a:endParaRPr lang="en-US" altLang="en-US" dirty="0">
              <a:latin typeface="Arial" panose="020B0604020202020204" pitchFamily="34" charset="0"/>
            </a:endParaRPr>
          </a:p>
          <a:p>
            <a:endParaRPr lang="en-GB" dirty="0"/>
          </a:p>
        </p:txBody>
      </p:sp>
      <p:pic>
        <p:nvPicPr>
          <p:cNvPr id="4" name="Picture 6"/>
          <p:cNvPicPr>
            <a:picLocks noChangeAspect="1" noChangeArrowheads="1"/>
          </p:cNvPicPr>
          <p:nvPr/>
        </p:nvPicPr>
        <p:blipFill>
          <a:blip r:embed="rId2">
            <a:extLst>
              <a:ext uri="{28A0092B-C50C-407E-A947-70E740481C1C}">
                <a14:useLocalDpi xmlns:a14="http://schemas.microsoft.com/office/drawing/2010/main" val="0"/>
              </a:ext>
            </a:extLst>
          </a:blip>
          <a:srcRect l="3024" t="4330" r="4301" b="14655"/>
          <a:stretch>
            <a:fillRect/>
          </a:stretch>
        </p:blipFill>
        <p:spPr bwMode="auto">
          <a:xfrm>
            <a:off x="1616999" y="2926079"/>
            <a:ext cx="6157194" cy="3840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5" name="TextBox 4"/>
          <p:cNvSpPr txBox="1"/>
          <p:nvPr/>
        </p:nvSpPr>
        <p:spPr>
          <a:xfrm>
            <a:off x="7774193" y="3200871"/>
            <a:ext cx="2807746" cy="3416320"/>
          </a:xfrm>
          <a:prstGeom prst="rect">
            <a:avLst/>
          </a:prstGeom>
          <a:solidFill>
            <a:schemeClr val="bg1"/>
          </a:solidFill>
        </p:spPr>
        <p:txBody>
          <a:bodyPr wrap="square" rtlCol="0">
            <a:spAutoFit/>
          </a:bodyPr>
          <a:lstStyle/>
          <a:p>
            <a:r>
              <a:rPr lang="en-US" altLang="en-US" sz="2400" dirty="0">
                <a:latin typeface="Arial" panose="020B0604020202020204" pitchFamily="34" charset="0"/>
              </a:rPr>
              <a:t>Anterior auditory pathway may be involved in identifying sound. </a:t>
            </a:r>
          </a:p>
          <a:p>
            <a:endParaRPr lang="en-US" altLang="en-US" sz="2400" dirty="0">
              <a:latin typeface="Arial" panose="020B0604020202020204" pitchFamily="34" charset="0"/>
            </a:endParaRPr>
          </a:p>
          <a:p>
            <a:r>
              <a:rPr lang="en-US" altLang="en-US" sz="2400" dirty="0">
                <a:latin typeface="Arial" panose="020B0604020202020204" pitchFamily="34" charset="0"/>
              </a:rPr>
              <a:t>Posterior auditory pathway may be involved in locating sounds.</a:t>
            </a:r>
            <a:endParaRPr lang="en-GB" sz="2400" dirty="0"/>
          </a:p>
        </p:txBody>
      </p:sp>
    </p:spTree>
    <p:extLst>
      <p:ext uri="{BB962C8B-B14F-4D97-AF65-F5344CB8AC3E}">
        <p14:creationId xmlns:p14="http://schemas.microsoft.com/office/powerpoint/2010/main" val="370282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0" dur="500"/>
                                        <p:tgtEl>
                                          <p:spTgt spid="3">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1000" fill="hold"/>
                                        <p:tgtEl>
                                          <p:spTgt spid="4"/>
                                        </p:tgtEl>
                                        <p:attrNameLst>
                                          <p:attrName>ppt_w</p:attrName>
                                        </p:attrNameLst>
                                      </p:cBhvr>
                                      <p:tavLst>
                                        <p:tav tm="0">
                                          <p:val>
                                            <p:fltVal val="0"/>
                                          </p:val>
                                        </p:tav>
                                        <p:tav tm="100000">
                                          <p:val>
                                            <p:strVal val="#ppt_w"/>
                                          </p:val>
                                        </p:tav>
                                      </p:tavLst>
                                    </p:anim>
                                    <p:anim calcmode="lin" valueType="num">
                                      <p:cBhvr>
                                        <p:cTn id="19" dur="1000" fill="hold"/>
                                        <p:tgtEl>
                                          <p:spTgt spid="4"/>
                                        </p:tgtEl>
                                        <p:attrNameLst>
                                          <p:attrName>ppt_h</p:attrName>
                                        </p:attrNameLst>
                                      </p:cBhvr>
                                      <p:tavLst>
                                        <p:tav tm="0">
                                          <p:val>
                                            <p:fltVal val="0"/>
                                          </p:val>
                                        </p:tav>
                                        <p:tav tm="100000">
                                          <p:val>
                                            <p:strVal val="#ppt_h"/>
                                          </p:val>
                                        </p:tav>
                                      </p:tavLst>
                                    </p:anim>
                                    <p:anim calcmode="lin" valueType="num">
                                      <p:cBhvr>
                                        <p:cTn id="20" dur="1000" fill="hold"/>
                                        <p:tgtEl>
                                          <p:spTgt spid="4"/>
                                        </p:tgtEl>
                                        <p:attrNameLst>
                                          <p:attrName>style.rotation</p:attrName>
                                        </p:attrNameLst>
                                      </p:cBhvr>
                                      <p:tavLst>
                                        <p:tav tm="0">
                                          <p:val>
                                            <p:fltVal val="90"/>
                                          </p:val>
                                        </p:tav>
                                        <p:tav tm="100000">
                                          <p:val>
                                            <p:fltVal val="0"/>
                                          </p:val>
                                        </p:tav>
                                      </p:tavLst>
                                    </p:anim>
                                    <p:animEffect transition="in" filter="fade">
                                      <p:cBhvr>
                                        <p:cTn id="21" dur="1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randombar(horizontal)">
                                      <p:cBhvr>
                                        <p:cTn id="26" dur="500"/>
                                        <p:tgtEl>
                                          <p:spTgt spid="5">
                                            <p:txEl>
                                              <p:pRg st="0" end="0"/>
                                            </p:txEl>
                                          </p:spTgt>
                                        </p:tgtEl>
                                      </p:cBhvr>
                                    </p:animEffect>
                                  </p:childTnLst>
                                </p:cTn>
                              </p:par>
                              <p:par>
                                <p:cTn id="27" presetID="14" presetClass="entr" presetSubtype="10" fill="hold" nodeType="with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Effect transition="in" filter="randombar(horizontal)">
                                      <p:cBhvr>
                                        <p:cTn id="29"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p:txBody>
          <a:bodyPr/>
          <a:lstStyle/>
          <a:p>
            <a:r>
              <a:rPr lang="en-GB" dirty="0" smtClean="0"/>
              <a:t>It is widely considered that our understanding and research regarding the auditory perception is behind that of visual perception. </a:t>
            </a:r>
          </a:p>
          <a:p>
            <a:endParaRPr lang="en-GB" dirty="0"/>
          </a:p>
          <a:p>
            <a:r>
              <a:rPr lang="en-GB" dirty="0" smtClean="0"/>
              <a:t>Why is that? </a:t>
            </a:r>
          </a:p>
          <a:p>
            <a:endParaRPr lang="en-GB" dirty="0"/>
          </a:p>
          <a:p>
            <a:r>
              <a:rPr lang="en-GB" dirty="0" smtClean="0"/>
              <a:t>What factors do researchers need to consider when conducting neuroimaging experiments involving auditory perception? </a:t>
            </a:r>
            <a:endParaRPr lang="en-GB" dirty="0"/>
          </a:p>
        </p:txBody>
      </p:sp>
    </p:spTree>
    <p:extLst>
      <p:ext uri="{BB962C8B-B14F-4D97-AF65-F5344CB8AC3E}">
        <p14:creationId xmlns:p14="http://schemas.microsoft.com/office/powerpoint/2010/main" val="38065723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14749"/>
            <a:ext cx="7772400" cy="842682"/>
          </a:xfrm>
        </p:spPr>
        <p:txBody>
          <a:bodyPr/>
          <a:lstStyle/>
          <a:p>
            <a:r>
              <a:rPr lang="en-GB" dirty="0"/>
              <a:t>The auditory cortex</a:t>
            </a:r>
          </a:p>
        </p:txBody>
      </p:sp>
      <p:sp>
        <p:nvSpPr>
          <p:cNvPr id="3" name="Content Placeholder 2"/>
          <p:cNvSpPr>
            <a:spLocks noGrp="1"/>
          </p:cNvSpPr>
          <p:nvPr>
            <p:ph idx="1"/>
          </p:nvPr>
        </p:nvSpPr>
        <p:spPr>
          <a:xfrm>
            <a:off x="1610061" y="957431"/>
            <a:ext cx="8971878" cy="5900569"/>
          </a:xfrm>
          <a:solidFill>
            <a:schemeClr val="bg1"/>
          </a:solidFill>
        </p:spPr>
        <p:txBody>
          <a:bodyPr/>
          <a:lstStyle/>
          <a:p>
            <a:pPr eaLnBrk="1" hangingPunct="1"/>
            <a:r>
              <a:rPr lang="en-US" altLang="en-US" dirty="0">
                <a:latin typeface="Arial" panose="020B0604020202020204" pitchFamily="34" charset="0"/>
              </a:rPr>
              <a:t>Most auditory neurons respond to changes in frequency of sound rather than pitch. </a:t>
            </a:r>
          </a:p>
          <a:p>
            <a:pPr eaLnBrk="1" hangingPunct="1"/>
            <a:r>
              <a:rPr lang="en-US" altLang="en-US" dirty="0">
                <a:latin typeface="Arial" panose="020B0604020202020204" pitchFamily="34" charset="0"/>
              </a:rPr>
              <a:t>Evidence:</a:t>
            </a:r>
          </a:p>
          <a:p>
            <a:pPr lvl="1" eaLnBrk="1" hangingPunct="1"/>
            <a:r>
              <a:rPr lang="en-US" altLang="en-US" dirty="0">
                <a:latin typeface="Arial" panose="020B0604020202020204" pitchFamily="34" charset="0"/>
              </a:rPr>
              <a:t>Auditory cortex of monkeys implanted with microelectrodes, small area anterior to primary auditory cortex contained many neurons that responded to pitch rather than frequency regardless of the quality of the sound</a:t>
            </a:r>
          </a:p>
          <a:p>
            <a:pPr lvl="1" eaLnBrk="1" hangingPunct="1"/>
            <a:r>
              <a:rPr lang="en-US" altLang="en-US" dirty="0">
                <a:latin typeface="Arial" panose="020B0604020202020204" pitchFamily="34" charset="0"/>
              </a:rPr>
              <a:t>Suggests this may be area where frequencies of sound are converted to the perception of pitch.</a:t>
            </a:r>
          </a:p>
          <a:p>
            <a:pPr marL="457200" lvl="1" indent="0">
              <a:buNone/>
            </a:pPr>
            <a:endParaRPr lang="en-US" altLang="en-US" dirty="0">
              <a:latin typeface="Arial" panose="020B0604020202020204" pitchFamily="34" charset="0"/>
            </a:endParaRPr>
          </a:p>
          <a:p>
            <a:pPr eaLnBrk="1" hangingPunct="1"/>
            <a:r>
              <a:rPr lang="en-US" altLang="en-US" dirty="0">
                <a:latin typeface="Arial" panose="020B0604020202020204" pitchFamily="34" charset="0"/>
              </a:rPr>
              <a:t>Similar pitch area also identified by fMRI studies in a similar location in the human brain. </a:t>
            </a:r>
          </a:p>
          <a:p>
            <a:endParaRPr lang="en-GB" dirty="0"/>
          </a:p>
        </p:txBody>
      </p:sp>
    </p:spTree>
    <p:extLst>
      <p:ext uri="{BB962C8B-B14F-4D97-AF65-F5344CB8AC3E}">
        <p14:creationId xmlns:p14="http://schemas.microsoft.com/office/powerpoint/2010/main" val="216540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5046" y="89836"/>
            <a:ext cx="8246444" cy="882316"/>
          </a:xfrm>
          <a:solidFill>
            <a:schemeClr val="bg1"/>
          </a:solidFill>
        </p:spPr>
        <p:txBody>
          <a:bodyPr/>
          <a:lstStyle/>
          <a:p>
            <a:r>
              <a:rPr lang="en-GB" dirty="0"/>
              <a:t>Damage to the Auditory System</a:t>
            </a:r>
          </a:p>
        </p:txBody>
      </p:sp>
      <p:sp>
        <p:nvSpPr>
          <p:cNvPr id="3" name="Content Placeholder 2"/>
          <p:cNvSpPr>
            <a:spLocks noGrp="1"/>
          </p:cNvSpPr>
          <p:nvPr>
            <p:ph idx="1"/>
          </p:nvPr>
        </p:nvSpPr>
        <p:spPr>
          <a:xfrm>
            <a:off x="1678005" y="972152"/>
            <a:ext cx="8845617" cy="5698155"/>
          </a:xfrm>
          <a:solidFill>
            <a:schemeClr val="bg1"/>
          </a:solidFill>
        </p:spPr>
        <p:txBody>
          <a:bodyPr/>
          <a:lstStyle/>
          <a:p>
            <a:r>
              <a:rPr lang="en-GB" dirty="0"/>
              <a:t>May be able to tell us something about how it should function normally?</a:t>
            </a:r>
          </a:p>
          <a:p>
            <a:r>
              <a:rPr lang="en-GB" dirty="0"/>
              <a:t>Typically relies on lesion studies with rats</a:t>
            </a:r>
          </a:p>
          <a:p>
            <a:pPr lvl="1"/>
            <a:r>
              <a:rPr lang="en-GB" dirty="0"/>
              <a:t>Why?</a:t>
            </a:r>
          </a:p>
          <a:p>
            <a:pPr lvl="1"/>
            <a:r>
              <a:rPr lang="en-US" altLang="en-US" dirty="0">
                <a:latin typeface="Arial" panose="020B0604020202020204" pitchFamily="34" charset="0"/>
              </a:rPr>
              <a:t>Characterising effects of damage is complicated by fact that most human auditory cortex is in the lateral fissure</a:t>
            </a:r>
          </a:p>
          <a:p>
            <a:pPr lvl="2"/>
            <a:r>
              <a:rPr lang="en-US" altLang="en-US" dirty="0">
                <a:latin typeface="Arial" panose="020B0604020202020204" pitchFamily="34" charset="0"/>
              </a:rPr>
              <a:t>Hardly ever destroyed in its entirety </a:t>
            </a:r>
          </a:p>
          <a:p>
            <a:pPr lvl="2"/>
            <a:r>
              <a:rPr lang="en-US" altLang="en-US" dirty="0">
                <a:latin typeface="Arial" panose="020B0604020202020204" pitchFamily="34" charset="0"/>
              </a:rPr>
              <a:t>If it is destroyed, then usually damage to surrounding areas also.</a:t>
            </a:r>
          </a:p>
          <a:p>
            <a:pPr marL="914400" lvl="2" indent="0">
              <a:buNone/>
            </a:pPr>
            <a:endParaRPr lang="en-US" altLang="en-US" sz="1200" dirty="0">
              <a:latin typeface="Arial" panose="020B0604020202020204" pitchFamily="34" charset="0"/>
            </a:endParaRPr>
          </a:p>
          <a:p>
            <a:r>
              <a:rPr lang="en-US" altLang="en-US" dirty="0">
                <a:latin typeface="Arial" panose="020B0604020202020204" pitchFamily="34" charset="0"/>
              </a:rPr>
              <a:t>However, animal studies have shown a lack of permanent sever damage.</a:t>
            </a:r>
          </a:p>
          <a:p>
            <a:r>
              <a:rPr lang="en-US" altLang="en-US" dirty="0">
                <a:latin typeface="Arial" panose="020B0604020202020204" pitchFamily="34" charset="0"/>
              </a:rPr>
              <a:t>Could subcortical circuits be more complicated than once thought?</a:t>
            </a:r>
          </a:p>
          <a:p>
            <a:pPr lvl="1"/>
            <a:endParaRPr lang="en-GB" dirty="0"/>
          </a:p>
        </p:txBody>
      </p:sp>
    </p:spTree>
    <p:extLst>
      <p:ext uri="{BB962C8B-B14F-4D97-AF65-F5344CB8AC3E}">
        <p14:creationId xmlns:p14="http://schemas.microsoft.com/office/powerpoint/2010/main" val="2874740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28337"/>
            <a:ext cx="7772400" cy="818337"/>
          </a:xfrm>
        </p:spPr>
        <p:txBody>
          <a:bodyPr/>
          <a:lstStyle/>
          <a:p>
            <a:r>
              <a:rPr lang="en-GB" dirty="0"/>
              <a:t>Deafness in humans</a:t>
            </a:r>
          </a:p>
        </p:txBody>
      </p:sp>
      <p:sp>
        <p:nvSpPr>
          <p:cNvPr id="3" name="Content Placeholder 2"/>
          <p:cNvSpPr>
            <a:spLocks noGrp="1"/>
          </p:cNvSpPr>
          <p:nvPr>
            <p:ph idx="1"/>
          </p:nvPr>
        </p:nvSpPr>
        <p:spPr>
          <a:xfrm>
            <a:off x="1524001" y="946674"/>
            <a:ext cx="9144000" cy="5911327"/>
          </a:xfrm>
          <a:solidFill>
            <a:schemeClr val="bg1"/>
          </a:solidFill>
        </p:spPr>
        <p:txBody>
          <a:bodyPr/>
          <a:lstStyle/>
          <a:p>
            <a:pPr eaLnBrk="1" hangingPunct="1"/>
            <a:r>
              <a:rPr lang="en-US" altLang="en-US" dirty="0">
                <a:latin typeface="Arial" panose="020B0604020202020204" pitchFamily="34" charset="0"/>
              </a:rPr>
              <a:t>Lesions in human (very few cases) have shown complete loss of hearing immediately after lesion.</a:t>
            </a:r>
          </a:p>
          <a:p>
            <a:pPr lvl="1" eaLnBrk="1" hangingPunct="1"/>
            <a:r>
              <a:rPr lang="en-US" altLang="en-US" dirty="0">
                <a:latin typeface="Arial" panose="020B0604020202020204" pitchFamily="34" charset="0"/>
              </a:rPr>
              <a:t>However, they tend to recover in the following weeks. </a:t>
            </a:r>
          </a:p>
          <a:p>
            <a:pPr lvl="1" eaLnBrk="1" hangingPunct="1"/>
            <a:r>
              <a:rPr lang="en-US" altLang="en-US" dirty="0">
                <a:latin typeface="Arial" panose="020B0604020202020204" pitchFamily="34" charset="0"/>
              </a:rPr>
              <a:t>Major permanent effects of loss are in the ability to localize sound and pitch discrimination.</a:t>
            </a:r>
          </a:p>
          <a:p>
            <a:pPr eaLnBrk="1" hangingPunct="1"/>
            <a:r>
              <a:rPr lang="en-US" altLang="en-US" dirty="0">
                <a:latin typeface="Arial" panose="020B0604020202020204" pitchFamily="34" charset="0"/>
              </a:rPr>
              <a:t>Estimated 250+ million suffer from hearing impairment</a:t>
            </a:r>
          </a:p>
          <a:p>
            <a:pPr eaLnBrk="1" hangingPunct="1"/>
            <a:r>
              <a:rPr lang="en-US" altLang="en-US" dirty="0">
                <a:latin typeface="Arial" panose="020B0604020202020204" pitchFamily="34" charset="0"/>
              </a:rPr>
              <a:t>But total deafness rare (about 1% of hearing impaired)</a:t>
            </a:r>
          </a:p>
          <a:p>
            <a:pPr lvl="1" eaLnBrk="1" hangingPunct="1"/>
            <a:r>
              <a:rPr lang="en-US" altLang="en-US" dirty="0">
                <a:latin typeface="Arial" panose="020B0604020202020204" pitchFamily="34" charset="0"/>
              </a:rPr>
              <a:t>Possible reason? </a:t>
            </a:r>
          </a:p>
          <a:p>
            <a:pPr lvl="1" eaLnBrk="1" hangingPunct="1"/>
            <a:r>
              <a:rPr lang="en-US" altLang="en-US" dirty="0">
                <a:latin typeface="Arial" panose="020B0604020202020204" pitchFamily="34" charset="0"/>
              </a:rPr>
              <a:t>Diffuse, parallel network of the auditory pathways. </a:t>
            </a:r>
          </a:p>
          <a:p>
            <a:pPr eaLnBrk="1" hangingPunct="1"/>
            <a:r>
              <a:rPr lang="en-US" altLang="en-US" dirty="0">
                <a:latin typeface="Arial" panose="020B0604020202020204" pitchFamily="34" charset="0"/>
              </a:rPr>
              <a:t>Basically if one auditory brain structure is destroyed alternative pathways remain to carry the flow of information. </a:t>
            </a:r>
          </a:p>
        </p:txBody>
      </p:sp>
    </p:spTree>
    <p:extLst>
      <p:ext uri="{BB962C8B-B14F-4D97-AF65-F5344CB8AC3E}">
        <p14:creationId xmlns:p14="http://schemas.microsoft.com/office/powerpoint/2010/main" val="308396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5" dur="500"/>
                                        <p:tgtEl>
                                          <p:spTgt spid="3">
                                            <p:txEl>
                                              <p:pRg st="4" end="4"/>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14748"/>
            <a:ext cx="7772400" cy="788894"/>
          </a:xfrm>
        </p:spPr>
        <p:txBody>
          <a:bodyPr/>
          <a:lstStyle/>
          <a:p>
            <a:r>
              <a:rPr lang="en-GB" dirty="0"/>
              <a:t>Deafness in humans</a:t>
            </a:r>
          </a:p>
        </p:txBody>
      </p:sp>
      <p:sp>
        <p:nvSpPr>
          <p:cNvPr id="3" name="Content Placeholder 2"/>
          <p:cNvSpPr>
            <a:spLocks noGrp="1"/>
          </p:cNvSpPr>
          <p:nvPr>
            <p:ph idx="1"/>
          </p:nvPr>
        </p:nvSpPr>
        <p:spPr>
          <a:xfrm>
            <a:off x="1693433" y="1000461"/>
            <a:ext cx="8759414" cy="5680038"/>
          </a:xfrm>
          <a:solidFill>
            <a:schemeClr val="bg1"/>
          </a:solidFill>
        </p:spPr>
        <p:txBody>
          <a:bodyPr/>
          <a:lstStyle/>
          <a:p>
            <a:pPr eaLnBrk="1" hangingPunct="1"/>
            <a:r>
              <a:rPr lang="en-US" altLang="en-US" dirty="0">
                <a:latin typeface="Arial" panose="020B0604020202020204" pitchFamily="34" charset="0"/>
              </a:rPr>
              <a:t>Two types of hearing impairment: </a:t>
            </a:r>
          </a:p>
          <a:p>
            <a:pPr marL="514350" indent="-514350">
              <a:buFont typeface="+mj-lt"/>
              <a:buAutoNum type="arabicPeriod"/>
            </a:pPr>
            <a:r>
              <a:rPr lang="en-US" altLang="en-US" dirty="0">
                <a:latin typeface="Arial" panose="020B0604020202020204" pitchFamily="34" charset="0"/>
              </a:rPr>
              <a:t>Conductive deafness</a:t>
            </a:r>
          </a:p>
          <a:p>
            <a:pPr marL="914400" lvl="1" indent="-514350"/>
            <a:r>
              <a:rPr lang="en-US" altLang="en-US" dirty="0">
                <a:latin typeface="Arial" panose="020B0604020202020204" pitchFamily="34" charset="0"/>
              </a:rPr>
              <a:t>Involves damage to ossicles </a:t>
            </a:r>
          </a:p>
          <a:p>
            <a:pPr marL="514350" indent="-514350">
              <a:buFont typeface="+mj-lt"/>
              <a:buAutoNum type="arabicPeriod"/>
            </a:pPr>
            <a:r>
              <a:rPr lang="en-US" altLang="en-US" dirty="0">
                <a:latin typeface="Arial" panose="020B0604020202020204" pitchFamily="34" charset="0"/>
              </a:rPr>
              <a:t>Nerve deafness </a:t>
            </a:r>
          </a:p>
          <a:p>
            <a:pPr marL="914400" lvl="1" indent="-514350"/>
            <a:r>
              <a:rPr lang="en-US" altLang="en-US" dirty="0">
                <a:latin typeface="Arial" panose="020B0604020202020204" pitchFamily="34" charset="0"/>
              </a:rPr>
              <a:t>Involves damage to the cochlear. </a:t>
            </a:r>
          </a:p>
          <a:p>
            <a:pPr marL="914400" lvl="1" indent="-514350"/>
            <a:endParaRPr lang="en-US" altLang="en-US" dirty="0">
              <a:latin typeface="Arial" panose="020B0604020202020204" pitchFamily="34" charset="0"/>
            </a:endParaRPr>
          </a:p>
          <a:p>
            <a:pPr marL="514350" indent="-514350"/>
            <a:r>
              <a:rPr lang="en-US" altLang="en-US" dirty="0">
                <a:latin typeface="Arial" panose="020B0604020202020204" pitchFamily="34" charset="0"/>
              </a:rPr>
              <a:t>Major cause of nerve deafness is loss of hair cell receptors, but if only a part of the </a:t>
            </a:r>
            <a:r>
              <a:rPr lang="en-US" altLang="en-US" dirty="0" smtClean="0">
                <a:latin typeface="Arial" panose="020B0604020202020204" pitchFamily="34" charset="0"/>
              </a:rPr>
              <a:t>cochlea </a:t>
            </a:r>
            <a:r>
              <a:rPr lang="en-US" altLang="en-US" dirty="0">
                <a:latin typeface="Arial" panose="020B0604020202020204" pitchFamily="34" charset="0"/>
              </a:rPr>
              <a:t>is damaged individuals may have nerve deafness for some frequencies but not others.</a:t>
            </a:r>
          </a:p>
          <a:p>
            <a:pPr marL="0" indent="0">
              <a:buNone/>
            </a:pPr>
            <a:r>
              <a:rPr lang="en-US" altLang="en-US" dirty="0">
                <a:latin typeface="Arial" panose="020B0604020202020204" pitchFamily="34" charset="0"/>
              </a:rPr>
              <a:t> </a:t>
            </a:r>
          </a:p>
          <a:p>
            <a:pPr eaLnBrk="1" hangingPunct="1"/>
            <a:r>
              <a:rPr lang="en-US" altLang="en-US" dirty="0">
                <a:latin typeface="Arial" panose="020B0604020202020204" pitchFamily="34" charset="0"/>
              </a:rPr>
              <a:t>Cochlea implants. </a:t>
            </a:r>
          </a:p>
          <a:p>
            <a:endParaRPr lang="en-GB" dirty="0"/>
          </a:p>
        </p:txBody>
      </p:sp>
    </p:spTree>
    <p:extLst>
      <p:ext uri="{BB962C8B-B14F-4D97-AF65-F5344CB8AC3E}">
        <p14:creationId xmlns:p14="http://schemas.microsoft.com/office/powerpoint/2010/main" val="242293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500"/>
                                        <p:tgtEl>
                                          <p:spTgt spid="3">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Williams syndrome</a:t>
            </a:r>
            <a:endParaRPr lang="en-GB" dirty="0"/>
          </a:p>
        </p:txBody>
      </p:sp>
      <p:sp>
        <p:nvSpPr>
          <p:cNvPr id="3" name="Content Placeholder 2"/>
          <p:cNvSpPr>
            <a:spLocks noGrp="1"/>
          </p:cNvSpPr>
          <p:nvPr>
            <p:ph idx="1"/>
          </p:nvPr>
        </p:nvSpPr>
        <p:spPr/>
        <p:txBody>
          <a:bodyPr>
            <a:normAutofit fontScale="85000" lnSpcReduction="10000"/>
          </a:bodyPr>
          <a:lstStyle/>
          <a:p>
            <a:r>
              <a:rPr lang="en-GB" dirty="0"/>
              <a:t>N</a:t>
            </a:r>
            <a:r>
              <a:rPr lang="en-GB" dirty="0" smtClean="0"/>
              <a:t>eurogenetic developmental disorder in which one of the characteristics is heightened emotional reactions to music and certain classes of noise. </a:t>
            </a:r>
          </a:p>
          <a:p>
            <a:endParaRPr lang="en-GB" dirty="0"/>
          </a:p>
          <a:p>
            <a:r>
              <a:rPr lang="en-GB" dirty="0" smtClean="0"/>
              <a:t>Levitin et al (2003) – FMRI to examine the neural basis of music and noise in WS patients and aged matched controls. </a:t>
            </a:r>
          </a:p>
          <a:p>
            <a:endParaRPr lang="en-GB" dirty="0"/>
          </a:p>
          <a:p>
            <a:r>
              <a:rPr lang="en-GB" dirty="0" smtClean="0"/>
              <a:t>Quite different organisation and neural activity was noted. </a:t>
            </a:r>
          </a:p>
          <a:p>
            <a:endParaRPr lang="en-GB" dirty="0"/>
          </a:p>
          <a:p>
            <a:r>
              <a:rPr lang="en-GB" dirty="0" smtClean="0"/>
              <a:t>WS participants showed significantly reduced activation in the temporal lobes (associated with auditory processing) coupled with significantly greater activation in the right amygdala</a:t>
            </a:r>
          </a:p>
          <a:p>
            <a:endParaRPr lang="en-GB" dirty="0"/>
          </a:p>
          <a:p>
            <a:r>
              <a:rPr lang="en-GB" dirty="0" smtClean="0"/>
              <a:t>In addition WS participants showed a widely distributed network of activation in cortical and subcortical structures, including the brain stem, during music processing</a:t>
            </a:r>
            <a:endParaRPr lang="en-GB" dirty="0"/>
          </a:p>
        </p:txBody>
      </p:sp>
    </p:spTree>
    <p:extLst>
      <p:ext uri="{BB962C8B-B14F-4D97-AF65-F5344CB8AC3E}">
        <p14:creationId xmlns:p14="http://schemas.microsoft.com/office/powerpoint/2010/main" val="415604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a:stretch>
            <a:fillRect/>
          </a:stretch>
        </p:blipFill>
        <p:spPr>
          <a:xfrm>
            <a:off x="1104900" y="0"/>
            <a:ext cx="9728200" cy="6858000"/>
          </a:xfrm>
          <a:prstGeom prst="rect">
            <a:avLst/>
          </a:prstGeom>
        </p:spPr>
      </p:pic>
      <p:sp>
        <p:nvSpPr>
          <p:cNvPr id="6" name="TextBox 5"/>
          <p:cNvSpPr txBox="1"/>
          <p:nvPr/>
        </p:nvSpPr>
        <p:spPr>
          <a:xfrm>
            <a:off x="9969500" y="1690688"/>
            <a:ext cx="863600" cy="584775"/>
          </a:xfrm>
          <a:prstGeom prst="rect">
            <a:avLst/>
          </a:prstGeom>
          <a:noFill/>
        </p:spPr>
        <p:txBody>
          <a:bodyPr wrap="square" rtlCol="0">
            <a:spAutoFit/>
          </a:bodyPr>
          <a:lstStyle/>
          <a:p>
            <a:r>
              <a:rPr lang="en-GB" sz="3200" dirty="0" smtClean="0">
                <a:solidFill>
                  <a:schemeClr val="bg1"/>
                </a:solidFill>
              </a:rPr>
              <a:t>W2</a:t>
            </a:r>
            <a:endParaRPr lang="en-GB" sz="3200" dirty="0">
              <a:solidFill>
                <a:schemeClr val="bg1"/>
              </a:solidFill>
            </a:endParaRPr>
          </a:p>
        </p:txBody>
      </p:sp>
      <p:sp>
        <p:nvSpPr>
          <p:cNvPr id="7" name="TextBox 6"/>
          <p:cNvSpPr txBox="1"/>
          <p:nvPr/>
        </p:nvSpPr>
        <p:spPr>
          <a:xfrm>
            <a:off x="9969500" y="4001294"/>
            <a:ext cx="863600" cy="584775"/>
          </a:xfrm>
          <a:prstGeom prst="rect">
            <a:avLst/>
          </a:prstGeom>
          <a:noFill/>
        </p:spPr>
        <p:txBody>
          <a:bodyPr wrap="square" rtlCol="0">
            <a:spAutoFit/>
          </a:bodyPr>
          <a:lstStyle/>
          <a:p>
            <a:r>
              <a:rPr lang="en-GB" sz="3200" dirty="0" smtClean="0">
                <a:solidFill>
                  <a:schemeClr val="bg1"/>
                </a:solidFill>
              </a:rPr>
              <a:t>W4</a:t>
            </a:r>
            <a:endParaRPr lang="en-GB" sz="3200" dirty="0">
              <a:solidFill>
                <a:schemeClr val="bg1"/>
              </a:solidFill>
            </a:endParaRPr>
          </a:p>
        </p:txBody>
      </p:sp>
      <p:sp>
        <p:nvSpPr>
          <p:cNvPr id="9" name="TextBox 8"/>
          <p:cNvSpPr txBox="1"/>
          <p:nvPr/>
        </p:nvSpPr>
        <p:spPr>
          <a:xfrm>
            <a:off x="1295400" y="5322094"/>
            <a:ext cx="863600" cy="584775"/>
          </a:xfrm>
          <a:prstGeom prst="rect">
            <a:avLst/>
          </a:prstGeom>
          <a:noFill/>
        </p:spPr>
        <p:txBody>
          <a:bodyPr wrap="square" rtlCol="0">
            <a:spAutoFit/>
          </a:bodyPr>
          <a:lstStyle/>
          <a:p>
            <a:r>
              <a:rPr lang="en-GB" sz="3200" dirty="0" smtClean="0">
                <a:solidFill>
                  <a:schemeClr val="bg1"/>
                </a:solidFill>
              </a:rPr>
              <a:t>C5</a:t>
            </a:r>
            <a:endParaRPr lang="en-GB" sz="3200" dirty="0">
              <a:solidFill>
                <a:schemeClr val="bg1"/>
              </a:solidFill>
            </a:endParaRPr>
          </a:p>
        </p:txBody>
      </p:sp>
      <p:sp>
        <p:nvSpPr>
          <p:cNvPr id="10" name="TextBox 9"/>
          <p:cNvSpPr txBox="1"/>
          <p:nvPr/>
        </p:nvSpPr>
        <p:spPr>
          <a:xfrm>
            <a:off x="2489200" y="6311900"/>
            <a:ext cx="3200400" cy="369332"/>
          </a:xfrm>
          <a:prstGeom prst="rect">
            <a:avLst/>
          </a:prstGeom>
          <a:noFill/>
        </p:spPr>
        <p:txBody>
          <a:bodyPr wrap="square" rtlCol="0">
            <a:spAutoFit/>
          </a:bodyPr>
          <a:lstStyle/>
          <a:p>
            <a:r>
              <a:rPr lang="en-GB" dirty="0" smtClean="0">
                <a:solidFill>
                  <a:schemeClr val="bg1"/>
                </a:solidFill>
              </a:rPr>
              <a:t>Control Participants</a:t>
            </a:r>
            <a:endParaRPr lang="en-GB" dirty="0">
              <a:solidFill>
                <a:schemeClr val="bg1"/>
              </a:solidFill>
            </a:endParaRPr>
          </a:p>
        </p:txBody>
      </p:sp>
      <p:sp>
        <p:nvSpPr>
          <p:cNvPr id="11" name="TextBox 10"/>
          <p:cNvSpPr txBox="1"/>
          <p:nvPr/>
        </p:nvSpPr>
        <p:spPr>
          <a:xfrm>
            <a:off x="6661150" y="6332815"/>
            <a:ext cx="3200400" cy="369332"/>
          </a:xfrm>
          <a:prstGeom prst="rect">
            <a:avLst/>
          </a:prstGeom>
          <a:noFill/>
        </p:spPr>
        <p:txBody>
          <a:bodyPr wrap="square" rtlCol="0">
            <a:spAutoFit/>
          </a:bodyPr>
          <a:lstStyle/>
          <a:p>
            <a:r>
              <a:rPr lang="en-GB" dirty="0" smtClean="0">
                <a:solidFill>
                  <a:schemeClr val="bg1"/>
                </a:solidFill>
              </a:rPr>
              <a:t>Williams Participants</a:t>
            </a:r>
            <a:endParaRPr lang="en-GB" dirty="0">
              <a:solidFill>
                <a:schemeClr val="bg1"/>
              </a:solidFill>
            </a:endParaRPr>
          </a:p>
        </p:txBody>
      </p:sp>
    </p:spTree>
    <p:extLst>
      <p:ext uri="{BB962C8B-B14F-4D97-AF65-F5344CB8AC3E}">
        <p14:creationId xmlns:p14="http://schemas.microsoft.com/office/powerpoint/2010/main" val="33473567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Visual Perception</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6681876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GB" dirty="0"/>
          </a:p>
        </p:txBody>
      </p:sp>
      <p:sp>
        <p:nvSpPr>
          <p:cNvPr id="3" name="Content Placeholder 2"/>
          <p:cNvSpPr>
            <a:spLocks noGrp="1"/>
          </p:cNvSpPr>
          <p:nvPr>
            <p:ph idx="1"/>
          </p:nvPr>
        </p:nvSpPr>
        <p:spPr/>
        <p:txBody>
          <a:bodyPr>
            <a:normAutofit/>
          </a:bodyPr>
          <a:lstStyle/>
          <a:p>
            <a:r>
              <a:rPr lang="en-GB" dirty="0" smtClean="0"/>
              <a:t>Gazzaniga et al (2009) – Vision dominates our perception, framing the way we think. </a:t>
            </a:r>
          </a:p>
          <a:p>
            <a:endParaRPr lang="en-GB" dirty="0"/>
          </a:p>
          <a:p>
            <a:r>
              <a:rPr lang="en-GB" dirty="0" smtClean="0"/>
              <a:t>Use of language metaphors, involve a reference of vision. </a:t>
            </a:r>
          </a:p>
          <a:p>
            <a:pPr lvl="1"/>
            <a:r>
              <a:rPr lang="en-GB" dirty="0" smtClean="0"/>
              <a:t>“I see”</a:t>
            </a:r>
          </a:p>
          <a:p>
            <a:pPr lvl="1"/>
            <a:r>
              <a:rPr lang="en-GB" dirty="0" smtClean="0"/>
              <a:t>“That prediction is a bit murky”. “Clear as Mud”. </a:t>
            </a:r>
          </a:p>
          <a:p>
            <a:endParaRPr lang="en-GB" dirty="0"/>
          </a:p>
          <a:p>
            <a:r>
              <a:rPr lang="en-GB" dirty="0" smtClean="0"/>
              <a:t>Unlike touch, we do not have to be in immediate contact to process the stimulus. </a:t>
            </a:r>
          </a:p>
          <a:p>
            <a:pPr lvl="1"/>
            <a:endParaRPr lang="en-GB" dirty="0"/>
          </a:p>
          <a:p>
            <a:pPr lvl="1"/>
            <a:endParaRPr lang="en-GB" dirty="0"/>
          </a:p>
        </p:txBody>
      </p:sp>
    </p:spTree>
    <p:extLst>
      <p:ext uri="{BB962C8B-B14F-4D97-AF65-F5344CB8AC3E}">
        <p14:creationId xmlns:p14="http://schemas.microsoft.com/office/powerpoint/2010/main" val="1720361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Vision</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Light bounces off objects in the environment.</a:t>
            </a:r>
          </a:p>
          <a:p>
            <a:endParaRPr lang="en-GB" dirty="0" smtClean="0"/>
          </a:p>
          <a:p>
            <a:r>
              <a:rPr lang="en-GB" dirty="0" smtClean="0"/>
              <a:t>As light passes through the lens of the eye, image is inverted and focused to project to the </a:t>
            </a:r>
            <a:r>
              <a:rPr lang="en-GB" b="1" dirty="0" smtClean="0"/>
              <a:t>retina</a:t>
            </a:r>
            <a:endParaRPr lang="en-GB" b="1" dirty="0"/>
          </a:p>
          <a:p>
            <a:pPr marL="0" indent="0">
              <a:buNone/>
            </a:pPr>
            <a:endParaRPr lang="en-GB" dirty="0"/>
          </a:p>
          <a:p>
            <a:r>
              <a:rPr lang="en-GB" dirty="0" smtClean="0"/>
              <a:t>The deepest layer of the retina is composed of millions of </a:t>
            </a:r>
            <a:r>
              <a:rPr lang="en-GB" b="1" dirty="0" smtClean="0"/>
              <a:t>photoreceptors</a:t>
            </a:r>
            <a:r>
              <a:rPr lang="en-GB" dirty="0" smtClean="0"/>
              <a:t> </a:t>
            </a:r>
          </a:p>
          <a:p>
            <a:pPr lvl="1"/>
            <a:r>
              <a:rPr lang="en-GB" dirty="0" smtClean="0"/>
              <a:t>Each containing </a:t>
            </a:r>
            <a:r>
              <a:rPr lang="en-GB" i="1" dirty="0" smtClean="0"/>
              <a:t>photopigments </a:t>
            </a:r>
            <a:r>
              <a:rPr lang="en-GB" dirty="0" smtClean="0"/>
              <a:t>(light sensitive molecules). </a:t>
            </a:r>
          </a:p>
          <a:p>
            <a:pPr lvl="1"/>
            <a:r>
              <a:rPr lang="en-GB" dirty="0" smtClean="0"/>
              <a:t>Triggers action potentials in downstream neurons. </a:t>
            </a:r>
          </a:p>
          <a:p>
            <a:pPr lvl="1"/>
            <a:r>
              <a:rPr lang="en-GB" dirty="0" smtClean="0"/>
              <a:t>Translation of external stimulus (light) into internal neural signal. </a:t>
            </a:r>
          </a:p>
          <a:p>
            <a:endParaRPr lang="en-GB" dirty="0"/>
          </a:p>
        </p:txBody>
      </p:sp>
      <p:sp>
        <p:nvSpPr>
          <p:cNvPr id="4" name="Content Placeholder 3"/>
          <p:cNvSpPr>
            <a:spLocks noGrp="1"/>
          </p:cNvSpPr>
          <p:nvPr>
            <p:ph sz="half" idx="2"/>
          </p:nvPr>
        </p:nvSpPr>
        <p:spPr/>
        <p:txBody>
          <a:bodyPr>
            <a:normAutofit fontScale="85000" lnSpcReduction="20000"/>
          </a:bodyPr>
          <a:lstStyle/>
          <a:p>
            <a:endParaRPr lang="en-GB" dirty="0"/>
          </a:p>
        </p:txBody>
      </p:sp>
      <p:pic>
        <p:nvPicPr>
          <p:cNvPr id="5" name="Picture 4"/>
          <p:cNvPicPr>
            <a:picLocks noChangeAspect="1"/>
          </p:cNvPicPr>
          <p:nvPr/>
        </p:nvPicPr>
        <p:blipFill>
          <a:blip r:embed="rId2"/>
          <a:stretch>
            <a:fillRect/>
          </a:stretch>
        </p:blipFill>
        <p:spPr>
          <a:xfrm>
            <a:off x="6534150" y="1825624"/>
            <a:ext cx="4457700" cy="4092575"/>
          </a:xfrm>
          <a:prstGeom prst="rect">
            <a:avLst/>
          </a:prstGeom>
        </p:spPr>
      </p:pic>
    </p:spTree>
    <p:extLst>
      <p:ext uri="{BB962C8B-B14F-4D97-AF65-F5344CB8AC3E}">
        <p14:creationId xmlns:p14="http://schemas.microsoft.com/office/powerpoint/2010/main" val="1258352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dirty="0"/>
          </a:p>
        </p:txBody>
      </p:sp>
      <p:pic>
        <p:nvPicPr>
          <p:cNvPr id="5" name="Picture 4"/>
          <p:cNvPicPr>
            <a:picLocks noChangeAspect="1"/>
          </p:cNvPicPr>
          <p:nvPr/>
        </p:nvPicPr>
        <p:blipFill>
          <a:blip r:embed="rId2"/>
          <a:stretch>
            <a:fillRect/>
          </a:stretch>
        </p:blipFill>
        <p:spPr>
          <a:xfrm>
            <a:off x="2565400" y="685800"/>
            <a:ext cx="7784780" cy="5838586"/>
          </a:xfrm>
          <a:prstGeom prst="rect">
            <a:avLst/>
          </a:prstGeom>
        </p:spPr>
      </p:pic>
    </p:spTree>
    <p:extLst>
      <p:ext uri="{BB962C8B-B14F-4D97-AF65-F5344CB8AC3E}">
        <p14:creationId xmlns:p14="http://schemas.microsoft.com/office/powerpoint/2010/main" val="22722136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03992"/>
            <a:ext cx="7772400" cy="1165411"/>
          </a:xfrm>
          <a:solidFill>
            <a:schemeClr val="bg1"/>
          </a:solidFill>
        </p:spPr>
        <p:txBody>
          <a:bodyPr>
            <a:normAutofit fontScale="90000"/>
          </a:bodyPr>
          <a:lstStyle/>
          <a:p>
            <a:r>
              <a:rPr lang="en-GB" dirty="0"/>
              <a:t>The </a:t>
            </a:r>
            <a:r>
              <a:rPr lang="en-GB" dirty="0" smtClean="0"/>
              <a:t>Photoreceptors</a:t>
            </a:r>
            <a:r>
              <a:rPr lang="en-GB" dirty="0"/>
              <a:t>: The Duplexity theory of vision  </a:t>
            </a:r>
          </a:p>
        </p:txBody>
      </p:sp>
      <p:sp>
        <p:nvSpPr>
          <p:cNvPr id="3" name="Content Placeholder 2"/>
          <p:cNvSpPr>
            <a:spLocks noGrp="1"/>
          </p:cNvSpPr>
          <p:nvPr>
            <p:ph idx="1"/>
          </p:nvPr>
        </p:nvSpPr>
        <p:spPr>
          <a:xfrm>
            <a:off x="1554480" y="2184400"/>
            <a:ext cx="8778240" cy="3984812"/>
          </a:xfrm>
          <a:solidFill>
            <a:schemeClr val="bg1"/>
          </a:solidFill>
        </p:spPr>
        <p:txBody>
          <a:bodyPr>
            <a:normAutofit/>
          </a:bodyPr>
          <a:lstStyle/>
          <a:p>
            <a:r>
              <a:rPr lang="en-GB" dirty="0" smtClean="0"/>
              <a:t>Two types of Photoreceptors… </a:t>
            </a:r>
          </a:p>
          <a:p>
            <a:r>
              <a:rPr lang="en-GB" dirty="0" smtClean="0"/>
              <a:t>Rods </a:t>
            </a:r>
            <a:r>
              <a:rPr lang="en-GB" dirty="0"/>
              <a:t>(Scotopic – night-time vision):</a:t>
            </a:r>
          </a:p>
          <a:p>
            <a:pPr lvl="1"/>
            <a:r>
              <a:rPr lang="en-US" altLang="en-US" dirty="0"/>
              <a:t>High-sensitivity, allowing for low-acuity vision in dim light, but lacks detail and color information.</a:t>
            </a:r>
          </a:p>
          <a:p>
            <a:pPr lvl="1"/>
            <a:r>
              <a:rPr lang="en-US" altLang="en-US" dirty="0"/>
              <a:t>More convergence than cone system, increase sensitivity, decrease acuity.</a:t>
            </a:r>
          </a:p>
          <a:p>
            <a:pPr marL="457200" lvl="1" indent="0">
              <a:buNone/>
            </a:pPr>
            <a:endParaRPr lang="en-US" altLang="en-US" sz="1600" dirty="0"/>
          </a:p>
          <a:p>
            <a:r>
              <a:rPr lang="en-US" altLang="en-US" dirty="0"/>
              <a:t>Cones (Photopic – day-time vision)</a:t>
            </a:r>
          </a:p>
          <a:p>
            <a:pPr lvl="1"/>
            <a:r>
              <a:rPr lang="en-US" altLang="en-US" dirty="0"/>
              <a:t>High-acuity colour information in good lighting</a:t>
            </a:r>
          </a:p>
          <a:p>
            <a:pPr lvl="1"/>
            <a:r>
              <a:rPr lang="en-US" altLang="en-US" dirty="0"/>
              <a:t>Only cones found in the fovea</a:t>
            </a:r>
          </a:p>
          <a:p>
            <a:pPr lvl="1"/>
            <a:endParaRPr lang="en-GB" dirty="0"/>
          </a:p>
        </p:txBody>
      </p:sp>
    </p:spTree>
    <p:extLst>
      <p:ext uri="{BB962C8B-B14F-4D97-AF65-F5344CB8AC3E}">
        <p14:creationId xmlns:p14="http://schemas.microsoft.com/office/powerpoint/2010/main" val="24928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From the Eye to the Central Nervous System. </a:t>
            </a:r>
            <a:endParaRPr lang="en-GB" dirty="0"/>
          </a:p>
        </p:txBody>
      </p:sp>
      <p:sp>
        <p:nvSpPr>
          <p:cNvPr id="5" name="Subtitle 4"/>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6698186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a:bodyPr>
          <a:lstStyle/>
          <a:p>
            <a:r>
              <a:rPr lang="en-GB" dirty="0" smtClean="0"/>
              <a:t>Estimated 260 million photoreceptors, but only 2 million ganglion cells (ganglion cells = output neurons from the retina). </a:t>
            </a:r>
          </a:p>
          <a:p>
            <a:endParaRPr lang="en-GB" dirty="0"/>
          </a:p>
          <a:p>
            <a:r>
              <a:rPr lang="en-GB" dirty="0" smtClean="0"/>
              <a:t>Compression of information – suggests higher level visual centres should be efficient </a:t>
            </a:r>
          </a:p>
          <a:p>
            <a:pPr lvl="1"/>
            <a:r>
              <a:rPr lang="en-GB" dirty="0" smtClean="0"/>
              <a:t>Axons of ganglion cells from the optic nerve in which visual information is transmitted to the central nervous system. </a:t>
            </a:r>
            <a:endParaRPr lang="en-GB" dirty="0"/>
          </a:p>
        </p:txBody>
      </p:sp>
      <p:pic>
        <p:nvPicPr>
          <p:cNvPr id="6" name="Content Placeholder 5"/>
          <p:cNvPicPr>
            <a:picLocks noGrp="1" noChangeAspect="1"/>
          </p:cNvPicPr>
          <p:nvPr>
            <p:ph sz="half" idx="2"/>
          </p:nvPr>
        </p:nvPicPr>
        <p:blipFill>
          <a:blip r:embed="rId2"/>
          <a:stretch>
            <a:fillRect/>
          </a:stretch>
        </p:blipFill>
        <p:spPr>
          <a:xfrm>
            <a:off x="5089525" y="2532063"/>
            <a:ext cx="4184650" cy="3138487"/>
          </a:xfrm>
          <a:prstGeom prst="rect">
            <a:avLst/>
          </a:prstGeom>
        </p:spPr>
      </p:pic>
    </p:spTree>
    <p:extLst>
      <p:ext uri="{BB962C8B-B14F-4D97-AF65-F5344CB8AC3E}">
        <p14:creationId xmlns:p14="http://schemas.microsoft.com/office/powerpoint/2010/main" val="1883534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Visual information enters the central nervous system. </a:t>
            </a:r>
            <a:endParaRPr lang="en-GB" dirty="0"/>
          </a:p>
        </p:txBody>
      </p:sp>
      <p:sp>
        <p:nvSpPr>
          <p:cNvPr id="7" name="Content Placeholder 6"/>
          <p:cNvSpPr>
            <a:spLocks noGrp="1"/>
          </p:cNvSpPr>
          <p:nvPr>
            <p:ph sz="half" idx="1"/>
          </p:nvPr>
        </p:nvSpPr>
        <p:spPr/>
        <p:txBody>
          <a:bodyPr>
            <a:normAutofit lnSpcReduction="10000"/>
          </a:bodyPr>
          <a:lstStyle/>
          <a:p>
            <a:r>
              <a:rPr lang="en-GB" dirty="0" smtClean="0"/>
              <a:t>Optic nerves splits into two parts. </a:t>
            </a:r>
          </a:p>
          <a:p>
            <a:pPr lvl="1"/>
            <a:r>
              <a:rPr lang="en-GB" dirty="0" smtClean="0"/>
              <a:t>Temporal (Lateral). </a:t>
            </a:r>
          </a:p>
          <a:p>
            <a:pPr lvl="1"/>
            <a:r>
              <a:rPr lang="en-GB" dirty="0" smtClean="0"/>
              <a:t>Nasal (Medial). </a:t>
            </a:r>
          </a:p>
          <a:p>
            <a:endParaRPr lang="en-GB" dirty="0"/>
          </a:p>
          <a:p>
            <a:r>
              <a:rPr lang="en-GB" dirty="0" smtClean="0"/>
              <a:t>Temporal continues to transverse along the same side (ipsilateral). </a:t>
            </a:r>
          </a:p>
          <a:p>
            <a:endParaRPr lang="en-GB" dirty="0"/>
          </a:p>
          <a:p>
            <a:r>
              <a:rPr lang="en-GB" dirty="0" smtClean="0"/>
              <a:t>Nasal branch crosses over to project to the opposite side (contralateral). </a:t>
            </a:r>
          </a:p>
          <a:p>
            <a:pPr lvl="1"/>
            <a:r>
              <a:rPr lang="en-GB" dirty="0" smtClean="0"/>
              <a:t>Optic chiasm</a:t>
            </a:r>
            <a:endParaRPr lang="en-GB" dirty="0"/>
          </a:p>
        </p:txBody>
      </p:sp>
      <p:pic>
        <p:nvPicPr>
          <p:cNvPr id="9" name="Content Placeholder 8"/>
          <p:cNvPicPr>
            <a:picLocks noGrp="1" noChangeAspect="1"/>
          </p:cNvPicPr>
          <p:nvPr>
            <p:ph sz="half" idx="2"/>
          </p:nvPr>
        </p:nvPicPr>
        <p:blipFill>
          <a:blip r:embed="rId2"/>
          <a:stretch>
            <a:fillRect/>
          </a:stretch>
        </p:blipFill>
        <p:spPr>
          <a:xfrm>
            <a:off x="5089525" y="2533293"/>
            <a:ext cx="4184650" cy="3136026"/>
          </a:xfrm>
          <a:prstGeom prst="rect">
            <a:avLst/>
          </a:prstGeom>
        </p:spPr>
      </p:pic>
    </p:spTree>
    <p:extLst>
      <p:ext uri="{BB962C8B-B14F-4D97-AF65-F5344CB8AC3E}">
        <p14:creationId xmlns:p14="http://schemas.microsoft.com/office/powerpoint/2010/main" val="361383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anim calcmode="lin" valueType="num">
                                      <p:cBhvr additive="base">
                                        <p:cTn id="2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anim calcmode="lin" valueType="num">
                                      <p:cBhvr additive="base">
                                        <p:cTn id="31"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anim calcmode="lin" valueType="num">
                                      <p:cBhvr additive="base">
                                        <p:cTn id="37"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a:bodyPr>
          <a:lstStyle/>
          <a:p>
            <a:r>
              <a:rPr lang="en-GB" dirty="0" smtClean="0"/>
              <a:t>Given the eye’s optics and the retina’s curvature  - visual information from each side will be projected to the opposite brain structure. </a:t>
            </a:r>
          </a:p>
          <a:p>
            <a:endParaRPr lang="en-GB" dirty="0"/>
          </a:p>
          <a:p>
            <a:r>
              <a:rPr lang="en-GB" b="1" dirty="0" smtClean="0"/>
              <a:t>Because fibres from each nasal nerves fibres cross – all information from left visual field is projected to the right hemisphere and vice verse. </a:t>
            </a:r>
            <a:endParaRPr lang="en-GB" b="1" dirty="0"/>
          </a:p>
        </p:txBody>
      </p:sp>
      <p:pic>
        <p:nvPicPr>
          <p:cNvPr id="5" name="Content Placeholder 4"/>
          <p:cNvPicPr>
            <a:picLocks noGrp="1" noChangeAspect="1"/>
          </p:cNvPicPr>
          <p:nvPr>
            <p:ph sz="half" idx="2"/>
          </p:nvPr>
        </p:nvPicPr>
        <p:blipFill>
          <a:blip r:embed="rId2"/>
          <a:stretch>
            <a:fillRect/>
          </a:stretch>
        </p:blipFill>
        <p:spPr>
          <a:xfrm>
            <a:off x="6172200" y="2021618"/>
            <a:ext cx="5181600" cy="3883152"/>
          </a:xfrm>
          <a:prstGeom prst="rect">
            <a:avLst/>
          </a:prstGeom>
        </p:spPr>
      </p:pic>
      <p:sp>
        <p:nvSpPr>
          <p:cNvPr id="6" name="Oval 5"/>
          <p:cNvSpPr/>
          <p:nvPr/>
        </p:nvSpPr>
        <p:spPr>
          <a:xfrm>
            <a:off x="8623300" y="3771900"/>
            <a:ext cx="457200" cy="558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34289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Neuroscience and the Human Visual Areas</a:t>
            </a:r>
            <a:endParaRPr lang="en-GB" dirty="0"/>
          </a:p>
        </p:txBody>
      </p:sp>
      <p:sp>
        <p:nvSpPr>
          <p:cNvPr id="6" name="Subtitle 5"/>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47515607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Zeki (1993).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Pioneering set of studies using PET to assess if different visual areas are activated when participants process colour or movement. </a:t>
            </a:r>
          </a:p>
          <a:p>
            <a:endParaRPr lang="en-GB" dirty="0"/>
          </a:p>
          <a:p>
            <a:r>
              <a:rPr lang="en-GB" dirty="0" smtClean="0"/>
              <a:t>Subtractive logic by factoring out in control vs experimental condition. </a:t>
            </a:r>
          </a:p>
          <a:p>
            <a:endParaRPr lang="en-GB" dirty="0"/>
          </a:p>
          <a:p>
            <a:r>
              <a:rPr lang="en-GB" dirty="0" smtClean="0"/>
              <a:t>E.g. Colour – Control condition as experimental condition but background information was just shades of grey – but still covered a wide range of luminance (sensitivity to light). </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endParaRPr lang="en-GB" dirty="0"/>
          </a:p>
          <a:p>
            <a:r>
              <a:rPr lang="en-GB" dirty="0" smtClean="0"/>
              <a:t>Experimental Condition Colour</a:t>
            </a:r>
            <a:endParaRPr lang="en-GB" dirty="0"/>
          </a:p>
        </p:txBody>
      </p:sp>
      <p:pic>
        <p:nvPicPr>
          <p:cNvPr id="5" name="Picture 4"/>
          <p:cNvPicPr>
            <a:picLocks noChangeAspect="1"/>
          </p:cNvPicPr>
          <p:nvPr/>
        </p:nvPicPr>
        <p:blipFill>
          <a:blip r:embed="rId2"/>
          <a:stretch>
            <a:fillRect/>
          </a:stretch>
        </p:blipFill>
        <p:spPr>
          <a:xfrm>
            <a:off x="5089970" y="1474787"/>
            <a:ext cx="4016860" cy="3871913"/>
          </a:xfrm>
          <a:prstGeom prst="rect">
            <a:avLst/>
          </a:prstGeom>
        </p:spPr>
      </p:pic>
    </p:spTree>
    <p:extLst>
      <p:ext uri="{BB962C8B-B14F-4D97-AF65-F5344CB8AC3E}">
        <p14:creationId xmlns:p14="http://schemas.microsoft.com/office/powerpoint/2010/main" val="3384839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Zeki (1993). </a:t>
            </a:r>
          </a:p>
        </p:txBody>
      </p:sp>
      <p:sp>
        <p:nvSpPr>
          <p:cNvPr id="5" name="Content Placeholder 4"/>
          <p:cNvSpPr>
            <a:spLocks noGrp="1"/>
          </p:cNvSpPr>
          <p:nvPr>
            <p:ph sz="half" idx="1"/>
          </p:nvPr>
        </p:nvSpPr>
        <p:spPr/>
        <p:txBody>
          <a:bodyPr>
            <a:normAutofit fontScale="92500" lnSpcReduction="20000"/>
          </a:bodyPr>
          <a:lstStyle/>
          <a:p>
            <a:r>
              <a:rPr lang="en-GB" dirty="0" smtClean="0"/>
              <a:t>Colour condition – same range of luminance in the same places but wide range of colour. </a:t>
            </a:r>
          </a:p>
          <a:p>
            <a:endParaRPr lang="en-GB" dirty="0"/>
          </a:p>
          <a:p>
            <a:r>
              <a:rPr lang="en-GB" dirty="0" smtClean="0"/>
              <a:t>Hypothesised – neurons sensitive to luminance should be equally active in both conditions. But neurons sensitive to colours should be activated more in experimental conditions. </a:t>
            </a:r>
          </a:p>
          <a:p>
            <a:endParaRPr lang="en-GB" dirty="0"/>
          </a:p>
          <a:p>
            <a:r>
              <a:rPr lang="en-GB" dirty="0" smtClean="0"/>
              <a:t>Findings – Greater bilateral activation in anterior and inferior regions of occipital lobe in colour condition. </a:t>
            </a:r>
            <a:endParaRPr lang="en-GB" dirty="0"/>
          </a:p>
        </p:txBody>
      </p:sp>
      <p:sp>
        <p:nvSpPr>
          <p:cNvPr id="6" name="Content Placeholder 5"/>
          <p:cNvSpPr>
            <a:spLocks noGrp="1"/>
          </p:cNvSpPr>
          <p:nvPr>
            <p:ph sz="half" idx="2"/>
          </p:nvPr>
        </p:nvSpPr>
        <p:spPr/>
        <p:txBody>
          <a:bodyPr>
            <a:normAutofit fontScale="92500" lnSpcReduction="20000"/>
          </a:bodyPr>
          <a:lstStyle/>
          <a:p>
            <a:endParaRPr lang="en-GB" dirty="0" smtClean="0"/>
          </a:p>
          <a:p>
            <a:endParaRPr lang="en-GB" dirty="0"/>
          </a:p>
          <a:p>
            <a:endParaRPr lang="en-GB" dirty="0" smtClean="0"/>
          </a:p>
          <a:p>
            <a:endParaRPr lang="en-GB" dirty="0"/>
          </a:p>
          <a:p>
            <a:endParaRPr lang="en-GB" dirty="0" smtClean="0"/>
          </a:p>
          <a:p>
            <a:endParaRPr lang="en-GB" dirty="0" smtClean="0"/>
          </a:p>
          <a:p>
            <a:endParaRPr lang="en-GB" dirty="0"/>
          </a:p>
          <a:p>
            <a:endParaRPr lang="en-GB" dirty="0" smtClean="0"/>
          </a:p>
          <a:p>
            <a:endParaRPr lang="en-GB" dirty="0"/>
          </a:p>
          <a:p>
            <a:endParaRPr lang="en-GB" dirty="0" smtClean="0"/>
          </a:p>
          <a:p>
            <a:r>
              <a:rPr lang="en-GB" dirty="0" smtClean="0"/>
              <a:t>Experimental Colour Condition</a:t>
            </a:r>
          </a:p>
          <a:p>
            <a:endParaRPr lang="en-GB" dirty="0"/>
          </a:p>
          <a:p>
            <a:endParaRPr lang="en-GB" dirty="0"/>
          </a:p>
        </p:txBody>
      </p:sp>
      <p:pic>
        <p:nvPicPr>
          <p:cNvPr id="8" name="Picture 7"/>
          <p:cNvPicPr>
            <a:picLocks noChangeAspect="1"/>
          </p:cNvPicPr>
          <p:nvPr/>
        </p:nvPicPr>
        <p:blipFill>
          <a:blip r:embed="rId2"/>
          <a:stretch>
            <a:fillRect/>
          </a:stretch>
        </p:blipFill>
        <p:spPr>
          <a:xfrm>
            <a:off x="5256390" y="1270000"/>
            <a:ext cx="4017612" cy="3871296"/>
          </a:xfrm>
          <a:prstGeom prst="rect">
            <a:avLst/>
          </a:prstGeom>
        </p:spPr>
      </p:pic>
    </p:spTree>
    <p:extLst>
      <p:ext uri="{BB962C8B-B14F-4D97-AF65-F5344CB8AC3E}">
        <p14:creationId xmlns:p14="http://schemas.microsoft.com/office/powerpoint/2010/main" val="353320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10" end="10"/>
                                            </p:txEl>
                                          </p:spTgt>
                                        </p:tgtEl>
                                        <p:attrNameLst>
                                          <p:attrName>style.visibility</p:attrName>
                                        </p:attrNameLst>
                                      </p:cBhvr>
                                      <p:to>
                                        <p:strVal val="visible"/>
                                      </p:to>
                                    </p:set>
                                    <p:anim calcmode="lin" valueType="num">
                                      <p:cBhvr additive="base">
                                        <p:cTn id="25"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Zeki (1993). </a:t>
            </a:r>
          </a:p>
        </p:txBody>
      </p:sp>
      <p:sp>
        <p:nvSpPr>
          <p:cNvPr id="6" name="Content Placeholder 5"/>
          <p:cNvSpPr>
            <a:spLocks noGrp="1"/>
          </p:cNvSpPr>
          <p:nvPr>
            <p:ph sz="half" idx="1"/>
          </p:nvPr>
        </p:nvSpPr>
        <p:spPr/>
        <p:txBody>
          <a:bodyPr>
            <a:normAutofit fontScale="92500" lnSpcReduction="10000"/>
          </a:bodyPr>
          <a:lstStyle/>
          <a:p>
            <a:r>
              <a:rPr lang="en-GB" dirty="0" smtClean="0"/>
              <a:t>Similar set up for the moving sequence. </a:t>
            </a:r>
          </a:p>
          <a:p>
            <a:r>
              <a:rPr lang="en-GB" dirty="0" smtClean="0"/>
              <a:t>Control condition – As picture on the right. </a:t>
            </a:r>
          </a:p>
          <a:p>
            <a:r>
              <a:rPr lang="en-GB" dirty="0" smtClean="0"/>
              <a:t>Experimental condition – As picture on the right but background tiles were flashing in a sequence. </a:t>
            </a:r>
          </a:p>
          <a:p>
            <a:endParaRPr lang="en-GB" dirty="0"/>
          </a:p>
          <a:p>
            <a:r>
              <a:rPr lang="en-GB" dirty="0" smtClean="0"/>
              <a:t>Findings – greater activation in temporal, parietal and occipital lobes in moving condition. </a:t>
            </a:r>
          </a:p>
          <a:p>
            <a:pPr lvl="1"/>
            <a:r>
              <a:rPr lang="en-GB" dirty="0" smtClean="0"/>
              <a:t>Occipital lobe – more lateral than colour condition. </a:t>
            </a:r>
          </a:p>
          <a:p>
            <a:endParaRPr lang="en-GB" dirty="0"/>
          </a:p>
        </p:txBody>
      </p:sp>
      <p:sp>
        <p:nvSpPr>
          <p:cNvPr id="7" name="Content Placeholder 6"/>
          <p:cNvSpPr>
            <a:spLocks noGrp="1"/>
          </p:cNvSpPr>
          <p:nvPr>
            <p:ph sz="half" idx="2"/>
          </p:nvPr>
        </p:nvSpPr>
        <p:spPr/>
        <p:txBody>
          <a:bodyPr>
            <a:normAutofit fontScale="92500" lnSpcReduction="1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Moving / Non Moving sequence condition. </a:t>
            </a:r>
            <a:endParaRPr lang="en-GB" dirty="0"/>
          </a:p>
        </p:txBody>
      </p:sp>
      <p:pic>
        <p:nvPicPr>
          <p:cNvPr id="8" name="Picture 7"/>
          <p:cNvPicPr>
            <a:picLocks noChangeAspect="1"/>
          </p:cNvPicPr>
          <p:nvPr/>
        </p:nvPicPr>
        <p:blipFill>
          <a:blip r:embed="rId2"/>
          <a:stretch>
            <a:fillRect/>
          </a:stretch>
        </p:blipFill>
        <p:spPr>
          <a:xfrm>
            <a:off x="5269411" y="1930400"/>
            <a:ext cx="4118892" cy="3135877"/>
          </a:xfrm>
          <a:prstGeom prst="rect">
            <a:avLst/>
          </a:prstGeom>
        </p:spPr>
      </p:pic>
    </p:spTree>
    <p:extLst>
      <p:ext uri="{BB962C8B-B14F-4D97-AF65-F5344CB8AC3E}">
        <p14:creationId xmlns:p14="http://schemas.microsoft.com/office/powerpoint/2010/main" val="365071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9" end="9"/>
                                            </p:txEl>
                                          </p:spTgt>
                                        </p:tgtEl>
                                        <p:attrNameLst>
                                          <p:attrName>style.visibility</p:attrName>
                                        </p:attrNameLst>
                                      </p:cBhvr>
                                      <p:to>
                                        <p:strVal val="visible"/>
                                      </p:to>
                                    </p:set>
                                    <p:anim calcmode="lin" valueType="num">
                                      <p:cBhvr additive="base">
                                        <p:cTn id="37"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0332" y="77038"/>
            <a:ext cx="7772400" cy="787120"/>
          </a:xfrm>
        </p:spPr>
        <p:txBody>
          <a:bodyPr/>
          <a:lstStyle/>
          <a:p>
            <a:r>
              <a:rPr lang="en-GB" sz="4000" dirty="0"/>
              <a:t>Visual Perception: Brain systems</a:t>
            </a:r>
          </a:p>
        </p:txBody>
      </p:sp>
      <p:pic>
        <p:nvPicPr>
          <p:cNvPr id="4" name="Picture 4"/>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37652" t="18967" b="2361"/>
          <a:stretch/>
        </p:blipFill>
        <p:spPr bwMode="auto">
          <a:xfrm>
            <a:off x="550900" y="894303"/>
            <a:ext cx="4576132" cy="44795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5" name="TextBox 4"/>
          <p:cNvSpPr txBox="1"/>
          <p:nvPr/>
        </p:nvSpPr>
        <p:spPr>
          <a:xfrm>
            <a:off x="5217464" y="864158"/>
            <a:ext cx="4875268" cy="6001643"/>
          </a:xfrm>
          <a:prstGeom prst="rect">
            <a:avLst/>
          </a:prstGeom>
          <a:solidFill>
            <a:schemeClr val="bg1"/>
          </a:solidFill>
        </p:spPr>
        <p:txBody>
          <a:bodyPr wrap="square" rtlCol="0">
            <a:spAutoFit/>
          </a:bodyPr>
          <a:lstStyle/>
          <a:p>
            <a:r>
              <a:rPr lang="en-GB" sz="2400" b="1" dirty="0"/>
              <a:t>Functional Specialisation: </a:t>
            </a:r>
            <a:r>
              <a:rPr lang="en-GB" sz="2400" dirty="0"/>
              <a:t>Zeki (1993, 2001)</a:t>
            </a:r>
          </a:p>
          <a:p>
            <a:endParaRPr lang="en-GB" sz="2400" dirty="0"/>
          </a:p>
          <a:p>
            <a:r>
              <a:rPr lang="en-GB" sz="2400" dirty="0"/>
              <a:t>V1 &amp; V2 = Initial processing</a:t>
            </a:r>
          </a:p>
          <a:p>
            <a:r>
              <a:rPr lang="en-GB" sz="2400" dirty="0"/>
              <a:t>V3 &amp; V3A = Form processing</a:t>
            </a:r>
          </a:p>
          <a:p>
            <a:r>
              <a:rPr lang="en-GB" sz="2400" dirty="0"/>
              <a:t>V4 = Colour processing</a:t>
            </a:r>
          </a:p>
          <a:p>
            <a:r>
              <a:rPr lang="en-GB" sz="2400" dirty="0"/>
              <a:t>V5/MT = Motion </a:t>
            </a:r>
            <a:r>
              <a:rPr lang="en-GB" sz="2400" dirty="0" smtClean="0"/>
              <a:t>processing</a:t>
            </a:r>
            <a:endParaRPr lang="en-GB" sz="2400" dirty="0"/>
          </a:p>
          <a:p>
            <a:r>
              <a:rPr lang="en-GB" sz="2400" u="sng" dirty="0"/>
              <a:t>The Binding Problem(s):</a:t>
            </a:r>
          </a:p>
          <a:p>
            <a:r>
              <a:rPr lang="en-GB" sz="2400" dirty="0"/>
              <a:t>See Feldman (2013</a:t>
            </a:r>
            <a:r>
              <a:rPr lang="en-GB" sz="2400" dirty="0" smtClean="0"/>
              <a:t>)</a:t>
            </a:r>
          </a:p>
          <a:p>
            <a:r>
              <a:rPr lang="en-GB" sz="2400" dirty="0"/>
              <a:t>	</a:t>
            </a:r>
            <a:r>
              <a:rPr lang="en-GB" sz="2400" dirty="0" smtClean="0"/>
              <a:t>- If specific features of an object are analysed by separate brain areas – how can we know its part of the same object.</a:t>
            </a:r>
            <a:endParaRPr lang="en-GB" sz="2400" dirty="0"/>
          </a:p>
          <a:p>
            <a:endParaRPr lang="en-GB" sz="2400" dirty="0"/>
          </a:p>
          <a:p>
            <a:r>
              <a:rPr lang="en-GB" sz="2400" dirty="0"/>
              <a:t>Evidence from brain damaged patients?</a:t>
            </a:r>
          </a:p>
        </p:txBody>
      </p:sp>
    </p:spTree>
    <p:extLst>
      <p:ext uri="{BB962C8B-B14F-4D97-AF65-F5344CB8AC3E}">
        <p14:creationId xmlns:p14="http://schemas.microsoft.com/office/powerpoint/2010/main" val="1387091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randombar(horizontal)">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randombar(horizontal)">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randombar(horizontal)">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randombar(horizontal)">
                                      <p:cBhvr>
                                        <p:cTn id="32" dur="500"/>
                                        <p:tgtEl>
                                          <p:spTgt spid="5">
                                            <p:txEl>
                                              <p:pRg st="6" end="6"/>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Effect transition="in" filter="randombar(horizontal)">
                                      <p:cBhvr>
                                        <p:cTn id="35" dur="500"/>
                                        <p:tgtEl>
                                          <p:spTgt spid="5">
                                            <p:txEl>
                                              <p:pRg st="7" end="7"/>
                                            </p:txEl>
                                          </p:spTgt>
                                        </p:tgtEl>
                                      </p:cBhvr>
                                    </p:animEffect>
                                  </p:childTnLst>
                                </p:cTn>
                              </p:par>
                              <p:par>
                                <p:cTn id="36" presetID="14" presetClass="entr" presetSubtype="10" fill="hold" nodeType="withEffect">
                                  <p:stCondLst>
                                    <p:cond delay="0"/>
                                  </p:stCondLst>
                                  <p:childTnLst>
                                    <p:set>
                                      <p:cBhvr>
                                        <p:cTn id="37" dur="1" fill="hold">
                                          <p:stCondLst>
                                            <p:cond delay="0"/>
                                          </p:stCondLst>
                                        </p:cTn>
                                        <p:tgtEl>
                                          <p:spTgt spid="5">
                                            <p:txEl>
                                              <p:pRg st="8" end="8"/>
                                            </p:txEl>
                                          </p:spTgt>
                                        </p:tgtEl>
                                        <p:attrNameLst>
                                          <p:attrName>style.visibility</p:attrName>
                                        </p:attrNameLst>
                                      </p:cBhvr>
                                      <p:to>
                                        <p:strVal val="visible"/>
                                      </p:to>
                                    </p:set>
                                    <p:animEffect transition="in" filter="randombar(horizontal)">
                                      <p:cBhvr>
                                        <p:cTn id="38" dur="500"/>
                                        <p:tgtEl>
                                          <p:spTgt spid="5">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animEffect transition="in" filter="randombar(horizontal)">
                                      <p:cBhvr>
                                        <p:cTn id="43"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Binding Problem….</a:t>
            </a:r>
            <a:endParaRPr lang="en-GB" dirty="0"/>
          </a:p>
        </p:txBody>
      </p:sp>
      <p:sp>
        <p:nvSpPr>
          <p:cNvPr id="4" name="Content Placeholder 3"/>
          <p:cNvSpPr>
            <a:spLocks noGrp="1"/>
          </p:cNvSpPr>
          <p:nvPr>
            <p:ph sz="half" idx="1"/>
          </p:nvPr>
        </p:nvSpPr>
        <p:spPr/>
        <p:txBody>
          <a:bodyPr/>
          <a:lstStyle/>
          <a:p>
            <a:r>
              <a:rPr lang="en-GB" b="1" dirty="0" smtClean="0"/>
              <a:t>Segregation problem – </a:t>
            </a:r>
          </a:p>
          <a:p>
            <a:endParaRPr lang="en-GB" dirty="0"/>
          </a:p>
          <a:p>
            <a:r>
              <a:rPr lang="en-GB" dirty="0" smtClean="0"/>
              <a:t>When </a:t>
            </a:r>
            <a:r>
              <a:rPr lang="en-GB" dirty="0"/>
              <a:t>looking at </a:t>
            </a:r>
            <a:r>
              <a:rPr lang="en-GB" dirty="0" smtClean="0"/>
              <a:t>the image to the right – all different form, all different colour… what </a:t>
            </a:r>
            <a:r>
              <a:rPr lang="en-GB" dirty="0"/>
              <a:t>neural mechanisms ensure that the square is perceived as blue and the circle as yellow, and not vice versa</a:t>
            </a:r>
            <a:r>
              <a:rPr lang="en-GB" dirty="0" smtClean="0"/>
              <a:t>?</a:t>
            </a:r>
          </a:p>
          <a:p>
            <a:endParaRPr lang="en-GB" dirty="0"/>
          </a:p>
          <a:p>
            <a:r>
              <a:rPr lang="en-GB" dirty="0" smtClean="0"/>
              <a:t>Similarly for moving vs stationary vision. </a:t>
            </a:r>
            <a:endParaRPr lang="en-GB" dirty="0"/>
          </a:p>
        </p:txBody>
      </p:sp>
      <p:sp>
        <p:nvSpPr>
          <p:cNvPr id="5" name="Content Placeholder 4"/>
          <p:cNvSpPr>
            <a:spLocks noGrp="1"/>
          </p:cNvSpPr>
          <p:nvPr>
            <p:ph sz="half" idx="2"/>
          </p:nvPr>
        </p:nvSpPr>
        <p:spPr/>
        <p:txBody>
          <a:bodyPr/>
          <a:lstStyle/>
          <a:p>
            <a:endParaRPr lang="en-GB" dirty="0"/>
          </a:p>
        </p:txBody>
      </p:sp>
      <p:pic>
        <p:nvPicPr>
          <p:cNvPr id="6" name="Picture 5"/>
          <p:cNvPicPr>
            <a:picLocks noChangeAspect="1"/>
          </p:cNvPicPr>
          <p:nvPr/>
        </p:nvPicPr>
        <p:blipFill>
          <a:blip r:embed="rId2"/>
          <a:stretch>
            <a:fillRect/>
          </a:stretch>
        </p:blipFill>
        <p:spPr>
          <a:xfrm>
            <a:off x="5295900" y="2253124"/>
            <a:ext cx="3671887" cy="2750371"/>
          </a:xfrm>
          <a:prstGeom prst="rect">
            <a:avLst/>
          </a:prstGeom>
        </p:spPr>
      </p:pic>
    </p:spTree>
    <p:extLst>
      <p:ext uri="{BB962C8B-B14F-4D97-AF65-F5344CB8AC3E}">
        <p14:creationId xmlns:p14="http://schemas.microsoft.com/office/powerpoint/2010/main" val="31917975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binding problem. </a:t>
            </a:r>
            <a:endParaRPr lang="en-GB" dirty="0"/>
          </a:p>
        </p:txBody>
      </p:sp>
      <p:sp>
        <p:nvSpPr>
          <p:cNvPr id="3" name="Content Placeholder 2"/>
          <p:cNvSpPr>
            <a:spLocks noGrp="1"/>
          </p:cNvSpPr>
          <p:nvPr>
            <p:ph sz="half" idx="1"/>
          </p:nvPr>
        </p:nvSpPr>
        <p:spPr/>
        <p:txBody>
          <a:bodyPr/>
          <a:lstStyle/>
          <a:p>
            <a:r>
              <a:rPr lang="en-GB" b="1" dirty="0" smtClean="0"/>
              <a:t>Combination Problem – </a:t>
            </a:r>
          </a:p>
          <a:p>
            <a:endParaRPr lang="en-GB" dirty="0"/>
          </a:p>
          <a:p>
            <a:r>
              <a:rPr lang="en-GB" dirty="0" smtClean="0"/>
              <a:t>How objects</a:t>
            </a:r>
            <a:r>
              <a:rPr lang="en-GB" dirty="0"/>
              <a:t>, background and abstract or emotional features are combined into a single </a:t>
            </a:r>
            <a:r>
              <a:rPr lang="en-GB" dirty="0" smtClean="0"/>
              <a:t>experience. </a:t>
            </a:r>
          </a:p>
          <a:p>
            <a:endParaRPr lang="en-GB" dirty="0"/>
          </a:p>
          <a:p>
            <a:r>
              <a:rPr lang="en-GB" dirty="0" smtClean="0"/>
              <a:t>Look at how many different aspects can be noted in the simple diagram to the right. </a:t>
            </a:r>
            <a:endParaRPr lang="en-GB" dirty="0"/>
          </a:p>
        </p:txBody>
      </p:sp>
      <p:sp>
        <p:nvSpPr>
          <p:cNvPr id="4" name="Content Placeholder 3"/>
          <p:cNvSpPr>
            <a:spLocks noGrp="1"/>
          </p:cNvSpPr>
          <p:nvPr>
            <p:ph sz="half" idx="2"/>
          </p:nvPr>
        </p:nvSpPr>
        <p:spPr/>
        <p:txBody>
          <a:bodyPr/>
          <a:lstStyle/>
          <a:p>
            <a:endParaRPr lang="en-GB" dirty="0"/>
          </a:p>
        </p:txBody>
      </p:sp>
      <p:pic>
        <p:nvPicPr>
          <p:cNvPr id="5" name="Picture 4"/>
          <p:cNvPicPr>
            <a:picLocks noChangeAspect="1"/>
          </p:cNvPicPr>
          <p:nvPr/>
        </p:nvPicPr>
        <p:blipFill>
          <a:blip r:embed="rId2"/>
          <a:stretch>
            <a:fillRect/>
          </a:stretch>
        </p:blipFill>
        <p:spPr>
          <a:xfrm>
            <a:off x="5014912" y="2371725"/>
            <a:ext cx="3976688" cy="3889096"/>
          </a:xfrm>
          <a:prstGeom prst="rect">
            <a:avLst/>
          </a:prstGeom>
        </p:spPr>
      </p:pic>
    </p:spTree>
    <p:extLst>
      <p:ext uri="{BB962C8B-B14F-4D97-AF65-F5344CB8AC3E}">
        <p14:creationId xmlns:p14="http://schemas.microsoft.com/office/powerpoint/2010/main" val="35691709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0500" y="179294"/>
            <a:ext cx="7772400" cy="1143000"/>
          </a:xfrm>
          <a:solidFill>
            <a:schemeClr val="bg1"/>
          </a:solidFill>
        </p:spPr>
        <p:txBody>
          <a:bodyPr>
            <a:normAutofit fontScale="90000"/>
          </a:bodyPr>
          <a:lstStyle/>
          <a:p>
            <a:r>
              <a:rPr lang="en-GB" dirty="0"/>
              <a:t>Neuropsychological disorders of vision</a:t>
            </a:r>
          </a:p>
        </p:txBody>
      </p:sp>
      <p:sp>
        <p:nvSpPr>
          <p:cNvPr id="3" name="Content Placeholder 2"/>
          <p:cNvSpPr>
            <a:spLocks noGrp="1"/>
          </p:cNvSpPr>
          <p:nvPr>
            <p:ph idx="1"/>
          </p:nvPr>
        </p:nvSpPr>
        <p:spPr>
          <a:xfrm>
            <a:off x="762150" y="1671320"/>
            <a:ext cx="8896575" cy="5077609"/>
          </a:xfrm>
          <a:solidFill>
            <a:schemeClr val="bg1"/>
          </a:solidFill>
        </p:spPr>
        <p:txBody>
          <a:bodyPr/>
          <a:lstStyle/>
          <a:p>
            <a:r>
              <a:rPr lang="en-GB" b="1" dirty="0"/>
              <a:t>Agnosia: </a:t>
            </a:r>
            <a:r>
              <a:rPr lang="en-US" altLang="en-US" dirty="0">
                <a:latin typeface="Arial" panose="020B0604020202020204" pitchFamily="34" charset="0"/>
              </a:rPr>
              <a:t>a failure of recognition, patients with visual agnosia are not able to recognize visual stimuli - they can see the visual stimuli but don’t know what they are. </a:t>
            </a:r>
          </a:p>
          <a:p>
            <a:pPr marL="0" indent="0">
              <a:buNone/>
            </a:pPr>
            <a:endParaRPr lang="en-US" altLang="en-US" sz="1600" dirty="0">
              <a:latin typeface="Arial" panose="020B0604020202020204" pitchFamily="34" charset="0"/>
            </a:endParaRPr>
          </a:p>
          <a:p>
            <a:r>
              <a:rPr lang="en-US" altLang="en-US" dirty="0">
                <a:latin typeface="Arial" panose="020B0604020202020204" pitchFamily="34" charset="0"/>
              </a:rPr>
              <a:t>There are a number of different types of visual agnosia:</a:t>
            </a:r>
          </a:p>
          <a:p>
            <a:pPr lvl="1"/>
            <a:r>
              <a:rPr lang="en-US" altLang="en-US" b="1" dirty="0">
                <a:latin typeface="Arial" panose="020B0604020202020204" pitchFamily="34" charset="0"/>
              </a:rPr>
              <a:t>Achromatopsia (colour agnosia)</a:t>
            </a:r>
          </a:p>
          <a:p>
            <a:pPr lvl="1"/>
            <a:r>
              <a:rPr lang="en-US" altLang="en-US" b="1" dirty="0">
                <a:latin typeface="Arial" panose="020B0604020202020204" pitchFamily="34" charset="0"/>
              </a:rPr>
              <a:t>Akinetopsia (motion agnosia)</a:t>
            </a:r>
          </a:p>
          <a:p>
            <a:pPr lvl="1"/>
            <a:r>
              <a:rPr lang="en-US" altLang="en-US" b="1" dirty="0">
                <a:latin typeface="Arial" panose="020B0604020202020204" pitchFamily="34" charset="0"/>
              </a:rPr>
              <a:t>Prosopagnosia (face agnosia)</a:t>
            </a:r>
          </a:p>
          <a:p>
            <a:pPr lvl="1"/>
            <a:r>
              <a:rPr lang="en-US" altLang="en-US" b="1" dirty="0">
                <a:solidFill>
                  <a:srgbClr val="000000"/>
                </a:solidFill>
                <a:latin typeface="Arial" panose="020B0604020202020204" pitchFamily="34" charset="0"/>
                <a:cs typeface="Arial" panose="020B0604020202020204" pitchFamily="34" charset="0"/>
              </a:rPr>
              <a:t>Simultanagnosia (attention agnosia)</a:t>
            </a:r>
            <a:endParaRPr lang="en-US" altLang="en-US" b="1" dirty="0">
              <a:latin typeface="Arial" panose="020B0604020202020204" pitchFamily="34" charset="0"/>
              <a:cs typeface="Arial" panose="020B0604020202020204" pitchFamily="34" charset="0"/>
            </a:endParaRPr>
          </a:p>
          <a:p>
            <a:pPr lvl="1"/>
            <a:endParaRPr lang="en-US" altLang="en-US" sz="2800" dirty="0">
              <a:latin typeface="Arial" panose="020B0604020202020204" pitchFamily="34" charset="0"/>
            </a:endParaRPr>
          </a:p>
          <a:p>
            <a:endParaRPr lang="en-GB" b="1" dirty="0"/>
          </a:p>
        </p:txBody>
      </p:sp>
    </p:spTree>
    <p:extLst>
      <p:ext uri="{BB962C8B-B14F-4D97-AF65-F5344CB8AC3E}">
        <p14:creationId xmlns:p14="http://schemas.microsoft.com/office/powerpoint/2010/main" val="2576417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Achromatopsia – Colour Agnosia. </a:t>
            </a:r>
            <a:endParaRPr lang="en-GB" dirty="0"/>
          </a:p>
        </p:txBody>
      </p:sp>
      <p:sp>
        <p:nvSpPr>
          <p:cNvPr id="3" name="Content Placeholder 2"/>
          <p:cNvSpPr>
            <a:spLocks noGrp="1"/>
          </p:cNvSpPr>
          <p:nvPr>
            <p:ph idx="1"/>
          </p:nvPr>
        </p:nvSpPr>
        <p:spPr/>
        <p:txBody>
          <a:bodyPr>
            <a:normAutofit/>
          </a:bodyPr>
          <a:lstStyle/>
          <a:p>
            <a:r>
              <a:rPr lang="en-GB" dirty="0" smtClean="0"/>
              <a:t>Not to be confused with people who are colour blind. </a:t>
            </a:r>
          </a:p>
          <a:p>
            <a:endParaRPr lang="en-GB" dirty="0"/>
          </a:p>
          <a:p>
            <a:r>
              <a:rPr lang="en-GB" dirty="0" smtClean="0"/>
              <a:t>Colour blind – usually refers to someone who has inherited a gene that results in an abnormality in the photoreceptor system. </a:t>
            </a:r>
          </a:p>
          <a:p>
            <a:pPr lvl="1"/>
            <a:r>
              <a:rPr lang="en-GB" dirty="0" smtClean="0"/>
              <a:t>Dichromats – only two photopigments. </a:t>
            </a:r>
          </a:p>
          <a:p>
            <a:pPr lvl="1"/>
            <a:r>
              <a:rPr lang="en-GB" dirty="0" smtClean="0"/>
              <a:t>Anomalous trichromates – have all three photopigments, but one has abnormal sensitivity. </a:t>
            </a:r>
          </a:p>
          <a:p>
            <a:endParaRPr lang="en-GB" dirty="0"/>
          </a:p>
          <a:p>
            <a:r>
              <a:rPr lang="en-GB" dirty="0" smtClean="0"/>
              <a:t>Achromatopsia – disorder of colour perception.</a:t>
            </a:r>
          </a:p>
          <a:p>
            <a:pPr lvl="1"/>
            <a:r>
              <a:rPr lang="en-GB" dirty="0" smtClean="0"/>
              <a:t>“Everything is a dirty shade of grey”.  </a:t>
            </a:r>
            <a:endParaRPr lang="en-GB" dirty="0"/>
          </a:p>
        </p:txBody>
      </p:sp>
    </p:spTree>
    <p:extLst>
      <p:ext uri="{BB962C8B-B14F-4D97-AF65-F5344CB8AC3E}">
        <p14:creationId xmlns:p14="http://schemas.microsoft.com/office/powerpoint/2010/main" val="226076607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MRI on Achromatopsia </a:t>
            </a:r>
          </a:p>
        </p:txBody>
      </p:sp>
      <p:sp>
        <p:nvSpPr>
          <p:cNvPr id="3" name="Content Placeholder 2"/>
          <p:cNvSpPr>
            <a:spLocks noGrp="1"/>
          </p:cNvSpPr>
          <p:nvPr>
            <p:ph sz="half" idx="1"/>
          </p:nvPr>
        </p:nvSpPr>
        <p:spPr/>
        <p:txBody>
          <a:bodyPr>
            <a:normAutofit fontScale="92500" lnSpcReduction="20000"/>
          </a:bodyPr>
          <a:lstStyle/>
          <a:p>
            <a:r>
              <a:rPr lang="en-GB" dirty="0" smtClean="0"/>
              <a:t>Tanaka et al (2002). </a:t>
            </a:r>
          </a:p>
          <a:p>
            <a:endParaRPr lang="en-GB" dirty="0"/>
          </a:p>
          <a:p>
            <a:r>
              <a:rPr lang="en-GB" dirty="0" smtClean="0"/>
              <a:t>MRI scan showed that lesions </a:t>
            </a:r>
            <a:r>
              <a:rPr lang="en-GB" dirty="0"/>
              <a:t>in the infracalcarine area(Brodmann's area 18 and 19) were associated </a:t>
            </a:r>
            <a:r>
              <a:rPr lang="en-GB" dirty="0" smtClean="0"/>
              <a:t>with achromatopsia – 4 patients diagnosed. </a:t>
            </a:r>
          </a:p>
          <a:p>
            <a:endParaRPr lang="en-GB" dirty="0"/>
          </a:p>
          <a:p>
            <a:r>
              <a:rPr lang="en-GB" dirty="0" smtClean="0"/>
              <a:t>Anterio-ventral </a:t>
            </a:r>
            <a:r>
              <a:rPr lang="en-GB" dirty="0"/>
              <a:t>temporo-occipital area are </a:t>
            </a:r>
            <a:r>
              <a:rPr lang="en-GB" dirty="0" smtClean="0"/>
              <a:t>associated achromatopsia.</a:t>
            </a:r>
          </a:p>
          <a:p>
            <a:endParaRPr lang="en-GB" dirty="0"/>
          </a:p>
          <a:p>
            <a:r>
              <a:rPr lang="en-GB" dirty="0" smtClean="0"/>
              <a:t>Consistent with previous autopsy reports and functional imaging studies. </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dirty="0"/>
          </a:p>
        </p:txBody>
      </p:sp>
      <p:pic>
        <p:nvPicPr>
          <p:cNvPr id="5" name="Picture 4"/>
          <p:cNvPicPr>
            <a:picLocks noChangeAspect="1"/>
          </p:cNvPicPr>
          <p:nvPr/>
        </p:nvPicPr>
        <p:blipFill>
          <a:blip r:embed="rId2"/>
          <a:stretch>
            <a:fillRect/>
          </a:stretch>
        </p:blipFill>
        <p:spPr>
          <a:xfrm>
            <a:off x="5332848" y="2160589"/>
            <a:ext cx="4042217" cy="3338511"/>
          </a:xfrm>
          <a:prstGeom prst="rect">
            <a:avLst/>
          </a:prstGeom>
        </p:spPr>
      </p:pic>
    </p:spTree>
    <p:extLst>
      <p:ext uri="{BB962C8B-B14F-4D97-AF65-F5344CB8AC3E}">
        <p14:creationId xmlns:p14="http://schemas.microsoft.com/office/powerpoint/2010/main" val="235588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93233"/>
            <a:ext cx="7772400" cy="606014"/>
          </a:xfrm>
        </p:spPr>
        <p:txBody>
          <a:bodyPr>
            <a:normAutofit fontScale="90000"/>
          </a:bodyPr>
          <a:lstStyle/>
          <a:p>
            <a:r>
              <a:rPr lang="en-GB" dirty="0"/>
              <a:t>Prosopagnosia</a:t>
            </a:r>
          </a:p>
        </p:txBody>
      </p:sp>
      <p:sp>
        <p:nvSpPr>
          <p:cNvPr id="3" name="Content Placeholder 2"/>
          <p:cNvSpPr>
            <a:spLocks noGrp="1"/>
          </p:cNvSpPr>
          <p:nvPr>
            <p:ph idx="1"/>
          </p:nvPr>
        </p:nvSpPr>
        <p:spPr>
          <a:xfrm>
            <a:off x="781871" y="840890"/>
            <a:ext cx="8910022" cy="6017110"/>
          </a:xfrm>
          <a:solidFill>
            <a:schemeClr val="bg1"/>
          </a:solidFill>
        </p:spPr>
        <p:txBody>
          <a:bodyPr>
            <a:normAutofit/>
          </a:bodyPr>
          <a:lstStyle/>
          <a:p>
            <a:r>
              <a:rPr lang="en-US" altLang="en-US" dirty="0">
                <a:latin typeface="Arial" panose="020B0604020202020204" pitchFamily="34" charset="0"/>
              </a:rPr>
              <a:t>Unable to recognise faces: they can recognise a face as a face but cannot recognise who’s face it is.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They report seeing a jumble of facial parts that are never fused into a recognisable whole.</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In some extreme cases they are even unable to recognise themselves.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Usually associated with damage to ventral stream in an area at the boundary between the occipital and temporal lobes, known as the fusiform face area (thought to be activated when we see faces</a:t>
            </a:r>
            <a:r>
              <a:rPr lang="en-US" altLang="en-US" dirty="0" smtClean="0">
                <a:latin typeface="Arial" panose="020B0604020202020204" pitchFamily="34" charset="0"/>
              </a:rPr>
              <a:t>).</a:t>
            </a:r>
          </a:p>
          <a:p>
            <a:endParaRPr lang="en-US" altLang="en-US" dirty="0">
              <a:latin typeface="Arial" panose="020B0604020202020204" pitchFamily="34" charset="0"/>
            </a:endParaRPr>
          </a:p>
          <a:p>
            <a:r>
              <a:rPr lang="en-US" altLang="en-US" dirty="0">
                <a:latin typeface="Arial" panose="020B0604020202020204" pitchFamily="34" charset="0"/>
              </a:rPr>
              <a:t>https://www.youtube.com/watch?v=-vQGPcYfIAo</a:t>
            </a:r>
            <a:endParaRPr lang="en-US" altLang="en-US" dirty="0" smtClean="0">
              <a:latin typeface="Arial" panose="020B0604020202020204" pitchFamily="34" charset="0"/>
            </a:endParaRPr>
          </a:p>
          <a:p>
            <a:endParaRPr lang="en-US" altLang="en-US" dirty="0">
              <a:latin typeface="Arial" panose="020B0604020202020204" pitchFamily="34" charset="0"/>
            </a:endParaRP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401529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0"/>
            <a:ext cx="7772400" cy="1143000"/>
          </a:xfrm>
        </p:spPr>
        <p:txBody>
          <a:bodyPr/>
          <a:lstStyle/>
          <a:p>
            <a:r>
              <a:rPr lang="en-GB" dirty="0"/>
              <a:t>Prosopagnosia</a:t>
            </a:r>
          </a:p>
        </p:txBody>
      </p:sp>
      <p:sp>
        <p:nvSpPr>
          <p:cNvPr id="3" name="Content Placeholder 2"/>
          <p:cNvSpPr>
            <a:spLocks noGrp="1"/>
          </p:cNvSpPr>
          <p:nvPr>
            <p:ph idx="1"/>
          </p:nvPr>
        </p:nvSpPr>
        <p:spPr>
          <a:xfrm>
            <a:off x="659802" y="1143000"/>
            <a:ext cx="8684111" cy="4114800"/>
          </a:xfrm>
          <a:solidFill>
            <a:schemeClr val="bg1"/>
          </a:solidFill>
        </p:spPr>
        <p:txBody>
          <a:bodyPr/>
          <a:lstStyle/>
          <a:p>
            <a:r>
              <a:rPr lang="en-US" altLang="en-US" dirty="0">
                <a:solidFill>
                  <a:srgbClr val="000000"/>
                </a:solidFill>
              </a:rPr>
              <a:t>Prosopagnosics may be able to recognise faces in the absence of conscious awareness:</a:t>
            </a:r>
          </a:p>
          <a:p>
            <a:pPr marL="0" indent="0">
              <a:buNone/>
            </a:pPr>
            <a:endParaRPr lang="en-US" altLang="en-US" dirty="0">
              <a:solidFill>
                <a:srgbClr val="000000"/>
              </a:solidFill>
            </a:endParaRPr>
          </a:p>
          <a:p>
            <a:pPr lvl="1"/>
            <a:r>
              <a:rPr lang="en-US" altLang="en-US" dirty="0">
                <a:latin typeface="Arial" panose="020B0604020202020204" pitchFamily="34" charset="0"/>
              </a:rPr>
              <a:t>Studies have found large skin conductance responses when prosopagnosics are shown pictures of faces familiar to them compared to faces not familiar to them.</a:t>
            </a:r>
          </a:p>
          <a:p>
            <a:pPr marL="457200" lvl="1" indent="0">
              <a:buNone/>
            </a:pPr>
            <a:endParaRPr lang="en-US" altLang="en-US" dirty="0">
              <a:latin typeface="Arial" panose="020B0604020202020204" pitchFamily="34" charset="0"/>
            </a:endParaRPr>
          </a:p>
          <a:p>
            <a:pPr lvl="1"/>
            <a:r>
              <a:rPr lang="en-US" altLang="en-US" dirty="0">
                <a:latin typeface="Arial" panose="020B0604020202020204" pitchFamily="34" charset="0"/>
              </a:rPr>
              <a:t>Suggests they can unconsciously recognise faces that they normally cannot consciously recognize.  </a:t>
            </a:r>
            <a:endParaRPr lang="en-US" altLang="en-US" dirty="0" smtClean="0">
              <a:latin typeface="Arial" panose="020B0604020202020204" pitchFamily="34" charset="0"/>
            </a:endParaRPr>
          </a:p>
          <a:p>
            <a:pPr lvl="1"/>
            <a:endParaRPr lang="en-US" altLang="en-US" dirty="0">
              <a:latin typeface="Arial" panose="020B0604020202020204" pitchFamily="34" charset="0"/>
            </a:endParaRPr>
          </a:p>
          <a:p>
            <a:endParaRPr lang="en-US"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433517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1468438" y="403226"/>
            <a:ext cx="6570662" cy="936625"/>
          </a:xfrm>
        </p:spPr>
        <p:txBody>
          <a:bodyPr/>
          <a:lstStyle/>
          <a:p>
            <a:pPr algn="ctr">
              <a:defRPr/>
            </a:pPr>
            <a:r>
              <a:rPr lang="en-GB" altLang="en-US" dirty="0"/>
              <a:t>O’Craven et al (1999) </a:t>
            </a:r>
            <a:endParaRPr lang="en-US" altLang="en-US" dirty="0"/>
          </a:p>
        </p:txBody>
      </p:sp>
      <p:sp>
        <p:nvSpPr>
          <p:cNvPr id="72707" name="Content Placeholder 2"/>
          <p:cNvSpPr>
            <a:spLocks noGrp="1"/>
          </p:cNvSpPr>
          <p:nvPr>
            <p:ph idx="1"/>
          </p:nvPr>
        </p:nvSpPr>
        <p:spPr>
          <a:xfrm>
            <a:off x="530226" y="1682751"/>
            <a:ext cx="9020175" cy="4995863"/>
          </a:xfrm>
        </p:spPr>
        <p:txBody>
          <a:bodyPr/>
          <a:lstStyle/>
          <a:p>
            <a:pPr eaLnBrk="1" hangingPunct="1">
              <a:defRPr/>
            </a:pPr>
            <a:r>
              <a:rPr lang="en-GB" altLang="en-US" sz="2400" dirty="0"/>
              <a:t>Direct action of attention on object representations</a:t>
            </a:r>
          </a:p>
          <a:p>
            <a:pPr lvl="1" eaLnBrk="1" hangingPunct="1">
              <a:defRPr/>
            </a:pPr>
            <a:r>
              <a:rPr lang="en-GB" altLang="en-US" dirty="0"/>
              <a:t>Previous studies shown that attention to faces activate region of the fusiform gyrus (Fusiform Face Area - FFA). </a:t>
            </a:r>
          </a:p>
          <a:p>
            <a:pPr lvl="2" eaLnBrk="1" hangingPunct="1">
              <a:defRPr/>
            </a:pPr>
            <a:r>
              <a:rPr lang="en-GB" altLang="en-US" sz="2400" dirty="0"/>
              <a:t>Prosopagnosia =  cognitive disorder of face perception and recognition is associated with lesions to the FFA.</a:t>
            </a:r>
          </a:p>
          <a:p>
            <a:pPr lvl="3" eaLnBrk="1" hangingPunct="1">
              <a:defRPr/>
            </a:pPr>
            <a:r>
              <a:rPr lang="en-GB" altLang="en-US" sz="2000" dirty="0"/>
              <a:t>Perceptions and recognition of other stimuli remains intact. </a:t>
            </a:r>
          </a:p>
          <a:p>
            <a:pPr lvl="1" eaLnBrk="1" hangingPunct="1">
              <a:defRPr/>
            </a:pPr>
            <a:endParaRPr lang="en-GB" altLang="en-US" dirty="0"/>
          </a:p>
          <a:p>
            <a:pPr lvl="1" eaLnBrk="1" hangingPunct="1">
              <a:defRPr/>
            </a:pPr>
            <a:r>
              <a:rPr lang="en-GB" altLang="en-US" dirty="0"/>
              <a:t>Attention to “houses” activate the parahippocampal cortex (Parahippocampal Place Area - PPA). </a:t>
            </a:r>
          </a:p>
          <a:p>
            <a:pPr marL="457200" lvl="1" indent="0">
              <a:buNone/>
              <a:defRPr/>
            </a:pPr>
            <a:endParaRPr lang="en-GB" altLang="en-US" dirty="0"/>
          </a:p>
          <a:p>
            <a:pPr lvl="1" eaLnBrk="1" hangingPunct="1">
              <a:defRPr/>
            </a:pPr>
            <a:r>
              <a:rPr lang="en-GB" altLang="en-US" dirty="0"/>
              <a:t>The motion of moving stimulus activate the Medial Temporal (MT)/Medial Superior Temporal (MST) Cortex.</a:t>
            </a:r>
            <a:endParaRPr lang="en-US" altLang="en-US" dirty="0"/>
          </a:p>
        </p:txBody>
      </p:sp>
      <p:sp>
        <p:nvSpPr>
          <p:cNvPr id="2" name="Slide Number Placeholder 1"/>
          <p:cNvSpPr>
            <a:spLocks noGrp="1"/>
          </p:cNvSpPr>
          <p:nvPr>
            <p:ph type="sldNum" sz="quarter" idx="12"/>
          </p:nvPr>
        </p:nvSpPr>
        <p:spPr/>
        <p:txBody>
          <a:bodyPr/>
          <a:lstStyle/>
          <a:p>
            <a:pPr>
              <a:defRPr/>
            </a:pPr>
            <a:fld id="{74F60F8E-83E2-469B-B64C-769140E93754}" type="slidenum">
              <a:rPr lang="en-GB" altLang="en-US"/>
              <a:pPr>
                <a:defRPr/>
              </a:pPr>
              <a:t>42</a:t>
            </a:fld>
            <a:endParaRPr lang="en-GB" altLang="en-US" dirty="0"/>
          </a:p>
        </p:txBody>
      </p:sp>
    </p:spTree>
    <p:extLst>
      <p:ext uri="{BB962C8B-B14F-4D97-AF65-F5344CB8AC3E}">
        <p14:creationId xmlns:p14="http://schemas.microsoft.com/office/powerpoint/2010/main" val="3152955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animEffect transition="in" filter="randombar(horizontal)">
                                      <p:cBhvr>
                                        <p:cTn id="7" dur="500"/>
                                        <p:tgtEl>
                                          <p:spTgt spid="727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2707">
                                            <p:txEl>
                                              <p:pRg st="1" end="1"/>
                                            </p:txEl>
                                          </p:spTgt>
                                        </p:tgtEl>
                                        <p:attrNameLst>
                                          <p:attrName>style.visibility</p:attrName>
                                        </p:attrNameLst>
                                      </p:cBhvr>
                                      <p:to>
                                        <p:strVal val="visible"/>
                                      </p:to>
                                    </p:set>
                                    <p:animEffect transition="in" filter="randombar(horizontal)">
                                      <p:cBhvr>
                                        <p:cTn id="12" dur="500"/>
                                        <p:tgtEl>
                                          <p:spTgt spid="727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2707">
                                            <p:txEl>
                                              <p:pRg st="2" end="2"/>
                                            </p:txEl>
                                          </p:spTgt>
                                        </p:tgtEl>
                                        <p:attrNameLst>
                                          <p:attrName>style.visibility</p:attrName>
                                        </p:attrNameLst>
                                      </p:cBhvr>
                                      <p:to>
                                        <p:strVal val="visible"/>
                                      </p:to>
                                    </p:set>
                                    <p:animEffect transition="in" filter="randombar(horizontal)">
                                      <p:cBhvr>
                                        <p:cTn id="17" dur="500"/>
                                        <p:tgtEl>
                                          <p:spTgt spid="727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2707">
                                            <p:txEl>
                                              <p:pRg st="3" end="3"/>
                                            </p:txEl>
                                          </p:spTgt>
                                        </p:tgtEl>
                                        <p:attrNameLst>
                                          <p:attrName>style.visibility</p:attrName>
                                        </p:attrNameLst>
                                      </p:cBhvr>
                                      <p:to>
                                        <p:strVal val="visible"/>
                                      </p:to>
                                    </p:set>
                                    <p:animEffect transition="in" filter="randombar(horizontal)">
                                      <p:cBhvr>
                                        <p:cTn id="22" dur="500"/>
                                        <p:tgtEl>
                                          <p:spTgt spid="727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2707">
                                            <p:txEl>
                                              <p:pRg st="5" end="5"/>
                                            </p:txEl>
                                          </p:spTgt>
                                        </p:tgtEl>
                                        <p:attrNameLst>
                                          <p:attrName>style.visibility</p:attrName>
                                        </p:attrNameLst>
                                      </p:cBhvr>
                                      <p:to>
                                        <p:strVal val="visible"/>
                                      </p:to>
                                    </p:set>
                                    <p:animEffect transition="in" filter="randombar(horizontal)">
                                      <p:cBhvr>
                                        <p:cTn id="27" dur="500"/>
                                        <p:tgtEl>
                                          <p:spTgt spid="72707">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72707">
                                            <p:txEl>
                                              <p:pRg st="7" end="7"/>
                                            </p:txEl>
                                          </p:spTgt>
                                        </p:tgtEl>
                                        <p:attrNameLst>
                                          <p:attrName>style.visibility</p:attrName>
                                        </p:attrNameLst>
                                      </p:cBhvr>
                                      <p:to>
                                        <p:strVal val="visible"/>
                                      </p:to>
                                    </p:set>
                                    <p:animEffect transition="in" filter="randombar(horizontal)">
                                      <p:cBhvr>
                                        <p:cTn id="32" dur="500"/>
                                        <p:tgtEl>
                                          <p:spTgt spid="727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61B2221-D5D6-4F44-9709-763EF8DE04E0}" type="slidenum">
              <a:rPr lang="en-GB" altLang="en-US"/>
              <a:pPr>
                <a:defRPr/>
              </a:pPr>
              <a:t>43</a:t>
            </a:fld>
            <a:endParaRPr lang="en-GB" altLang="en-US" dirty="0"/>
          </a:p>
        </p:txBody>
      </p:sp>
      <p:pic>
        <p:nvPicPr>
          <p:cNvPr id="7373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458913" y="622300"/>
            <a:ext cx="6851650" cy="589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247095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lgn="ctr">
              <a:defRPr/>
            </a:pPr>
            <a:r>
              <a:rPr lang="en-GB" altLang="en-US" dirty="0"/>
              <a:t>O’Craven et al (1999) </a:t>
            </a:r>
            <a:endParaRPr lang="en-US" altLang="en-US" dirty="0"/>
          </a:p>
        </p:txBody>
      </p:sp>
      <p:sp>
        <p:nvSpPr>
          <p:cNvPr id="75779" name="Content Placeholder 2"/>
          <p:cNvSpPr>
            <a:spLocks noGrp="1"/>
          </p:cNvSpPr>
          <p:nvPr>
            <p:ph idx="1"/>
          </p:nvPr>
        </p:nvSpPr>
        <p:spPr>
          <a:xfrm>
            <a:off x="2117725" y="2193925"/>
            <a:ext cx="8154988" cy="4070350"/>
          </a:xfrm>
        </p:spPr>
        <p:txBody>
          <a:bodyPr/>
          <a:lstStyle/>
          <a:p>
            <a:pPr eaLnBrk="1" hangingPunct="1"/>
            <a:r>
              <a:rPr lang="en-GB" altLang="en-US" sz="3200" dirty="0"/>
              <a:t>Superimposed the images so they covered the same space. </a:t>
            </a:r>
          </a:p>
          <a:p>
            <a:pPr eaLnBrk="1" hangingPunct="1"/>
            <a:endParaRPr lang="en-GB" altLang="en-US" sz="3200" dirty="0"/>
          </a:p>
          <a:p>
            <a:pPr eaLnBrk="1" hangingPunct="1"/>
            <a:r>
              <a:rPr lang="en-GB" altLang="en-US" sz="3200" dirty="0"/>
              <a:t>One moved back and forth – other remained stationary. </a:t>
            </a:r>
          </a:p>
          <a:p>
            <a:pPr eaLnBrk="1" hangingPunct="1"/>
            <a:endParaRPr lang="en-GB" altLang="en-US" sz="3200" dirty="0"/>
          </a:p>
          <a:p>
            <a:pPr eaLnBrk="1" hangingPunct="1"/>
            <a:endParaRPr lang="en-GB" altLang="en-US" sz="3200" dirty="0"/>
          </a:p>
          <a:p>
            <a:pPr eaLnBrk="1" hangingPunct="1"/>
            <a:endParaRPr lang="en-GB" altLang="en-US" sz="3200" dirty="0"/>
          </a:p>
        </p:txBody>
      </p:sp>
      <p:sp>
        <p:nvSpPr>
          <p:cNvPr id="2" name="Slide Number Placeholder 1"/>
          <p:cNvSpPr>
            <a:spLocks noGrp="1"/>
          </p:cNvSpPr>
          <p:nvPr>
            <p:ph type="sldNum" sz="quarter" idx="12"/>
          </p:nvPr>
        </p:nvSpPr>
        <p:spPr/>
        <p:txBody>
          <a:bodyPr/>
          <a:lstStyle/>
          <a:p>
            <a:pPr>
              <a:defRPr/>
            </a:pPr>
            <a:fld id="{68B5DABE-52F4-46C5-BB5C-24B517F37EC5}" type="slidenum">
              <a:rPr lang="en-GB" altLang="en-US"/>
              <a:pPr>
                <a:defRPr/>
              </a:pPr>
              <a:t>44</a:t>
            </a:fld>
            <a:endParaRPr lang="en-GB" altLang="en-US" dirty="0"/>
          </a:p>
        </p:txBody>
      </p:sp>
    </p:spTree>
    <p:extLst>
      <p:ext uri="{BB962C8B-B14F-4D97-AF65-F5344CB8AC3E}">
        <p14:creationId xmlns:p14="http://schemas.microsoft.com/office/powerpoint/2010/main" val="30457143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randombar(horizontal)">
                                      <p:cBhvr>
                                        <p:cTn id="7" dur="500"/>
                                        <p:tgtEl>
                                          <p:spTgt spid="757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5779">
                                            <p:txEl>
                                              <p:pRg st="2" end="2"/>
                                            </p:txEl>
                                          </p:spTgt>
                                        </p:tgtEl>
                                        <p:attrNameLst>
                                          <p:attrName>style.visibility</p:attrName>
                                        </p:attrNameLst>
                                      </p:cBhvr>
                                      <p:to>
                                        <p:strVal val="visible"/>
                                      </p:to>
                                    </p:set>
                                    <p:animEffect transition="in" filter="randombar(horizontal)">
                                      <p:cBhvr>
                                        <p:cTn id="12"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5432F3C5-5A2D-479C-B62C-2E0E0D6ABEBE}" type="slidenum">
              <a:rPr lang="en-GB" altLang="en-US"/>
              <a:pPr>
                <a:defRPr/>
              </a:pPr>
              <a:t>45</a:t>
            </a:fld>
            <a:endParaRPr lang="en-GB" altLang="en-US" dirty="0"/>
          </a:p>
        </p:txBody>
      </p:sp>
      <p:sp>
        <p:nvSpPr>
          <p:cNvPr id="62466" name="Title 1"/>
          <p:cNvSpPr>
            <a:spLocks noGrp="1"/>
          </p:cNvSpPr>
          <p:nvPr>
            <p:ph type="title" idx="4294967295"/>
          </p:nvPr>
        </p:nvSpPr>
        <p:spPr>
          <a:xfrm>
            <a:off x="0" y="274638"/>
            <a:ext cx="8229600" cy="1143000"/>
          </a:xfrm>
        </p:spPr>
        <p:txBody>
          <a:bodyPr/>
          <a:lstStyle/>
          <a:p>
            <a:pPr>
              <a:defRPr/>
            </a:pPr>
            <a:r>
              <a:rPr lang="en-GB" altLang="en-US" dirty="0"/>
              <a:t>. </a:t>
            </a:r>
            <a:endParaRPr lang="en-US" altLang="en-US" dirty="0"/>
          </a:p>
        </p:txBody>
      </p:sp>
      <p:pic>
        <p:nvPicPr>
          <p:cNvPr id="75779" name="Picture 5" descr="CF02A15A"/>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l="5312" t="9946" r="4494" b="5501"/>
          <a:stretch>
            <a:fillRect/>
          </a:stretch>
        </p:blipFill>
        <p:spPr>
          <a:xfrm>
            <a:off x="1054100" y="708025"/>
            <a:ext cx="7777163" cy="6043613"/>
          </a:xfrm>
        </p:spPr>
      </p:pic>
    </p:spTree>
    <p:extLst>
      <p:ext uri="{BB962C8B-B14F-4D97-AF65-F5344CB8AC3E}">
        <p14:creationId xmlns:p14="http://schemas.microsoft.com/office/powerpoint/2010/main" val="243215566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a:xfrm>
            <a:off x="2386014" y="260350"/>
            <a:ext cx="6378575" cy="1293813"/>
          </a:xfrm>
        </p:spPr>
        <p:txBody>
          <a:bodyPr/>
          <a:lstStyle/>
          <a:p>
            <a:pPr algn="ctr">
              <a:defRPr/>
            </a:pPr>
            <a:r>
              <a:rPr lang="en-GB" altLang="en-US" dirty="0"/>
              <a:t>Findings. </a:t>
            </a:r>
            <a:endParaRPr lang="en-US" altLang="en-US" dirty="0"/>
          </a:p>
        </p:txBody>
      </p:sp>
      <p:sp>
        <p:nvSpPr>
          <p:cNvPr id="77827" name="Content Placeholder 2"/>
          <p:cNvSpPr>
            <a:spLocks noGrp="1"/>
          </p:cNvSpPr>
          <p:nvPr>
            <p:ph idx="1"/>
          </p:nvPr>
        </p:nvSpPr>
        <p:spPr>
          <a:xfrm>
            <a:off x="1631950" y="1554163"/>
            <a:ext cx="8928100" cy="4070350"/>
          </a:xfrm>
        </p:spPr>
        <p:txBody>
          <a:bodyPr>
            <a:normAutofit fontScale="92500" lnSpcReduction="20000"/>
          </a:bodyPr>
          <a:lstStyle/>
          <a:p>
            <a:pPr eaLnBrk="1" hangingPunct="1">
              <a:defRPr/>
            </a:pPr>
            <a:r>
              <a:rPr lang="en-GB" altLang="en-US" sz="3200" dirty="0"/>
              <a:t>When participants attended to faces (static) – FFA activity increased, PPA didn’t.</a:t>
            </a:r>
          </a:p>
          <a:p>
            <a:pPr marL="0" indent="0">
              <a:buNone/>
              <a:defRPr/>
            </a:pPr>
            <a:r>
              <a:rPr lang="en-GB" altLang="en-US" sz="3200" dirty="0"/>
              <a:t> </a:t>
            </a:r>
          </a:p>
          <a:p>
            <a:pPr eaLnBrk="1" hangingPunct="1">
              <a:defRPr/>
            </a:pPr>
            <a:r>
              <a:rPr lang="en-GB" altLang="en-US" sz="3200" dirty="0"/>
              <a:t>When participants attended to houses (static) – PPA increased, FFA activity didn’t.</a:t>
            </a:r>
          </a:p>
          <a:p>
            <a:pPr marL="0" indent="0">
              <a:buNone/>
              <a:defRPr/>
            </a:pPr>
            <a:r>
              <a:rPr lang="en-GB" altLang="en-US" sz="3200" dirty="0"/>
              <a:t> </a:t>
            </a:r>
          </a:p>
          <a:p>
            <a:pPr eaLnBrk="1" hangingPunct="1">
              <a:defRPr/>
            </a:pPr>
            <a:r>
              <a:rPr lang="en-GB" altLang="en-US" sz="3200" dirty="0"/>
              <a:t>When participants attended to moving object – MT/MST increased, as did activity in the region corresponding to the moving object. </a:t>
            </a:r>
            <a:endParaRPr lang="en-US" altLang="en-US" sz="3200" dirty="0"/>
          </a:p>
        </p:txBody>
      </p:sp>
      <p:sp>
        <p:nvSpPr>
          <p:cNvPr id="2" name="Slide Number Placeholder 1"/>
          <p:cNvSpPr>
            <a:spLocks noGrp="1"/>
          </p:cNvSpPr>
          <p:nvPr>
            <p:ph type="sldNum" sz="quarter" idx="12"/>
          </p:nvPr>
        </p:nvSpPr>
        <p:spPr/>
        <p:txBody>
          <a:bodyPr/>
          <a:lstStyle/>
          <a:p>
            <a:pPr>
              <a:defRPr/>
            </a:pPr>
            <a:fld id="{5614EC0C-BB5A-4C2E-87A2-51CDDFFBC5C7}" type="slidenum">
              <a:rPr lang="en-GB" altLang="en-US"/>
              <a:pPr>
                <a:defRPr/>
              </a:pPr>
              <a:t>46</a:t>
            </a:fld>
            <a:endParaRPr lang="en-GB" altLang="en-US" dirty="0"/>
          </a:p>
        </p:txBody>
      </p:sp>
    </p:spTree>
    <p:extLst>
      <p:ext uri="{BB962C8B-B14F-4D97-AF65-F5344CB8AC3E}">
        <p14:creationId xmlns:p14="http://schemas.microsoft.com/office/powerpoint/2010/main" val="35146481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randombar(horizontal)">
                                      <p:cBhvr>
                                        <p:cTn id="7" dur="500"/>
                                        <p:tgtEl>
                                          <p:spTgt spid="77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randombar(horizontal)">
                                      <p:cBhvr>
                                        <p:cTn id="12" dur="500"/>
                                        <p:tgtEl>
                                          <p:spTgt spid="778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7827">
                                            <p:txEl>
                                              <p:pRg st="2" end="2"/>
                                            </p:txEl>
                                          </p:spTgt>
                                        </p:tgtEl>
                                        <p:attrNameLst>
                                          <p:attrName>style.visibility</p:attrName>
                                        </p:attrNameLst>
                                      </p:cBhvr>
                                      <p:to>
                                        <p:strVal val="visible"/>
                                      </p:to>
                                    </p:set>
                                    <p:animEffect transition="in" filter="randombar(horizontal)">
                                      <p:cBhvr>
                                        <p:cTn id="17" dur="500"/>
                                        <p:tgtEl>
                                          <p:spTgt spid="778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7827">
                                            <p:txEl>
                                              <p:pRg st="3" end="3"/>
                                            </p:txEl>
                                          </p:spTgt>
                                        </p:tgtEl>
                                        <p:attrNameLst>
                                          <p:attrName>style.visibility</p:attrName>
                                        </p:attrNameLst>
                                      </p:cBhvr>
                                      <p:to>
                                        <p:strVal val="visible"/>
                                      </p:to>
                                    </p:set>
                                    <p:animEffect transition="in" filter="randombar(horizontal)">
                                      <p:cBhvr>
                                        <p:cTn id="22" dur="500"/>
                                        <p:tgtEl>
                                          <p:spTgt spid="778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7827">
                                            <p:txEl>
                                              <p:pRg st="4" end="4"/>
                                            </p:txEl>
                                          </p:spTgt>
                                        </p:tgtEl>
                                        <p:attrNameLst>
                                          <p:attrName>style.visibility</p:attrName>
                                        </p:attrNameLst>
                                      </p:cBhvr>
                                      <p:to>
                                        <p:strVal val="visible"/>
                                      </p:to>
                                    </p:set>
                                    <p:animEffect transition="in" filter="randombar(horizontal)">
                                      <p:cBhvr>
                                        <p:cTn id="27" dur="500"/>
                                        <p:tgtEl>
                                          <p:spTgt spid="778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Neuroscientific studies on Prosopagnosia</a:t>
            </a:r>
            <a:endParaRPr lang="en-GB" dirty="0"/>
          </a:p>
        </p:txBody>
      </p:sp>
      <p:sp>
        <p:nvSpPr>
          <p:cNvPr id="3" name="Content Placeholder 2"/>
          <p:cNvSpPr>
            <a:spLocks noGrp="1"/>
          </p:cNvSpPr>
          <p:nvPr>
            <p:ph idx="1"/>
          </p:nvPr>
        </p:nvSpPr>
        <p:spPr/>
        <p:txBody>
          <a:bodyPr>
            <a:normAutofit fontScale="92500" lnSpcReduction="20000"/>
          </a:bodyPr>
          <a:lstStyle/>
          <a:p>
            <a:r>
              <a:rPr lang="en-GB" dirty="0"/>
              <a:t> </a:t>
            </a:r>
            <a:r>
              <a:rPr lang="en-GB" dirty="0" smtClean="0"/>
              <a:t>Hadjikhani and Gelder (2002) – FMRI study</a:t>
            </a:r>
          </a:p>
          <a:p>
            <a:endParaRPr lang="en-GB" dirty="0"/>
          </a:p>
          <a:p>
            <a:r>
              <a:rPr lang="en-GB" dirty="0" smtClean="0"/>
              <a:t>Studied the brain activity when viewing images of faces and objects of 3 patients diagnosed with Prosopagnosia under FMRI conditions. </a:t>
            </a:r>
          </a:p>
          <a:p>
            <a:pPr lvl="1"/>
            <a:r>
              <a:rPr lang="en-GB" dirty="0" smtClean="0"/>
              <a:t>2 – Developmental Prosopagnosia</a:t>
            </a:r>
          </a:p>
          <a:p>
            <a:pPr lvl="1"/>
            <a:r>
              <a:rPr lang="en-GB" dirty="0" smtClean="0"/>
              <a:t>1 – Childhood Prosopagnosia (developed as a consequence of childhood trauma). </a:t>
            </a:r>
          </a:p>
          <a:p>
            <a:endParaRPr lang="en-GB" dirty="0"/>
          </a:p>
          <a:p>
            <a:r>
              <a:rPr lang="en-GB" dirty="0" smtClean="0"/>
              <a:t>A “normal” pattern is for individuals to showcase greater activation in the fusiform face area and inferior occipital gyrus when viewing faces compared to objects. </a:t>
            </a:r>
          </a:p>
          <a:p>
            <a:endParaRPr lang="en-GB" dirty="0"/>
          </a:p>
          <a:p>
            <a:r>
              <a:rPr lang="en-GB" dirty="0" smtClean="0"/>
              <a:t>Not the case for all three participants. </a:t>
            </a:r>
          </a:p>
          <a:p>
            <a:pPr lvl="1"/>
            <a:r>
              <a:rPr lang="en-GB" dirty="0" smtClean="0"/>
              <a:t>Indeed for the 2 Developmental Prosopagnosia patients – very similar activity patterns for objects and faces. </a:t>
            </a:r>
            <a:endParaRPr lang="en-GB" dirty="0"/>
          </a:p>
        </p:txBody>
      </p:sp>
    </p:spTree>
    <p:extLst>
      <p:ext uri="{BB962C8B-B14F-4D97-AF65-F5344CB8AC3E}">
        <p14:creationId xmlns:p14="http://schemas.microsoft.com/office/powerpoint/2010/main" val="4060910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Occipital Face Area (OFA). </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Pitcher et al (2011) – Less extensively researched as the FFA. </a:t>
            </a:r>
          </a:p>
          <a:p>
            <a:endParaRPr lang="en-GB" dirty="0"/>
          </a:p>
          <a:p>
            <a:r>
              <a:rPr lang="en-GB" dirty="0" smtClean="0"/>
              <a:t>Previous studies have suggested the OFA is activated when recognising parts of faces – e.g. nose, mouth etc. </a:t>
            </a:r>
          </a:p>
          <a:p>
            <a:endParaRPr lang="en-GB" dirty="0"/>
          </a:p>
          <a:p>
            <a:r>
              <a:rPr lang="en-GB" dirty="0" smtClean="0"/>
              <a:t>Haxby et al (2000) – </a:t>
            </a:r>
            <a:r>
              <a:rPr lang="en-GB" dirty="0"/>
              <a:t>hypothesised that OFA </a:t>
            </a:r>
            <a:r>
              <a:rPr lang="en-GB" dirty="0" smtClean="0"/>
              <a:t>acted </a:t>
            </a:r>
            <a:r>
              <a:rPr lang="en-GB" dirty="0"/>
              <a:t>as the </a:t>
            </a:r>
            <a:r>
              <a:rPr lang="en-GB" dirty="0" smtClean="0"/>
              <a:t>first stage of a network for face perception and computations of increasing complexity (such as identity and facial experience comparisons are performed). </a:t>
            </a:r>
            <a:endParaRPr lang="en-GB" dirty="0"/>
          </a:p>
          <a:p>
            <a:endParaRPr lang="en-GB" dirty="0"/>
          </a:p>
          <a:p>
            <a:endParaRPr lang="en-GB" dirty="0"/>
          </a:p>
        </p:txBody>
      </p:sp>
      <p:sp>
        <p:nvSpPr>
          <p:cNvPr id="4" name="Content Placeholder 3"/>
          <p:cNvSpPr>
            <a:spLocks noGrp="1"/>
          </p:cNvSpPr>
          <p:nvPr>
            <p:ph sz="half" idx="2"/>
          </p:nvPr>
        </p:nvSpPr>
        <p:spPr/>
        <p:txBody>
          <a:bodyPr>
            <a:normAutofit fontScale="92500" lnSpcReduction="10000"/>
          </a:bodyPr>
          <a:lstStyle/>
          <a:p>
            <a:endParaRPr lang="en-GB" dirty="0"/>
          </a:p>
        </p:txBody>
      </p:sp>
      <p:pic>
        <p:nvPicPr>
          <p:cNvPr id="5" name="Picture 4"/>
          <p:cNvPicPr>
            <a:picLocks noChangeAspect="1"/>
          </p:cNvPicPr>
          <p:nvPr/>
        </p:nvPicPr>
        <p:blipFill>
          <a:blip r:embed="rId2"/>
          <a:stretch>
            <a:fillRect/>
          </a:stretch>
        </p:blipFill>
        <p:spPr>
          <a:xfrm>
            <a:off x="6508433" y="2185987"/>
            <a:ext cx="4923005" cy="2970213"/>
          </a:xfrm>
          <a:prstGeom prst="rect">
            <a:avLst/>
          </a:prstGeom>
        </p:spPr>
      </p:pic>
    </p:spTree>
    <p:extLst>
      <p:ext uri="{BB962C8B-B14F-4D97-AF65-F5344CB8AC3E}">
        <p14:creationId xmlns:p14="http://schemas.microsoft.com/office/powerpoint/2010/main" val="300781168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TMS and the OFA</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Pitcher et al (2011).</a:t>
            </a:r>
          </a:p>
          <a:p>
            <a:endParaRPr lang="en-GB" dirty="0"/>
          </a:p>
          <a:p>
            <a:r>
              <a:rPr lang="en-GB" dirty="0" smtClean="0"/>
              <a:t>Face Identity and Expression discrimination tasks. </a:t>
            </a:r>
          </a:p>
          <a:p>
            <a:pPr lvl="1"/>
            <a:r>
              <a:rPr lang="en-GB" dirty="0" smtClean="0"/>
              <a:t>Face Identity – shown various pairs of faces and were asked if the faces were the same. </a:t>
            </a:r>
          </a:p>
          <a:p>
            <a:pPr lvl="1"/>
            <a:r>
              <a:rPr lang="en-GB" dirty="0" smtClean="0"/>
              <a:t>Expression discrimination task – given various pairs of faces and were asked if the expressions were the same (using Elkman’s facial expression guides). </a:t>
            </a:r>
          </a:p>
          <a:p>
            <a:endParaRPr lang="en-GB" dirty="0"/>
          </a:p>
          <a:p>
            <a:r>
              <a:rPr lang="en-GB" dirty="0" smtClean="0"/>
              <a:t>Experimental Group – given rTMS at three locations. </a:t>
            </a:r>
          </a:p>
          <a:p>
            <a:pPr lvl="1"/>
            <a:r>
              <a:rPr lang="en-GB" dirty="0" smtClean="0"/>
              <a:t>Right Occipital Face Area (rOFA). </a:t>
            </a:r>
          </a:p>
          <a:p>
            <a:pPr lvl="1"/>
            <a:r>
              <a:rPr lang="en-GB" dirty="0"/>
              <a:t>Right S</a:t>
            </a:r>
            <a:r>
              <a:rPr lang="en-GB" dirty="0" smtClean="0"/>
              <a:t>omatosensory Cortex </a:t>
            </a:r>
            <a:r>
              <a:rPr lang="en-GB" dirty="0"/>
              <a:t>(rSC</a:t>
            </a:r>
            <a:r>
              <a:rPr lang="en-GB" dirty="0" smtClean="0"/>
              <a:t>) – Face and Finger Region. </a:t>
            </a:r>
          </a:p>
          <a:p>
            <a:pPr lvl="1"/>
            <a:r>
              <a:rPr lang="en-GB" dirty="0" smtClean="0"/>
              <a:t>Vertex (working as a control). </a:t>
            </a:r>
          </a:p>
          <a:p>
            <a:pPr lvl="1"/>
            <a:r>
              <a:rPr lang="en-GB" dirty="0" smtClean="0"/>
              <a:t>0</a:t>
            </a:r>
            <a:endParaRPr lang="en-GB" dirty="0"/>
          </a:p>
        </p:txBody>
      </p:sp>
    </p:spTree>
    <p:extLst>
      <p:ext uri="{BB962C8B-B14F-4D97-AF65-F5344CB8AC3E}">
        <p14:creationId xmlns:p14="http://schemas.microsoft.com/office/powerpoint/2010/main" val="311115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 calcmode="lin" valueType="num">
                                      <p:cBhvr additive="base">
                                        <p:cTn id="2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 calcmode="lin" valueType="num">
                                      <p:cBhvr additive="base">
                                        <p:cTn id="27"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anim calcmode="lin" valueType="num">
                                      <p:cBhvr additive="base">
                                        <p:cTn id="31"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anim calcmode="lin" valueType="num">
                                      <p:cBhvr additive="base">
                                        <p:cTn id="3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txEl>
                                              <p:pRg st="9" end="9"/>
                                            </p:txEl>
                                          </p:spTgt>
                                        </p:tgtEl>
                                        <p:attrNameLst>
                                          <p:attrName>style.visibility</p:attrName>
                                        </p:attrNameLst>
                                      </p:cBhvr>
                                      <p:to>
                                        <p:strVal val="visible"/>
                                      </p:to>
                                    </p:set>
                                    <p:anim calcmode="lin" valueType="num">
                                      <p:cBhvr additive="base">
                                        <p:cTn id="3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9" end="9"/>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txEl>
                                              <p:pRg st="10" end="10"/>
                                            </p:txEl>
                                          </p:spTgt>
                                        </p:tgtEl>
                                        <p:attrNameLst>
                                          <p:attrName>style.visibility</p:attrName>
                                        </p:attrNameLst>
                                      </p:cBhvr>
                                      <p:to>
                                        <p:strVal val="visible"/>
                                      </p:to>
                                    </p:set>
                                    <p:anim calcmode="lin" valueType="num">
                                      <p:cBhvr additive="base">
                                        <p:cTn id="43"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838200" y="1690688"/>
            <a:ext cx="9093200" cy="5299315"/>
          </a:xfrm>
          <a:prstGeom prst="rect">
            <a:avLst/>
          </a:prstGeom>
        </p:spPr>
      </p:pic>
    </p:spTree>
    <p:extLst>
      <p:ext uri="{BB962C8B-B14F-4D97-AF65-F5344CB8AC3E}">
        <p14:creationId xmlns:p14="http://schemas.microsoft.com/office/powerpoint/2010/main" val="1871894904"/>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14748"/>
            <a:ext cx="7772400" cy="692076"/>
          </a:xfrm>
        </p:spPr>
        <p:txBody>
          <a:bodyPr>
            <a:normAutofit/>
          </a:bodyPr>
          <a:lstStyle/>
          <a:p>
            <a:r>
              <a:rPr lang="en-GB" dirty="0"/>
              <a:t>Akinetopsia</a:t>
            </a:r>
          </a:p>
        </p:txBody>
      </p:sp>
      <p:sp>
        <p:nvSpPr>
          <p:cNvPr id="3" name="Content Placeholder 2"/>
          <p:cNvSpPr>
            <a:spLocks noGrp="1"/>
          </p:cNvSpPr>
          <p:nvPr>
            <p:ph idx="1"/>
          </p:nvPr>
        </p:nvSpPr>
        <p:spPr>
          <a:xfrm>
            <a:off x="747508" y="1200524"/>
            <a:ext cx="8713694" cy="5959736"/>
          </a:xfrm>
          <a:solidFill>
            <a:schemeClr val="bg1"/>
          </a:solidFill>
        </p:spPr>
        <p:txBody>
          <a:bodyPr/>
          <a:lstStyle/>
          <a:p>
            <a:r>
              <a:rPr lang="en-US" altLang="en-US" dirty="0">
                <a:latin typeface="Arial" panose="020B0604020202020204" pitchFamily="34" charset="0"/>
              </a:rPr>
              <a:t>Inability to detect movement that is normally seen in a smooth manner.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Associated with damage to middle temporal area of cortex. </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fMRI studies have shown increase activation in the area when humans observe movement.</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Blocking activity with TMS produces motion blindness.</a:t>
            </a:r>
          </a:p>
          <a:p>
            <a:pPr marL="0" indent="0">
              <a:buNone/>
            </a:pPr>
            <a:endParaRPr lang="en-US" altLang="en-US" sz="1400" dirty="0">
              <a:latin typeface="Arial" panose="020B0604020202020204" pitchFamily="34" charset="0"/>
            </a:endParaRPr>
          </a:p>
          <a:p>
            <a:r>
              <a:rPr lang="en-US" altLang="en-US" dirty="0">
                <a:latin typeface="Arial" panose="020B0604020202020204" pitchFamily="34" charset="0"/>
              </a:rPr>
              <a:t>Electrical stimulation of the area induces visual perception of motion. </a:t>
            </a:r>
          </a:p>
          <a:p>
            <a:endParaRPr lang="en-GB" dirty="0"/>
          </a:p>
        </p:txBody>
      </p:sp>
    </p:spTree>
    <p:extLst>
      <p:ext uri="{BB962C8B-B14F-4D97-AF65-F5344CB8AC3E}">
        <p14:creationId xmlns:p14="http://schemas.microsoft.com/office/powerpoint/2010/main" val="173681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799" y="93233"/>
            <a:ext cx="7772400" cy="1143000"/>
          </a:xfrm>
        </p:spPr>
        <p:txBody>
          <a:bodyPr/>
          <a:lstStyle/>
          <a:p>
            <a:r>
              <a:rPr lang="en-GB" dirty="0"/>
              <a:t>Akinetopsia</a:t>
            </a:r>
          </a:p>
        </p:txBody>
      </p:sp>
      <p:pic>
        <p:nvPicPr>
          <p:cNvPr id="4" name="Picture 1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6712" t="4729" r="6805" b="4352"/>
          <a:stretch>
            <a:fillRect/>
          </a:stretch>
        </p:blipFill>
        <p:spPr bwMode="auto">
          <a:xfrm>
            <a:off x="3801465" y="1236234"/>
            <a:ext cx="4589069" cy="4082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660054109"/>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Akinotopsia Case Study.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M.P. (Zihl et al, 1983). </a:t>
            </a:r>
          </a:p>
          <a:p>
            <a:endParaRPr lang="en-GB" dirty="0"/>
          </a:p>
          <a:p>
            <a:r>
              <a:rPr lang="en-GB" dirty="0" smtClean="0"/>
              <a:t>Woman who has selective loss of motion perception. </a:t>
            </a:r>
          </a:p>
          <a:p>
            <a:r>
              <a:rPr lang="en-GB" dirty="0" smtClean="0"/>
              <a:t>Viewing the world as a series of snapshots. </a:t>
            </a:r>
          </a:p>
          <a:p>
            <a:pPr lvl="1"/>
            <a:r>
              <a:rPr lang="en-GB" dirty="0" smtClean="0"/>
              <a:t>“When I’m looking at the car first, it seems far away. But then, when I want to cross the road, suddenly the car is very near” (p315)</a:t>
            </a:r>
          </a:p>
          <a:p>
            <a:endParaRPr lang="en-GB" dirty="0"/>
          </a:p>
          <a:p>
            <a:r>
              <a:rPr lang="en-GB" dirty="0" smtClean="0"/>
              <a:t>M.P’s – Colour and Object Recognition seemed to be fully intact – ability to perceive and recognise objects and letters were within normal range no matter how briefly they were presented. </a:t>
            </a:r>
            <a:endParaRPr lang="en-GB" dirty="0"/>
          </a:p>
          <a:p>
            <a:endParaRPr lang="en-GB" dirty="0" smtClean="0"/>
          </a:p>
          <a:p>
            <a:r>
              <a:rPr lang="en-GB" dirty="0" smtClean="0"/>
              <a:t>Issue was with motion.  </a:t>
            </a:r>
            <a:endParaRPr lang="en-GB" dirty="0"/>
          </a:p>
        </p:txBody>
      </p:sp>
    </p:spTree>
    <p:extLst>
      <p:ext uri="{BB962C8B-B14F-4D97-AF65-F5344CB8AC3E}">
        <p14:creationId xmlns:p14="http://schemas.microsoft.com/office/powerpoint/2010/main" val="210511373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M.P.</a:t>
            </a:r>
            <a:endParaRPr lang="en-GB" dirty="0"/>
          </a:p>
        </p:txBody>
      </p:sp>
      <p:sp>
        <p:nvSpPr>
          <p:cNvPr id="3" name="Content Placeholder 2"/>
          <p:cNvSpPr>
            <a:spLocks noGrp="1"/>
          </p:cNvSpPr>
          <p:nvPr>
            <p:ph sz="half" idx="1"/>
          </p:nvPr>
        </p:nvSpPr>
        <p:spPr/>
        <p:txBody>
          <a:bodyPr>
            <a:normAutofit/>
          </a:bodyPr>
          <a:lstStyle/>
          <a:p>
            <a:r>
              <a:rPr lang="en-GB" dirty="0" smtClean="0"/>
              <a:t>CT scans revealed large, bilateral lesions involving the temporoparietal cortices. </a:t>
            </a:r>
          </a:p>
          <a:p>
            <a:endParaRPr lang="en-GB" dirty="0"/>
          </a:p>
          <a:p>
            <a:r>
              <a:rPr lang="en-GB" dirty="0" smtClean="0"/>
              <a:t>V5 specifically. </a:t>
            </a:r>
          </a:p>
          <a:p>
            <a:endParaRPr lang="en-GB" dirty="0"/>
          </a:p>
          <a:p>
            <a:r>
              <a:rPr lang="en-GB" dirty="0" smtClean="0"/>
              <a:t>But what about unilateral lesions (one side). </a:t>
            </a:r>
          </a:p>
          <a:p>
            <a:pPr lvl="1"/>
            <a:r>
              <a:rPr lang="en-GB" dirty="0" smtClean="0"/>
              <a:t>Plant et al (1993) – impact is much more subtle. </a:t>
            </a:r>
            <a:endParaRPr lang="en-GB" dirty="0"/>
          </a:p>
        </p:txBody>
      </p:sp>
      <p:sp>
        <p:nvSpPr>
          <p:cNvPr id="4" name="Content Placeholder 3"/>
          <p:cNvSpPr>
            <a:spLocks noGrp="1"/>
          </p:cNvSpPr>
          <p:nvPr>
            <p:ph sz="half" idx="2"/>
          </p:nvPr>
        </p:nvSpPr>
        <p:spPr/>
        <p:txBody>
          <a:bodyPr>
            <a:normAutofit/>
          </a:bodyPr>
          <a:lstStyle/>
          <a:p>
            <a:endParaRPr lang="en-GB" dirty="0"/>
          </a:p>
        </p:txBody>
      </p:sp>
      <p:pic>
        <p:nvPicPr>
          <p:cNvPr id="5" name="Picture 4"/>
          <p:cNvPicPr>
            <a:picLocks noChangeAspect="1"/>
          </p:cNvPicPr>
          <p:nvPr/>
        </p:nvPicPr>
        <p:blipFill>
          <a:blip r:embed="rId2"/>
          <a:stretch>
            <a:fillRect/>
          </a:stretch>
        </p:blipFill>
        <p:spPr>
          <a:xfrm>
            <a:off x="6172200" y="725565"/>
            <a:ext cx="4966120" cy="2868535"/>
          </a:xfrm>
          <a:prstGeom prst="rect">
            <a:avLst/>
          </a:prstGeom>
        </p:spPr>
      </p:pic>
      <p:pic>
        <p:nvPicPr>
          <p:cNvPr id="6" name="Picture 5"/>
          <p:cNvPicPr>
            <a:picLocks noChangeAspect="1"/>
          </p:cNvPicPr>
          <p:nvPr/>
        </p:nvPicPr>
        <p:blipFill>
          <a:blip r:embed="rId3"/>
          <a:stretch>
            <a:fillRect/>
          </a:stretch>
        </p:blipFill>
        <p:spPr>
          <a:xfrm>
            <a:off x="7148831" y="3729037"/>
            <a:ext cx="2906067" cy="2447925"/>
          </a:xfrm>
          <a:prstGeom prst="rect">
            <a:avLst/>
          </a:prstGeom>
        </p:spPr>
      </p:pic>
    </p:spTree>
    <p:extLst>
      <p:ext uri="{BB962C8B-B14F-4D97-AF65-F5344CB8AC3E}">
        <p14:creationId xmlns:p14="http://schemas.microsoft.com/office/powerpoint/2010/main" val="83533692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TMS on the V5 – Beckers and Zeki (1995). </a:t>
            </a:r>
            <a:endParaRPr lang="en-GB" dirty="0"/>
          </a:p>
        </p:txBody>
      </p:sp>
      <p:sp>
        <p:nvSpPr>
          <p:cNvPr id="5" name="Content Placeholder 4"/>
          <p:cNvSpPr>
            <a:spLocks noGrp="1"/>
          </p:cNvSpPr>
          <p:nvPr>
            <p:ph sz="half" idx="1"/>
          </p:nvPr>
        </p:nvSpPr>
        <p:spPr>
          <a:xfrm>
            <a:off x="838200" y="1825624"/>
            <a:ext cx="5181600" cy="4625975"/>
          </a:xfrm>
        </p:spPr>
        <p:txBody>
          <a:bodyPr>
            <a:normAutofit fontScale="70000" lnSpcReduction="20000"/>
          </a:bodyPr>
          <a:lstStyle/>
          <a:p>
            <a:pPr marL="0" indent="0">
              <a:buNone/>
            </a:pPr>
            <a:r>
              <a:rPr lang="en-GB" dirty="0" smtClean="0"/>
              <a:t>Participants were asked whether a stimulus moved to the left or the right. </a:t>
            </a:r>
          </a:p>
          <a:p>
            <a:pPr lvl="1"/>
            <a:r>
              <a:rPr lang="en-GB" dirty="0" smtClean="0"/>
              <a:t>Stimulus only visible for 25 ms. </a:t>
            </a:r>
          </a:p>
          <a:p>
            <a:endParaRPr lang="en-GB" dirty="0"/>
          </a:p>
          <a:p>
            <a:r>
              <a:rPr lang="en-GB" dirty="0" smtClean="0"/>
              <a:t>TMS applied to three regions. </a:t>
            </a:r>
          </a:p>
          <a:p>
            <a:pPr lvl="1"/>
            <a:r>
              <a:rPr lang="en-GB" dirty="0" smtClean="0"/>
              <a:t>V5 – Motion area (hypothesised to have an impact). </a:t>
            </a:r>
          </a:p>
          <a:p>
            <a:pPr lvl="1"/>
            <a:r>
              <a:rPr lang="en-GB" dirty="0" smtClean="0"/>
              <a:t>V1 – Gateway to all visual information processing (hypothesised to have an impact). </a:t>
            </a:r>
          </a:p>
          <a:p>
            <a:pPr lvl="1"/>
            <a:r>
              <a:rPr lang="en-GB" dirty="0" smtClean="0"/>
              <a:t>Control Region – Not linked to visual processing (not hypothesised to have an impact). </a:t>
            </a:r>
          </a:p>
          <a:p>
            <a:endParaRPr lang="en-GB" dirty="0"/>
          </a:p>
          <a:p>
            <a:r>
              <a:rPr lang="en-GB" dirty="0" smtClean="0"/>
              <a:t>Performance in the task disrupted by stimulation of the V5. </a:t>
            </a:r>
          </a:p>
          <a:p>
            <a:pPr lvl="1"/>
            <a:r>
              <a:rPr lang="en-GB" dirty="0" smtClean="0"/>
              <a:t>But what about V1??? </a:t>
            </a:r>
          </a:p>
          <a:p>
            <a:endParaRPr lang="en-GB" dirty="0"/>
          </a:p>
          <a:p>
            <a:r>
              <a:rPr lang="en-GB" dirty="0" smtClean="0"/>
              <a:t>Timing – also an important aspect. </a:t>
            </a:r>
          </a:p>
          <a:p>
            <a:pPr lvl="1"/>
            <a:r>
              <a:rPr lang="en-GB" dirty="0" smtClean="0"/>
              <a:t>TMS applied to V5 just prior to stimulus onset – disruption but 40ms AFTER stimulus onset = no disruption. </a:t>
            </a:r>
          </a:p>
          <a:p>
            <a:pPr lvl="1"/>
            <a:r>
              <a:rPr lang="en-GB" dirty="0" smtClean="0"/>
              <a:t>TMS applied to V1 AFTER stimulus onset = disruption. </a:t>
            </a:r>
            <a:endParaRPr lang="en-GB" dirty="0"/>
          </a:p>
        </p:txBody>
      </p:sp>
      <p:sp>
        <p:nvSpPr>
          <p:cNvPr id="6" name="Content Placeholder 5"/>
          <p:cNvSpPr>
            <a:spLocks noGrp="1"/>
          </p:cNvSpPr>
          <p:nvPr>
            <p:ph sz="half" idx="2"/>
          </p:nvPr>
        </p:nvSpPr>
        <p:spPr/>
        <p:txBody>
          <a:bodyPr>
            <a:normAutofit fontScale="70000" lnSpcReduction="20000"/>
          </a:bodyPr>
          <a:lstStyle/>
          <a:p>
            <a:endParaRPr lang="en-GB" dirty="0"/>
          </a:p>
        </p:txBody>
      </p:sp>
      <p:pic>
        <p:nvPicPr>
          <p:cNvPr id="7" name="Picture 6"/>
          <p:cNvPicPr>
            <a:picLocks noChangeAspect="1"/>
          </p:cNvPicPr>
          <p:nvPr/>
        </p:nvPicPr>
        <p:blipFill>
          <a:blip r:embed="rId2"/>
          <a:stretch>
            <a:fillRect/>
          </a:stretch>
        </p:blipFill>
        <p:spPr>
          <a:xfrm>
            <a:off x="6180666" y="1985961"/>
            <a:ext cx="3700831" cy="4305300"/>
          </a:xfrm>
          <a:prstGeom prst="rect">
            <a:avLst/>
          </a:prstGeom>
        </p:spPr>
      </p:pic>
    </p:spTree>
    <p:extLst>
      <p:ext uri="{BB962C8B-B14F-4D97-AF65-F5344CB8AC3E}">
        <p14:creationId xmlns:p14="http://schemas.microsoft.com/office/powerpoint/2010/main" val="271357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 calcmode="lin" valueType="num">
                                      <p:cBhvr additive="base">
                                        <p:cTn id="3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8" end="8"/>
                                            </p:txEl>
                                          </p:spTgt>
                                        </p:tgtEl>
                                        <p:attrNameLst>
                                          <p:attrName>style.visibility</p:attrName>
                                        </p:attrNameLst>
                                      </p:cBhvr>
                                      <p:to>
                                        <p:strVal val="visible"/>
                                      </p:to>
                                    </p:set>
                                    <p:anim calcmode="lin" valueType="num">
                                      <p:cBhvr additive="base">
                                        <p:cTn id="41"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5">
                                            <p:txEl>
                                              <p:pRg st="9" end="9"/>
                                            </p:txEl>
                                          </p:spTgt>
                                        </p:tgtEl>
                                        <p:attrNameLst>
                                          <p:attrName>style.visibility</p:attrName>
                                        </p:attrNameLst>
                                      </p:cBhvr>
                                      <p:to>
                                        <p:strVal val="visible"/>
                                      </p:to>
                                    </p:set>
                                    <p:anim calcmode="lin" valueType="num">
                                      <p:cBhvr additive="base">
                                        <p:cTn id="45"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5">
                                            <p:txEl>
                                              <p:pRg st="11" end="11"/>
                                            </p:txEl>
                                          </p:spTgt>
                                        </p:tgtEl>
                                        <p:attrNameLst>
                                          <p:attrName>style.visibility</p:attrName>
                                        </p:attrNameLst>
                                      </p:cBhvr>
                                      <p:to>
                                        <p:strVal val="visible"/>
                                      </p:to>
                                    </p:set>
                                    <p:anim calcmode="lin" valueType="num">
                                      <p:cBhvr additive="base">
                                        <p:cTn id="51"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5">
                                            <p:txEl>
                                              <p:pRg st="11" end="11"/>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anim calcmode="lin" valueType="num">
                                      <p:cBhvr additive="base">
                                        <p:cTn id="55"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2" end="12"/>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5">
                                            <p:txEl>
                                              <p:pRg st="13" end="13"/>
                                            </p:txEl>
                                          </p:spTgt>
                                        </p:tgtEl>
                                        <p:attrNameLst>
                                          <p:attrName>style.visibility</p:attrName>
                                        </p:attrNameLst>
                                      </p:cBhvr>
                                      <p:to>
                                        <p:strVal val="visible"/>
                                      </p:to>
                                    </p:set>
                                    <p:anim calcmode="lin" valueType="num">
                                      <p:cBhvr additive="base">
                                        <p:cTn id="59" dur="500" fill="hold"/>
                                        <p:tgtEl>
                                          <p:spTgt spid="5">
                                            <p:txEl>
                                              <p:pRg st="13" end="1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5">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What does this mean?…. </a:t>
            </a:r>
            <a:endParaRPr lang="en-GB" dirty="0"/>
          </a:p>
        </p:txBody>
      </p:sp>
      <p:sp>
        <p:nvSpPr>
          <p:cNvPr id="6" name="Content Placeholder 5"/>
          <p:cNvSpPr>
            <a:spLocks noGrp="1"/>
          </p:cNvSpPr>
          <p:nvPr>
            <p:ph idx="1"/>
          </p:nvPr>
        </p:nvSpPr>
        <p:spPr/>
        <p:txBody>
          <a:bodyPr>
            <a:normAutofit/>
          </a:bodyPr>
          <a:lstStyle/>
          <a:p>
            <a:r>
              <a:rPr lang="en-GB" dirty="0" smtClean="0"/>
              <a:t>It was expected that the optimal time of the impact of V1 stimulation to proceed the optimal time of the impact of V5 stimulation. </a:t>
            </a:r>
          </a:p>
          <a:p>
            <a:endParaRPr lang="en-GB" dirty="0"/>
          </a:p>
          <a:p>
            <a:r>
              <a:rPr lang="en-GB" dirty="0" smtClean="0"/>
              <a:t>However the reserve was found. </a:t>
            </a:r>
          </a:p>
          <a:p>
            <a:endParaRPr lang="en-GB" dirty="0"/>
          </a:p>
          <a:p>
            <a:r>
              <a:rPr lang="en-GB" dirty="0" smtClean="0"/>
              <a:t>Perhaps issues with the study? </a:t>
            </a:r>
          </a:p>
          <a:p>
            <a:endParaRPr lang="en-GB" dirty="0"/>
          </a:p>
          <a:p>
            <a:r>
              <a:rPr lang="en-GB" dirty="0" smtClean="0"/>
              <a:t>But rises to the notional of alternative ways for signals to reach V5. </a:t>
            </a:r>
          </a:p>
          <a:p>
            <a:pPr lvl="1"/>
            <a:r>
              <a:rPr lang="en-GB" dirty="0" smtClean="0"/>
              <a:t>Bypass of V1 – direct projection to V5. </a:t>
            </a:r>
          </a:p>
          <a:p>
            <a:pPr lvl="1"/>
            <a:r>
              <a:rPr lang="en-GB" dirty="0" smtClean="0"/>
              <a:t>More research needed. </a:t>
            </a:r>
            <a:endParaRPr lang="en-GB" dirty="0"/>
          </a:p>
        </p:txBody>
      </p:sp>
    </p:spTree>
    <p:extLst>
      <p:ext uri="{BB962C8B-B14F-4D97-AF65-F5344CB8AC3E}">
        <p14:creationId xmlns:p14="http://schemas.microsoft.com/office/powerpoint/2010/main" val="47817976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Illusions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251200" y="2160589"/>
            <a:ext cx="3810000" cy="3810000"/>
          </a:xfrm>
          <a:prstGeom prst="rect">
            <a:avLst/>
          </a:prstGeom>
        </p:spPr>
      </p:pic>
    </p:spTree>
    <p:extLst>
      <p:ext uri="{BB962C8B-B14F-4D97-AF65-F5344CB8AC3E}">
        <p14:creationId xmlns:p14="http://schemas.microsoft.com/office/powerpoint/2010/main" val="279607706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Illusions</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1055510" y="2160589"/>
            <a:ext cx="7450667" cy="4191000"/>
          </a:xfrm>
          <a:prstGeom prst="rect">
            <a:avLst/>
          </a:prstGeom>
        </p:spPr>
      </p:pic>
    </p:spTree>
    <p:extLst>
      <p:ext uri="{BB962C8B-B14F-4D97-AF65-F5344CB8AC3E}">
        <p14:creationId xmlns:p14="http://schemas.microsoft.com/office/powerpoint/2010/main" val="50616914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2455862" y="640687"/>
            <a:ext cx="5400675" cy="5400675"/>
          </a:xfrm>
          <a:prstGeom prst="rect">
            <a:avLst/>
          </a:prstGeom>
        </p:spPr>
      </p:pic>
    </p:spTree>
    <p:extLst>
      <p:ext uri="{BB962C8B-B14F-4D97-AF65-F5344CB8AC3E}">
        <p14:creationId xmlns:p14="http://schemas.microsoft.com/office/powerpoint/2010/main" val="35328613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3013075" y="1930400"/>
            <a:ext cx="4514850" cy="4057650"/>
          </a:xfrm>
          <a:prstGeom prst="rect">
            <a:avLst/>
          </a:prstGeom>
        </p:spPr>
      </p:pic>
    </p:spTree>
    <p:extLst>
      <p:ext uri="{BB962C8B-B14F-4D97-AF65-F5344CB8AC3E}">
        <p14:creationId xmlns:p14="http://schemas.microsoft.com/office/powerpoint/2010/main" val="13026419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Neuroscience and the study of visual illusions…. </a:t>
            </a:r>
            <a:endParaRPr lang="en-GB" dirty="0"/>
          </a:p>
        </p:txBody>
      </p:sp>
      <p:sp>
        <p:nvSpPr>
          <p:cNvPr id="3" name="Content Placeholder 2"/>
          <p:cNvSpPr>
            <a:spLocks noGrp="1"/>
          </p:cNvSpPr>
          <p:nvPr>
            <p:ph sz="half" idx="1"/>
          </p:nvPr>
        </p:nvSpPr>
        <p:spPr/>
        <p:txBody>
          <a:bodyPr/>
          <a:lstStyle/>
          <a:p>
            <a:r>
              <a:rPr lang="en-GB" dirty="0" smtClean="0"/>
              <a:t>Imaging studies have opened a new window for the study of visual illusions. </a:t>
            </a:r>
          </a:p>
          <a:p>
            <a:endParaRPr lang="en-GB" dirty="0"/>
          </a:p>
          <a:p>
            <a:r>
              <a:rPr lang="en-GB" dirty="0" smtClean="0"/>
              <a:t>We are becoming more aware of the role of V5 in actual moving images</a:t>
            </a:r>
          </a:p>
          <a:p>
            <a:endParaRPr lang="en-GB" dirty="0"/>
          </a:p>
          <a:p>
            <a:r>
              <a:rPr lang="en-GB" dirty="0" smtClean="0"/>
              <a:t>But what about in these visual illusion phenomena????</a:t>
            </a:r>
            <a:endParaRPr lang="en-GB" dirty="0"/>
          </a:p>
        </p:txBody>
      </p:sp>
      <p:sp>
        <p:nvSpPr>
          <p:cNvPr id="4" name="Content Placeholder 3"/>
          <p:cNvSpPr>
            <a:spLocks noGrp="1"/>
          </p:cNvSpPr>
          <p:nvPr>
            <p:ph sz="half" idx="2"/>
          </p:nvPr>
        </p:nvSpPr>
        <p:spPr/>
        <p:txBody>
          <a:bodyPr/>
          <a:lstStyle/>
          <a:p>
            <a:endParaRPr lang="en-GB" dirty="0"/>
          </a:p>
        </p:txBody>
      </p:sp>
      <p:pic>
        <p:nvPicPr>
          <p:cNvPr id="5" name="Picture 4"/>
          <p:cNvPicPr>
            <a:picLocks noChangeAspect="1"/>
          </p:cNvPicPr>
          <p:nvPr/>
        </p:nvPicPr>
        <p:blipFill>
          <a:blip r:embed="rId2"/>
          <a:stretch>
            <a:fillRect/>
          </a:stretch>
        </p:blipFill>
        <p:spPr>
          <a:xfrm>
            <a:off x="5089970" y="2160589"/>
            <a:ext cx="4500000" cy="4572000"/>
          </a:xfrm>
          <a:prstGeom prst="rect">
            <a:avLst/>
          </a:prstGeom>
        </p:spPr>
      </p:pic>
    </p:spTree>
    <p:extLst>
      <p:ext uri="{BB962C8B-B14F-4D97-AF65-F5344CB8AC3E}">
        <p14:creationId xmlns:p14="http://schemas.microsoft.com/office/powerpoint/2010/main" val="316369765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Gazzaniga et al (2009). </a:t>
            </a:r>
            <a:endParaRPr lang="en-GB" dirty="0"/>
          </a:p>
        </p:txBody>
      </p:sp>
      <p:sp>
        <p:nvSpPr>
          <p:cNvPr id="6" name="Content Placeholder 5"/>
          <p:cNvSpPr>
            <a:spLocks noGrp="1"/>
          </p:cNvSpPr>
          <p:nvPr>
            <p:ph sz="half" idx="1"/>
          </p:nvPr>
        </p:nvSpPr>
        <p:spPr/>
        <p:txBody>
          <a:bodyPr>
            <a:normAutofit lnSpcReduction="10000"/>
          </a:bodyPr>
          <a:lstStyle/>
          <a:p>
            <a:r>
              <a:rPr lang="en-GB" dirty="0" smtClean="0"/>
              <a:t>Numerous PET and FMRI studies have highlighted the view displays such as those shown on the previous slides can lead to increased activation in V5. </a:t>
            </a:r>
          </a:p>
          <a:p>
            <a:endParaRPr lang="en-GB" dirty="0"/>
          </a:p>
          <a:p>
            <a:r>
              <a:rPr lang="en-GB" dirty="0" smtClean="0"/>
              <a:t>This is selective, activity in V1 does not increase during illusionary motion. </a:t>
            </a:r>
          </a:p>
          <a:p>
            <a:endParaRPr lang="en-GB" dirty="0"/>
          </a:p>
          <a:p>
            <a:r>
              <a:rPr lang="en-GB" dirty="0" smtClean="0"/>
              <a:t>Issues – the low temporal resolution when does the activation occur?</a:t>
            </a:r>
            <a:endParaRPr lang="en-GB" dirty="0"/>
          </a:p>
        </p:txBody>
      </p:sp>
      <p:sp>
        <p:nvSpPr>
          <p:cNvPr id="7" name="Content Placeholder 6"/>
          <p:cNvSpPr>
            <a:spLocks noGrp="1"/>
          </p:cNvSpPr>
          <p:nvPr>
            <p:ph sz="half" idx="2"/>
          </p:nvPr>
        </p:nvSpPr>
        <p:spPr/>
        <p:txBody>
          <a:bodyPr>
            <a:normAutofit lnSpcReduction="10000"/>
          </a:bodyPr>
          <a:lstStyle/>
          <a:p>
            <a:endParaRPr lang="en-GB" dirty="0"/>
          </a:p>
        </p:txBody>
      </p:sp>
      <p:pic>
        <p:nvPicPr>
          <p:cNvPr id="8" name="Picture 7"/>
          <p:cNvPicPr>
            <a:picLocks noChangeAspect="1"/>
          </p:cNvPicPr>
          <p:nvPr/>
        </p:nvPicPr>
        <p:blipFill>
          <a:blip r:embed="rId2"/>
          <a:stretch>
            <a:fillRect/>
          </a:stretch>
        </p:blipFill>
        <p:spPr>
          <a:xfrm>
            <a:off x="5170322" y="2806700"/>
            <a:ext cx="4204153" cy="2362200"/>
          </a:xfrm>
          <a:prstGeom prst="rect">
            <a:avLst/>
          </a:prstGeom>
        </p:spPr>
      </p:pic>
    </p:spTree>
    <p:extLst>
      <p:ext uri="{BB962C8B-B14F-4D97-AF65-F5344CB8AC3E}">
        <p14:creationId xmlns:p14="http://schemas.microsoft.com/office/powerpoint/2010/main" val="2662456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Content Placeholder 5"/>
          <p:cNvSpPr>
            <a:spLocks noGrp="1"/>
          </p:cNvSpPr>
          <p:nvPr>
            <p:ph idx="1"/>
          </p:nvPr>
        </p:nvSpPr>
        <p:spPr/>
        <p:txBody>
          <a:bodyPr/>
          <a:lstStyle/>
          <a:p>
            <a:endParaRPr lang="en-GB" dirty="0"/>
          </a:p>
        </p:txBody>
      </p:sp>
      <p:pic>
        <p:nvPicPr>
          <p:cNvPr id="7" name="Picture 6"/>
          <p:cNvPicPr>
            <a:picLocks noChangeAspect="1"/>
          </p:cNvPicPr>
          <p:nvPr/>
        </p:nvPicPr>
        <p:blipFill>
          <a:blip r:embed="rId2"/>
          <a:stretch>
            <a:fillRect/>
          </a:stretch>
        </p:blipFill>
        <p:spPr>
          <a:xfrm>
            <a:off x="838716" y="2160589"/>
            <a:ext cx="8435286" cy="3994714"/>
          </a:xfrm>
          <a:prstGeom prst="rect">
            <a:avLst/>
          </a:prstGeom>
        </p:spPr>
      </p:pic>
    </p:spTree>
    <p:extLst>
      <p:ext uri="{BB962C8B-B14F-4D97-AF65-F5344CB8AC3E}">
        <p14:creationId xmlns:p14="http://schemas.microsoft.com/office/powerpoint/2010/main" val="366248887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Colour illusion</a:t>
            </a:r>
            <a:endParaRPr lang="en-GB" dirty="0"/>
          </a:p>
        </p:txBody>
      </p:sp>
      <p:sp>
        <p:nvSpPr>
          <p:cNvPr id="3" name="Content Placeholder 2"/>
          <p:cNvSpPr>
            <a:spLocks noGrp="1"/>
          </p:cNvSpPr>
          <p:nvPr>
            <p:ph idx="1"/>
          </p:nvPr>
        </p:nvSpPr>
        <p:spPr/>
        <p:txBody>
          <a:bodyPr/>
          <a:lstStyle/>
          <a:p>
            <a:r>
              <a:rPr lang="en-GB" dirty="0" smtClean="0"/>
              <a:t>The previous slide was an example of a colour illusion.</a:t>
            </a:r>
          </a:p>
          <a:p>
            <a:endParaRPr lang="en-GB" dirty="0"/>
          </a:p>
          <a:p>
            <a:r>
              <a:rPr lang="en-GB" dirty="0" smtClean="0"/>
              <a:t>Stare at the green circle for 30s and then shift your gaze to the grey circle.  </a:t>
            </a:r>
          </a:p>
          <a:p>
            <a:endParaRPr lang="en-GB" dirty="0"/>
          </a:p>
          <a:p>
            <a:r>
              <a:rPr lang="en-GB" dirty="0" smtClean="0"/>
              <a:t>Do you see the grey circle tinged with a reddish/purple colour? </a:t>
            </a:r>
          </a:p>
          <a:p>
            <a:endParaRPr lang="en-GB" dirty="0"/>
          </a:p>
          <a:p>
            <a:r>
              <a:rPr lang="en-GB" dirty="0" smtClean="0"/>
              <a:t>Gazzaniga et al (2009) – FMRI scans suggest activation of V4 when performing such a task. </a:t>
            </a:r>
          </a:p>
          <a:p>
            <a:endParaRPr lang="en-GB" dirty="0"/>
          </a:p>
          <a:p>
            <a:endParaRPr lang="en-GB" dirty="0"/>
          </a:p>
        </p:txBody>
      </p:sp>
    </p:spTree>
    <p:extLst>
      <p:ext uri="{BB962C8B-B14F-4D97-AF65-F5344CB8AC3E}">
        <p14:creationId xmlns:p14="http://schemas.microsoft.com/office/powerpoint/2010/main" val="1135906103"/>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Simultanagnosia</a:t>
            </a:r>
          </a:p>
        </p:txBody>
      </p:sp>
      <p:sp>
        <p:nvSpPr>
          <p:cNvPr id="3" name="Content Placeholder 2"/>
          <p:cNvSpPr>
            <a:spLocks noGrp="1"/>
          </p:cNvSpPr>
          <p:nvPr>
            <p:ph sz="half" idx="1"/>
          </p:nvPr>
        </p:nvSpPr>
        <p:spPr/>
        <p:txBody>
          <a:bodyPr>
            <a:normAutofit fontScale="92500"/>
          </a:bodyPr>
          <a:lstStyle/>
          <a:p>
            <a:pPr>
              <a:spcBef>
                <a:spcPct val="0"/>
              </a:spcBef>
            </a:pPr>
            <a:r>
              <a:rPr lang="en-US" altLang="en-US" dirty="0">
                <a:solidFill>
                  <a:srgbClr val="000000"/>
                </a:solidFill>
              </a:rPr>
              <a:t>A difficulty attending to more than one visual object at a time.</a:t>
            </a:r>
          </a:p>
          <a:p>
            <a:pPr>
              <a:spcBef>
                <a:spcPct val="0"/>
              </a:spcBef>
            </a:pPr>
            <a:endParaRPr lang="en-US" altLang="en-US" dirty="0">
              <a:solidFill>
                <a:srgbClr val="000000"/>
              </a:solidFill>
            </a:endParaRPr>
          </a:p>
          <a:p>
            <a:pPr>
              <a:spcBef>
                <a:spcPct val="0"/>
              </a:spcBef>
            </a:pPr>
            <a:r>
              <a:rPr lang="en-US" altLang="en-US" dirty="0">
                <a:solidFill>
                  <a:srgbClr val="000000"/>
                </a:solidFill>
              </a:rPr>
              <a:t>Typical cause: bilateral damage to the dorsal stream (involved with localizing objects in </a:t>
            </a:r>
            <a:r>
              <a:rPr lang="en-US" altLang="en-US" dirty="0" smtClean="0">
                <a:solidFill>
                  <a:srgbClr val="000000"/>
                </a:solidFill>
              </a:rPr>
              <a:t>space</a:t>
            </a:r>
            <a:r>
              <a:rPr lang="en-US" altLang="en-US" dirty="0">
                <a:solidFill>
                  <a:srgbClr val="000000"/>
                </a:solidFill>
              </a:rPr>
              <a:t> </a:t>
            </a:r>
            <a:r>
              <a:rPr lang="en-US" altLang="en-US" dirty="0" smtClean="0">
                <a:solidFill>
                  <a:srgbClr val="000000"/>
                </a:solidFill>
              </a:rPr>
              <a:t>– junction between parietal/occipital lobes</a:t>
            </a:r>
          </a:p>
          <a:p>
            <a:pPr lvl="1">
              <a:spcBef>
                <a:spcPct val="0"/>
              </a:spcBef>
            </a:pPr>
            <a:r>
              <a:rPr lang="en-US" altLang="en-US" dirty="0" smtClean="0">
                <a:solidFill>
                  <a:srgbClr val="000000"/>
                </a:solidFill>
              </a:rPr>
              <a:t>But also ventral stream (junction between temporal / occipital lobes)</a:t>
            </a:r>
          </a:p>
          <a:p>
            <a:pPr lvl="1">
              <a:spcBef>
                <a:spcPct val="0"/>
              </a:spcBef>
            </a:pPr>
            <a:endParaRPr lang="en-US" altLang="en-US" dirty="0" smtClean="0">
              <a:solidFill>
                <a:srgbClr val="000000"/>
              </a:solidFill>
            </a:endParaRPr>
          </a:p>
          <a:p>
            <a:pPr>
              <a:spcBef>
                <a:spcPct val="0"/>
              </a:spcBef>
            </a:pPr>
            <a:endParaRPr lang="en-US" altLang="en-US" dirty="0">
              <a:solidFill>
                <a:srgbClr val="000000"/>
              </a:solidFill>
            </a:endParaRPr>
          </a:p>
          <a:p>
            <a:pPr>
              <a:spcBef>
                <a:spcPct val="0"/>
              </a:spcBef>
            </a:pPr>
            <a:r>
              <a:rPr lang="en-US" altLang="en-US" dirty="0" smtClean="0">
                <a:solidFill>
                  <a:srgbClr val="000000"/>
                </a:solidFill>
              </a:rPr>
              <a:t>Remember Balint’s syndrome in the attention lecture, this one of the criteria of Balint’s syndrome. </a:t>
            </a:r>
            <a:endParaRPr lang="en-US" altLang="en-US" dirty="0">
              <a:solidFill>
                <a:srgbClr val="000000"/>
              </a:solidFill>
            </a:endParaRPr>
          </a:p>
          <a:p>
            <a:endParaRPr lang="en-GB" dirty="0"/>
          </a:p>
        </p:txBody>
      </p:sp>
      <p:sp>
        <p:nvSpPr>
          <p:cNvPr id="4" name="Content Placeholder 3"/>
          <p:cNvSpPr>
            <a:spLocks noGrp="1"/>
          </p:cNvSpPr>
          <p:nvPr>
            <p:ph sz="half" idx="2"/>
          </p:nvPr>
        </p:nvSpPr>
        <p:spPr/>
        <p:txBody>
          <a:bodyPr>
            <a:normAutofit fontScale="92500"/>
          </a:bodyPr>
          <a:lstStyle/>
          <a:p>
            <a:endParaRPr lang="en-GB" dirty="0"/>
          </a:p>
        </p:txBody>
      </p:sp>
      <p:pic>
        <p:nvPicPr>
          <p:cNvPr id="5" name="Picture 4"/>
          <p:cNvPicPr>
            <a:picLocks noChangeAspect="1"/>
          </p:cNvPicPr>
          <p:nvPr/>
        </p:nvPicPr>
        <p:blipFill>
          <a:blip r:embed="rId2"/>
          <a:stretch>
            <a:fillRect/>
          </a:stretch>
        </p:blipFill>
        <p:spPr>
          <a:xfrm>
            <a:off x="4975668" y="2445691"/>
            <a:ext cx="5421360" cy="2532709"/>
          </a:xfrm>
          <a:prstGeom prst="rect">
            <a:avLst/>
          </a:prstGeom>
        </p:spPr>
      </p:pic>
    </p:spTree>
    <p:extLst>
      <p:ext uri="{BB962C8B-B14F-4D97-AF65-F5344CB8AC3E}">
        <p14:creationId xmlns:p14="http://schemas.microsoft.com/office/powerpoint/2010/main" val="266808290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Checklacz et al (2012). </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MRI study examining the neural underpinning of simultanagnosia. </a:t>
            </a:r>
          </a:p>
          <a:p>
            <a:endParaRPr lang="en-GB" dirty="0"/>
          </a:p>
          <a:p>
            <a:r>
              <a:rPr lang="en-GB" dirty="0" smtClean="0"/>
              <a:t>Compared Simultanagnosia patients to those with…. </a:t>
            </a:r>
          </a:p>
          <a:p>
            <a:pPr lvl="1"/>
            <a:r>
              <a:rPr lang="en-GB" dirty="0" smtClean="0"/>
              <a:t>Unilateral visuo-spatial deficits. </a:t>
            </a:r>
          </a:p>
          <a:p>
            <a:pPr lvl="1"/>
            <a:r>
              <a:rPr lang="en-GB" dirty="0" smtClean="0"/>
              <a:t>Bilateral lesions without visuo-spatial deficits. </a:t>
            </a:r>
          </a:p>
          <a:p>
            <a:endParaRPr lang="en-GB" dirty="0"/>
          </a:p>
          <a:p>
            <a:r>
              <a:rPr lang="en-GB" dirty="0" smtClean="0"/>
              <a:t>Findings</a:t>
            </a:r>
          </a:p>
          <a:p>
            <a:pPr lvl="1"/>
            <a:r>
              <a:rPr lang="en-GB" dirty="0" smtClean="0"/>
              <a:t>Bilateral parieto-occipital white matter disconnections distinctive and necessary associated with Simultangnosia. </a:t>
            </a:r>
          </a:p>
          <a:p>
            <a:pPr lvl="1"/>
            <a:r>
              <a:rPr lang="en-GB" dirty="0" smtClean="0"/>
              <a:t>Bilateral grey matter damage middle frontal area and parieto-occipital regions. </a:t>
            </a:r>
          </a:p>
          <a:p>
            <a:pPr lvl="1"/>
            <a:endParaRPr lang="en-GB" dirty="0"/>
          </a:p>
          <a:p>
            <a:pPr lvl="1"/>
            <a:r>
              <a:rPr lang="en-GB" dirty="0" smtClean="0"/>
              <a:t>Conclusion – White Matter disconnections in parieto-occipital regions contribute to symptoms – poor visual processing and the other symptoms associated with simultanagnosia. </a:t>
            </a:r>
            <a:endParaRPr lang="en-GB" dirty="0"/>
          </a:p>
        </p:txBody>
      </p:sp>
    </p:spTree>
    <p:extLst>
      <p:ext uri="{BB962C8B-B14F-4D97-AF65-F5344CB8AC3E}">
        <p14:creationId xmlns:p14="http://schemas.microsoft.com/office/powerpoint/2010/main" val="1208962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1237</TotalTime>
  <Words>3290</Words>
  <Application>Microsoft Office PowerPoint</Application>
  <PresentationFormat>Widescreen</PresentationFormat>
  <Paragraphs>442</Paragraphs>
  <Slides>66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Arial</vt:lpstr>
      <vt:lpstr>Calibri</vt:lpstr>
      <vt:lpstr>Times</vt:lpstr>
      <vt:lpstr>Trebuchet MS</vt:lpstr>
      <vt:lpstr>Wingdings 3</vt:lpstr>
      <vt:lpstr>Facet</vt:lpstr>
      <vt:lpstr>Sensation and Perception</vt:lpstr>
      <vt:lpstr>Aims of the Lecture</vt:lpstr>
      <vt:lpstr>Aims of the Lecture</vt:lpstr>
      <vt:lpstr>Auditory Perception. </vt:lpstr>
      <vt:lpstr>Auditory Perception</vt:lpstr>
      <vt:lpstr>Subcortical Relays of Auditory System. </vt:lpstr>
      <vt:lpstr>PowerPoint Presentation</vt:lpstr>
      <vt:lpstr>Human Auditory Sensitivity</vt:lpstr>
      <vt:lpstr>Tonotopic Organisation of Auditory Processing. </vt:lpstr>
      <vt:lpstr>PowerPoint Presentation</vt:lpstr>
      <vt:lpstr>The auditory cortex</vt:lpstr>
      <vt:lpstr>The auditory cortex</vt:lpstr>
      <vt:lpstr>The auditory cortex </vt:lpstr>
      <vt:lpstr>Discussion….. </vt:lpstr>
      <vt:lpstr>The auditory cortex</vt:lpstr>
      <vt:lpstr>Damage to the Auditory System</vt:lpstr>
      <vt:lpstr>Deafness in humans</vt:lpstr>
      <vt:lpstr>Deafness in humans</vt:lpstr>
      <vt:lpstr>Williams syndrome</vt:lpstr>
      <vt:lpstr>PowerPoint Presentation</vt:lpstr>
      <vt:lpstr>Visual Perception</vt:lpstr>
      <vt:lpstr>Introduction</vt:lpstr>
      <vt:lpstr>Vision</vt:lpstr>
      <vt:lpstr>PowerPoint Presentation</vt:lpstr>
      <vt:lpstr>The Photoreceptors: The Duplexity theory of vision  </vt:lpstr>
      <vt:lpstr>From the Eye to the Central Nervous System. </vt:lpstr>
      <vt:lpstr>PowerPoint Presentation</vt:lpstr>
      <vt:lpstr>How Visual information enters the central nervous system. </vt:lpstr>
      <vt:lpstr>PowerPoint Presentation</vt:lpstr>
      <vt:lpstr>Neuroscience and the Human Visual Areas</vt:lpstr>
      <vt:lpstr>Zeki (1993). </vt:lpstr>
      <vt:lpstr>Zeki (1993). </vt:lpstr>
      <vt:lpstr>Zeki (1993). </vt:lpstr>
      <vt:lpstr>Visual Perception: Brain systems</vt:lpstr>
      <vt:lpstr>The Binding Problem….</vt:lpstr>
      <vt:lpstr>The binding problem. </vt:lpstr>
      <vt:lpstr>Neuropsychological disorders of vision</vt:lpstr>
      <vt:lpstr>Achromatopsia – Colour Agnosia. </vt:lpstr>
      <vt:lpstr>MRI on Achromatopsia </vt:lpstr>
      <vt:lpstr>Prosopagnosia</vt:lpstr>
      <vt:lpstr>Prosopagnosia</vt:lpstr>
      <vt:lpstr>O’Craven et al (1999) </vt:lpstr>
      <vt:lpstr>PowerPoint Presentation</vt:lpstr>
      <vt:lpstr>O’Craven et al (1999) </vt:lpstr>
      <vt:lpstr>. </vt:lpstr>
      <vt:lpstr>Findings. </vt:lpstr>
      <vt:lpstr>Neuroscientific studies on Prosopagnosia</vt:lpstr>
      <vt:lpstr>Occipital Face Area (OFA). </vt:lpstr>
      <vt:lpstr>TMS and the OFA</vt:lpstr>
      <vt:lpstr>Findings</vt:lpstr>
      <vt:lpstr>Akinetopsia</vt:lpstr>
      <vt:lpstr>Akinetopsia</vt:lpstr>
      <vt:lpstr>Akinotopsia Case Study. </vt:lpstr>
      <vt:lpstr>M.P.</vt:lpstr>
      <vt:lpstr>TMS on the V5 – Beckers and Zeki (1995). </vt:lpstr>
      <vt:lpstr>What does this mean?…. </vt:lpstr>
      <vt:lpstr>Visual Illusions</vt:lpstr>
      <vt:lpstr>Visual Illusions</vt:lpstr>
      <vt:lpstr>PowerPoint Presentation</vt:lpstr>
      <vt:lpstr>PowerPoint Presentation</vt:lpstr>
      <vt:lpstr>Neuroscience and the study of visual illusions…. </vt:lpstr>
      <vt:lpstr>Gazzaniga et al (2009). </vt:lpstr>
      <vt:lpstr>PowerPoint Presentation</vt:lpstr>
      <vt:lpstr>Colour illusion</vt:lpstr>
      <vt:lpstr>Simultanagnosia</vt:lpstr>
      <vt:lpstr>Checklacz et al (2012).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Sensation and Perception</dc:title>
  <dc:creator>Stuart Jones</dc:creator>
  <cp:lastModifiedBy>Stuart Jones</cp:lastModifiedBy>
  <cp:revision>22</cp:revision>
  <dcterms:created xsi:type="dcterms:W3CDTF">2018-02-14T16:46:36Z</dcterms:created>
  <dcterms:modified xsi:type="dcterms:W3CDTF">2018-03-12T11:22:52Z</dcterms:modified>
</cp:coreProperties>
</file>