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62"/>
  </p:notesMasterIdLst>
  <p:sldIdLst>
    <p:sldId id="719" r:id="rId24"/>
    <p:sldId id="301" r:id="rId25"/>
    <p:sldId id="302" r:id="rId26"/>
    <p:sldId id="331" r:id="rId27"/>
    <p:sldId id="762" r:id="rId28"/>
    <p:sldId id="763" r:id="rId29"/>
    <p:sldId id="764" r:id="rId30"/>
    <p:sldId id="738" r:id="rId31"/>
    <p:sldId id="766" r:id="rId32"/>
    <p:sldId id="767" r:id="rId33"/>
    <p:sldId id="768" r:id="rId34"/>
    <p:sldId id="769" r:id="rId35"/>
    <p:sldId id="770" r:id="rId36"/>
    <p:sldId id="789" r:id="rId37"/>
    <p:sldId id="772" r:id="rId38"/>
    <p:sldId id="790" r:id="rId39"/>
    <p:sldId id="771" r:id="rId40"/>
    <p:sldId id="791" r:id="rId41"/>
    <p:sldId id="773" r:id="rId42"/>
    <p:sldId id="792" r:id="rId43"/>
    <p:sldId id="774" r:id="rId44"/>
    <p:sldId id="775" r:id="rId45"/>
    <p:sldId id="776" r:id="rId46"/>
    <p:sldId id="795" r:id="rId47"/>
    <p:sldId id="794" r:id="rId48"/>
    <p:sldId id="779" r:id="rId49"/>
    <p:sldId id="780" r:id="rId50"/>
    <p:sldId id="781" r:id="rId51"/>
    <p:sldId id="782" r:id="rId52"/>
    <p:sldId id="783" r:id="rId53"/>
    <p:sldId id="784" r:id="rId54"/>
    <p:sldId id="785" r:id="rId55"/>
    <p:sldId id="787" r:id="rId56"/>
    <p:sldId id="786" r:id="rId57"/>
    <p:sldId id="788" r:id="rId58"/>
    <p:sldId id="796" r:id="rId59"/>
    <p:sldId id="797" r:id="rId60"/>
    <p:sldId id="721" r:id="rId6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24D50D-045E-4442-B988-FE585941879D}" v="5" dt="2023-01-04T01:55:33.1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8" autoAdjust="0"/>
    <p:restoredTop sz="77253"/>
  </p:normalViewPr>
  <p:slideViewPr>
    <p:cSldViewPr snapToGrid="0">
      <p:cViewPr varScale="1">
        <p:scale>
          <a:sx n="76" d="100"/>
          <a:sy n="76" d="100"/>
        </p:scale>
        <p:origin x="93" y="6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63" Type="http://schemas.openxmlformats.org/officeDocument/2006/relationships/presProps" Target="presProps.xml"/><Relationship Id="rId68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66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8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67" Type="http://schemas.microsoft.com/office/2016/11/relationships/changesInfo" Target="changesInfos/changesInfo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slide" Target="slides/slide37.xml"/><Relationship Id="rId65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9024D50D-045E-4442-B988-FE585941879D}"/>
    <pc:docChg chg="custSel addSld delSld modSld">
      <pc:chgData name="Stalin Jacob Wilson Packia Dhas" userId="050d7d71-3621-4503-95e8-1c9a9d962492" providerId="ADAL" clId="{9024D50D-045E-4442-B988-FE585941879D}" dt="2023-01-04T01:56:57.455" v="108" actId="113"/>
      <pc:docMkLst>
        <pc:docMk/>
      </pc:docMkLst>
      <pc:sldChg chg="add del">
        <pc:chgData name="Stalin Jacob Wilson Packia Dhas" userId="050d7d71-3621-4503-95e8-1c9a9d962492" providerId="ADAL" clId="{9024D50D-045E-4442-B988-FE585941879D}" dt="2023-01-04T01:45:37.998" v="24"/>
        <pc:sldMkLst>
          <pc:docMk/>
          <pc:sldMk cId="3192266062" sldId="302"/>
        </pc:sldMkLst>
      </pc:sldChg>
      <pc:sldChg chg="del">
        <pc:chgData name="Stalin Jacob Wilson Packia Dhas" userId="050d7d71-3621-4503-95e8-1c9a9d962492" providerId="ADAL" clId="{9024D50D-045E-4442-B988-FE585941879D}" dt="2023-01-04T01:44:54.887" v="1" actId="47"/>
        <pc:sldMkLst>
          <pc:docMk/>
          <pc:sldMk cId="1374559171" sldId="739"/>
        </pc:sldMkLst>
      </pc:sldChg>
      <pc:sldChg chg="del">
        <pc:chgData name="Stalin Jacob Wilson Packia Dhas" userId="050d7d71-3621-4503-95e8-1c9a9d962492" providerId="ADAL" clId="{9024D50D-045E-4442-B988-FE585941879D}" dt="2023-01-04T01:44:53.777" v="0" actId="47"/>
        <pc:sldMkLst>
          <pc:docMk/>
          <pc:sldMk cId="2594027502" sldId="740"/>
        </pc:sldMkLst>
      </pc:sldChg>
      <pc:sldChg chg="del">
        <pc:chgData name="Stalin Jacob Wilson Packia Dhas" userId="050d7d71-3621-4503-95e8-1c9a9d962492" providerId="ADAL" clId="{9024D50D-045E-4442-B988-FE585941879D}" dt="2023-01-04T01:44:55.272" v="3" actId="47"/>
        <pc:sldMkLst>
          <pc:docMk/>
          <pc:sldMk cId="3306701120" sldId="741"/>
        </pc:sldMkLst>
      </pc:sldChg>
      <pc:sldChg chg="del">
        <pc:chgData name="Stalin Jacob Wilson Packia Dhas" userId="050d7d71-3621-4503-95e8-1c9a9d962492" providerId="ADAL" clId="{9024D50D-045E-4442-B988-FE585941879D}" dt="2023-01-04T01:44:55.105" v="2" actId="47"/>
        <pc:sldMkLst>
          <pc:docMk/>
          <pc:sldMk cId="2159934146" sldId="742"/>
        </pc:sldMkLst>
      </pc:sldChg>
      <pc:sldChg chg="del">
        <pc:chgData name="Stalin Jacob Wilson Packia Dhas" userId="050d7d71-3621-4503-95e8-1c9a9d962492" providerId="ADAL" clId="{9024D50D-045E-4442-B988-FE585941879D}" dt="2023-01-04T01:44:55.438" v="4" actId="47"/>
        <pc:sldMkLst>
          <pc:docMk/>
          <pc:sldMk cId="1249864712" sldId="743"/>
        </pc:sldMkLst>
      </pc:sldChg>
      <pc:sldChg chg="del">
        <pc:chgData name="Stalin Jacob Wilson Packia Dhas" userId="050d7d71-3621-4503-95e8-1c9a9d962492" providerId="ADAL" clId="{9024D50D-045E-4442-B988-FE585941879D}" dt="2023-01-04T01:44:55.582" v="5" actId="47"/>
        <pc:sldMkLst>
          <pc:docMk/>
          <pc:sldMk cId="2452384415" sldId="744"/>
        </pc:sldMkLst>
      </pc:sldChg>
      <pc:sldChg chg="del">
        <pc:chgData name="Stalin Jacob Wilson Packia Dhas" userId="050d7d71-3621-4503-95e8-1c9a9d962492" providerId="ADAL" clId="{9024D50D-045E-4442-B988-FE585941879D}" dt="2023-01-04T01:44:55.754" v="6" actId="47"/>
        <pc:sldMkLst>
          <pc:docMk/>
          <pc:sldMk cId="3282907217" sldId="745"/>
        </pc:sldMkLst>
      </pc:sldChg>
      <pc:sldChg chg="del">
        <pc:chgData name="Stalin Jacob Wilson Packia Dhas" userId="050d7d71-3621-4503-95e8-1c9a9d962492" providerId="ADAL" clId="{9024D50D-045E-4442-B988-FE585941879D}" dt="2023-01-04T01:44:55.895" v="7" actId="47"/>
        <pc:sldMkLst>
          <pc:docMk/>
          <pc:sldMk cId="3732386181" sldId="746"/>
        </pc:sldMkLst>
      </pc:sldChg>
      <pc:sldChg chg="del">
        <pc:chgData name="Stalin Jacob Wilson Packia Dhas" userId="050d7d71-3621-4503-95e8-1c9a9d962492" providerId="ADAL" clId="{9024D50D-045E-4442-B988-FE585941879D}" dt="2023-01-04T01:44:56.031" v="8" actId="47"/>
        <pc:sldMkLst>
          <pc:docMk/>
          <pc:sldMk cId="3664067410" sldId="747"/>
        </pc:sldMkLst>
      </pc:sldChg>
      <pc:sldChg chg="del">
        <pc:chgData name="Stalin Jacob Wilson Packia Dhas" userId="050d7d71-3621-4503-95e8-1c9a9d962492" providerId="ADAL" clId="{9024D50D-045E-4442-B988-FE585941879D}" dt="2023-01-04T01:44:56.222" v="9" actId="47"/>
        <pc:sldMkLst>
          <pc:docMk/>
          <pc:sldMk cId="2327825073" sldId="748"/>
        </pc:sldMkLst>
      </pc:sldChg>
      <pc:sldChg chg="del">
        <pc:chgData name="Stalin Jacob Wilson Packia Dhas" userId="050d7d71-3621-4503-95e8-1c9a9d962492" providerId="ADAL" clId="{9024D50D-045E-4442-B988-FE585941879D}" dt="2023-01-04T01:44:56.413" v="10" actId="47"/>
        <pc:sldMkLst>
          <pc:docMk/>
          <pc:sldMk cId="2696286040" sldId="749"/>
        </pc:sldMkLst>
      </pc:sldChg>
      <pc:sldChg chg="del">
        <pc:chgData name="Stalin Jacob Wilson Packia Dhas" userId="050d7d71-3621-4503-95e8-1c9a9d962492" providerId="ADAL" clId="{9024D50D-045E-4442-B988-FE585941879D}" dt="2023-01-04T01:44:56.553" v="11" actId="47"/>
        <pc:sldMkLst>
          <pc:docMk/>
          <pc:sldMk cId="1340377349" sldId="750"/>
        </pc:sldMkLst>
      </pc:sldChg>
      <pc:sldChg chg="del">
        <pc:chgData name="Stalin Jacob Wilson Packia Dhas" userId="050d7d71-3621-4503-95e8-1c9a9d962492" providerId="ADAL" clId="{9024D50D-045E-4442-B988-FE585941879D}" dt="2023-01-04T01:44:57.304" v="12" actId="47"/>
        <pc:sldMkLst>
          <pc:docMk/>
          <pc:sldMk cId="1917594854" sldId="751"/>
        </pc:sldMkLst>
      </pc:sldChg>
      <pc:sldChg chg="del">
        <pc:chgData name="Stalin Jacob Wilson Packia Dhas" userId="050d7d71-3621-4503-95e8-1c9a9d962492" providerId="ADAL" clId="{9024D50D-045E-4442-B988-FE585941879D}" dt="2023-01-04T01:44:57.686" v="13" actId="47"/>
        <pc:sldMkLst>
          <pc:docMk/>
          <pc:sldMk cId="4052323136" sldId="752"/>
        </pc:sldMkLst>
      </pc:sldChg>
      <pc:sldChg chg="del">
        <pc:chgData name="Stalin Jacob Wilson Packia Dhas" userId="050d7d71-3621-4503-95e8-1c9a9d962492" providerId="ADAL" clId="{9024D50D-045E-4442-B988-FE585941879D}" dt="2023-01-04T01:44:58.593" v="15" actId="47"/>
        <pc:sldMkLst>
          <pc:docMk/>
          <pc:sldMk cId="3709681932" sldId="753"/>
        </pc:sldMkLst>
      </pc:sldChg>
      <pc:sldChg chg="del">
        <pc:chgData name="Stalin Jacob Wilson Packia Dhas" userId="050d7d71-3621-4503-95e8-1c9a9d962492" providerId="ADAL" clId="{9024D50D-045E-4442-B988-FE585941879D}" dt="2023-01-04T01:44:58.189" v="14" actId="47"/>
        <pc:sldMkLst>
          <pc:docMk/>
          <pc:sldMk cId="3813754106" sldId="754"/>
        </pc:sldMkLst>
      </pc:sldChg>
      <pc:sldChg chg="del">
        <pc:chgData name="Stalin Jacob Wilson Packia Dhas" userId="050d7d71-3621-4503-95e8-1c9a9d962492" providerId="ADAL" clId="{9024D50D-045E-4442-B988-FE585941879D}" dt="2023-01-04T01:44:59.708" v="16" actId="47"/>
        <pc:sldMkLst>
          <pc:docMk/>
          <pc:sldMk cId="1628006780" sldId="755"/>
        </pc:sldMkLst>
      </pc:sldChg>
      <pc:sldChg chg="del">
        <pc:chgData name="Stalin Jacob Wilson Packia Dhas" userId="050d7d71-3621-4503-95e8-1c9a9d962492" providerId="ADAL" clId="{9024D50D-045E-4442-B988-FE585941879D}" dt="2023-01-04T01:45:00.545" v="17" actId="47"/>
        <pc:sldMkLst>
          <pc:docMk/>
          <pc:sldMk cId="1636360270" sldId="756"/>
        </pc:sldMkLst>
      </pc:sldChg>
      <pc:sldChg chg="del">
        <pc:chgData name="Stalin Jacob Wilson Packia Dhas" userId="050d7d71-3621-4503-95e8-1c9a9d962492" providerId="ADAL" clId="{9024D50D-045E-4442-B988-FE585941879D}" dt="2023-01-04T01:45:03.505" v="22" actId="47"/>
        <pc:sldMkLst>
          <pc:docMk/>
          <pc:sldMk cId="1437609415" sldId="757"/>
        </pc:sldMkLst>
      </pc:sldChg>
      <pc:sldChg chg="del">
        <pc:chgData name="Stalin Jacob Wilson Packia Dhas" userId="050d7d71-3621-4503-95e8-1c9a9d962492" providerId="ADAL" clId="{9024D50D-045E-4442-B988-FE585941879D}" dt="2023-01-04T01:45:01.041" v="18" actId="47"/>
        <pc:sldMkLst>
          <pc:docMk/>
          <pc:sldMk cId="3937543204" sldId="758"/>
        </pc:sldMkLst>
      </pc:sldChg>
      <pc:sldChg chg="del">
        <pc:chgData name="Stalin Jacob Wilson Packia Dhas" userId="050d7d71-3621-4503-95e8-1c9a9d962492" providerId="ADAL" clId="{9024D50D-045E-4442-B988-FE585941879D}" dt="2023-01-04T01:45:02.109" v="20" actId="47"/>
        <pc:sldMkLst>
          <pc:docMk/>
          <pc:sldMk cId="412734018" sldId="759"/>
        </pc:sldMkLst>
      </pc:sldChg>
      <pc:sldChg chg="del">
        <pc:chgData name="Stalin Jacob Wilson Packia Dhas" userId="050d7d71-3621-4503-95e8-1c9a9d962492" providerId="ADAL" clId="{9024D50D-045E-4442-B988-FE585941879D}" dt="2023-01-04T01:45:03.175" v="21" actId="47"/>
        <pc:sldMkLst>
          <pc:docMk/>
          <pc:sldMk cId="244251013" sldId="760"/>
        </pc:sldMkLst>
      </pc:sldChg>
      <pc:sldChg chg="del">
        <pc:chgData name="Stalin Jacob Wilson Packia Dhas" userId="050d7d71-3621-4503-95e8-1c9a9d962492" providerId="ADAL" clId="{9024D50D-045E-4442-B988-FE585941879D}" dt="2023-01-04T01:45:01.533" v="19" actId="47"/>
        <pc:sldMkLst>
          <pc:docMk/>
          <pc:sldMk cId="2746494214" sldId="761"/>
        </pc:sldMkLst>
      </pc:sldChg>
      <pc:sldChg chg="modSp mod">
        <pc:chgData name="Stalin Jacob Wilson Packia Dhas" userId="050d7d71-3621-4503-95e8-1c9a9d962492" providerId="ADAL" clId="{9024D50D-045E-4442-B988-FE585941879D}" dt="2023-01-04T01:45:51.863" v="26" actId="113"/>
        <pc:sldMkLst>
          <pc:docMk/>
          <pc:sldMk cId="2286626372" sldId="768"/>
        </pc:sldMkLst>
        <pc:spChg chg="mod">
          <ac:chgData name="Stalin Jacob Wilson Packia Dhas" userId="050d7d71-3621-4503-95e8-1c9a9d962492" providerId="ADAL" clId="{9024D50D-045E-4442-B988-FE585941879D}" dt="2023-01-04T01:45:51.863" v="26" actId="113"/>
          <ac:spMkLst>
            <pc:docMk/>
            <pc:sldMk cId="2286626372" sldId="768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9024D50D-045E-4442-B988-FE585941879D}" dt="2023-01-04T01:46:59.519" v="32" actId="2711"/>
        <pc:sldMkLst>
          <pc:docMk/>
          <pc:sldMk cId="1742180913" sldId="779"/>
        </pc:sldMkLst>
        <pc:spChg chg="mod">
          <ac:chgData name="Stalin Jacob Wilson Packia Dhas" userId="050d7d71-3621-4503-95e8-1c9a9d962492" providerId="ADAL" clId="{9024D50D-045E-4442-B988-FE585941879D}" dt="2023-01-04T01:46:38.089" v="30" actId="1076"/>
          <ac:spMkLst>
            <pc:docMk/>
            <pc:sldMk cId="1742180913" sldId="779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9024D50D-045E-4442-B988-FE585941879D}" dt="2023-01-04T01:46:59.519" v="32" actId="2711"/>
          <ac:spMkLst>
            <pc:docMk/>
            <pc:sldMk cId="1742180913" sldId="779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9024D50D-045E-4442-B988-FE585941879D}" dt="2023-01-04T01:47:37.650" v="37" actId="113"/>
        <pc:sldMkLst>
          <pc:docMk/>
          <pc:sldMk cId="1743964743" sldId="780"/>
        </pc:sldMkLst>
        <pc:spChg chg="mod">
          <ac:chgData name="Stalin Jacob Wilson Packia Dhas" userId="050d7d71-3621-4503-95e8-1c9a9d962492" providerId="ADAL" clId="{9024D50D-045E-4442-B988-FE585941879D}" dt="2023-01-04T01:47:37.650" v="37" actId="113"/>
          <ac:spMkLst>
            <pc:docMk/>
            <pc:sldMk cId="1743964743" sldId="780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9024D50D-045E-4442-B988-FE585941879D}" dt="2023-01-04T01:48:03.673" v="40" actId="113"/>
        <pc:sldMkLst>
          <pc:docMk/>
          <pc:sldMk cId="781301471" sldId="781"/>
        </pc:sldMkLst>
        <pc:spChg chg="mod">
          <ac:chgData name="Stalin Jacob Wilson Packia Dhas" userId="050d7d71-3621-4503-95e8-1c9a9d962492" providerId="ADAL" clId="{9024D50D-045E-4442-B988-FE585941879D}" dt="2023-01-04T01:48:03.673" v="40" actId="113"/>
          <ac:spMkLst>
            <pc:docMk/>
            <pc:sldMk cId="781301471" sldId="78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9024D50D-045E-4442-B988-FE585941879D}" dt="2023-01-04T01:48:18.963" v="42" actId="113"/>
        <pc:sldMkLst>
          <pc:docMk/>
          <pc:sldMk cId="2864688216" sldId="782"/>
        </pc:sldMkLst>
        <pc:spChg chg="mod">
          <ac:chgData name="Stalin Jacob Wilson Packia Dhas" userId="050d7d71-3621-4503-95e8-1c9a9d962492" providerId="ADAL" clId="{9024D50D-045E-4442-B988-FE585941879D}" dt="2023-01-04T01:48:18.963" v="42" actId="113"/>
          <ac:spMkLst>
            <pc:docMk/>
            <pc:sldMk cId="2864688216" sldId="782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9024D50D-045E-4442-B988-FE585941879D}" dt="2023-01-04T01:48:50.405" v="48" actId="2711"/>
        <pc:sldMkLst>
          <pc:docMk/>
          <pc:sldMk cId="103818366" sldId="783"/>
        </pc:sldMkLst>
        <pc:spChg chg="mod">
          <ac:chgData name="Stalin Jacob Wilson Packia Dhas" userId="050d7d71-3621-4503-95e8-1c9a9d962492" providerId="ADAL" clId="{9024D50D-045E-4442-B988-FE585941879D}" dt="2023-01-04T01:48:27.295" v="44" actId="1076"/>
          <ac:spMkLst>
            <pc:docMk/>
            <pc:sldMk cId="103818366" sldId="783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9024D50D-045E-4442-B988-FE585941879D}" dt="2023-01-04T01:48:50.405" v="48" actId="2711"/>
          <ac:spMkLst>
            <pc:docMk/>
            <pc:sldMk cId="103818366" sldId="783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9024D50D-045E-4442-B988-FE585941879D}" dt="2023-01-04T01:49:55.427" v="54" actId="113"/>
        <pc:sldMkLst>
          <pc:docMk/>
          <pc:sldMk cId="2990241887" sldId="784"/>
        </pc:sldMkLst>
        <pc:spChg chg="mod">
          <ac:chgData name="Stalin Jacob Wilson Packia Dhas" userId="050d7d71-3621-4503-95e8-1c9a9d962492" providerId="ADAL" clId="{9024D50D-045E-4442-B988-FE585941879D}" dt="2023-01-04T01:49:55.427" v="54" actId="113"/>
          <ac:spMkLst>
            <pc:docMk/>
            <pc:sldMk cId="2990241887" sldId="784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9024D50D-045E-4442-B988-FE585941879D}" dt="2023-01-04T01:51:32.818" v="74" actId="113"/>
        <pc:sldMkLst>
          <pc:docMk/>
          <pc:sldMk cId="2431589875" sldId="786"/>
        </pc:sldMkLst>
        <pc:spChg chg="mod">
          <ac:chgData name="Stalin Jacob Wilson Packia Dhas" userId="050d7d71-3621-4503-95e8-1c9a9d962492" providerId="ADAL" clId="{9024D50D-045E-4442-B988-FE585941879D}" dt="2023-01-04T01:50:54.757" v="65" actId="14100"/>
          <ac:spMkLst>
            <pc:docMk/>
            <pc:sldMk cId="2431589875" sldId="786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9024D50D-045E-4442-B988-FE585941879D}" dt="2023-01-04T01:51:32.818" v="74" actId="113"/>
          <ac:spMkLst>
            <pc:docMk/>
            <pc:sldMk cId="2431589875" sldId="786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9024D50D-045E-4442-B988-FE585941879D}" dt="2023-01-04T01:50:15.811" v="57" actId="20577"/>
        <pc:sldMkLst>
          <pc:docMk/>
          <pc:sldMk cId="2913348714" sldId="787"/>
        </pc:sldMkLst>
        <pc:spChg chg="mod">
          <ac:chgData name="Stalin Jacob Wilson Packia Dhas" userId="050d7d71-3621-4503-95e8-1c9a9d962492" providerId="ADAL" clId="{9024D50D-045E-4442-B988-FE585941879D}" dt="2023-01-04T01:50:15.811" v="57" actId="20577"/>
          <ac:spMkLst>
            <pc:docMk/>
            <pc:sldMk cId="2913348714" sldId="787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9024D50D-045E-4442-B988-FE585941879D}" dt="2023-01-04T01:56:28.334" v="104" actId="27636"/>
        <pc:sldMkLst>
          <pc:docMk/>
          <pc:sldMk cId="3467757064" sldId="788"/>
        </pc:sldMkLst>
        <pc:spChg chg="mod">
          <ac:chgData name="Stalin Jacob Wilson Packia Dhas" userId="050d7d71-3621-4503-95e8-1c9a9d962492" providerId="ADAL" clId="{9024D50D-045E-4442-B988-FE585941879D}" dt="2023-01-04T01:56:28.334" v="104" actId="27636"/>
          <ac:spMkLst>
            <pc:docMk/>
            <pc:sldMk cId="3467757064" sldId="788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9024D50D-045E-4442-B988-FE585941879D}" dt="2023-01-04T01:47:12.546" v="33" actId="2711"/>
        <pc:sldMkLst>
          <pc:docMk/>
          <pc:sldMk cId="3945858882" sldId="794"/>
        </pc:sldMkLst>
        <pc:spChg chg="mod">
          <ac:chgData name="Stalin Jacob Wilson Packia Dhas" userId="050d7d71-3621-4503-95e8-1c9a9d962492" providerId="ADAL" clId="{9024D50D-045E-4442-B988-FE585941879D}" dt="2023-01-04T01:47:12.546" v="33" actId="2711"/>
          <ac:spMkLst>
            <pc:docMk/>
            <pc:sldMk cId="3945858882" sldId="794"/>
            <ac:spMk id="3" creationId="{00000000-0000-0000-0000-000000000000}"/>
          </ac:spMkLst>
        </pc:spChg>
        <pc:picChg chg="mod">
          <ac:chgData name="Stalin Jacob Wilson Packia Dhas" userId="050d7d71-3621-4503-95e8-1c9a9d962492" providerId="ADAL" clId="{9024D50D-045E-4442-B988-FE585941879D}" dt="2023-01-04T01:46:24.883" v="28" actId="14100"/>
          <ac:picMkLst>
            <pc:docMk/>
            <pc:sldMk cId="3945858882" sldId="794"/>
            <ac:picMk id="9218" creationId="{6A838CE9-7D23-6A07-4FDD-4747AEFD1CBA}"/>
          </ac:picMkLst>
        </pc:picChg>
      </pc:sldChg>
      <pc:sldChg chg="modSp add mod">
        <pc:chgData name="Stalin Jacob Wilson Packia Dhas" userId="050d7d71-3621-4503-95e8-1c9a9d962492" providerId="ADAL" clId="{9024D50D-045E-4442-B988-FE585941879D}" dt="2023-01-04T01:56:57.455" v="108" actId="113"/>
        <pc:sldMkLst>
          <pc:docMk/>
          <pc:sldMk cId="2928907990" sldId="796"/>
        </pc:sldMkLst>
        <pc:spChg chg="mod">
          <ac:chgData name="Stalin Jacob Wilson Packia Dhas" userId="050d7d71-3621-4503-95e8-1c9a9d962492" providerId="ADAL" clId="{9024D50D-045E-4442-B988-FE585941879D}" dt="2023-01-04T01:56:57.455" v="108" actId="113"/>
          <ac:spMkLst>
            <pc:docMk/>
            <pc:sldMk cId="2928907990" sldId="796"/>
            <ac:spMk id="3" creationId="{00000000-0000-0000-0000-000000000000}"/>
          </ac:spMkLst>
        </pc:spChg>
      </pc:sldChg>
      <pc:sldChg chg="addSp modSp add mod">
        <pc:chgData name="Stalin Jacob Wilson Packia Dhas" userId="050d7d71-3621-4503-95e8-1c9a9d962492" providerId="ADAL" clId="{9024D50D-045E-4442-B988-FE585941879D}" dt="2023-01-04T01:55:33.186" v="96" actId="1076"/>
        <pc:sldMkLst>
          <pc:docMk/>
          <pc:sldMk cId="3834832053" sldId="797"/>
        </pc:sldMkLst>
        <pc:spChg chg="mod">
          <ac:chgData name="Stalin Jacob Wilson Packia Dhas" userId="050d7d71-3621-4503-95e8-1c9a9d962492" providerId="ADAL" clId="{9024D50D-045E-4442-B988-FE585941879D}" dt="2023-01-04T01:55:31.359" v="95" actId="27636"/>
          <ac:spMkLst>
            <pc:docMk/>
            <pc:sldMk cId="3834832053" sldId="797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9024D50D-045E-4442-B988-FE585941879D}" dt="2023-01-04T01:55:33.186" v="96" actId="1076"/>
          <ac:picMkLst>
            <pc:docMk/>
            <pc:sldMk cId="3834832053" sldId="797"/>
            <ac:picMk id="1026" creationId="{4EA1295C-8352-7B93-5AE5-92F2BBF3CF9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02/01/2023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39478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63823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72975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3941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56166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12950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88028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21620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71222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0080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928159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441897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969544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527078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264044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449392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608048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980002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455435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243197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016314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65562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704629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553565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88340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659743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403839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972637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827092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06886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974627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251115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9071949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DBDD278-6059-4AF9-8CBF-27CAA0ED3730}" type="datetime1">
              <a:rPr lang="en-GB" smtClean="0"/>
              <a:t>02/01/2023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3E7D9-C89D-426C-A71B-7CF56B21BEEE}" type="datetime1">
              <a:rPr lang="en-GB" smtClean="0"/>
              <a:t>02/01/2023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1F9EEFC-609C-4A6F-A9CA-CF0B4CC4F3B0}" type="datetime1">
              <a:rPr lang="en-GB" smtClean="0"/>
              <a:t>02/01/2023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5E0C48B-FB7F-4DE9-A06F-D367E702B4B3}" type="datetime1">
              <a:rPr lang="en-GB" smtClean="0"/>
              <a:t>02/01/2023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51B93-9CE8-4684-9EDC-3C944C9368CD}" type="datetime1">
              <a:rPr lang="en-GB" smtClean="0"/>
              <a:t>02/01/2023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CD2CC44-967E-428B-9030-45C68D18CE2F}" type="datetime1">
              <a:rPr lang="en-GB" smtClean="0"/>
              <a:t>02/01/2023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D14FAA1-5A20-47C0-86AC-371E71D5A202}" type="datetime1">
              <a:rPr lang="en-GB" noProof="0" smtClean="0"/>
              <a:t>02/01/2023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F025916-99E5-49AD-954B-CB6058EC4DF7}" type="datetime1">
              <a:rPr lang="en-GB" smtClean="0"/>
              <a:t>02/01/2023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5B677-A846-41FD-A4E0-A8A329AAF2AB}" type="datetime1">
              <a:rPr lang="en-GB" smtClean="0"/>
              <a:t>02/01/2023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40684EC-B85C-48A8-BC40-DE4E63A96E37}" type="datetime1">
              <a:rPr lang="en-GB" smtClean="0"/>
              <a:t>02/01/2023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C76282A-5D9F-4A9A-AE71-B40422E3F61E}" type="datetime1">
              <a:rPr lang="en-GB" noProof="0" smtClean="0"/>
              <a:t>02/01/2023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72892AB-3F73-4B58-8A27-0E6C788038A4}" type="datetime1">
              <a:rPr lang="en-GB" smtClean="0"/>
              <a:t>02/01/2023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C7C99-5F7D-4114-A3D8-2DA680792642}" type="datetime1">
              <a:rPr lang="en-GB" smtClean="0"/>
              <a:t>02/01/2023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8AE77F0-4A19-4DE8-95F0-692BC06AECC0}" type="datetime1">
              <a:rPr lang="en-GB" smtClean="0"/>
              <a:t>02/01/2023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7ADEC-2B17-4C92-BF53-17D4C1969749}" type="datetime1">
              <a:rPr lang="en-GB" smtClean="0"/>
              <a:t>02/01/2023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54155D2-CE14-4114-98FC-E16F7889E749}" type="datetime1">
              <a:rPr lang="en-GB" smtClean="0"/>
              <a:t>02/01/2023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944EB-F5D2-4B82-A673-E1AE2883515B}" type="datetime1">
              <a:rPr lang="en-GB" smtClean="0"/>
              <a:t>02/01/2023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4B1D68-CF75-47FF-ADF5-5A43995DFDDE}" type="datetime1">
              <a:rPr lang="en-GB" smtClean="0"/>
              <a:t>02/01/2023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A24F97F-DA6F-4569-9FD9-231FAA03960B}" type="datetime1">
              <a:rPr lang="en-GB" noProof="0" smtClean="0"/>
              <a:t>02/01/2023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A42552C-03B5-4EC2-9B3E-3B835EAB82C2}" type="datetime1">
              <a:rPr lang="en-GB" smtClean="0"/>
              <a:t>02/01/2023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CAE66-9AFE-47E0-B612-7953685528BE}" type="datetime1">
              <a:rPr lang="en-GB" smtClean="0"/>
              <a:t>02/01/2023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04EE9F8-15EA-4358-92A1-70A2EED022D6}" type="datetime1">
              <a:rPr lang="en-GB" smtClean="0"/>
              <a:t>02/01/2023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FBCEC15-83C0-4183-92A3-346A5D4B3D77}" type="datetime1">
              <a:rPr lang="en-GB" noProof="0" smtClean="0"/>
              <a:t>02/01/2023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D8BCB24-BF6A-4A59-B70A-528496FA2535}" type="datetime1">
              <a:rPr lang="en-GB" smtClean="0"/>
              <a:t>02/01/2023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F9CE0-63EA-4AE5-A19F-315D19F20608}" type="datetime1">
              <a:rPr lang="en-GB" smtClean="0"/>
              <a:t>02/01/2023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FC2B160-D8CE-4A01-9BEA-E4D11314D820}" type="datetime1">
              <a:rPr lang="en-GB" smtClean="0"/>
              <a:t>02/01/2023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0FDF493-DD33-4018-98E9-84523B7A6AB9}" type="datetime1">
              <a:rPr lang="en-GB" noProof="0" smtClean="0"/>
              <a:t>02/01/2023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86A8274-5D1A-43E8-9838-FC2381495FA3}" type="datetime1">
              <a:rPr lang="en-GB" smtClean="0"/>
              <a:t>02/01/2023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0E2B7-B84F-4A38-B6DE-ED9FA765F974}" type="datetime1">
              <a:rPr lang="en-GB" smtClean="0"/>
              <a:t>02/01/2023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9517D0-9B48-406C-9CCB-4C7DA507827C}" type="datetime1">
              <a:rPr lang="en-GB" smtClean="0"/>
              <a:t>02/01/2023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1820FF2-53FE-436C-B355-EC3731616909}" type="datetime1">
              <a:rPr lang="en-GB" noProof="0" smtClean="0"/>
              <a:t>02/01/2023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644B71E-8BED-4622-9513-C21280B1B444}" type="datetime1">
              <a:rPr lang="en-GB" smtClean="0"/>
              <a:t>02/01/2023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4A897-3D9A-40BB-9B2B-6B077A8DCC00}" type="datetime1">
              <a:rPr lang="en-GB" smtClean="0"/>
              <a:t>02/01/2023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CFEBCFF-30DA-4758-A2CF-F22197C6A82E}" type="datetime1">
              <a:rPr lang="en-GB" smtClean="0"/>
              <a:t>02/01/2023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6949780-48D7-4EC5-B0BB-D923FE79B61B}" type="datetime1">
              <a:rPr lang="en-GB" noProof="0" smtClean="0"/>
              <a:t>02/01/2023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AD13BA5-982E-41CF-B77A-D084D01D8BD4}" type="datetime1">
              <a:rPr lang="en-GB" smtClean="0"/>
              <a:t>02/01/2023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2BC9E-5D37-48FE-AC8C-DBB877F1072E}" type="datetime1">
              <a:rPr lang="en-GB" smtClean="0"/>
              <a:t>02/01/2023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870FC7B-CC3F-4830-94AE-B5C0385B2202}" type="datetime1">
              <a:rPr lang="en-GB" smtClean="0"/>
              <a:t>02/01/2023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3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Computer Systems </a:t>
            </a:r>
          </a:p>
          <a:p>
            <a:r>
              <a:rPr lang="en-GB" sz="4800" dirty="0"/>
              <a:t>Fundamentals</a:t>
            </a:r>
          </a:p>
          <a:p>
            <a:r>
              <a:rPr lang="en-GB" sz="4800" dirty="0"/>
              <a:t>(ACCA4028)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</a:t>
            </a:r>
            <a:r>
              <a:rPr lang="en-GB" sz="3600" i="1">
                <a:solidFill>
                  <a:srgbClr val="FFC000"/>
                </a:solidFill>
              </a:rPr>
              <a:t>- 9</a:t>
            </a:r>
            <a:endParaRPr lang="en-GB" sz="3600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pPr marL="446088" indent="-357188"/>
            <a:r>
              <a:rPr lang="en-IN" sz="4400" b="1" dirty="0"/>
              <a:t>Introduction</a:t>
            </a:r>
            <a:endParaRPr lang="en-GB" sz="4400" b="1" dirty="0">
              <a:cs typeface="Times New Roman" panose="02020603050405020304" pitchFamily="18" charset="0"/>
            </a:endParaRPr>
          </a:p>
          <a:p>
            <a:pPr marL="446088" indent="-357188"/>
            <a:r>
              <a:rPr lang="en-GB" sz="4400" b="1" dirty="0">
                <a:cs typeface="Times New Roman" panose="02020603050405020304" pitchFamily="18" charset="0"/>
              </a:rPr>
              <a:t>Internet</a:t>
            </a:r>
          </a:p>
          <a:p>
            <a:pPr marL="446088" indent="-357188"/>
            <a:r>
              <a:rPr lang="en-GB" sz="44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Broadban</a:t>
            </a:r>
            <a:r>
              <a:rPr lang="en-GB" sz="44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d Routers</a:t>
            </a:r>
          </a:p>
          <a:p>
            <a:pPr marL="446088" indent="-357188"/>
            <a:r>
              <a:rPr lang="en-GB" sz="44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Internet Service Providers</a:t>
            </a:r>
          </a:p>
          <a:p>
            <a:pPr marL="446088" indent="-357188"/>
            <a:r>
              <a:rPr lang="en-GB" sz="44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DHCP</a:t>
            </a:r>
            <a:endParaRPr lang="en-IN" sz="4400" b="1" dirty="0"/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Computer Systems Fundamentals 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Define an internet.</a:t>
            </a:r>
          </a:p>
          <a:p>
            <a:r>
              <a:rPr lang="en-IN" sz="3200" dirty="0"/>
              <a:t>Describe the benefits of internet.</a:t>
            </a:r>
          </a:p>
          <a:p>
            <a:r>
              <a:rPr lang="en-IN" sz="3200" dirty="0"/>
              <a:t>Describe functions of Broadband Routers.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31763" y="300695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Internet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 fontScale="92500" lnSpcReduction="10000"/>
          </a:bodyPr>
          <a:lstStyle/>
          <a:p>
            <a:r>
              <a:rPr lang="en-GB" b="0" i="0" dirty="0">
                <a:solidFill>
                  <a:srgbClr val="202122"/>
                </a:solidFill>
                <a:effectLst/>
              </a:rPr>
              <a:t>The </a:t>
            </a:r>
            <a:r>
              <a:rPr lang="en-GB" b="1" i="0" dirty="0">
                <a:solidFill>
                  <a:srgbClr val="202122"/>
                </a:solidFill>
                <a:effectLst/>
              </a:rPr>
              <a:t>Internet</a:t>
            </a:r>
            <a:r>
              <a:rPr lang="en-GB" b="0" i="0" dirty="0">
                <a:solidFill>
                  <a:srgbClr val="202122"/>
                </a:solidFill>
                <a:effectLst/>
              </a:rPr>
              <a:t> is the global system of interconnected </a:t>
            </a:r>
            <a:r>
              <a:rPr lang="en-GB" b="0" i="0" u="none" strike="noStrike" dirty="0">
                <a:effectLst/>
              </a:rPr>
              <a:t>computer networks</a:t>
            </a:r>
            <a:r>
              <a:rPr lang="en-GB" b="0" i="0" dirty="0">
                <a:effectLst/>
              </a:rPr>
              <a:t> </a:t>
            </a:r>
            <a:r>
              <a:rPr lang="en-GB" b="0" i="0" dirty="0">
                <a:solidFill>
                  <a:srgbClr val="202122"/>
                </a:solidFill>
                <a:effectLst/>
              </a:rPr>
              <a:t>that uses the </a:t>
            </a:r>
            <a:r>
              <a:rPr lang="en-GB" b="1" i="0" u="none" strike="noStrike" dirty="0">
                <a:effectLst/>
              </a:rPr>
              <a:t>Internet protocol suite</a:t>
            </a:r>
            <a:r>
              <a:rPr lang="en-GB" b="1" i="0" dirty="0">
                <a:effectLst/>
              </a:rPr>
              <a:t> </a:t>
            </a:r>
            <a:r>
              <a:rPr lang="en-GB" b="1" i="0" dirty="0">
                <a:solidFill>
                  <a:srgbClr val="202122"/>
                </a:solidFill>
                <a:effectLst/>
              </a:rPr>
              <a:t>(TCP/IP)</a:t>
            </a:r>
            <a:r>
              <a:rPr lang="en-GB" b="0" i="0" dirty="0">
                <a:solidFill>
                  <a:srgbClr val="202122"/>
                </a:solidFill>
                <a:effectLst/>
              </a:rPr>
              <a:t> to </a:t>
            </a:r>
            <a:r>
              <a:rPr lang="en-GB" b="1" i="0" dirty="0">
                <a:solidFill>
                  <a:srgbClr val="202122"/>
                </a:solidFill>
                <a:effectLst/>
              </a:rPr>
              <a:t>communicate between networks and devices.</a:t>
            </a:r>
          </a:p>
          <a:p>
            <a:r>
              <a:rPr lang="en-GB" b="0" i="0" dirty="0">
                <a:solidFill>
                  <a:srgbClr val="202122"/>
                </a:solidFill>
                <a:effectLst/>
              </a:rPr>
              <a:t>The word internet came form </a:t>
            </a:r>
            <a:r>
              <a:rPr lang="en-GB" dirty="0">
                <a:solidFill>
                  <a:srgbClr val="202122"/>
                </a:solidFill>
              </a:rPr>
              <a:t>the combination of </a:t>
            </a:r>
            <a:r>
              <a:rPr lang="en-GB" b="1" dirty="0">
                <a:solidFill>
                  <a:srgbClr val="202122"/>
                </a:solidFill>
              </a:rPr>
              <a:t>‘interconnection’ </a:t>
            </a:r>
            <a:r>
              <a:rPr lang="en-GB" dirty="0">
                <a:solidFill>
                  <a:srgbClr val="202122"/>
                </a:solidFill>
              </a:rPr>
              <a:t>and </a:t>
            </a:r>
            <a:r>
              <a:rPr lang="en-GB" b="1" dirty="0">
                <a:solidFill>
                  <a:srgbClr val="202122"/>
                </a:solidFill>
              </a:rPr>
              <a:t>‘Network’.</a:t>
            </a:r>
          </a:p>
          <a:p>
            <a:r>
              <a:rPr lang="en-GB" b="0" i="0" dirty="0">
                <a:solidFill>
                  <a:srgbClr val="202122"/>
                </a:solidFill>
                <a:effectLst/>
              </a:rPr>
              <a:t>It is a </a:t>
            </a:r>
            <a:r>
              <a:rPr lang="en-GB" b="1" u="none" strike="noStrike" dirty="0">
                <a:effectLst/>
              </a:rPr>
              <a:t>network of networks</a:t>
            </a:r>
            <a:r>
              <a:rPr lang="en-GB" b="1" dirty="0">
                <a:effectLst/>
              </a:rPr>
              <a:t> </a:t>
            </a:r>
          </a:p>
          <a:p>
            <a:r>
              <a:rPr lang="en-GB" dirty="0">
                <a:effectLst/>
              </a:rPr>
              <a:t>It</a:t>
            </a:r>
            <a:r>
              <a:rPr lang="en-GB" b="0" i="0" dirty="0">
                <a:solidFill>
                  <a:srgbClr val="202122"/>
                </a:solidFill>
                <a:effectLst/>
              </a:rPr>
              <a:t> consists of </a:t>
            </a:r>
            <a:r>
              <a:rPr lang="en-GB" b="1" i="0" dirty="0">
                <a:solidFill>
                  <a:srgbClr val="202122"/>
                </a:solidFill>
                <a:effectLst/>
              </a:rPr>
              <a:t>private, public, academic, business, and government networks</a:t>
            </a:r>
            <a:r>
              <a:rPr lang="en-GB" b="0" i="0" dirty="0">
                <a:solidFill>
                  <a:srgbClr val="202122"/>
                </a:solidFill>
                <a:effectLst/>
              </a:rPr>
              <a:t> of local to global scope, linked by a broad array of </a:t>
            </a:r>
            <a:r>
              <a:rPr lang="en-GB" b="1" i="0" dirty="0">
                <a:solidFill>
                  <a:srgbClr val="202122"/>
                </a:solidFill>
                <a:effectLst/>
              </a:rPr>
              <a:t>electronic, wireless, and </a:t>
            </a:r>
            <a:r>
              <a:rPr lang="en-GB" b="1" i="0" u="none" strike="noStrike" dirty="0">
                <a:effectLst/>
              </a:rPr>
              <a:t>optical networking</a:t>
            </a:r>
            <a:r>
              <a:rPr lang="en-GB" u="none" strike="noStrike" dirty="0"/>
              <a:t> </a:t>
            </a:r>
            <a:r>
              <a:rPr lang="en-GB" b="0" i="0" dirty="0">
                <a:solidFill>
                  <a:srgbClr val="202122"/>
                </a:solidFill>
                <a:effectLst/>
              </a:rPr>
              <a:t>technologies. </a:t>
            </a:r>
          </a:p>
          <a:p>
            <a:r>
              <a:rPr lang="en-GB" b="0" i="0" dirty="0">
                <a:solidFill>
                  <a:srgbClr val="202122"/>
                </a:solidFill>
                <a:effectLst/>
              </a:rPr>
              <a:t>The Internet carries a </a:t>
            </a:r>
            <a:r>
              <a:rPr lang="en-GB" b="1" i="0" dirty="0">
                <a:solidFill>
                  <a:srgbClr val="202122"/>
                </a:solidFill>
                <a:effectLst/>
              </a:rPr>
              <a:t>vast range of information resources and services, </a:t>
            </a:r>
            <a:r>
              <a:rPr lang="en-GB" b="0" i="0" dirty="0">
                <a:solidFill>
                  <a:srgbClr val="202122"/>
                </a:solidFill>
                <a:effectLst/>
              </a:rPr>
              <a:t>such as the inter-linked</a:t>
            </a:r>
            <a:r>
              <a:rPr lang="en-GB" b="0" i="0" dirty="0">
                <a:effectLst/>
              </a:rPr>
              <a:t> </a:t>
            </a:r>
            <a:r>
              <a:rPr lang="en-GB" b="0" i="0" u="none" strike="noStrike" dirty="0">
                <a:effectLst/>
              </a:rPr>
              <a:t>hypertext</a:t>
            </a:r>
            <a:r>
              <a:rPr lang="en-GB" b="0" i="0" dirty="0">
                <a:effectLst/>
              </a:rPr>
              <a:t> documents and </a:t>
            </a:r>
            <a:r>
              <a:rPr lang="en-GB" b="0" i="0" u="none" strike="noStrike" dirty="0">
                <a:effectLst/>
              </a:rPr>
              <a:t>applications</a:t>
            </a:r>
            <a:r>
              <a:rPr lang="en-GB" b="0" i="0" dirty="0">
                <a:effectLst/>
              </a:rPr>
              <a:t> of the </a:t>
            </a:r>
            <a:r>
              <a:rPr lang="en-GB" b="1" i="0" u="none" strike="noStrike" dirty="0">
                <a:effectLst/>
              </a:rPr>
              <a:t>World Wide Web</a:t>
            </a:r>
            <a:r>
              <a:rPr lang="en-GB" b="1" i="0" dirty="0">
                <a:effectLst/>
              </a:rPr>
              <a:t> (WWW), </a:t>
            </a:r>
            <a:r>
              <a:rPr lang="en-GB" b="1" i="0" u="none" strike="noStrike" dirty="0">
                <a:effectLst/>
              </a:rPr>
              <a:t>electronic mail</a:t>
            </a:r>
            <a:r>
              <a:rPr lang="en-GB" b="1" i="0" dirty="0">
                <a:effectLst/>
              </a:rPr>
              <a:t>, </a:t>
            </a:r>
            <a:r>
              <a:rPr lang="en-GB" b="1" i="0" u="none" strike="noStrike" dirty="0">
                <a:effectLst/>
              </a:rPr>
              <a:t>telephony</a:t>
            </a:r>
            <a:r>
              <a:rPr lang="en-GB" b="1" i="0" dirty="0">
                <a:effectLst/>
              </a:rPr>
              <a:t>, and </a:t>
            </a:r>
            <a:r>
              <a:rPr lang="en-GB" b="1" i="0" u="none" strike="noStrike" dirty="0">
                <a:effectLst/>
              </a:rPr>
              <a:t>file sharing</a:t>
            </a:r>
            <a:r>
              <a:rPr lang="en-GB" b="1" i="0" dirty="0">
                <a:effectLst/>
              </a:rPr>
              <a:t>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Internet - 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</a:rPr>
              <a:t>The internet originated with the U.S. government, which began building a computer network in the </a:t>
            </a:r>
            <a:r>
              <a:rPr lang="en-GB" b="1" i="0" dirty="0">
                <a:effectLst/>
              </a:rPr>
              <a:t>1960s known as ARPANET</a:t>
            </a:r>
            <a:r>
              <a:rPr lang="en-GB" b="0" i="0" dirty="0">
                <a:effectLst/>
              </a:rPr>
              <a:t>, Initially served as a backbone for interconnection of regional academic and military networks in the 1970s to enable </a:t>
            </a:r>
            <a:r>
              <a:rPr lang="en-GB" b="0" i="0" u="none" strike="noStrike" dirty="0">
                <a:effectLst/>
              </a:rPr>
              <a:t>resource sharing</a:t>
            </a:r>
            <a:r>
              <a:rPr lang="en-GB" b="0" i="0" dirty="0">
                <a:effectLst/>
              </a:rPr>
              <a:t>.  </a:t>
            </a:r>
          </a:p>
          <a:p>
            <a:r>
              <a:rPr lang="en-GB" b="0" i="0" dirty="0">
                <a:effectLst/>
              </a:rPr>
              <a:t>It became a </a:t>
            </a:r>
            <a:r>
              <a:rPr lang="en-GB" b="1" i="0" dirty="0">
                <a:effectLst/>
              </a:rPr>
              <a:t>global commercial network in the 1990s.</a:t>
            </a:r>
            <a:r>
              <a:rPr lang="en-GB" b="0" i="0" dirty="0">
                <a:effectLst/>
              </a:rPr>
              <a:t> Today it is used by more than </a:t>
            </a:r>
            <a:r>
              <a:rPr lang="en-GB" b="1" i="0" dirty="0">
                <a:effectLst/>
              </a:rPr>
              <a:t>2 billion </a:t>
            </a:r>
            <a:r>
              <a:rPr lang="en-GB" b="0" i="0" dirty="0">
                <a:effectLst/>
              </a:rPr>
              <a:t>people around the world.</a:t>
            </a:r>
          </a:p>
          <a:p>
            <a:r>
              <a:rPr lang="en-GB" b="0" i="0" dirty="0">
                <a:effectLst/>
              </a:rPr>
              <a:t>The internet is notable for its </a:t>
            </a:r>
            <a:r>
              <a:rPr lang="en-GB" b="1" i="0" dirty="0">
                <a:effectLst/>
              </a:rPr>
              <a:t>decentralization. </a:t>
            </a:r>
          </a:p>
          <a:p>
            <a:r>
              <a:rPr lang="en-GB" b="1" i="0" dirty="0">
                <a:effectLst/>
              </a:rPr>
              <a:t>No one owns the internet or controls</a:t>
            </a:r>
            <a:r>
              <a:rPr lang="en-GB" b="0" i="0" dirty="0">
                <a:effectLst/>
              </a:rPr>
              <a:t> it. Instead, thousands of different organizations operate their own networks and negotiate voluntary interconnection agreements.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3098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Internet - Benefits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692123" cy="5044170"/>
          </a:xfrm>
        </p:spPr>
        <p:txBody>
          <a:bodyPr>
            <a:normAutofit/>
          </a:bodyPr>
          <a:lstStyle/>
          <a:p>
            <a:r>
              <a:rPr lang="en-GB" b="0" i="0" dirty="0">
                <a:solidFill>
                  <a:srgbClr val="202122"/>
                </a:solidFill>
                <a:effectLst/>
              </a:rPr>
              <a:t>Most traditional </a:t>
            </a:r>
            <a:r>
              <a:rPr lang="en-GB" b="1" i="0" dirty="0">
                <a:solidFill>
                  <a:srgbClr val="202122"/>
                </a:solidFill>
                <a:effectLst/>
              </a:rPr>
              <a:t>communication media, including telephone, radio, television, p</a:t>
            </a:r>
            <a:r>
              <a:rPr lang="en-GB" b="1" i="0" dirty="0">
                <a:effectLst/>
              </a:rPr>
              <a:t>aper mail and newspapers </a:t>
            </a:r>
            <a:r>
              <a:rPr lang="en-GB" b="0" i="0" dirty="0">
                <a:effectLst/>
              </a:rPr>
              <a:t>are reshaped, redefined, or even bypassed by the Internet, giving birth to new services such as</a:t>
            </a:r>
          </a:p>
          <a:p>
            <a:pPr lvl="1"/>
            <a:r>
              <a:rPr lang="en-GB" b="0" i="0" dirty="0">
                <a:effectLst/>
              </a:rPr>
              <a:t>email, </a:t>
            </a:r>
          </a:p>
          <a:p>
            <a:pPr lvl="1"/>
            <a:r>
              <a:rPr lang="en-GB" b="0" i="0" dirty="0">
                <a:effectLst/>
              </a:rPr>
              <a:t>Internet telephone, </a:t>
            </a:r>
          </a:p>
          <a:p>
            <a:pPr lvl="1"/>
            <a:r>
              <a:rPr lang="en-GB" b="0" i="0" u="none" strike="noStrike" dirty="0">
                <a:effectLst/>
              </a:rPr>
              <a:t>Internet television</a:t>
            </a:r>
            <a:r>
              <a:rPr lang="en-GB" b="0" i="0" dirty="0">
                <a:effectLst/>
              </a:rPr>
              <a:t>, </a:t>
            </a:r>
          </a:p>
          <a:p>
            <a:pPr lvl="1"/>
            <a:r>
              <a:rPr lang="en-GB" b="0" i="0" u="none" strike="noStrike" dirty="0">
                <a:effectLst/>
              </a:rPr>
              <a:t>online music</a:t>
            </a:r>
            <a:r>
              <a:rPr lang="en-GB" b="0" i="0" dirty="0">
                <a:effectLst/>
              </a:rPr>
              <a:t>, </a:t>
            </a:r>
          </a:p>
          <a:p>
            <a:pPr lvl="1"/>
            <a:r>
              <a:rPr lang="en-GB" b="0" i="0" dirty="0">
                <a:effectLst/>
              </a:rPr>
              <a:t>digital newspapers,</a:t>
            </a:r>
          </a:p>
          <a:p>
            <a:pPr lvl="1"/>
            <a:r>
              <a:rPr lang="en-GB" b="0" i="0" u="none" strike="noStrike" dirty="0">
                <a:effectLst/>
              </a:rPr>
              <a:t>video streaming</a:t>
            </a:r>
            <a:r>
              <a:rPr lang="en-GB" b="0" i="0" dirty="0">
                <a:effectLst/>
              </a:rPr>
              <a:t> websites.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64508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Internet - Benefits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 lnSpcReduction="10000"/>
          </a:bodyPr>
          <a:lstStyle/>
          <a:p>
            <a:r>
              <a:rPr lang="en-GB" b="1" i="0" dirty="0">
                <a:effectLst/>
              </a:rPr>
              <a:t>Newspaper, book, and other print publishing </a:t>
            </a:r>
            <a:r>
              <a:rPr lang="en-GB" b="0" i="0" dirty="0">
                <a:effectLst/>
              </a:rPr>
              <a:t>are adapting to </a:t>
            </a:r>
            <a:r>
              <a:rPr lang="en-GB" b="1" i="0" u="none" strike="noStrike" dirty="0">
                <a:effectLst/>
              </a:rPr>
              <a:t>website</a:t>
            </a:r>
            <a:r>
              <a:rPr lang="en-GB" b="1" i="0" dirty="0">
                <a:effectLst/>
              </a:rPr>
              <a:t> technology</a:t>
            </a:r>
            <a:r>
              <a:rPr lang="en-GB" b="0" i="0" dirty="0">
                <a:effectLst/>
              </a:rPr>
              <a:t>, or are reshaped into </a:t>
            </a:r>
            <a:r>
              <a:rPr lang="en-GB" b="1" i="0" u="none" strike="noStrike" dirty="0">
                <a:effectLst/>
              </a:rPr>
              <a:t>blogging</a:t>
            </a:r>
            <a:r>
              <a:rPr lang="en-GB" b="1" i="0" dirty="0">
                <a:effectLst/>
              </a:rPr>
              <a:t>, </a:t>
            </a:r>
            <a:r>
              <a:rPr lang="en-GB" b="1" i="0" u="none" strike="noStrike" dirty="0">
                <a:effectLst/>
              </a:rPr>
              <a:t>web feeds</a:t>
            </a:r>
            <a:r>
              <a:rPr lang="en-GB" b="1" i="0" dirty="0">
                <a:effectLst/>
              </a:rPr>
              <a:t> and online </a:t>
            </a:r>
            <a:r>
              <a:rPr lang="en-GB" b="1" i="0" u="none" strike="noStrike" dirty="0">
                <a:effectLst/>
              </a:rPr>
              <a:t>news aggregators</a:t>
            </a:r>
            <a:r>
              <a:rPr lang="en-GB" b="1" i="0" dirty="0">
                <a:effectLst/>
              </a:rPr>
              <a:t>. </a:t>
            </a:r>
          </a:p>
          <a:p>
            <a:r>
              <a:rPr lang="en-GB" b="0" i="0" dirty="0">
                <a:effectLst/>
              </a:rPr>
              <a:t>The Internet has </a:t>
            </a:r>
            <a:r>
              <a:rPr lang="en-GB" b="1" i="0" dirty="0">
                <a:effectLst/>
              </a:rPr>
              <a:t>enabled and accelerated new forms of personal interactions</a:t>
            </a:r>
            <a:r>
              <a:rPr lang="en-GB" b="0" i="0" dirty="0">
                <a:effectLst/>
              </a:rPr>
              <a:t> through </a:t>
            </a:r>
            <a:r>
              <a:rPr lang="en-GB" b="1" i="0" u="none" strike="noStrike" dirty="0">
                <a:effectLst/>
              </a:rPr>
              <a:t>instant messaging</a:t>
            </a:r>
            <a:r>
              <a:rPr lang="en-GB" b="1" i="0" dirty="0">
                <a:effectLst/>
              </a:rPr>
              <a:t>, </a:t>
            </a:r>
            <a:r>
              <a:rPr lang="en-GB" b="1" i="0" u="none" strike="noStrike" dirty="0">
                <a:effectLst/>
              </a:rPr>
              <a:t>Internet forums</a:t>
            </a:r>
            <a:r>
              <a:rPr lang="en-GB" b="1" i="0" dirty="0">
                <a:effectLst/>
              </a:rPr>
              <a:t>, and </a:t>
            </a:r>
            <a:r>
              <a:rPr lang="en-GB" b="1" i="0" u="none" strike="noStrike" dirty="0">
                <a:effectLst/>
              </a:rPr>
              <a:t>social networking services</a:t>
            </a:r>
            <a:r>
              <a:rPr lang="en-GB" b="1" i="0" dirty="0">
                <a:effectLst/>
              </a:rPr>
              <a:t>. </a:t>
            </a:r>
          </a:p>
          <a:p>
            <a:r>
              <a:rPr lang="en-GB" b="1" i="0" u="none" strike="noStrike" dirty="0">
                <a:effectLst/>
              </a:rPr>
              <a:t>Online shopping</a:t>
            </a:r>
            <a:r>
              <a:rPr lang="en-GB" b="1" i="0" dirty="0">
                <a:effectLst/>
              </a:rPr>
              <a:t> </a:t>
            </a:r>
            <a:r>
              <a:rPr lang="en-GB" b="0" i="0" dirty="0">
                <a:effectLst/>
              </a:rPr>
              <a:t>has grown exponentially for </a:t>
            </a:r>
            <a:r>
              <a:rPr lang="en-GB" b="1" i="0" dirty="0">
                <a:effectLst/>
              </a:rPr>
              <a:t>major retailers, </a:t>
            </a:r>
            <a:r>
              <a:rPr lang="en-GB" b="1" i="0" u="none" strike="noStrike" dirty="0">
                <a:effectLst/>
              </a:rPr>
              <a:t>small businesses</a:t>
            </a:r>
            <a:r>
              <a:rPr lang="en-GB" b="1" i="0" dirty="0">
                <a:effectLst/>
              </a:rPr>
              <a:t>, and </a:t>
            </a:r>
            <a:r>
              <a:rPr lang="en-GB" b="1" i="0" u="none" strike="noStrike" dirty="0">
                <a:effectLst/>
              </a:rPr>
              <a:t>entrepreneurs</a:t>
            </a:r>
            <a:r>
              <a:rPr lang="en-GB" b="0" i="0" dirty="0">
                <a:effectLst/>
              </a:rPr>
              <a:t>, as it enables firms to extend their "</a:t>
            </a:r>
            <a:r>
              <a:rPr lang="en-GB" b="0" i="0" u="none" strike="noStrike" dirty="0">
                <a:effectLst/>
              </a:rPr>
              <a:t>brick and mortar</a:t>
            </a:r>
            <a:r>
              <a:rPr lang="en-GB" b="0" i="0" dirty="0">
                <a:effectLst/>
              </a:rPr>
              <a:t>" presence to serve a larger market or even </a:t>
            </a:r>
            <a:r>
              <a:rPr lang="en-GB" b="0" i="0" u="none" strike="noStrike" dirty="0">
                <a:effectLst/>
              </a:rPr>
              <a:t>sell goods and services entirely online</a:t>
            </a:r>
            <a:r>
              <a:rPr lang="en-GB" b="0" i="0" dirty="0">
                <a:effectLst/>
              </a:rPr>
              <a:t>. </a:t>
            </a:r>
          </a:p>
          <a:p>
            <a:r>
              <a:rPr lang="en-GB" b="1" i="0" u="none" strike="noStrike" dirty="0">
                <a:effectLst/>
              </a:rPr>
              <a:t>Business-to-business</a:t>
            </a:r>
            <a:r>
              <a:rPr lang="en-GB" b="1" i="0" dirty="0">
                <a:effectLst/>
              </a:rPr>
              <a:t> and </a:t>
            </a:r>
            <a:r>
              <a:rPr lang="en-GB" b="1" i="0" u="none" strike="noStrike" dirty="0">
                <a:effectLst/>
              </a:rPr>
              <a:t>financial services</a:t>
            </a:r>
            <a:r>
              <a:rPr lang="en-GB" b="1" i="0" dirty="0">
                <a:effectLst/>
              </a:rPr>
              <a:t> </a:t>
            </a:r>
            <a:r>
              <a:rPr lang="en-GB" b="0" i="0" dirty="0">
                <a:effectLst/>
              </a:rPr>
              <a:t>on the Internet affect </a:t>
            </a:r>
            <a:r>
              <a:rPr lang="en-GB" b="1" i="0" u="none" strike="noStrike" dirty="0">
                <a:effectLst/>
              </a:rPr>
              <a:t>supply chains</a:t>
            </a:r>
            <a:r>
              <a:rPr lang="en-GB" b="1" i="0" dirty="0">
                <a:effectLst/>
              </a:rPr>
              <a:t> </a:t>
            </a:r>
            <a:r>
              <a:rPr lang="en-GB" b="0" i="0" dirty="0">
                <a:effectLst/>
              </a:rPr>
              <a:t>across entire industries.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76085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Internet - Architecture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5" name="AutoShape 4" descr="A Simple Computer Network | Download Scientific Diagram">
            <a:extLst>
              <a:ext uri="{FF2B5EF4-FFF2-40B4-BE49-F238E27FC236}">
                <a16:creationId xmlns:a16="http://schemas.microsoft.com/office/drawing/2014/main" id="{D4D5C96B-D65F-7A03-5E0F-9225E585296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 descr="A Simple Computer Network | Download Scientific Diagram">
            <a:extLst>
              <a:ext uri="{FF2B5EF4-FFF2-40B4-BE49-F238E27FC236}">
                <a16:creationId xmlns:a16="http://schemas.microsoft.com/office/drawing/2014/main" id="{E1FE182D-4A4A-BDCF-F0DE-8A9AB564FA9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146714" cy="3146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6" name="Picture 2" descr="Today's internet architecture | Download Scientific Diagram">
            <a:extLst>
              <a:ext uri="{FF2B5EF4-FFF2-40B4-BE49-F238E27FC236}">
                <a16:creationId xmlns:a16="http://schemas.microsoft.com/office/drawing/2014/main" id="{63D546A2-0211-37B5-8873-F661102920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7875" y="1419225"/>
            <a:ext cx="8096250" cy="4019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84775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Internet - Architecture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5" name="AutoShape 4" descr="A Simple Computer Network | Download Scientific Diagram">
            <a:extLst>
              <a:ext uri="{FF2B5EF4-FFF2-40B4-BE49-F238E27FC236}">
                <a16:creationId xmlns:a16="http://schemas.microsoft.com/office/drawing/2014/main" id="{D4D5C96B-D65F-7A03-5E0F-9225E585296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 descr="A Simple Computer Network | Download Scientific Diagram">
            <a:extLst>
              <a:ext uri="{FF2B5EF4-FFF2-40B4-BE49-F238E27FC236}">
                <a16:creationId xmlns:a16="http://schemas.microsoft.com/office/drawing/2014/main" id="{E1FE182D-4A4A-BDCF-F0DE-8A9AB564FA9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146714" cy="3146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FB8E8A3C-2067-C55A-B640-4C3FE3F04A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6551" y="1261071"/>
            <a:ext cx="9512453" cy="5500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66442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Internet - Architecture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5" name="AutoShape 4" descr="A Simple Computer Network | Download Scientific Diagram">
            <a:extLst>
              <a:ext uri="{FF2B5EF4-FFF2-40B4-BE49-F238E27FC236}">
                <a16:creationId xmlns:a16="http://schemas.microsoft.com/office/drawing/2014/main" id="{D4D5C96B-D65F-7A03-5E0F-9225E585296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 descr="A Simple Computer Network | Download Scientific Diagram">
            <a:extLst>
              <a:ext uri="{FF2B5EF4-FFF2-40B4-BE49-F238E27FC236}">
                <a16:creationId xmlns:a16="http://schemas.microsoft.com/office/drawing/2014/main" id="{E1FE182D-4A4A-BDCF-F0DE-8A9AB564FA9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146714" cy="3146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074" name="Picture 2" descr="Computer Network – Yong's blog">
            <a:extLst>
              <a:ext uri="{FF2B5EF4-FFF2-40B4-BE49-F238E27FC236}">
                <a16:creationId xmlns:a16="http://schemas.microsoft.com/office/drawing/2014/main" id="{1B414696-1FD6-CD94-46F5-3D5443F9FB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724" y="1155907"/>
            <a:ext cx="8247352" cy="5544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55158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Internet Protocol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0" dirty="0">
                <a:effectLst/>
              </a:rPr>
              <a:t>Protocols establish how two computers send and receive a message</a:t>
            </a:r>
            <a:r>
              <a:rPr lang="en-GB" b="0" i="0" dirty="0">
                <a:effectLst/>
              </a:rPr>
              <a:t>.</a:t>
            </a:r>
          </a:p>
          <a:p>
            <a:pPr marL="0" indent="0">
              <a:buNone/>
            </a:pPr>
            <a:r>
              <a:rPr lang="en-GB" b="0" i="0" dirty="0">
                <a:effectLst/>
              </a:rPr>
              <a:t>Protocols Manages Key points about a message</a:t>
            </a:r>
          </a:p>
          <a:p>
            <a:pPr lvl="1"/>
            <a:r>
              <a:rPr lang="en-GB" b="0" i="0" dirty="0">
                <a:effectLst/>
              </a:rPr>
              <a:t>Speed of Transmission</a:t>
            </a:r>
          </a:p>
          <a:p>
            <a:pPr lvl="1"/>
            <a:r>
              <a:rPr lang="en-GB" b="0" i="0" dirty="0">
                <a:effectLst/>
              </a:rPr>
              <a:t>Size of the message</a:t>
            </a:r>
          </a:p>
          <a:p>
            <a:pPr lvl="1"/>
            <a:r>
              <a:rPr lang="en-GB" b="0" i="0" dirty="0">
                <a:effectLst/>
              </a:rPr>
              <a:t>Error Checking</a:t>
            </a:r>
          </a:p>
          <a:p>
            <a:pPr lvl="1"/>
            <a:r>
              <a:rPr lang="en-GB" b="0" i="0" dirty="0">
                <a:effectLst/>
              </a:rPr>
              <a:t>Deciding if the transmission is synchronous or asynchronous.</a:t>
            </a:r>
          </a:p>
          <a:p>
            <a:pPr marL="0" indent="0">
              <a:buNone/>
            </a:pPr>
            <a:r>
              <a:rPr lang="en-GB" b="1" dirty="0"/>
              <a:t>Some important Protocol:</a:t>
            </a:r>
          </a:p>
          <a:p>
            <a:pPr lvl="1"/>
            <a:r>
              <a:rPr lang="en-GB" dirty="0"/>
              <a:t>TCP/IP (Transmission control Protocol/ Internet Protocol)</a:t>
            </a:r>
          </a:p>
          <a:p>
            <a:pPr lvl="1"/>
            <a:r>
              <a:rPr lang="en-GB" dirty="0"/>
              <a:t>FTP (File Transfer Protocol)</a:t>
            </a:r>
          </a:p>
          <a:p>
            <a:pPr lvl="1"/>
            <a:r>
              <a:rPr lang="en-GB" dirty="0"/>
              <a:t>SMPT (Simple Mail Transfer Protocol)</a:t>
            </a:r>
          </a:p>
          <a:p>
            <a:pPr lvl="1"/>
            <a:r>
              <a:rPr lang="en-GB" dirty="0"/>
              <a:t>HTTP (Hyper Text Transfer Protocol)</a:t>
            </a:r>
          </a:p>
          <a:p>
            <a:pPr lvl="1"/>
            <a:r>
              <a:rPr lang="en-GB" dirty="0"/>
              <a:t>TELNET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66263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TCP / IP Protocol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</a:rPr>
              <a:t>TCP/IP is also known as the </a:t>
            </a:r>
            <a:r>
              <a:rPr lang="en-GB" b="1" i="0" dirty="0">
                <a:effectLst/>
              </a:rPr>
              <a:t>internet protocol </a:t>
            </a:r>
            <a:r>
              <a:rPr lang="en-GB" b="0" i="0" dirty="0">
                <a:effectLst/>
              </a:rPr>
              <a:t>suit .</a:t>
            </a:r>
          </a:p>
          <a:p>
            <a:r>
              <a:rPr lang="en-GB" dirty="0"/>
              <a:t>TCP </a:t>
            </a:r>
            <a:r>
              <a:rPr lang="en-GB" b="1" dirty="0"/>
              <a:t>breaks the data packets </a:t>
            </a:r>
            <a:r>
              <a:rPr lang="en-GB" dirty="0"/>
              <a:t>and also </a:t>
            </a:r>
            <a:r>
              <a:rPr lang="en-GB" b="1" dirty="0"/>
              <a:t>reassembles </a:t>
            </a:r>
            <a:r>
              <a:rPr lang="en-GB" dirty="0"/>
              <a:t>in the right order with the </a:t>
            </a:r>
            <a:r>
              <a:rPr lang="en-GB" b="1" dirty="0"/>
              <a:t>destination address</a:t>
            </a:r>
            <a:r>
              <a:rPr lang="en-GB" dirty="0"/>
              <a:t>.</a:t>
            </a:r>
          </a:p>
          <a:p>
            <a:r>
              <a:rPr lang="en-GB" b="0" i="0" dirty="0">
                <a:effectLst/>
              </a:rPr>
              <a:t>IP defines </a:t>
            </a:r>
            <a:r>
              <a:rPr lang="en-GB" b="1" i="0" dirty="0">
                <a:effectLst/>
              </a:rPr>
              <a:t>how to address and route each packet </a:t>
            </a:r>
            <a:r>
              <a:rPr lang="en-GB" b="0" i="0" dirty="0">
                <a:effectLst/>
              </a:rPr>
              <a:t>to make sure it </a:t>
            </a:r>
            <a:r>
              <a:rPr lang="en-GB" b="1" i="0" dirty="0">
                <a:effectLst/>
              </a:rPr>
              <a:t>reaches the right destination address</a:t>
            </a:r>
            <a:r>
              <a:rPr lang="en-GB" b="0" i="0" dirty="0">
                <a:effectLst/>
              </a:rPr>
              <a:t>.</a:t>
            </a:r>
          </a:p>
          <a:p>
            <a:r>
              <a:rPr lang="en-GB" dirty="0"/>
              <a:t>T</a:t>
            </a:r>
            <a:r>
              <a:rPr lang="en-GB" b="0" i="0" dirty="0">
                <a:effectLst/>
              </a:rPr>
              <a:t>CP/IP can also be used as a </a:t>
            </a:r>
            <a:r>
              <a:rPr lang="en-GB" b="1" i="0" dirty="0">
                <a:effectLst/>
              </a:rPr>
              <a:t>communication protocol in a private computer network.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78487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FTP Protocol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  <a:latin typeface="Arial" panose="020B0604020202020204" pitchFamily="34" charset="0"/>
              </a:rPr>
              <a:t>FTP is a standard network protocol used for the </a:t>
            </a:r>
            <a:r>
              <a:rPr lang="en-GB" b="1" i="0" dirty="0">
                <a:effectLst/>
                <a:latin typeface="Arial" panose="020B0604020202020204" pitchFamily="34" charset="0"/>
              </a:rPr>
              <a:t>transfer of computer files between a client and server </a:t>
            </a:r>
            <a:r>
              <a:rPr lang="en-GB" b="0" i="0" dirty="0">
                <a:effectLst/>
                <a:latin typeface="Arial" panose="020B0604020202020204" pitchFamily="34" charset="0"/>
              </a:rPr>
              <a:t>on a computer network</a:t>
            </a:r>
          </a:p>
          <a:p>
            <a:r>
              <a:rPr lang="en-GB" dirty="0">
                <a:latin typeface="Arial" panose="020B0604020202020204" pitchFamily="34" charset="0"/>
              </a:rPr>
              <a:t>It is often used for </a:t>
            </a:r>
            <a:r>
              <a:rPr lang="en-GB" b="1" dirty="0">
                <a:latin typeface="Arial" panose="020B0604020202020204" pitchFamily="34" charset="0"/>
              </a:rPr>
              <a:t>organising files on a web server for a website.</a:t>
            </a:r>
          </a:p>
          <a:p>
            <a:r>
              <a:rPr lang="en-GB" b="0" i="0" dirty="0">
                <a:effectLst/>
                <a:latin typeface="Arial" panose="020B0604020202020204" pitchFamily="34" charset="0"/>
              </a:rPr>
              <a:t>SFTP (Secure FTP), it is the </a:t>
            </a:r>
            <a:r>
              <a:rPr lang="en-GB" b="1" i="0" dirty="0">
                <a:effectLst/>
                <a:latin typeface="Arial" panose="020B0604020202020204" pitchFamily="34" charset="0"/>
              </a:rPr>
              <a:t>secure version </a:t>
            </a:r>
            <a:r>
              <a:rPr lang="en-GB" b="0" i="0" dirty="0">
                <a:effectLst/>
                <a:latin typeface="Arial" panose="020B0604020202020204" pitchFamily="34" charset="0"/>
              </a:rPr>
              <a:t>of the Transfer protocol.</a:t>
            </a:r>
          </a:p>
          <a:p>
            <a:pPr marL="0" indent="0">
              <a:buNone/>
            </a:pPr>
            <a:r>
              <a:rPr lang="en-GB" b="0" i="0" dirty="0">
                <a:effectLst/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43555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FTP Protocol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0" i="0" dirty="0">
                <a:effectLst/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5122" name="Picture 2" descr="File Transfer Protocol (FTP) in Application Layer - GeeksforGeeks">
            <a:extLst>
              <a:ext uri="{FF2B5EF4-FFF2-40B4-BE49-F238E27FC236}">
                <a16:creationId xmlns:a16="http://schemas.microsoft.com/office/drawing/2014/main" id="{7B151DA2-863B-3A45-03BC-950EF16C2F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1271588"/>
            <a:ext cx="8496300" cy="431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04967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SMTP Protocol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</a:rPr>
              <a:t>SMPT – Simple Mail Transfer Protocol.</a:t>
            </a:r>
          </a:p>
          <a:p>
            <a:r>
              <a:rPr lang="en-GB" dirty="0"/>
              <a:t>SMTP is a </a:t>
            </a:r>
            <a:r>
              <a:rPr lang="en-GB" b="1" dirty="0"/>
              <a:t>standard electronic – Mail Protocol </a:t>
            </a:r>
            <a:r>
              <a:rPr lang="en-GB" dirty="0"/>
              <a:t>that handles the sending of mail from one SMTP to another SMTP server.</a:t>
            </a:r>
          </a:p>
          <a:p>
            <a:r>
              <a:rPr lang="en-GB" b="0" i="0" dirty="0">
                <a:effectLst/>
              </a:rPr>
              <a:t>SMTP was first defined in 1982</a:t>
            </a:r>
            <a:r>
              <a:rPr lang="en-GB" dirty="0"/>
              <a:t>, and updated in 2008.</a:t>
            </a:r>
          </a:p>
          <a:p>
            <a:r>
              <a:rPr lang="en-GB" b="0" i="0" dirty="0">
                <a:effectLst/>
              </a:rPr>
              <a:t>Extended SMTP (ESMTP), sometimes referred as </a:t>
            </a:r>
            <a:r>
              <a:rPr lang="en-GB" b="1" i="0" dirty="0">
                <a:effectLst/>
              </a:rPr>
              <a:t>En</a:t>
            </a:r>
            <a:r>
              <a:rPr lang="en-GB" b="1" dirty="0"/>
              <a:t>hanced SMTP</a:t>
            </a:r>
            <a:r>
              <a:rPr lang="en-GB" dirty="0"/>
              <a:t>, is a definition of Protocol extensions to the simple Mail transfer protocol standard.</a:t>
            </a:r>
          </a:p>
          <a:p>
            <a:pPr marL="0" indent="0">
              <a:buNone/>
            </a:pPr>
            <a:r>
              <a:rPr lang="en-GB" b="0" i="0" dirty="0">
                <a:effectLst/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76644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SMTP Protocol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6780" y="1864934"/>
            <a:ext cx="10401353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0" i="0" dirty="0">
                <a:effectLst/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6146" name="Picture 2" descr="SMTP Protocol - Studytonight">
            <a:extLst>
              <a:ext uri="{FF2B5EF4-FFF2-40B4-BE49-F238E27FC236}">
                <a16:creationId xmlns:a16="http://schemas.microsoft.com/office/drawing/2014/main" id="{E9100D03-6314-3AB5-C66F-6553FBA8FD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0567" y="1242906"/>
            <a:ext cx="5657850" cy="515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70849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HTTP Protocol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r>
              <a:rPr lang="en-GB" dirty="0"/>
              <a:t>HTTP</a:t>
            </a:r>
            <a:r>
              <a:rPr lang="en-GB" b="0" i="0" dirty="0">
                <a:effectLst/>
              </a:rPr>
              <a:t>– </a:t>
            </a:r>
            <a:r>
              <a:rPr lang="en-GB" dirty="0"/>
              <a:t>Hyper Text </a:t>
            </a:r>
            <a:r>
              <a:rPr lang="en-GB" b="0" i="0" dirty="0">
                <a:effectLst/>
              </a:rPr>
              <a:t>Transfer Protocol.</a:t>
            </a:r>
          </a:p>
          <a:p>
            <a:r>
              <a:rPr lang="en-GB" dirty="0"/>
              <a:t>It define mechanism for </a:t>
            </a:r>
            <a:r>
              <a:rPr lang="en-GB" b="1" dirty="0"/>
              <a:t>communication </a:t>
            </a:r>
            <a:r>
              <a:rPr lang="en-GB" dirty="0"/>
              <a:t>between </a:t>
            </a:r>
            <a:r>
              <a:rPr lang="en-GB" b="1" dirty="0"/>
              <a:t>browser and the web server.</a:t>
            </a:r>
          </a:p>
          <a:p>
            <a:r>
              <a:rPr lang="en-GB" dirty="0"/>
              <a:t>It is also called </a:t>
            </a:r>
            <a:r>
              <a:rPr lang="en-GB" b="1" dirty="0"/>
              <a:t>request and response protocol </a:t>
            </a:r>
            <a:r>
              <a:rPr lang="en-GB" dirty="0"/>
              <a:t>because the communication between </a:t>
            </a:r>
            <a:r>
              <a:rPr lang="en-GB" b="1" dirty="0"/>
              <a:t>browser and server takes place in request and response pairs.</a:t>
            </a:r>
          </a:p>
          <a:p>
            <a:r>
              <a:rPr lang="en-GB" dirty="0"/>
              <a:t>Hyper text Transfer Protocol Secure (HTTPS) is an extension of the HTTP. It is used for </a:t>
            </a:r>
            <a:r>
              <a:rPr lang="en-GB" b="1" dirty="0"/>
              <a:t>secure</a:t>
            </a:r>
            <a:r>
              <a:rPr lang="en-GB" dirty="0"/>
              <a:t> communication over a computer network.</a:t>
            </a:r>
          </a:p>
          <a:p>
            <a:pPr marL="0" indent="0">
              <a:buNone/>
            </a:pPr>
            <a:r>
              <a:rPr lang="en-GB" b="0" i="0" dirty="0">
                <a:effectLst/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37505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HTTP Protocol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endParaRPr lang="en-GB" b="0" i="0" dirty="0">
              <a:effectLst/>
              <a:latin typeface="Arial" panose="020B0604020202020204" pitchFamily="34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7170" name="Picture 2" descr="Hypertext Transfer Protocol | Perform">
            <a:extLst>
              <a:ext uri="{FF2B5EF4-FFF2-40B4-BE49-F238E27FC236}">
                <a16:creationId xmlns:a16="http://schemas.microsoft.com/office/drawing/2014/main" id="{66562485-EECC-3C27-026A-8F4126F41C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5100" y="2185988"/>
            <a:ext cx="6781800" cy="2486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26762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TELNET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The name stands for </a:t>
            </a:r>
            <a:r>
              <a:rPr lang="en-GB" b="1" dirty="0">
                <a:latin typeface="Arial" panose="020B0604020202020204" pitchFamily="34" charset="0"/>
              </a:rPr>
              <a:t>teletype network</a:t>
            </a:r>
          </a:p>
          <a:p>
            <a:r>
              <a:rPr lang="en-GB" dirty="0">
                <a:latin typeface="Arial" panose="020B0604020202020204" pitchFamily="34" charset="0"/>
              </a:rPr>
              <a:t>TELNET protocol allows a </a:t>
            </a:r>
            <a:r>
              <a:rPr lang="en-GB" b="1" dirty="0">
                <a:latin typeface="Arial" panose="020B0604020202020204" pitchFamily="34" charset="0"/>
              </a:rPr>
              <a:t>user logged on to one TCP/IP </a:t>
            </a:r>
            <a:r>
              <a:rPr lang="en-GB" dirty="0">
                <a:latin typeface="Arial" panose="020B0604020202020204" pitchFamily="34" charset="0"/>
              </a:rPr>
              <a:t>host to access </a:t>
            </a:r>
            <a:r>
              <a:rPr lang="en-GB" b="1" dirty="0">
                <a:latin typeface="Arial" panose="020B0604020202020204" pitchFamily="34" charset="0"/>
              </a:rPr>
              <a:t>other hosts on the network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  <a:p>
            <a:r>
              <a:rPr lang="en-GB" dirty="0">
                <a:latin typeface="Arial" panose="020B0604020202020204" pitchFamily="34" charset="0"/>
              </a:rPr>
              <a:t>Telnet was developed in 1969.</a:t>
            </a:r>
          </a:p>
          <a:p>
            <a:r>
              <a:rPr lang="en-GB" dirty="0">
                <a:latin typeface="Arial" panose="020B0604020202020204" pitchFamily="34" charset="0"/>
              </a:rPr>
              <a:t>In remote Control, a session appears in which the </a:t>
            </a:r>
            <a:r>
              <a:rPr lang="en-GB" b="1" dirty="0">
                <a:latin typeface="Arial" panose="020B0604020202020204" pitchFamily="34" charset="0"/>
              </a:rPr>
              <a:t>user is able to manage the files on the remote computer.</a:t>
            </a:r>
          </a:p>
          <a:p>
            <a:pPr marL="0" indent="0">
              <a:buNone/>
            </a:pPr>
            <a:r>
              <a:rPr lang="en-GB" b="0" i="0" dirty="0">
                <a:effectLst/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29900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TELNET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0" i="0" dirty="0">
                <a:effectLst/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C9C5E0D-E7CC-AEE5-C9E9-149EFA909B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5025" y="2062162"/>
            <a:ext cx="7981950" cy="2733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92020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76344" y="244187"/>
            <a:ext cx="6111604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Client – Server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The client-server architecture refers to 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a system that hosts, delivers, and manages most of the resources and services that the client requests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. 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In this model, all requests and services are delivered over a network, and it is also referred to as the networking computing model or client server network.</a:t>
            </a: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0" i="0" dirty="0">
                <a:effectLst/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4" name="Picture 2" descr="Image result for client server architecture">
            <a:extLst>
              <a:ext uri="{FF2B5EF4-FFF2-40B4-BE49-F238E27FC236}">
                <a16:creationId xmlns:a16="http://schemas.microsoft.com/office/drawing/2014/main" id="{49491D4E-DE25-9F94-434B-18535C7C11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7123" y="4187576"/>
            <a:ext cx="2543175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82021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76344" y="244187"/>
            <a:ext cx="611160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What is WEB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r>
              <a:rPr lang="en-GB" dirty="0"/>
              <a:t>The WEB (World Wide Web) consists of i</a:t>
            </a:r>
            <a:r>
              <a:rPr lang="en-GB" b="1" dirty="0"/>
              <a:t>nformation organized into web pages containing text and graphic images</a:t>
            </a:r>
            <a:r>
              <a:rPr lang="en-GB" dirty="0"/>
              <a:t>.</a:t>
            </a:r>
          </a:p>
          <a:p>
            <a:r>
              <a:rPr lang="en-GB" b="1" dirty="0"/>
              <a:t>Sir Timothy Berners-Lee </a:t>
            </a:r>
            <a:r>
              <a:rPr lang="en-GB" dirty="0"/>
              <a:t>is the inventor of WWW.</a:t>
            </a:r>
          </a:p>
          <a:p>
            <a:r>
              <a:rPr lang="en-GB" dirty="0"/>
              <a:t>A collection of </a:t>
            </a:r>
            <a:r>
              <a:rPr lang="en-GB" b="1" dirty="0"/>
              <a:t>Linked Web Pages</a:t>
            </a:r>
            <a:r>
              <a:rPr lang="en-GB" dirty="0"/>
              <a:t> that has a </a:t>
            </a:r>
            <a:r>
              <a:rPr lang="en-GB" b="1" dirty="0"/>
              <a:t>common theme of focus is called a web site.</a:t>
            </a:r>
          </a:p>
          <a:p>
            <a:pPr marL="0" indent="0">
              <a:buNone/>
            </a:pPr>
            <a:r>
              <a:rPr lang="en-GB" b="0" i="0" dirty="0">
                <a:effectLst/>
              </a:rPr>
              <a:t>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1533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76344" y="244187"/>
            <a:ext cx="6111604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Hyper text Markup Language (HTML)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r>
              <a:rPr lang="en-GB" dirty="0"/>
              <a:t>The public files on the web server are </a:t>
            </a:r>
            <a:r>
              <a:rPr lang="en-GB" b="1" dirty="0"/>
              <a:t>ordinary text files</a:t>
            </a:r>
            <a:r>
              <a:rPr lang="en-GB" dirty="0"/>
              <a:t>, much like the files used by word processing software.</a:t>
            </a:r>
          </a:p>
          <a:p>
            <a:r>
              <a:rPr lang="en-GB" dirty="0"/>
              <a:t>To allow web browser to read them, the text must be formatted according to a generally accepted standard.</a:t>
            </a:r>
          </a:p>
          <a:p>
            <a:r>
              <a:rPr lang="en-GB" dirty="0"/>
              <a:t>The standard used on the web is </a:t>
            </a:r>
            <a:r>
              <a:rPr lang="en-GB" b="1" dirty="0"/>
              <a:t>Hypertext markup language </a:t>
            </a:r>
            <a:r>
              <a:rPr lang="en-GB" dirty="0"/>
              <a:t>(HTML) </a:t>
            </a:r>
          </a:p>
          <a:p>
            <a:r>
              <a:rPr lang="en-GB" dirty="0"/>
              <a:t>HTML uses codes, or tags, to tell the web browser software how to display the text contained in the document.</a:t>
            </a:r>
          </a:p>
          <a:p>
            <a:pPr marL="0" indent="0">
              <a:buNone/>
            </a:pPr>
            <a:r>
              <a:rPr lang="en-GB" b="0" i="0" dirty="0">
                <a:effectLst/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249948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76344" y="244187"/>
            <a:ext cx="6111604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Hyper text Markup Language (HTML)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0" i="0" dirty="0">
                <a:effectLst/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pic>
        <p:nvPicPr>
          <p:cNvPr id="4" name="Picture 2" descr="Beginner's Guide to Web Design - HTML Basics">
            <a:extLst>
              <a:ext uri="{FF2B5EF4-FFF2-40B4-BE49-F238E27FC236}">
                <a16:creationId xmlns:a16="http://schemas.microsoft.com/office/drawing/2014/main" id="{B178DDB0-D9C3-8C1E-56CF-8251E442E9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2413" y="1135252"/>
            <a:ext cx="8467547" cy="5722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04763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76344" y="244187"/>
            <a:ext cx="611160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IP Addressing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4659" y="1569643"/>
            <a:ext cx="6930283" cy="5044170"/>
          </a:xfrm>
        </p:spPr>
        <p:txBody>
          <a:bodyPr>
            <a:normAutofit/>
          </a:bodyPr>
          <a:lstStyle/>
          <a:p>
            <a:r>
              <a:rPr lang="en-GB" dirty="0"/>
              <a:t>Each Computer in the internet does have a unique identification number, called an IP ( internet protocol) address.</a:t>
            </a:r>
          </a:p>
          <a:p>
            <a:r>
              <a:rPr lang="en-GB" dirty="0"/>
              <a:t>Then length of the IP Address is </a:t>
            </a:r>
            <a:r>
              <a:rPr lang="en-GB" b="1" dirty="0"/>
              <a:t>32 bit</a:t>
            </a:r>
            <a:r>
              <a:rPr lang="en-GB" dirty="0"/>
              <a:t>. Each IP address system currently in use on the internet uses a </a:t>
            </a:r>
            <a:r>
              <a:rPr lang="en-GB" b="1" dirty="0"/>
              <a:t>four- part </a:t>
            </a:r>
            <a:r>
              <a:rPr lang="en-GB" dirty="0"/>
              <a:t>number.</a:t>
            </a:r>
          </a:p>
          <a:p>
            <a:r>
              <a:rPr lang="en-GB" dirty="0"/>
              <a:t>Each part of the address is a number ranging from 0 to 255, and each part is separated from ‘.’ sign.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pic>
        <p:nvPicPr>
          <p:cNvPr id="9218" name="Picture 2" descr="What do we know about an IP address? | APNIC Blog">
            <a:extLst>
              <a:ext uri="{FF2B5EF4-FFF2-40B4-BE49-F238E27FC236}">
                <a16:creationId xmlns:a16="http://schemas.microsoft.com/office/drawing/2014/main" id="{6A838CE9-7D23-6A07-4FDD-4747AEFD1C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399" y="3043857"/>
            <a:ext cx="4405144" cy="221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585888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6040" y="331518"/>
            <a:ext cx="6711192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Uniform Resource Locators (URL)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315267"/>
            <a:ext cx="10401353" cy="5044170"/>
          </a:xfrm>
        </p:spPr>
        <p:txBody>
          <a:bodyPr>
            <a:normAutofit/>
          </a:bodyPr>
          <a:lstStyle/>
          <a:p>
            <a:r>
              <a:rPr lang="en-GB" dirty="0"/>
              <a:t>To identify a web pages exact location, web browsers rely on uniform Resource Locator (URL)</a:t>
            </a:r>
          </a:p>
          <a:p>
            <a:r>
              <a:rPr lang="en-GB" dirty="0"/>
              <a:t>URL is a </a:t>
            </a:r>
            <a:r>
              <a:rPr lang="en-GB" b="1" dirty="0"/>
              <a:t>four –part addressing scheme </a:t>
            </a:r>
            <a:r>
              <a:rPr lang="en-GB" dirty="0"/>
              <a:t>that tells the web browser.</a:t>
            </a:r>
          </a:p>
          <a:p>
            <a:r>
              <a:rPr lang="en-GB" dirty="0"/>
              <a:t>What transfer protocol to use for transporting the file.</a:t>
            </a:r>
          </a:p>
          <a:p>
            <a:r>
              <a:rPr lang="en-GB" dirty="0"/>
              <a:t>A domine name of the computer on which the files resides.</a:t>
            </a:r>
          </a:p>
          <a:p>
            <a:r>
              <a:rPr lang="en-GB" dirty="0"/>
              <a:t>The pathname of the folder or directory on the computer on which the file resides</a:t>
            </a:r>
          </a:p>
          <a:p>
            <a:r>
              <a:rPr lang="en-GB" dirty="0"/>
              <a:t>The name of the file.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pic>
        <p:nvPicPr>
          <p:cNvPr id="12290" name="Picture 2" descr="What is URL (Uniform Resource Locator)?">
            <a:extLst>
              <a:ext uri="{FF2B5EF4-FFF2-40B4-BE49-F238E27FC236}">
                <a16:creationId xmlns:a16="http://schemas.microsoft.com/office/drawing/2014/main" id="{A8FCB9E4-4FAF-F312-EF46-7560170E45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7462" y="4782513"/>
            <a:ext cx="6191250" cy="1238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21809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37483" y="244187"/>
            <a:ext cx="6711192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WEB Browser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r>
              <a:rPr lang="en-GB" dirty="0"/>
              <a:t>A web browser is a </a:t>
            </a:r>
            <a:r>
              <a:rPr lang="en-GB" b="1" dirty="0"/>
              <a:t>software application </a:t>
            </a:r>
            <a:r>
              <a:rPr lang="en-GB" dirty="0"/>
              <a:t>for </a:t>
            </a:r>
            <a:r>
              <a:rPr lang="en-GB" b="1" dirty="0"/>
              <a:t>accessing information on the world wide web.</a:t>
            </a:r>
          </a:p>
          <a:p>
            <a:r>
              <a:rPr lang="en-GB" dirty="0"/>
              <a:t>When a </a:t>
            </a:r>
            <a:r>
              <a:rPr lang="en-GB" b="1" dirty="0"/>
              <a:t>user requests a web page from a particular website, the web browser retrieves the necessary content from a web server and then displays the page on the user’s device</a:t>
            </a:r>
          </a:p>
          <a:p>
            <a:r>
              <a:rPr lang="en-GB" dirty="0"/>
              <a:t>Examples: Edge, Chrome, </a:t>
            </a:r>
            <a:r>
              <a:rPr lang="en-GB" dirty="0" err="1"/>
              <a:t>Opra</a:t>
            </a:r>
            <a:r>
              <a:rPr lang="en-GB" dirty="0"/>
              <a:t>, Mozilla Firefox,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14338" name="Picture 2" descr="Web Browser - Computer Science GCSE GURU">
            <a:extLst>
              <a:ext uri="{FF2B5EF4-FFF2-40B4-BE49-F238E27FC236}">
                <a16:creationId xmlns:a16="http://schemas.microsoft.com/office/drawing/2014/main" id="{1A448C42-6D2D-6C4B-A72E-CE7189E617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1835" y="4437152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39647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37483" y="244187"/>
            <a:ext cx="6711192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Search Engine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r>
              <a:rPr lang="en-GB" dirty="0"/>
              <a:t>A web </a:t>
            </a:r>
            <a:r>
              <a:rPr lang="en-GB" b="1" dirty="0"/>
              <a:t>search engine or internet search engine is a </a:t>
            </a:r>
            <a:r>
              <a:rPr lang="en-GB" dirty="0"/>
              <a:t>software that is designed to carry out web search</a:t>
            </a:r>
          </a:p>
          <a:p>
            <a:r>
              <a:rPr lang="en-GB" dirty="0"/>
              <a:t>The search results are generally presented in a </a:t>
            </a:r>
            <a:r>
              <a:rPr lang="en-GB" b="1" dirty="0"/>
              <a:t>line of results</a:t>
            </a:r>
            <a:r>
              <a:rPr lang="en-GB" dirty="0"/>
              <a:t>, often referred to as search engine result pages.</a:t>
            </a:r>
          </a:p>
          <a:p>
            <a:r>
              <a:rPr lang="en-GB" dirty="0"/>
              <a:t>The information may be mix of links to web pages, images, videos, info, graphics, articles, research papers and other type of files.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p:pic>
        <p:nvPicPr>
          <p:cNvPr id="15362" name="Picture 2" descr="How Search Engines Work - Aeroadmin Blog">
            <a:extLst>
              <a:ext uri="{FF2B5EF4-FFF2-40B4-BE49-F238E27FC236}">
                <a16:creationId xmlns:a16="http://schemas.microsoft.com/office/drawing/2014/main" id="{3443C43F-D9BD-1C7D-4460-4D1B4CDB3E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3226" y="4280150"/>
            <a:ext cx="2762250" cy="165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130147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0489" y="202242"/>
            <a:ext cx="6711192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Router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-apple-system"/>
              </a:rPr>
              <a:t>A router is a device that </a:t>
            </a:r>
            <a:r>
              <a:rPr lang="en-GB" b="1" i="0" dirty="0">
                <a:solidFill>
                  <a:srgbClr val="222222"/>
                </a:solidFill>
                <a:effectLst/>
                <a:latin typeface="-apple-system"/>
              </a:rPr>
              <a:t>connects two or more packet-switched networks or subnetworks.</a:t>
            </a:r>
          </a:p>
          <a:p>
            <a:r>
              <a:rPr lang="en-GB" b="0" i="0" dirty="0">
                <a:effectLst/>
                <a:latin typeface="-apple-system"/>
              </a:rPr>
              <a:t>It serves two primary functions: </a:t>
            </a:r>
            <a:r>
              <a:rPr lang="en-GB" b="1" i="0" dirty="0">
                <a:effectLst/>
                <a:latin typeface="-apple-system"/>
              </a:rPr>
              <a:t>managing traffic between these networks by forwarding </a:t>
            </a:r>
            <a:r>
              <a:rPr lang="en-GB" b="1" i="0" u="none" strike="noStrike" dirty="0">
                <a:effectLst/>
                <a:latin typeface="-apple-system"/>
              </a:rPr>
              <a:t>data packets</a:t>
            </a:r>
            <a:r>
              <a:rPr lang="en-GB" b="1" i="0" dirty="0">
                <a:effectLst/>
                <a:latin typeface="-apple-system"/>
              </a:rPr>
              <a:t> to their intended </a:t>
            </a:r>
            <a:r>
              <a:rPr lang="en-GB" b="1" i="0" u="none" strike="noStrike" dirty="0">
                <a:effectLst/>
                <a:latin typeface="-apple-system"/>
              </a:rPr>
              <a:t>IP addresses</a:t>
            </a:r>
            <a:r>
              <a:rPr lang="en-GB" b="1" i="0" dirty="0">
                <a:effectLst/>
                <a:latin typeface="-apple-system"/>
              </a:rPr>
              <a:t>, and allowing multiple devices to use the same Internet connection</a:t>
            </a:r>
            <a:r>
              <a:rPr lang="en-GB" b="0" i="0" dirty="0">
                <a:effectLst/>
                <a:latin typeface="-apple-system"/>
              </a:rPr>
              <a:t>.</a:t>
            </a:r>
          </a:p>
          <a:p>
            <a:endParaRPr lang="en-GB" b="0" i="0" dirty="0">
              <a:effectLst/>
              <a:latin typeface="-apple-system"/>
            </a:endParaRPr>
          </a:p>
          <a:p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468821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67199" y="227927"/>
            <a:ext cx="6711192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i="0" dirty="0">
                <a:solidFill>
                  <a:schemeClr val="bg1"/>
                </a:solidFill>
                <a:effectLst/>
                <a:latin typeface="-apple-system"/>
              </a:rPr>
              <a:t>What is the difference between a router and a modem?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</a:rPr>
              <a:t>Although some Internet service providers (ISPs) may combine a router and a modem within a single device, they are not the same. Each plays a different but equally important role in connecting networks to each other and to the Internet.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</a:rPr>
              <a:t>A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router forms networks and manages the flow of data within and between those networks</a:t>
            </a:r>
            <a:r>
              <a:rPr lang="en-GB" b="0" i="0" dirty="0">
                <a:solidFill>
                  <a:srgbClr val="222222"/>
                </a:solidFill>
                <a:effectLst/>
              </a:rPr>
              <a:t>, while a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modem connects those networks to the Internet</a:t>
            </a:r>
            <a:r>
              <a:rPr lang="en-GB" b="0" i="0" dirty="0">
                <a:solidFill>
                  <a:srgbClr val="222222"/>
                </a:solidFill>
                <a:effectLst/>
              </a:rPr>
              <a:t>. 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</a:rPr>
              <a:t>Modems forge a connection to the Internet by converting signals from an ISP into a digital signal that can be interpreted by any connected device.</a:t>
            </a:r>
            <a:endParaRPr lang="en-GB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81836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0489" y="202242"/>
            <a:ext cx="6711192" cy="734168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  <a:latin typeface="-apple-system"/>
              </a:rPr>
              <a:t>T</a:t>
            </a:r>
            <a:r>
              <a:rPr lang="en-GB" i="0" dirty="0">
                <a:solidFill>
                  <a:schemeClr val="bg1"/>
                </a:solidFill>
                <a:effectLst/>
                <a:latin typeface="-apple-system"/>
              </a:rPr>
              <a:t>ypes of routers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3200" b="1" i="1" dirty="0">
                <a:solidFill>
                  <a:srgbClr val="222222"/>
                </a:solidFill>
                <a:effectLst/>
              </a:rPr>
              <a:t>Wireless router:</a:t>
            </a:r>
            <a:r>
              <a:rPr lang="en-GB" sz="3200" b="1" i="0" dirty="0">
                <a:solidFill>
                  <a:srgbClr val="222222"/>
                </a:solidFill>
                <a:effectLst/>
              </a:rPr>
              <a:t> </a:t>
            </a:r>
          </a:p>
          <a:p>
            <a:pPr lvl="1"/>
            <a:r>
              <a:rPr lang="en-GB" sz="2800" b="0" i="0" dirty="0">
                <a:solidFill>
                  <a:srgbClr val="222222"/>
                </a:solidFill>
                <a:effectLst/>
              </a:rPr>
              <a:t>A wireless router uses an </a:t>
            </a:r>
            <a:r>
              <a:rPr lang="en-GB" sz="2800" b="1" i="0" dirty="0">
                <a:solidFill>
                  <a:srgbClr val="222222"/>
                </a:solidFill>
                <a:effectLst/>
              </a:rPr>
              <a:t>Ethernet cable to connect to a modem</a:t>
            </a:r>
            <a:r>
              <a:rPr lang="en-GB" sz="2800" b="0" i="0" dirty="0">
                <a:solidFill>
                  <a:srgbClr val="222222"/>
                </a:solidFill>
                <a:effectLst/>
              </a:rPr>
              <a:t>. </a:t>
            </a:r>
          </a:p>
          <a:p>
            <a:pPr lvl="1"/>
            <a:r>
              <a:rPr lang="en-GB" sz="2800" b="0" i="0" dirty="0">
                <a:solidFill>
                  <a:srgbClr val="222222"/>
                </a:solidFill>
                <a:effectLst/>
              </a:rPr>
              <a:t>It distributes data by converting packets from binary code into radio signals, then wirelessly broadcasts them using antennae.</a:t>
            </a:r>
            <a:endParaRPr lang="en-GB" sz="2800" dirty="0">
              <a:solidFill>
                <a:srgbClr val="222222"/>
              </a:solidFill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1" i="1" dirty="0">
                <a:solidFill>
                  <a:srgbClr val="222222"/>
                </a:solidFill>
                <a:effectLst/>
              </a:rPr>
              <a:t>Wired router:</a:t>
            </a:r>
            <a:r>
              <a:rPr lang="en-GB" sz="3200" b="1" i="0" dirty="0">
                <a:solidFill>
                  <a:srgbClr val="222222"/>
                </a:solidFill>
                <a:effectLst/>
              </a:rPr>
              <a:t> </a:t>
            </a:r>
          </a:p>
          <a:p>
            <a:pPr marL="457200" lvl="1" indent="0">
              <a:buNone/>
            </a:pPr>
            <a:r>
              <a:rPr lang="en-GB" sz="2800" b="0" i="0" dirty="0">
                <a:solidFill>
                  <a:srgbClr val="222222"/>
                </a:solidFill>
                <a:effectLst/>
              </a:rPr>
              <a:t>Like a wireless router, a </a:t>
            </a:r>
            <a:r>
              <a:rPr lang="en-GB" sz="2800" b="1" i="0" dirty="0">
                <a:solidFill>
                  <a:srgbClr val="222222"/>
                </a:solidFill>
                <a:effectLst/>
              </a:rPr>
              <a:t>wired router also uses an Ethernet cable </a:t>
            </a:r>
            <a:r>
              <a:rPr lang="en-GB" sz="2800" b="0" i="0" dirty="0">
                <a:solidFill>
                  <a:srgbClr val="222222"/>
                </a:solidFill>
                <a:effectLst/>
              </a:rPr>
              <a:t>to connect to a modem. </a:t>
            </a:r>
          </a:p>
          <a:p>
            <a:pPr lvl="1"/>
            <a:r>
              <a:rPr lang="en-GB" sz="2800" b="0" i="0" dirty="0">
                <a:solidFill>
                  <a:srgbClr val="222222"/>
                </a:solidFill>
                <a:effectLst/>
              </a:rPr>
              <a:t>It then uses separate cables to connect to one or more devices within the network, </a:t>
            </a:r>
            <a:r>
              <a:rPr lang="en-GB" sz="2800" b="1" i="0" dirty="0">
                <a:solidFill>
                  <a:srgbClr val="222222"/>
                </a:solidFill>
                <a:effectLst/>
              </a:rPr>
              <a:t>create a LAN, and link the devices </a:t>
            </a:r>
            <a:r>
              <a:rPr lang="en-GB" sz="2800" b="0" i="0" dirty="0">
                <a:solidFill>
                  <a:srgbClr val="222222"/>
                </a:solidFill>
                <a:effectLst/>
              </a:rPr>
              <a:t>within that network to the Internet.</a:t>
            </a:r>
          </a:p>
          <a:p>
            <a:pPr lvl="1"/>
            <a:endParaRPr lang="en-GB" b="0" i="0" dirty="0">
              <a:solidFill>
                <a:srgbClr val="222222"/>
              </a:solidFill>
              <a:effectLst/>
              <a:latin typeface="-apple-system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024188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0489" y="202242"/>
            <a:ext cx="6711192" cy="734168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  <a:latin typeface="-apple-system"/>
              </a:rPr>
              <a:t>T</a:t>
            </a:r>
            <a:r>
              <a:rPr lang="en-GB" i="0" dirty="0">
                <a:solidFill>
                  <a:schemeClr val="bg1"/>
                </a:solidFill>
                <a:effectLst/>
                <a:latin typeface="-apple-system"/>
              </a:rPr>
              <a:t>ypes of routers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1" dirty="0">
                <a:solidFill>
                  <a:srgbClr val="222222"/>
                </a:solidFill>
                <a:effectLst/>
                <a:latin typeface="-apple-system"/>
              </a:rPr>
              <a:t>Core router:</a:t>
            </a:r>
            <a:r>
              <a:rPr lang="en-GB" b="1" i="0" dirty="0">
                <a:solidFill>
                  <a:srgbClr val="222222"/>
                </a:solidFill>
                <a:effectLst/>
                <a:latin typeface="-apple-system"/>
              </a:rPr>
              <a:t> </a:t>
            </a:r>
          </a:p>
          <a:p>
            <a:pPr lvl="1"/>
            <a:r>
              <a:rPr lang="en-GB" b="0" i="0" dirty="0">
                <a:solidFill>
                  <a:srgbClr val="222222"/>
                </a:solidFill>
                <a:effectLst/>
                <a:latin typeface="-apple-system"/>
              </a:rPr>
              <a:t>Unlike the routers used within a home or small business LAN, a core router is used by large corporations and businesses that transmit a high volume of data packets within their network. </a:t>
            </a:r>
          </a:p>
          <a:p>
            <a:pPr lvl="1"/>
            <a:r>
              <a:rPr lang="en-GB" b="0" i="0" dirty="0">
                <a:solidFill>
                  <a:srgbClr val="222222"/>
                </a:solidFill>
                <a:effectLst/>
                <a:latin typeface="-apple-system"/>
              </a:rPr>
              <a:t>Core routers operate at the "core" of a network and do not communicate with external networks.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1" dirty="0">
                <a:solidFill>
                  <a:srgbClr val="222222"/>
                </a:solidFill>
                <a:effectLst/>
                <a:latin typeface="-apple-system"/>
              </a:rPr>
              <a:t>Edge router:</a:t>
            </a:r>
            <a:r>
              <a:rPr lang="en-GB" b="1" i="0" dirty="0">
                <a:solidFill>
                  <a:srgbClr val="222222"/>
                </a:solidFill>
                <a:effectLst/>
                <a:latin typeface="-apple-system"/>
              </a:rPr>
              <a:t> </a:t>
            </a:r>
          </a:p>
          <a:p>
            <a:pPr lvl="1"/>
            <a:r>
              <a:rPr lang="en-GB" dirty="0">
                <a:solidFill>
                  <a:srgbClr val="222222"/>
                </a:solidFill>
                <a:latin typeface="-apple-system"/>
              </a:rPr>
              <a:t>E</a:t>
            </a:r>
            <a:r>
              <a:rPr lang="en-GB" b="0" i="0" dirty="0">
                <a:solidFill>
                  <a:srgbClr val="222222"/>
                </a:solidFill>
                <a:effectLst/>
                <a:latin typeface="-apple-system"/>
              </a:rPr>
              <a:t>dge router communicates with both core routers and external networks.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1" dirty="0">
                <a:solidFill>
                  <a:srgbClr val="222222"/>
                </a:solidFill>
                <a:effectLst/>
                <a:latin typeface="-apple-system"/>
              </a:rPr>
              <a:t>Virtual router:</a:t>
            </a:r>
            <a:r>
              <a:rPr lang="en-GB" b="1" i="0" dirty="0">
                <a:solidFill>
                  <a:srgbClr val="222222"/>
                </a:solidFill>
                <a:effectLst/>
                <a:latin typeface="-apple-system"/>
              </a:rPr>
              <a:t> </a:t>
            </a:r>
          </a:p>
          <a:p>
            <a:pPr lvl="1"/>
            <a:r>
              <a:rPr lang="en-GB" b="0" i="0" dirty="0">
                <a:solidFill>
                  <a:srgbClr val="222222"/>
                </a:solidFill>
                <a:effectLst/>
                <a:latin typeface="-apple-system"/>
              </a:rPr>
              <a:t>A virtual router is a software application that performs the same function as a standard hardware router.</a:t>
            </a:r>
          </a:p>
          <a:p>
            <a:pPr lvl="1"/>
            <a:r>
              <a:rPr lang="en-GB" b="0" i="0" dirty="0">
                <a:solidFill>
                  <a:srgbClr val="222222"/>
                </a:solidFill>
                <a:effectLst/>
                <a:latin typeface="-apple-system"/>
              </a:rPr>
              <a:t>It may use the Virtual Router Redundancy Protocol (VRRP) to establish primary and backup virtual routers, should one fail.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452599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0489" y="202242"/>
            <a:ext cx="6711192" cy="734168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  <a:latin typeface="-apple-system"/>
              </a:rPr>
              <a:t>Internet Service Provider</a:t>
            </a:r>
            <a:endParaRPr lang="en-GB" i="0" dirty="0">
              <a:solidFill>
                <a:schemeClr val="bg1"/>
              </a:solidFill>
              <a:effectLst/>
              <a:latin typeface="-apple-system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An </a:t>
            </a:r>
            <a:r>
              <a:rPr lang="en-GB" b="1" i="0" dirty="0">
                <a:effectLst/>
              </a:rPr>
              <a:t>Internet service provider</a:t>
            </a:r>
            <a:r>
              <a:rPr lang="en-GB" b="0" i="0" dirty="0">
                <a:effectLst/>
              </a:rPr>
              <a:t> (</a:t>
            </a:r>
            <a:r>
              <a:rPr lang="en-GB" b="1" i="0" dirty="0">
                <a:effectLst/>
              </a:rPr>
              <a:t>ISP</a:t>
            </a:r>
            <a:r>
              <a:rPr lang="en-GB" b="0" i="0" dirty="0">
                <a:effectLst/>
              </a:rPr>
              <a:t>) is an organization that provides services for accessing, using, or participating in the </a:t>
            </a:r>
            <a:r>
              <a:rPr lang="en-GB" b="0" i="0" u="none" strike="noStrike" dirty="0">
                <a:effectLst/>
              </a:rPr>
              <a:t>Internet</a:t>
            </a:r>
            <a:r>
              <a:rPr lang="en-GB" b="0" i="0" dirty="0">
                <a:effectLst/>
              </a:rPr>
              <a:t>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ISPs can be organized in various forms, such as commercial, </a:t>
            </a:r>
            <a:r>
              <a:rPr lang="en-GB" b="0" i="0" u="none" strike="noStrike" dirty="0">
                <a:effectLst/>
              </a:rPr>
              <a:t>community-owned</a:t>
            </a:r>
            <a:r>
              <a:rPr lang="en-GB" b="0" i="0" dirty="0">
                <a:effectLst/>
              </a:rPr>
              <a:t>, </a:t>
            </a:r>
            <a:r>
              <a:rPr lang="en-GB" b="0" i="0" u="none" strike="noStrike" dirty="0">
                <a:effectLst/>
              </a:rPr>
              <a:t>non-profit</a:t>
            </a:r>
            <a:r>
              <a:rPr lang="en-GB" b="0" i="0" dirty="0">
                <a:effectLst/>
              </a:rPr>
              <a:t>, or otherwise </a:t>
            </a:r>
            <a:r>
              <a:rPr lang="en-GB" b="0" i="0" u="none" strike="noStrike" dirty="0">
                <a:effectLst/>
              </a:rPr>
              <a:t>privately owned</a:t>
            </a:r>
            <a:r>
              <a:rPr lang="en-GB" b="0" i="0" dirty="0"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ISP and Network service provider are not the same.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334871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3910" y="202242"/>
            <a:ext cx="5687074" cy="734168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-apple-system"/>
              </a:rPr>
              <a:t>DHCP</a:t>
            </a:r>
            <a:endParaRPr lang="en-GB" i="0" dirty="0">
              <a:solidFill>
                <a:schemeClr val="bg1"/>
              </a:solidFill>
              <a:effectLst/>
              <a:latin typeface="-apple-system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The </a:t>
            </a:r>
            <a:r>
              <a:rPr lang="en-GB" b="1" i="0" dirty="0">
                <a:effectLst/>
              </a:rPr>
              <a:t>Dynamic Host Configuration Protocol</a:t>
            </a:r>
            <a:r>
              <a:rPr lang="en-GB" b="0" i="0" dirty="0">
                <a:effectLst/>
              </a:rPr>
              <a:t> (</a:t>
            </a:r>
            <a:r>
              <a:rPr lang="en-GB" b="1" i="0" dirty="0">
                <a:effectLst/>
              </a:rPr>
              <a:t>DHCP</a:t>
            </a:r>
            <a:r>
              <a:rPr lang="en-GB" b="0" i="0" dirty="0">
                <a:effectLst/>
              </a:rPr>
              <a:t>) is a </a:t>
            </a:r>
            <a:r>
              <a:rPr lang="en-GB" b="0" i="0" u="none" strike="noStrike" dirty="0">
                <a:effectLst/>
              </a:rPr>
              <a:t>network management protocol</a:t>
            </a:r>
            <a:r>
              <a:rPr lang="en-GB" b="0" i="0" dirty="0">
                <a:effectLst/>
              </a:rPr>
              <a:t> used on </a:t>
            </a:r>
            <a:r>
              <a:rPr lang="en-GB" b="1" i="0" u="none" strike="noStrike" dirty="0">
                <a:effectLst/>
              </a:rPr>
              <a:t>Internet Protocol</a:t>
            </a:r>
            <a:r>
              <a:rPr lang="en-GB" b="1" i="0" dirty="0">
                <a:effectLst/>
              </a:rPr>
              <a:t> (IP) networks </a:t>
            </a:r>
            <a:r>
              <a:rPr lang="en-GB" b="0" i="0" dirty="0">
                <a:effectLst/>
              </a:rPr>
              <a:t>for </a:t>
            </a:r>
            <a:r>
              <a:rPr lang="en-GB" b="1" i="0" dirty="0">
                <a:effectLst/>
              </a:rPr>
              <a:t>automatically assigning </a:t>
            </a:r>
            <a:r>
              <a:rPr lang="en-GB" b="1" i="0" u="none" strike="noStrike" dirty="0">
                <a:effectLst/>
              </a:rPr>
              <a:t>IP addresses</a:t>
            </a:r>
            <a:r>
              <a:rPr lang="en-GB" b="1" i="0" dirty="0">
                <a:effectLst/>
              </a:rPr>
              <a:t> </a:t>
            </a:r>
            <a:r>
              <a:rPr lang="en-GB" b="0" i="0" dirty="0">
                <a:effectLst/>
              </a:rPr>
              <a:t>and </a:t>
            </a:r>
            <a:r>
              <a:rPr lang="en-GB" b="1" i="0" dirty="0">
                <a:effectLst/>
              </a:rPr>
              <a:t>other communication parameters to devices </a:t>
            </a:r>
            <a:r>
              <a:rPr lang="en-GB" b="0" i="0" dirty="0">
                <a:effectLst/>
              </a:rPr>
              <a:t>connected to the network using a </a:t>
            </a:r>
            <a:r>
              <a:rPr lang="en-GB" b="0" i="0" u="none" strike="noStrike" dirty="0">
                <a:effectLst/>
              </a:rPr>
              <a:t>client–server</a:t>
            </a:r>
            <a:r>
              <a:rPr lang="en-GB" b="0" i="0" dirty="0">
                <a:effectLst/>
              </a:rPr>
              <a:t> architecture.</a:t>
            </a:r>
            <a:endParaRPr lang="en-GB" b="0" i="0" baseline="30000" dirty="0"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DHCP can be implemented on networks ranging in size </a:t>
            </a:r>
            <a:r>
              <a:rPr lang="en-GB" b="0" i="0" dirty="0">
                <a:effectLst/>
              </a:rPr>
              <a:t>from </a:t>
            </a:r>
            <a:r>
              <a:rPr lang="en-GB" b="0" i="0" u="none" strike="noStrike" dirty="0">
                <a:effectLst/>
              </a:rPr>
              <a:t>residential networks</a:t>
            </a:r>
            <a:r>
              <a:rPr lang="en-GB" b="0" i="0" dirty="0">
                <a:effectLst/>
              </a:rPr>
              <a:t> to large </a:t>
            </a:r>
            <a:r>
              <a:rPr lang="en-GB" b="0" i="0" u="none" strike="noStrike" dirty="0">
                <a:effectLst/>
              </a:rPr>
              <a:t>campus networks</a:t>
            </a:r>
            <a:r>
              <a:rPr lang="en-GB" b="0" i="0" dirty="0">
                <a:effectLst/>
              </a:rPr>
              <a:t> and regional ISP networks.</a:t>
            </a:r>
            <a:endParaRPr lang="en-GB" b="0" i="0" baseline="30000" dirty="0"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Many </a:t>
            </a:r>
            <a:r>
              <a:rPr lang="en-GB" b="1" i="0" u="none" strike="noStrike" dirty="0">
                <a:effectLst/>
              </a:rPr>
              <a:t>routers</a:t>
            </a:r>
            <a:r>
              <a:rPr lang="en-GB" b="1" i="0" dirty="0">
                <a:effectLst/>
              </a:rPr>
              <a:t> and </a:t>
            </a:r>
            <a:r>
              <a:rPr lang="en-GB" b="1" i="0" u="none" strike="noStrike" dirty="0">
                <a:effectLst/>
              </a:rPr>
              <a:t>residential gateways</a:t>
            </a:r>
            <a:r>
              <a:rPr lang="en-GB" b="1" i="0" dirty="0">
                <a:effectLst/>
              </a:rPr>
              <a:t> have DHCP server capability</a:t>
            </a:r>
            <a:r>
              <a:rPr lang="en-GB" b="0" i="0" dirty="0">
                <a:effectLst/>
              </a:rPr>
              <a:t>. Most residential network routers receive a </a:t>
            </a:r>
            <a:r>
              <a:rPr lang="en-GB" b="0" i="0" u="none" strike="noStrike" dirty="0">
                <a:effectLst/>
              </a:rPr>
              <a:t>unique</a:t>
            </a:r>
            <a:r>
              <a:rPr lang="en-GB" b="0" i="0" dirty="0">
                <a:effectLst/>
              </a:rPr>
              <a:t> IP address within the ISP network. Within a local network, a DHCP server assigns a local IP address to each device.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158987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22004" y="207379"/>
            <a:ext cx="6711192" cy="734168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  <a:latin typeface="-apple-system"/>
              </a:rPr>
              <a:t>DHCP</a:t>
            </a:r>
            <a:endParaRPr lang="en-GB" i="0" dirty="0">
              <a:solidFill>
                <a:schemeClr val="bg1"/>
              </a:solidFill>
              <a:effectLst/>
              <a:latin typeface="-apple-system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 fontScale="92500" lnSpcReduction="10000"/>
          </a:bodyPr>
          <a:lstStyle/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</a:rPr>
              <a:t>DHCP operates based on the </a:t>
            </a:r>
            <a:r>
              <a:rPr lang="en-GB" sz="3200" b="1" i="0" u="none" strike="noStrike" dirty="0">
                <a:effectLst/>
              </a:rPr>
              <a:t>client–server model</a:t>
            </a:r>
            <a:r>
              <a:rPr lang="en-GB" sz="3200" b="0" i="0" dirty="0">
                <a:effectLst/>
              </a:rPr>
              <a:t>. 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</a:rPr>
              <a:t>When a computer or other device connects to a network, the DHCP </a:t>
            </a:r>
            <a:r>
              <a:rPr lang="en-GB" sz="3200" b="1" i="0" dirty="0">
                <a:effectLst/>
              </a:rPr>
              <a:t>client software sends a DHCP </a:t>
            </a:r>
            <a:r>
              <a:rPr lang="en-GB" sz="3200" b="1" i="0" u="none" strike="noStrike" dirty="0">
                <a:effectLst/>
              </a:rPr>
              <a:t>broadcast</a:t>
            </a:r>
            <a:r>
              <a:rPr lang="en-GB" sz="3200" b="1" i="0" dirty="0">
                <a:effectLst/>
              </a:rPr>
              <a:t> query requesting the necessary information</a:t>
            </a:r>
            <a:r>
              <a:rPr lang="en-GB" sz="3200" b="0" i="0" dirty="0">
                <a:effectLst/>
              </a:rPr>
              <a:t>. Any </a:t>
            </a:r>
            <a:r>
              <a:rPr lang="en-GB" sz="3200" b="1" i="0" dirty="0">
                <a:effectLst/>
              </a:rPr>
              <a:t>DHCP server on the network may service the request. 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</a:rPr>
              <a:t>The DHCP server </a:t>
            </a:r>
            <a:r>
              <a:rPr lang="en-GB" sz="3200" b="1" i="0" dirty="0">
                <a:effectLst/>
              </a:rPr>
              <a:t>manages a pool of IP addresses </a:t>
            </a:r>
            <a:r>
              <a:rPr lang="en-GB" sz="3200" b="0" i="0" dirty="0">
                <a:effectLst/>
              </a:rPr>
              <a:t>and </a:t>
            </a:r>
            <a:r>
              <a:rPr lang="en-GB" sz="3200" b="1" i="0" dirty="0">
                <a:effectLst/>
              </a:rPr>
              <a:t>information about client configuration parameters such as </a:t>
            </a:r>
            <a:r>
              <a:rPr lang="en-GB" sz="3200" b="1" i="0" u="none" strike="noStrike" dirty="0">
                <a:effectLst/>
              </a:rPr>
              <a:t>default gateway</a:t>
            </a:r>
            <a:r>
              <a:rPr lang="en-GB" sz="3200" b="1" i="0" dirty="0">
                <a:effectLst/>
              </a:rPr>
              <a:t>, </a:t>
            </a:r>
            <a:r>
              <a:rPr lang="en-GB" sz="3200" b="0" i="0" u="none" strike="noStrike" dirty="0">
                <a:effectLst/>
              </a:rPr>
              <a:t>domain name</a:t>
            </a:r>
            <a:r>
              <a:rPr lang="en-GB" sz="3200" b="0" i="0" dirty="0">
                <a:effectLst/>
              </a:rPr>
              <a:t>, the </a:t>
            </a:r>
            <a:r>
              <a:rPr lang="en-GB" sz="3200" b="0" i="0" u="none" strike="noStrike" dirty="0">
                <a:effectLst/>
              </a:rPr>
              <a:t>name servers</a:t>
            </a:r>
            <a:r>
              <a:rPr lang="en-GB" sz="3200" b="0" i="0" dirty="0">
                <a:effectLst/>
              </a:rPr>
              <a:t>, and </a:t>
            </a:r>
            <a:r>
              <a:rPr lang="en-GB" sz="3200" b="0" i="0" u="none" strike="noStrike" dirty="0">
                <a:effectLst/>
              </a:rPr>
              <a:t>time servers</a:t>
            </a:r>
            <a:r>
              <a:rPr lang="en-GB" sz="3200" b="0" i="0" dirty="0">
                <a:effectLst/>
              </a:rPr>
              <a:t>.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775706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22004" y="207379"/>
            <a:ext cx="6711192" cy="734168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  <a:latin typeface="-apple-system"/>
              </a:rPr>
              <a:t>DHCP</a:t>
            </a:r>
            <a:endParaRPr lang="en-GB" i="0" dirty="0">
              <a:solidFill>
                <a:schemeClr val="bg1"/>
              </a:solidFill>
              <a:effectLst/>
              <a:latin typeface="-apple-system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 fontScale="92500" lnSpcReduction="10000"/>
          </a:bodyPr>
          <a:lstStyle/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On receiving a DHCP request, </a:t>
            </a:r>
            <a:r>
              <a:rPr lang="en-GB" b="1" i="0" dirty="0">
                <a:effectLst/>
              </a:rPr>
              <a:t>the DHCP server may respond with specific information for each client</a:t>
            </a:r>
            <a:r>
              <a:rPr lang="en-GB" b="0" i="0" dirty="0">
                <a:effectLst/>
              </a:rPr>
              <a:t>, as previously configured by an administrator, or with a specific address and any other information valid for the entire network and for the time period for which the allocation (</a:t>
            </a:r>
            <a:r>
              <a:rPr lang="en-GB" b="0" i="1" dirty="0">
                <a:effectLst/>
              </a:rPr>
              <a:t>lease</a:t>
            </a:r>
            <a:r>
              <a:rPr lang="en-GB" b="0" i="0" dirty="0">
                <a:effectLst/>
              </a:rPr>
              <a:t>) is valid. 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A </a:t>
            </a:r>
            <a:r>
              <a:rPr lang="en-GB" b="1" i="0" dirty="0">
                <a:effectLst/>
              </a:rPr>
              <a:t>DHCP client typically queries for this information immediately </a:t>
            </a:r>
            <a:r>
              <a:rPr lang="en-GB" b="0" i="0" dirty="0">
                <a:effectLst/>
              </a:rPr>
              <a:t>after </a:t>
            </a:r>
            <a:r>
              <a:rPr lang="en-GB" b="0" i="0" u="none" strike="noStrike" dirty="0">
                <a:effectLst/>
              </a:rPr>
              <a:t>booting</a:t>
            </a:r>
            <a:r>
              <a:rPr lang="en-GB" b="0" i="0" dirty="0">
                <a:effectLst/>
              </a:rPr>
              <a:t>, and periodically thereafter before the expiration of the information. 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When a DHCP client refreshes an assignment, it initially requests the same parameter </a:t>
            </a:r>
            <a:r>
              <a:rPr lang="en-GB" b="0" i="0" dirty="0">
                <a:solidFill>
                  <a:srgbClr val="202122"/>
                </a:solidFill>
                <a:effectLst/>
              </a:rPr>
              <a:t>values, but the DHCP server may assign a new address based on the assignment policies set by administrators.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890799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22004" y="207379"/>
            <a:ext cx="6711192" cy="734168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  <a:latin typeface="-apple-system"/>
              </a:rPr>
              <a:t>DHCP</a:t>
            </a:r>
            <a:endParaRPr lang="en-GB" i="0" dirty="0">
              <a:solidFill>
                <a:schemeClr val="bg1"/>
              </a:solidFill>
              <a:effectLst/>
              <a:latin typeface="-apple-system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202122"/>
              </a:solidFill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37</a:t>
            </a:fld>
            <a:endParaRPr lang="en-US" dirty="0"/>
          </a:p>
        </p:txBody>
      </p:sp>
      <p:pic>
        <p:nvPicPr>
          <p:cNvPr id="1026" name="Picture 2" descr="What is DHCP? Dynamic Host Configuration Protocol – Connecting the dots">
            <a:extLst>
              <a:ext uri="{FF2B5EF4-FFF2-40B4-BE49-F238E27FC236}">
                <a16:creationId xmlns:a16="http://schemas.microsoft.com/office/drawing/2014/main" id="{4EA1295C-8352-7B93-5AE5-92F2BBF3CF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3449" y="1377742"/>
            <a:ext cx="5705475" cy="461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483205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0439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2296</Words>
  <Application>Microsoft Office PowerPoint</Application>
  <PresentationFormat>Widescreen</PresentationFormat>
  <Paragraphs>312</Paragraphs>
  <Slides>38</Slides>
  <Notes>36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38</vt:i4>
      </vt:variant>
    </vt:vector>
  </HeadingPairs>
  <TitlesOfParts>
    <vt:vector size="63" baseType="lpstr">
      <vt:lpstr>-apple-system</vt:lpstr>
      <vt:lpstr>Arial</vt:lpstr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Internet</vt:lpstr>
      <vt:lpstr>Internet - History</vt:lpstr>
      <vt:lpstr>Internet - Benefits</vt:lpstr>
      <vt:lpstr>Internet - Benefits</vt:lpstr>
      <vt:lpstr>Internet - Architecture</vt:lpstr>
      <vt:lpstr>Internet - Architecture</vt:lpstr>
      <vt:lpstr>Internet - Architecture</vt:lpstr>
      <vt:lpstr>Internet Protocol</vt:lpstr>
      <vt:lpstr>TCP / IP Protocol</vt:lpstr>
      <vt:lpstr>FTP Protocol</vt:lpstr>
      <vt:lpstr>FTP Protocol</vt:lpstr>
      <vt:lpstr>SMTP Protocol</vt:lpstr>
      <vt:lpstr>SMTP Protocol</vt:lpstr>
      <vt:lpstr>HTTP Protocol</vt:lpstr>
      <vt:lpstr>HTTP Protocol</vt:lpstr>
      <vt:lpstr>TELNET</vt:lpstr>
      <vt:lpstr>TELNET</vt:lpstr>
      <vt:lpstr>Client – Server Architecture</vt:lpstr>
      <vt:lpstr>What is WEB</vt:lpstr>
      <vt:lpstr>Hyper text Markup Language (HTML)</vt:lpstr>
      <vt:lpstr>Hyper text Markup Language (HTML)</vt:lpstr>
      <vt:lpstr>IP Addressing</vt:lpstr>
      <vt:lpstr>Uniform Resource Locators (URL)</vt:lpstr>
      <vt:lpstr>WEB Browser</vt:lpstr>
      <vt:lpstr>Search Engine</vt:lpstr>
      <vt:lpstr>Router</vt:lpstr>
      <vt:lpstr>What is the difference between a router and a modem?</vt:lpstr>
      <vt:lpstr>Types of routers</vt:lpstr>
      <vt:lpstr>Types of routers</vt:lpstr>
      <vt:lpstr>Internet Service Provider</vt:lpstr>
      <vt:lpstr>DHCP</vt:lpstr>
      <vt:lpstr>DHCP</vt:lpstr>
      <vt:lpstr>DHCP</vt:lpstr>
      <vt:lpstr>DHCP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144</cp:revision>
  <dcterms:created xsi:type="dcterms:W3CDTF">2021-03-09T15:35:42Z</dcterms:created>
  <dcterms:modified xsi:type="dcterms:W3CDTF">2023-01-04T01:57:00Z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