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300" r:id="rId2"/>
    <p:sldId id="302" r:id="rId3"/>
    <p:sldId id="303" r:id="rId4"/>
    <p:sldId id="298" r:id="rId5"/>
    <p:sldId id="274" r:id="rId6"/>
    <p:sldId id="275" r:id="rId7"/>
    <p:sldId id="304" r:id="rId8"/>
    <p:sldId id="305" r:id="rId9"/>
    <p:sldId id="306" r:id="rId10"/>
    <p:sldId id="307" r:id="rId11"/>
    <p:sldId id="291" r:id="rId12"/>
    <p:sldId id="308" r:id="rId13"/>
    <p:sldId id="309" r:id="rId14"/>
    <p:sldId id="310" r:id="rId15"/>
    <p:sldId id="311" r:id="rId16"/>
    <p:sldId id="284" r:id="rId17"/>
    <p:sldId id="285" r:id="rId18"/>
    <p:sldId id="312" r:id="rId19"/>
    <p:sldId id="279" r:id="rId20"/>
    <p:sldId id="281" r:id="rId21"/>
    <p:sldId id="283" r:id="rId22"/>
    <p:sldId id="301" r:id="rId23"/>
    <p:sldId id="292" r:id="rId24"/>
    <p:sldId id="293"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7A81FF"/>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F98EA-4468-4AEE-8433-69B2F8523195}" v="4" dt="2022-06-29T03:31:22.2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1760" autoAdjust="0"/>
  </p:normalViewPr>
  <p:slideViewPr>
    <p:cSldViewPr>
      <p:cViewPr varScale="1">
        <p:scale>
          <a:sx n="67" d="100"/>
          <a:sy n="67" d="100"/>
        </p:scale>
        <p:origin x="1805" y="2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755F32DB-584D-F146-8ABA-14DCA4E0195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5585491-F7E6-2444-891C-B75E9EDAE924}" type="slidenum">
              <a:rPr lang="en-US" altLang="en-US"/>
              <a:pPr eaLnBrk="1" hangingPunct="1"/>
              <a:t>5</a:t>
            </a:fld>
            <a:endParaRPr lang="en-US" altLang="en-US"/>
          </a:p>
        </p:txBody>
      </p:sp>
      <p:sp>
        <p:nvSpPr>
          <p:cNvPr id="38915" name="Rectangle 2">
            <a:extLst>
              <a:ext uri="{FF2B5EF4-FFF2-40B4-BE49-F238E27FC236}">
                <a16:creationId xmlns:a16="http://schemas.microsoft.com/office/drawing/2014/main" id="{06C9A345-3128-D348-B130-FE8CF2EBFE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00D2F02E-B916-E64B-A91D-AEF479DDC1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061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8D012D69-AF0C-524D-B9C4-4DEC1F5351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CF0887B-C646-C747-847F-541850C12C97}" type="slidenum">
              <a:rPr lang="en-US" altLang="en-US"/>
              <a:pPr eaLnBrk="1" hangingPunct="1"/>
              <a:t>6</a:t>
            </a:fld>
            <a:endParaRPr lang="en-US" altLang="en-US"/>
          </a:p>
        </p:txBody>
      </p:sp>
      <p:sp>
        <p:nvSpPr>
          <p:cNvPr id="39939" name="Rectangle 2">
            <a:extLst>
              <a:ext uri="{FF2B5EF4-FFF2-40B4-BE49-F238E27FC236}">
                <a16:creationId xmlns:a16="http://schemas.microsoft.com/office/drawing/2014/main" id="{EF6F87F0-6F5B-F54B-A3A7-105469AF32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89BC4F3D-C0BB-494E-8443-61C1B6D162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9558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55FE7BD1-CDD0-DE45-976E-54BEA9D7A9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4B65504-ABD4-F64D-BB67-DDAE9500C8CD}" type="slidenum">
              <a:rPr lang="en-US" altLang="en-US"/>
              <a:pPr eaLnBrk="1" hangingPunct="1"/>
              <a:t>19</a:t>
            </a:fld>
            <a:endParaRPr lang="en-US" altLang="en-US"/>
          </a:p>
        </p:txBody>
      </p:sp>
      <p:sp>
        <p:nvSpPr>
          <p:cNvPr id="43011" name="Rectangle 2">
            <a:extLst>
              <a:ext uri="{FF2B5EF4-FFF2-40B4-BE49-F238E27FC236}">
                <a16:creationId xmlns:a16="http://schemas.microsoft.com/office/drawing/2014/main" id="{C0B84B05-8969-3044-A14E-C2D26832E7E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195C93B2-169A-324D-8058-F67697A78A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7748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B8542AD-5418-C043-B76D-717E3ADEB7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C2B0427-4645-D546-BC97-8B2F9EAD3D8E}" type="slidenum">
              <a:rPr lang="en-US" altLang="en-US"/>
              <a:pPr eaLnBrk="1" hangingPunct="1"/>
              <a:t>20</a:t>
            </a:fld>
            <a:endParaRPr lang="en-US" altLang="en-US"/>
          </a:p>
        </p:txBody>
      </p:sp>
      <p:sp>
        <p:nvSpPr>
          <p:cNvPr id="44035" name="Rectangle 2">
            <a:extLst>
              <a:ext uri="{FF2B5EF4-FFF2-40B4-BE49-F238E27FC236}">
                <a16:creationId xmlns:a16="http://schemas.microsoft.com/office/drawing/2014/main" id="{6AB699BC-6CA7-1949-A6B9-8E68721A77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9C3C7F60-2017-A04A-A30A-515FEEC385F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0733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3E731126-17E6-6847-94D5-64D92E6719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45FF12B-253B-CA4C-9D3B-88B3B358483F}" type="slidenum">
              <a:rPr lang="en-US" altLang="en-US"/>
              <a:pPr eaLnBrk="1" hangingPunct="1"/>
              <a:t>21</a:t>
            </a:fld>
            <a:endParaRPr lang="en-US" altLang="en-US"/>
          </a:p>
        </p:txBody>
      </p:sp>
      <p:sp>
        <p:nvSpPr>
          <p:cNvPr id="45059" name="Rectangle 2">
            <a:extLst>
              <a:ext uri="{FF2B5EF4-FFF2-40B4-BE49-F238E27FC236}">
                <a16:creationId xmlns:a16="http://schemas.microsoft.com/office/drawing/2014/main" id="{D63B4109-CAF4-BD45-AA6C-896E6A43B7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000B8CD6-5B62-244E-BADB-5AECC50FB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828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4F53BF40-1610-0348-82A5-98C12B3770D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7D7DAF4-90F4-B24C-90BE-753C828D12FF}" type="slidenum">
              <a:rPr lang="en-US" altLang="en-US"/>
              <a:pPr eaLnBrk="1" hangingPunct="1"/>
              <a:t>23</a:t>
            </a:fld>
            <a:endParaRPr lang="en-US" altLang="en-US"/>
          </a:p>
        </p:txBody>
      </p:sp>
      <p:sp>
        <p:nvSpPr>
          <p:cNvPr id="54275" name="Rectangle 2">
            <a:extLst>
              <a:ext uri="{FF2B5EF4-FFF2-40B4-BE49-F238E27FC236}">
                <a16:creationId xmlns:a16="http://schemas.microsoft.com/office/drawing/2014/main" id="{EC391922-77A8-0048-88C0-7014FD923F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6" name="Rectangle 3">
            <a:extLst>
              <a:ext uri="{FF2B5EF4-FFF2-40B4-BE49-F238E27FC236}">
                <a16:creationId xmlns:a16="http://schemas.microsoft.com/office/drawing/2014/main" id="{E027CE88-35A6-4E4C-9877-823C5915FFA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6470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C3AFC2E-E0F2-EB48-B9FE-7A9D1282C5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D0E319A-DE92-9042-91A9-1E4E68D8A3EE}" type="slidenum">
              <a:rPr lang="en-US" altLang="en-US"/>
              <a:pPr eaLnBrk="1" hangingPunct="1"/>
              <a:t>24</a:t>
            </a:fld>
            <a:endParaRPr lang="en-US" altLang="en-US"/>
          </a:p>
        </p:txBody>
      </p:sp>
      <p:sp>
        <p:nvSpPr>
          <p:cNvPr id="55299" name="Rectangle 2">
            <a:extLst>
              <a:ext uri="{FF2B5EF4-FFF2-40B4-BE49-F238E27FC236}">
                <a16:creationId xmlns:a16="http://schemas.microsoft.com/office/drawing/2014/main" id="{B1CEE443-5E65-9F47-9284-904D1E4D280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34EF609B-8D0C-3043-80B0-3ED2238156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7601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27/01/2026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27/01/2026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27/01/2026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27/01/2026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27/01/2026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27/01/2026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27/01/2026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27/01/2026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27/01/2026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27/01/2026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27/01/2026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27/01/2026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11560" y="1124744"/>
            <a:ext cx="7772400" cy="1235066"/>
          </a:xfrm>
        </p:spPr>
        <p:txBody>
          <a:bodyPr/>
          <a:lstStyle/>
          <a:p>
            <a:pPr eaLnBrk="1" hangingPunct="1"/>
            <a:r>
              <a:rPr lang="en-GB" altLang="en-US" b="1" dirty="0">
                <a:solidFill>
                  <a:schemeClr val="accent2"/>
                </a:solidFill>
              </a:rPr>
              <a:t>LCDB7010</a:t>
            </a:r>
          </a:p>
        </p:txBody>
      </p:sp>
      <p:sp>
        <p:nvSpPr>
          <p:cNvPr id="6147" name="Subtitle 4"/>
          <p:cNvSpPr>
            <a:spLocks noGrp="1"/>
          </p:cNvSpPr>
          <p:nvPr>
            <p:ph type="subTitle" idx="1"/>
          </p:nvPr>
        </p:nvSpPr>
        <p:spPr>
          <a:xfrm>
            <a:off x="822791" y="2636912"/>
            <a:ext cx="7786742" cy="4536504"/>
          </a:xfrm>
        </p:spPr>
        <p:txBody>
          <a:bodyPr/>
          <a:lstStyle/>
          <a:p>
            <a:pPr eaLnBrk="1" hangingPunct="1"/>
            <a:r>
              <a:rPr lang="en-GB" altLang="en-US" sz="3600" b="1" dirty="0">
                <a:solidFill>
                  <a:schemeClr val="accent2"/>
                </a:solidFill>
              </a:rPr>
              <a:t>Converting Research into Practice</a:t>
            </a:r>
          </a:p>
          <a:p>
            <a:pPr eaLnBrk="1" hangingPunct="1"/>
            <a:r>
              <a:rPr lang="en-GB" altLang="en-US" dirty="0">
                <a:solidFill>
                  <a:schemeClr val="accent2"/>
                </a:solidFill>
              </a:rPr>
              <a:t>Week 3</a:t>
            </a:r>
          </a:p>
          <a:p>
            <a:pPr eaLnBrk="1" hangingPunct="1"/>
            <a:endParaRPr lang="en-GB" altLang="en-US" dirty="0">
              <a:solidFill>
                <a:schemeClr val="accent2"/>
              </a:solidFill>
            </a:endParaRPr>
          </a:p>
          <a:p>
            <a:pPr eaLnBrk="1" hangingPunct="1"/>
            <a:r>
              <a:rPr lang="en-US" b="1" dirty="0">
                <a:solidFill>
                  <a:schemeClr val="accent2"/>
                </a:solidFill>
              </a:rPr>
              <a:t>Research &amp; Ethics</a:t>
            </a:r>
            <a:endParaRPr lang="en-GB" altLang="en-US"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E708C-2536-C3F1-FCE3-C7086E69C5BC}"/>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1C2A6AE4-8A13-9572-1495-81C1605DCB8D}"/>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5" name="Picture 5">
            <a:extLst>
              <a:ext uri="{FF2B5EF4-FFF2-40B4-BE49-F238E27FC236}">
                <a16:creationId xmlns:a16="http://schemas.microsoft.com/office/drawing/2014/main" id="{11FD9E2A-D394-2D60-E794-6AF5B3EB7B94}"/>
              </a:ext>
            </a:extLst>
          </p:cNvPr>
          <p:cNvPicPr>
            <a:picLocks noGrp="1" noChangeAspect="1" noChangeArrowheads="1"/>
          </p:cNvPicPr>
          <p:nvPr>
            <p:ph idx="1"/>
          </p:nvPr>
        </p:nvPicPr>
        <p:blipFill>
          <a:blip r:embed="rId2"/>
          <a:srcRect/>
          <a:stretch>
            <a:fillRect/>
          </a:stretch>
        </p:blipFill>
        <p:spPr bwMode="auto">
          <a:xfrm>
            <a:off x="2286000" y="1843881"/>
            <a:ext cx="4572000" cy="3429000"/>
          </a:xfrm>
          <a:prstGeom prst="rect">
            <a:avLst/>
          </a:prstGeom>
          <a:solidFill>
            <a:schemeClr val="accent4">
              <a:lumMod val="75000"/>
            </a:schemeClr>
          </a:solidFill>
          <a:ln w="9525">
            <a:noFill/>
            <a:miter lim="800000"/>
            <a:headEnd/>
            <a:tailEnd/>
          </a:ln>
        </p:spPr>
      </p:pic>
    </p:spTree>
    <p:extLst>
      <p:ext uri="{BB962C8B-B14F-4D97-AF65-F5344CB8AC3E}">
        <p14:creationId xmlns:p14="http://schemas.microsoft.com/office/powerpoint/2010/main" val="2907566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FC09177B-85C3-55C1-F704-A352347F762E}"/>
              </a:ext>
            </a:extLst>
          </p:cNvPr>
          <p:cNvSpPr>
            <a:spLocks noGrp="1" noChangeArrowheads="1"/>
          </p:cNvSpPr>
          <p:nvPr>
            <p:ph type="title"/>
          </p:nvPr>
        </p:nvSpPr>
        <p:spPr>
          <a:xfrm>
            <a:off x="457200" y="0"/>
            <a:ext cx="8229600" cy="548680"/>
          </a:xfrm>
        </p:spPr>
        <p:txBody>
          <a:bodyPr/>
          <a:lstStyle/>
          <a:p>
            <a:pPr eaLnBrk="1" hangingPunct="1"/>
            <a:r>
              <a:rPr lang="en-GB" altLang="en-US" sz="4000" b="1" dirty="0"/>
              <a:t>Ethical dilemma </a:t>
            </a:r>
            <a:endParaRPr lang="en-US" altLang="en-US" sz="4000" b="1" dirty="0"/>
          </a:p>
        </p:txBody>
      </p:sp>
      <p:sp>
        <p:nvSpPr>
          <p:cNvPr id="3075" name="Rectangle 3">
            <a:extLst>
              <a:ext uri="{FF2B5EF4-FFF2-40B4-BE49-F238E27FC236}">
                <a16:creationId xmlns:a16="http://schemas.microsoft.com/office/drawing/2014/main" id="{A3E45CEE-FAFF-05E9-8BA6-5DB41F56BAE0}"/>
              </a:ext>
            </a:extLst>
          </p:cNvPr>
          <p:cNvSpPr>
            <a:spLocks noGrp="1" noChangeArrowheads="1"/>
          </p:cNvSpPr>
          <p:nvPr>
            <p:ph type="body" idx="1"/>
          </p:nvPr>
        </p:nvSpPr>
        <p:spPr>
          <a:xfrm>
            <a:off x="0" y="764704"/>
            <a:ext cx="9144000" cy="5472584"/>
          </a:xfrm>
          <a:noFill/>
        </p:spPr>
        <p:txBody>
          <a:bodyPr/>
          <a:lstStyle/>
          <a:p>
            <a:pPr eaLnBrk="1" hangingPunct="1">
              <a:lnSpc>
                <a:spcPct val="90000"/>
              </a:lnSpc>
            </a:pPr>
            <a:r>
              <a:rPr lang="en-US" altLang="en-US" sz="2400" i="1" dirty="0">
                <a:cs typeface="Arial" panose="020B0604020202020204" pitchFamily="34" charset="0"/>
              </a:rPr>
              <a:t>You are practicing as a medical doctor.</a:t>
            </a:r>
          </a:p>
          <a:p>
            <a:pPr eaLnBrk="1" hangingPunct="1">
              <a:lnSpc>
                <a:spcPct val="90000"/>
              </a:lnSpc>
            </a:pPr>
            <a:r>
              <a:rPr lang="en-US" altLang="en-US" sz="2400" i="1" dirty="0">
                <a:cs typeface="Arial" panose="020B0604020202020204" pitchFamily="34" charset="0"/>
              </a:rPr>
              <a:t>Mr. Slow Puncture visited you complaining of stress and burn  out because of his work load. </a:t>
            </a:r>
          </a:p>
          <a:p>
            <a:pPr eaLnBrk="1" hangingPunct="1">
              <a:lnSpc>
                <a:spcPct val="90000"/>
              </a:lnSpc>
            </a:pPr>
            <a:r>
              <a:rPr lang="en-US" altLang="en-US" sz="2400" i="1" dirty="0">
                <a:cs typeface="Arial" panose="020B0604020202020204" pitchFamily="34" charset="0"/>
              </a:rPr>
              <a:t>You send him for blood test – it turns out that he is HIV positive.</a:t>
            </a:r>
          </a:p>
          <a:p>
            <a:pPr eaLnBrk="1" hangingPunct="1">
              <a:lnSpc>
                <a:spcPct val="90000"/>
              </a:lnSpc>
            </a:pPr>
            <a:r>
              <a:rPr lang="en-US" altLang="en-US" sz="2400" i="1" dirty="0">
                <a:cs typeface="Arial" panose="020B0604020202020204" pitchFamily="34" charset="0"/>
              </a:rPr>
              <a:t>He demand you not to tell his wife Beauty – she is also your patient.  </a:t>
            </a:r>
          </a:p>
          <a:p>
            <a:pPr eaLnBrk="1" hangingPunct="1">
              <a:lnSpc>
                <a:spcPct val="90000"/>
              </a:lnSpc>
            </a:pPr>
            <a:r>
              <a:rPr lang="en-US" altLang="en-US" sz="2400" i="1" dirty="0">
                <a:cs typeface="Arial" panose="020B0604020202020204" pitchFamily="34" charset="0"/>
              </a:rPr>
              <a:t>You try your best to persuade him otherwise but he does not want to change his viewpoint.</a:t>
            </a:r>
          </a:p>
          <a:p>
            <a:pPr eaLnBrk="1" hangingPunct="1">
              <a:lnSpc>
                <a:spcPct val="90000"/>
              </a:lnSpc>
            </a:pPr>
            <a:r>
              <a:rPr lang="en-US" altLang="en-US" sz="2400" i="1" dirty="0">
                <a:cs typeface="Arial" panose="020B0604020202020204" pitchFamily="34" charset="0"/>
              </a:rPr>
              <a:t>Beauty informed you two weeks ago that they use condoms as precaution and that they wants to start a family within six months.</a:t>
            </a:r>
          </a:p>
          <a:p>
            <a:pPr lvl="1" eaLnBrk="1" hangingPunct="1">
              <a:lnSpc>
                <a:spcPct val="90000"/>
              </a:lnSpc>
            </a:pPr>
            <a:r>
              <a:rPr lang="en-US" altLang="en-US" sz="2400" b="1" dirty="0">
                <a:cs typeface="Arial" panose="020B0604020202020204" pitchFamily="34" charset="0"/>
              </a:rPr>
              <a:t>What will you do, and why?</a:t>
            </a:r>
            <a:r>
              <a:rPr lang="en-US" altLang="en-US" sz="2400" dirty="0">
                <a:cs typeface="Arial" panose="020B0604020202020204" pitchFamily="34" charset="0"/>
              </a:rPr>
              <a:t> </a:t>
            </a:r>
            <a:endParaRPr lang="en-GB" altLang="en-US" sz="2400" dirty="0">
              <a:cs typeface="Times New Roman" panose="02020603050405020304" pitchFamily="18" charset="0"/>
            </a:endParaRPr>
          </a:p>
          <a:p>
            <a:pPr eaLnBrk="1" hangingPunct="1">
              <a:lnSpc>
                <a:spcPct val="90000"/>
              </a:lnSpc>
            </a:pPr>
            <a:endParaRPr lang="en-US" alt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932ACFF-087C-BD4F-817C-FC7111D0DC15}"/>
              </a:ext>
            </a:extLst>
          </p:cNvPr>
          <p:cNvSpPr>
            <a:spLocks noGrp="1"/>
          </p:cNvSpPr>
          <p:nvPr>
            <p:ph type="title"/>
          </p:nvPr>
        </p:nvSpPr>
        <p:spPr>
          <a:xfrm>
            <a:off x="285750" y="404664"/>
            <a:ext cx="8572500" cy="857250"/>
          </a:xfrm>
        </p:spPr>
        <p:txBody>
          <a:bodyPr lIns="91440"/>
          <a:lstStyle/>
          <a:p>
            <a:pPr eaLnBrk="1" hangingPunct="1"/>
            <a:r>
              <a:rPr lang="en-GB" altLang="en-US" sz="3200" dirty="0">
                <a:solidFill>
                  <a:srgbClr val="00B0F0"/>
                </a:solidFill>
                <a:latin typeface="Comic Sans MS" panose="030F0902030302020204" pitchFamily="66" charset="0"/>
                <a:cs typeface="Arial" panose="020B0604020202020204" pitchFamily="34" charset="0"/>
              </a:rPr>
              <a:t>Learning Outcomes – Research &amp; Ethics</a:t>
            </a:r>
          </a:p>
        </p:txBody>
      </p:sp>
      <p:sp>
        <p:nvSpPr>
          <p:cNvPr id="15363" name="Content Placeholder 2">
            <a:extLst>
              <a:ext uri="{FF2B5EF4-FFF2-40B4-BE49-F238E27FC236}">
                <a16:creationId xmlns:a16="http://schemas.microsoft.com/office/drawing/2014/main" id="{4775EA5F-FC77-8E40-B291-9021DFA09DA5}"/>
              </a:ext>
            </a:extLst>
          </p:cNvPr>
          <p:cNvSpPr>
            <a:spLocks noGrp="1"/>
          </p:cNvSpPr>
          <p:nvPr>
            <p:ph idx="1"/>
          </p:nvPr>
        </p:nvSpPr>
        <p:spPr>
          <a:xfrm>
            <a:off x="285750" y="1234882"/>
            <a:ext cx="8572500" cy="4176713"/>
          </a:xfrm>
        </p:spPr>
        <p:txBody>
          <a:bodyPr/>
          <a:lstStyle/>
          <a:p>
            <a:pPr lvl="1" eaLnBrk="1" hangingPunct="1">
              <a:buFont typeface="Wingdings" pitchFamily="2" charset="2"/>
              <a:buChar char="§"/>
            </a:pPr>
            <a:r>
              <a:rPr lang="en-GB" altLang="en-US" b="1" dirty="0">
                <a:latin typeface="Calibri" panose="020F0502020204030204" pitchFamily="34" charset="0"/>
                <a:cs typeface="Calibri" panose="020F0502020204030204" pitchFamily="34" charset="0"/>
              </a:rPr>
              <a:t>Understand research ethics;</a:t>
            </a:r>
          </a:p>
          <a:p>
            <a:pPr lvl="1" eaLnBrk="1" hangingPunct="1">
              <a:buFont typeface="Wingdings" pitchFamily="2" charset="2"/>
              <a:buChar char="§"/>
            </a:pPr>
            <a:r>
              <a:rPr lang="en-GB" altLang="en-US" b="1" dirty="0">
                <a:latin typeface="Calibri" panose="020F0502020204030204" pitchFamily="34" charset="0"/>
                <a:cs typeface="Calibri" panose="020F0502020204030204" pitchFamily="34" charset="0"/>
              </a:rPr>
              <a:t>Appreciate Research credibility AND answer</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are Ethics and Morality?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is it to act professionally?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Is acting legally different from acting ethically?</a:t>
            </a:r>
          </a:p>
          <a:p>
            <a:pPr lvl="2" eaLnBrk="1" hangingPunct="1">
              <a:buFont typeface="Wingdings" pitchFamily="2" charset="2"/>
              <a:buChar char="§"/>
            </a:pPr>
            <a:r>
              <a:rPr lang="en-GB" altLang="en-US" b="1" dirty="0">
                <a:latin typeface="Calibri" panose="020F0502020204030204" pitchFamily="34" charset="0"/>
                <a:cs typeface="Calibri" panose="020F0502020204030204" pitchFamily="34" charset="0"/>
              </a:rPr>
              <a:t>What are the moral bases of professionalism &amp; ethics?</a:t>
            </a:r>
          </a:p>
          <a:p>
            <a:pPr lvl="1" eaLnBrk="1" hangingPunct="1"/>
            <a:endParaRPr lang="en-GB" altLang="en-US" sz="1800" dirty="0">
              <a:latin typeface="Comic Sans MS" panose="030F0902030302020204" pitchFamily="66" charset="0"/>
            </a:endParaRPr>
          </a:p>
          <a:p>
            <a:pPr eaLnBrk="1" hangingPunct="1"/>
            <a:endParaRPr lang="en-GB" altLang="en-US" sz="2000" dirty="0"/>
          </a:p>
          <a:p>
            <a:pPr eaLnBrk="1" hangingPunct="1"/>
            <a:endParaRPr lang="en-GB" altLang="en-US" dirty="0"/>
          </a:p>
        </p:txBody>
      </p:sp>
    </p:spTree>
    <p:extLst>
      <p:ext uri="{BB962C8B-B14F-4D97-AF65-F5344CB8AC3E}">
        <p14:creationId xmlns:p14="http://schemas.microsoft.com/office/powerpoint/2010/main" val="1903242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3FA94EB1-07B5-254D-8925-00E48C108441}"/>
              </a:ext>
            </a:extLst>
          </p:cNvPr>
          <p:cNvSpPr>
            <a:spLocks noGrp="1" noChangeArrowheads="1"/>
          </p:cNvSpPr>
          <p:nvPr>
            <p:ph type="body" idx="1"/>
          </p:nvPr>
        </p:nvSpPr>
        <p:spPr>
          <a:xfrm>
            <a:off x="201302" y="590609"/>
            <a:ext cx="8943880" cy="4608512"/>
          </a:xfrm>
        </p:spPr>
        <p:txBody>
          <a:bodyPr/>
          <a:lstStyle/>
          <a:p>
            <a:pPr eaLnBrk="1" hangingPunct="1">
              <a:buFontTx/>
              <a:buNone/>
            </a:pPr>
            <a:r>
              <a:rPr lang="en-GB" altLang="en-US" sz="2000" b="1" i="1" dirty="0"/>
              <a:t>	</a:t>
            </a:r>
            <a:r>
              <a:rPr lang="en-GB" altLang="en-US" sz="2800" i="1" dirty="0"/>
              <a:t>“</a:t>
            </a:r>
            <a:r>
              <a:rPr lang="en-GB" altLang="en-US" sz="2400" i="1" dirty="0"/>
              <a:t>Nazi medicine is commonly considered to be an aberration that began and ended with the horrors of the Hitler regime. But its beginnings were more gradual and its legacy more pernicious. </a:t>
            </a:r>
          </a:p>
          <a:p>
            <a:pPr eaLnBrk="1" hangingPunct="1">
              <a:buFontTx/>
              <a:buNone/>
            </a:pPr>
            <a:endParaRPr lang="en-GB" altLang="en-US" sz="2400" i="1" dirty="0"/>
          </a:p>
          <a:p>
            <a:pPr eaLnBrk="1" hangingPunct="1">
              <a:buFontTx/>
              <a:buNone/>
            </a:pPr>
            <a:r>
              <a:rPr lang="en-GB" altLang="en-US" sz="2400" i="1" dirty="0"/>
              <a:t>Data derived from research conducted by unknowing and</a:t>
            </a:r>
          </a:p>
          <a:p>
            <a:pPr eaLnBrk="1" hangingPunct="1">
              <a:buFontTx/>
              <a:buNone/>
            </a:pPr>
            <a:r>
              <a:rPr lang="en-GB" altLang="en-US" sz="2400" i="1" dirty="0"/>
              <a:t>unwitting subjects in death camps continue to be cited in</a:t>
            </a:r>
          </a:p>
          <a:p>
            <a:pPr eaLnBrk="1" hangingPunct="1">
              <a:buFontTx/>
              <a:buNone/>
            </a:pPr>
            <a:r>
              <a:rPr lang="en-GB" altLang="en-US" sz="2400" i="1" dirty="0"/>
              <a:t>authoritative contemporary medical literature. Nazi medicine has</a:t>
            </a:r>
          </a:p>
          <a:p>
            <a:pPr eaLnBrk="1" hangingPunct="1">
              <a:buFontTx/>
              <a:buNone/>
            </a:pPr>
            <a:r>
              <a:rPr lang="en-GB" altLang="en-US" sz="2400" i="1" dirty="0"/>
              <a:t>become a part of the professional genotype of modern medicine.</a:t>
            </a:r>
          </a:p>
          <a:p>
            <a:pPr eaLnBrk="1" hangingPunct="1">
              <a:buFontTx/>
              <a:buNone/>
            </a:pPr>
            <a:r>
              <a:rPr lang="en-GB" altLang="en-US" sz="2400" i="1" dirty="0"/>
              <a:t>This continuing influence of Nazi medicine raises profound</a:t>
            </a:r>
          </a:p>
          <a:p>
            <a:pPr eaLnBrk="1" hangingPunct="1">
              <a:buFontTx/>
              <a:buNone/>
            </a:pPr>
            <a:r>
              <a:rPr lang="en-GB" altLang="en-US" sz="2400" i="1" dirty="0"/>
              <a:t>questions for the epistemology and morality of medicine.” </a:t>
            </a:r>
          </a:p>
          <a:p>
            <a:pPr lvl="1" eaLnBrk="1" hangingPunct="1">
              <a:buFontTx/>
              <a:buNone/>
            </a:pPr>
            <a:r>
              <a:rPr lang="en-US" altLang="en-US" sz="2400" i="1" dirty="0">
                <a:solidFill>
                  <a:srgbClr val="CC0000"/>
                </a:solidFill>
              </a:rPr>
              <a:t>							</a:t>
            </a:r>
            <a:r>
              <a:rPr lang="en-US" altLang="en-US" sz="2400" i="1" dirty="0" err="1">
                <a:solidFill>
                  <a:srgbClr val="CC0000"/>
                </a:solidFill>
              </a:rPr>
              <a:t>Seidelman</a:t>
            </a:r>
            <a:r>
              <a:rPr lang="en-US" altLang="en-US" sz="2400" i="1" dirty="0">
                <a:solidFill>
                  <a:srgbClr val="CC0000"/>
                </a:solidFill>
              </a:rPr>
              <a:t>, 1989</a:t>
            </a:r>
          </a:p>
        </p:txBody>
      </p:sp>
      <p:sp>
        <p:nvSpPr>
          <p:cNvPr id="3" name="Rectangle 2">
            <a:extLst>
              <a:ext uri="{FF2B5EF4-FFF2-40B4-BE49-F238E27FC236}">
                <a16:creationId xmlns:a16="http://schemas.microsoft.com/office/drawing/2014/main" id="{EB52E753-3EB2-5042-A0AF-3C5B04E892D5}"/>
              </a:ext>
            </a:extLst>
          </p:cNvPr>
          <p:cNvSpPr txBox="1">
            <a:spLocks noChangeArrowheads="1"/>
          </p:cNvSpPr>
          <p:nvPr/>
        </p:nvSpPr>
        <p:spPr>
          <a:xfrm>
            <a:off x="457200" y="129828"/>
            <a:ext cx="8229600" cy="850900"/>
          </a:xfrm>
          <a:prstGeom prst="rect">
            <a:avLst/>
          </a:prstGeom>
        </p:spPr>
        <p:txBody>
          <a:bodyPr/>
          <a:lstStyle/>
          <a:p>
            <a:pPr algn="ctr">
              <a:defRPr/>
            </a:pPr>
            <a:r>
              <a:rPr lang="en-GB" sz="3600" b="1" dirty="0">
                <a:latin typeface="Arial" charset="0"/>
                <a:cs typeface="Arial" charset="0"/>
              </a:rPr>
              <a:t>Issues to ponder:</a:t>
            </a:r>
            <a:endParaRPr lang="en-US" sz="3600" b="1" kern="0" dirty="0">
              <a:solidFill>
                <a:srgbClr val="008000"/>
              </a:solidFill>
              <a:latin typeface="+mj-lt"/>
              <a:ea typeface="+mj-ea"/>
              <a:cs typeface="+mj-cs"/>
            </a:endParaRPr>
          </a:p>
        </p:txBody>
      </p:sp>
    </p:spTree>
    <p:extLst>
      <p:ext uri="{BB962C8B-B14F-4D97-AF65-F5344CB8AC3E}">
        <p14:creationId xmlns:p14="http://schemas.microsoft.com/office/powerpoint/2010/main" val="483504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00D1364E-B3EE-6C4F-947F-1CE0C8339475}"/>
              </a:ext>
            </a:extLst>
          </p:cNvPr>
          <p:cNvSpPr>
            <a:spLocks noGrp="1" noChangeArrowheads="1"/>
          </p:cNvSpPr>
          <p:nvPr>
            <p:ph type="body" idx="1"/>
          </p:nvPr>
        </p:nvSpPr>
        <p:spPr>
          <a:xfrm>
            <a:off x="251520" y="188640"/>
            <a:ext cx="8229600" cy="4608512"/>
          </a:xfrm>
        </p:spPr>
        <p:txBody>
          <a:bodyPr/>
          <a:lstStyle/>
          <a:p>
            <a:pPr eaLnBrk="1" hangingPunct="1">
              <a:buFontTx/>
              <a:buNone/>
            </a:pPr>
            <a:r>
              <a:rPr lang="en-GB" altLang="en-US" sz="2000" b="1" i="1" dirty="0"/>
              <a:t>	</a:t>
            </a:r>
          </a:p>
          <a:p>
            <a:pPr eaLnBrk="1" hangingPunct="1">
              <a:buFontTx/>
              <a:buNone/>
            </a:pPr>
            <a:r>
              <a:rPr lang="en-GB" altLang="en-US" sz="2000" b="1" i="1" dirty="0"/>
              <a:t>	</a:t>
            </a:r>
          </a:p>
          <a:p>
            <a:pPr eaLnBrk="1" hangingPunct="1">
              <a:buFontTx/>
              <a:buNone/>
            </a:pPr>
            <a:r>
              <a:rPr lang="en-GB" altLang="en-US" sz="2000" b="1" i="1" dirty="0"/>
              <a:t>	</a:t>
            </a:r>
            <a:r>
              <a:rPr lang="en-GB" altLang="en-US" sz="2800" i="1" dirty="0"/>
              <a:t>Some Nazi atrocities committed in the name of medical research were as follows:</a:t>
            </a:r>
          </a:p>
          <a:p>
            <a:pPr eaLnBrk="1" hangingPunct="1">
              <a:buFontTx/>
              <a:buNone/>
            </a:pPr>
            <a:r>
              <a:rPr lang="en-GB" altLang="en-US" sz="2800" i="1" dirty="0"/>
              <a:t>	The exposure of concentration-camp inmates to freezing temperatures until unconscious, followed by various attempts at revival  through re-warming.</a:t>
            </a:r>
          </a:p>
          <a:p>
            <a:pPr eaLnBrk="1" hangingPunct="1">
              <a:buFontTx/>
              <a:buNone/>
            </a:pPr>
            <a:r>
              <a:rPr lang="en-GB" altLang="en-US" sz="2800" i="1" dirty="0"/>
              <a:t>	In-mates, having been condemned to death, were considered to </a:t>
            </a:r>
            <a:r>
              <a:rPr lang="en-GB" altLang="en-US" sz="2800" i="1" dirty="0" err="1"/>
              <a:t>be’useless</a:t>
            </a:r>
            <a:r>
              <a:rPr lang="en-GB" altLang="en-US" sz="2800" i="1" dirty="0"/>
              <a:t> life’ and available for potentially fatal experimentation</a:t>
            </a:r>
          </a:p>
          <a:p>
            <a:pPr eaLnBrk="1" hangingPunct="1">
              <a:buFontTx/>
              <a:buNone/>
            </a:pPr>
            <a:r>
              <a:rPr lang="en-GB" altLang="en-US" sz="2800" i="1" dirty="0"/>
              <a:t>	</a:t>
            </a:r>
          </a:p>
          <a:p>
            <a:pPr eaLnBrk="1" hangingPunct="1">
              <a:buFontTx/>
              <a:buNone/>
            </a:pPr>
            <a:endParaRPr lang="en-US" altLang="en-US" i="1" dirty="0">
              <a:solidFill>
                <a:srgbClr val="CC0000"/>
              </a:solidFill>
            </a:endParaRPr>
          </a:p>
        </p:txBody>
      </p:sp>
    </p:spTree>
    <p:extLst>
      <p:ext uri="{BB962C8B-B14F-4D97-AF65-F5344CB8AC3E}">
        <p14:creationId xmlns:p14="http://schemas.microsoft.com/office/powerpoint/2010/main" val="17314575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588708F-1106-1C3E-E930-2339EED0D3B1}"/>
              </a:ext>
            </a:extLst>
          </p:cNvPr>
          <p:cNvSpPr>
            <a:spLocks noGrp="1" noChangeArrowheads="1"/>
          </p:cNvSpPr>
          <p:nvPr>
            <p:ph type="title"/>
          </p:nvPr>
        </p:nvSpPr>
        <p:spPr>
          <a:xfrm>
            <a:off x="685800" y="322263"/>
            <a:ext cx="7772400" cy="533400"/>
          </a:xfrm>
        </p:spPr>
        <p:txBody>
          <a:bodyPr/>
          <a:lstStyle/>
          <a:p>
            <a:r>
              <a:rPr lang="en-GB" altLang="tr-TR" sz="3200">
                <a:latin typeface="Arial" panose="020B0604020202020204" pitchFamily="34" charset="0"/>
              </a:rPr>
              <a:t>Research Ethics (1)</a:t>
            </a:r>
          </a:p>
        </p:txBody>
      </p:sp>
      <p:sp>
        <p:nvSpPr>
          <p:cNvPr id="12291" name="Rectangle 3">
            <a:extLst>
              <a:ext uri="{FF2B5EF4-FFF2-40B4-BE49-F238E27FC236}">
                <a16:creationId xmlns:a16="http://schemas.microsoft.com/office/drawing/2014/main" id="{8CCFD930-9EBF-DE55-2FC1-338673CD9163}"/>
              </a:ext>
            </a:extLst>
          </p:cNvPr>
          <p:cNvSpPr>
            <a:spLocks noGrp="1" noChangeArrowheads="1"/>
          </p:cNvSpPr>
          <p:nvPr>
            <p:ph idx="1"/>
          </p:nvPr>
        </p:nvSpPr>
        <p:spPr bwMode="auto">
          <a:xfrm>
            <a:off x="685800" y="1371600"/>
            <a:ext cx="7772400" cy="4724400"/>
          </a:xfrm>
        </p:spPr>
        <p:txBody>
          <a:bodyPr wrap="square" numCol="1" anchor="t" anchorCtr="0" compatLnSpc="1">
            <a:prstTxWarp prst="textNoShape">
              <a:avLst/>
            </a:prstTxWarp>
          </a:bodyPr>
          <a:lstStyle/>
          <a:p>
            <a:pPr algn="ctr">
              <a:buFontTx/>
              <a:buNone/>
            </a:pPr>
            <a:r>
              <a:rPr lang="en-GB" altLang="tr-TR" sz="2800" b="1" dirty="0">
                <a:latin typeface="Arial" panose="020B0604020202020204" pitchFamily="34" charset="0"/>
              </a:rPr>
              <a:t>Definition</a:t>
            </a:r>
          </a:p>
          <a:p>
            <a:pPr algn="ctr">
              <a:buFontTx/>
              <a:buNone/>
            </a:pPr>
            <a:endParaRPr lang="en-GB" altLang="tr-TR" sz="2800" dirty="0">
              <a:latin typeface="Arial" panose="020B0604020202020204" pitchFamily="34" charset="0"/>
            </a:endParaRPr>
          </a:p>
          <a:p>
            <a:pPr algn="ctr">
              <a:buFontTx/>
              <a:buNone/>
            </a:pPr>
            <a:r>
              <a:rPr lang="en-GB" altLang="tr-TR" sz="2800" dirty="0">
                <a:latin typeface="Arial" panose="020B0604020202020204" pitchFamily="34" charset="0"/>
              </a:rPr>
              <a:t>‘The appropriateness of your behaviour in </a:t>
            </a:r>
          </a:p>
          <a:p>
            <a:pPr algn="ctr">
              <a:buFontTx/>
              <a:buNone/>
            </a:pPr>
            <a:r>
              <a:rPr lang="en-GB" altLang="tr-TR" sz="2800" dirty="0">
                <a:latin typeface="Arial" panose="020B0604020202020204" pitchFamily="34" charset="0"/>
              </a:rPr>
              <a:t>relation to the rights of those who become the </a:t>
            </a:r>
          </a:p>
          <a:p>
            <a:pPr algn="ctr">
              <a:buFontTx/>
              <a:buNone/>
            </a:pPr>
            <a:r>
              <a:rPr lang="en-GB" altLang="tr-TR" sz="2800" dirty="0">
                <a:latin typeface="Arial" panose="020B0604020202020204" pitchFamily="34" charset="0"/>
              </a:rPr>
              <a:t>subject of or are affected by your work’</a:t>
            </a:r>
          </a:p>
          <a:p>
            <a:pPr algn="ctr">
              <a:buFontTx/>
              <a:buNone/>
            </a:pPr>
            <a:endParaRPr lang="en-GB" altLang="tr-TR" sz="2000" dirty="0">
              <a:latin typeface="Arial" panose="020B0604020202020204" pitchFamily="34" charset="0"/>
            </a:endParaRPr>
          </a:p>
          <a:p>
            <a:pPr algn="ctr">
              <a:buFontTx/>
              <a:buNone/>
            </a:pPr>
            <a:endParaRPr lang="en-GB" altLang="tr-TR" sz="2000" dirty="0">
              <a:latin typeface="Arial" panose="020B0604020202020204" pitchFamily="34" charset="0"/>
            </a:endParaRPr>
          </a:p>
          <a:p>
            <a:pPr algn="ctr">
              <a:buFontTx/>
              <a:buNone/>
            </a:pPr>
            <a:endParaRPr lang="en-GB" altLang="tr-TR" sz="2000" dirty="0">
              <a:latin typeface="Arial" panose="020B0604020202020204" pitchFamily="34" charset="0"/>
            </a:endParaRPr>
          </a:p>
          <a:p>
            <a:pPr algn="ctr">
              <a:buFontTx/>
              <a:buNone/>
            </a:pPr>
            <a:endParaRPr lang="en-GB" altLang="tr-TR" sz="2000" dirty="0">
              <a:latin typeface="Arial" panose="020B0604020202020204" pitchFamily="34" charset="0"/>
            </a:endParaRPr>
          </a:p>
          <a:p>
            <a:pPr algn="r">
              <a:buFontTx/>
              <a:buNone/>
            </a:pPr>
            <a:r>
              <a:rPr lang="en-GB" altLang="tr-TR" sz="2000" dirty="0">
                <a:latin typeface="Arial" panose="020B0604020202020204" pitchFamily="34" charset="0"/>
              </a:rPr>
              <a:t>Adapted from Saunders </a:t>
            </a:r>
            <a:r>
              <a:rPr lang="en-GB" altLang="tr-TR" sz="2000" i="1" dirty="0">
                <a:latin typeface="Arial" panose="020B0604020202020204" pitchFamily="34" charset="0"/>
              </a:rPr>
              <a:t>et al</a:t>
            </a:r>
            <a:r>
              <a:rPr lang="en-GB" altLang="tr-TR" sz="2000" dirty="0">
                <a:latin typeface="Arial" panose="020B0604020202020204" pitchFamily="34" charset="0"/>
              </a:rPr>
              <a:t>. (2009)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EBDA0DC-7B44-B45F-B50E-90686DA364AF}"/>
              </a:ext>
            </a:extLst>
          </p:cNvPr>
          <p:cNvSpPr>
            <a:spLocks noGrp="1"/>
          </p:cNvSpPr>
          <p:nvPr>
            <p:ph type="title"/>
          </p:nvPr>
        </p:nvSpPr>
        <p:spPr>
          <a:xfrm>
            <a:off x="0" y="0"/>
            <a:ext cx="9144000" cy="620688"/>
          </a:xfrm>
        </p:spPr>
        <p:txBody>
          <a:bodyPr/>
          <a:lstStyle/>
          <a:p>
            <a:br>
              <a:rPr lang="en-US" altLang="en-US" dirty="0"/>
            </a:br>
            <a:r>
              <a:rPr lang="en-US" altLang="en-US" dirty="0"/>
              <a:t>General ethical issues</a:t>
            </a:r>
            <a:br>
              <a:rPr lang="en-US" altLang="en-US" dirty="0"/>
            </a:br>
            <a:endParaRPr lang="en-US" altLang="en-US" dirty="0"/>
          </a:p>
        </p:txBody>
      </p:sp>
      <p:sp>
        <p:nvSpPr>
          <p:cNvPr id="13315" name="Content Placeholder 2">
            <a:extLst>
              <a:ext uri="{FF2B5EF4-FFF2-40B4-BE49-F238E27FC236}">
                <a16:creationId xmlns:a16="http://schemas.microsoft.com/office/drawing/2014/main" id="{FDEA1F01-4C4B-9FF9-A1F2-65A859FE15EE}"/>
              </a:ext>
            </a:extLst>
          </p:cNvPr>
          <p:cNvSpPr>
            <a:spLocks noGrp="1"/>
          </p:cNvSpPr>
          <p:nvPr>
            <p:ph idx="1"/>
          </p:nvPr>
        </p:nvSpPr>
        <p:spPr bwMode="auto">
          <a:xfrm>
            <a:off x="0" y="404664"/>
            <a:ext cx="9144000" cy="5544616"/>
          </a:xfrm>
        </p:spPr>
        <p:txBody>
          <a:bodyPr wrap="square" numCol="1" anchor="t" anchorCtr="0" compatLnSpc="1">
            <a:prstTxWarp prst="textNoShape">
              <a:avLst/>
            </a:prstTxWarp>
          </a:bodyPr>
          <a:lstStyle/>
          <a:p>
            <a:pPr marL="0" indent="0">
              <a:buNone/>
            </a:pPr>
            <a:r>
              <a:rPr lang="en-GB" altLang="en-US" sz="2400" dirty="0"/>
              <a:t>A number of key ethical issues arise across the stages and duration of a research project. These relate to the:</a:t>
            </a:r>
          </a:p>
          <a:p>
            <a:r>
              <a:rPr lang="en-GB" altLang="en-US" sz="2000" dirty="0"/>
              <a:t>privacy of possible and actual participants; </a:t>
            </a:r>
          </a:p>
          <a:p>
            <a:r>
              <a:rPr lang="en-GB" altLang="en-US" sz="2000" dirty="0"/>
              <a:t>voluntary nature of participation and the right to withdraw partially or completely from the process; </a:t>
            </a:r>
          </a:p>
          <a:p>
            <a:r>
              <a:rPr lang="en-GB" altLang="en-US" sz="2000" dirty="0"/>
              <a:t>consent and possible deception of participants; </a:t>
            </a:r>
          </a:p>
          <a:p>
            <a:r>
              <a:rPr lang="en-GB" altLang="en-US" sz="2000" dirty="0"/>
              <a:t>maintenance of the confidentiality of data provided by individuals or identifiable participants and their anonymity; </a:t>
            </a:r>
          </a:p>
          <a:p>
            <a:r>
              <a:rPr lang="en-GB" altLang="en-US" sz="2000" dirty="0"/>
              <a:t>reactions of participants to the way in which you seek to collect data, including embarrassment, stress, discomfort, pain and harm; </a:t>
            </a:r>
          </a:p>
          <a:p>
            <a:r>
              <a:rPr lang="en-GB" altLang="en-US" sz="2000" dirty="0"/>
              <a:t>effects on participants of the way in which you use, analyse and report your data, in particular the avoidance of embarrassment, stress, discomfort, pain and harm; </a:t>
            </a:r>
          </a:p>
          <a:p>
            <a:r>
              <a:rPr lang="en-GB" altLang="en-US" sz="2000" dirty="0"/>
              <a:t>behaviour and objectivity of you as researcher.</a:t>
            </a:r>
            <a:endParaRPr lang="en-US" alt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D7A5EC7-DD0A-F2E9-7A99-70E5683D997F}"/>
              </a:ext>
            </a:extLst>
          </p:cNvPr>
          <p:cNvSpPr>
            <a:spLocks noGrp="1"/>
          </p:cNvSpPr>
          <p:nvPr>
            <p:ph type="title"/>
          </p:nvPr>
        </p:nvSpPr>
        <p:spPr>
          <a:xfrm>
            <a:off x="0" y="0"/>
            <a:ext cx="9144000" cy="836712"/>
          </a:xfrm>
        </p:spPr>
        <p:txBody>
          <a:bodyPr/>
          <a:lstStyle/>
          <a:p>
            <a:r>
              <a:rPr lang="en-US" altLang="en-US" sz="3200" dirty="0"/>
              <a:t>CHECKLIST - </a:t>
            </a:r>
            <a:r>
              <a:rPr lang="en-GB" altLang="en-US" sz="3200" dirty="0"/>
              <a:t>Assessing your research in relation to causing harm to participants</a:t>
            </a:r>
            <a:endParaRPr lang="en-US" altLang="en-US" sz="3200" dirty="0"/>
          </a:p>
        </p:txBody>
      </p:sp>
      <p:sp>
        <p:nvSpPr>
          <p:cNvPr id="14339" name="Content Placeholder 2">
            <a:extLst>
              <a:ext uri="{FF2B5EF4-FFF2-40B4-BE49-F238E27FC236}">
                <a16:creationId xmlns:a16="http://schemas.microsoft.com/office/drawing/2014/main" id="{61C9E12E-E1CD-2CBD-9722-B2EB22843CDD}"/>
              </a:ext>
            </a:extLst>
          </p:cNvPr>
          <p:cNvSpPr>
            <a:spLocks noGrp="1"/>
          </p:cNvSpPr>
          <p:nvPr>
            <p:ph idx="1"/>
          </p:nvPr>
        </p:nvSpPr>
        <p:spPr bwMode="auto">
          <a:xfrm>
            <a:off x="0" y="1052736"/>
            <a:ext cx="8964488" cy="4752528"/>
          </a:xfrm>
        </p:spPr>
        <p:txBody>
          <a:bodyPr wrap="square" numCol="1" anchor="t" anchorCtr="0" compatLnSpc="1">
            <a:prstTxWarp prst="textNoShape">
              <a:avLst/>
            </a:prstTxWarp>
          </a:bodyPr>
          <a:lstStyle/>
          <a:p>
            <a:r>
              <a:rPr lang="en-GB" altLang="en-US" dirty="0"/>
              <a:t>Is your research likely to affect negatively the well-being of those participating?</a:t>
            </a:r>
          </a:p>
          <a:p>
            <a:r>
              <a:rPr lang="en-GB" altLang="en-US" dirty="0"/>
              <a:t>Have any potential risks to </a:t>
            </a:r>
            <a:r>
              <a:rPr lang="en-GB" altLang="en-US" dirty="0" err="1"/>
              <a:t>particpants</a:t>
            </a:r>
            <a:r>
              <a:rPr lang="en-GB" altLang="en-US" dirty="0"/>
              <a:t> that might arise during the course of your research been identified?</a:t>
            </a:r>
          </a:p>
          <a:p>
            <a:r>
              <a:rPr lang="en-GB" altLang="en-US" dirty="0"/>
              <a:t>Can you justify your research and, in particular, explain why alternatives that involve fewer potential risks cannot be used?</a:t>
            </a:r>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ECE8863-6F0D-2592-04B5-CF6AFD48D5C5}"/>
              </a:ext>
            </a:extLst>
          </p:cNvPr>
          <p:cNvSpPr>
            <a:spLocks noGrp="1" noChangeArrowheads="1"/>
          </p:cNvSpPr>
          <p:nvPr>
            <p:ph type="title"/>
          </p:nvPr>
        </p:nvSpPr>
        <p:spPr>
          <a:xfrm>
            <a:off x="675481" y="-15875"/>
            <a:ext cx="7772400" cy="762000"/>
          </a:xfrm>
        </p:spPr>
        <p:txBody>
          <a:bodyPr/>
          <a:lstStyle/>
          <a:p>
            <a:r>
              <a:rPr lang="en-GB" altLang="tr-TR" sz="3200" dirty="0">
                <a:latin typeface="Arial" panose="020B0604020202020204" pitchFamily="34" charset="0"/>
              </a:rPr>
              <a:t>Research Ethics (2)</a:t>
            </a:r>
          </a:p>
        </p:txBody>
      </p:sp>
      <p:sp>
        <p:nvSpPr>
          <p:cNvPr id="15363" name="Rectangle 3">
            <a:extLst>
              <a:ext uri="{FF2B5EF4-FFF2-40B4-BE49-F238E27FC236}">
                <a16:creationId xmlns:a16="http://schemas.microsoft.com/office/drawing/2014/main" id="{F7680175-4725-8B43-DF98-7A9183F8CA84}"/>
              </a:ext>
            </a:extLst>
          </p:cNvPr>
          <p:cNvSpPr>
            <a:spLocks noGrp="1" noChangeArrowheads="1"/>
          </p:cNvSpPr>
          <p:nvPr>
            <p:ph idx="1"/>
          </p:nvPr>
        </p:nvSpPr>
        <p:spPr bwMode="auto">
          <a:xfrm>
            <a:off x="685800" y="548681"/>
            <a:ext cx="7772400" cy="5833070"/>
          </a:xfrm>
        </p:spPr>
        <p:txBody>
          <a:bodyPr wrap="square" numCol="1" anchor="t" anchorCtr="0" compatLnSpc="1">
            <a:prstTxWarp prst="textNoShape">
              <a:avLst/>
            </a:prstTxWarp>
          </a:bodyPr>
          <a:lstStyle/>
          <a:p>
            <a:pPr algn="ctr">
              <a:buFontTx/>
              <a:buNone/>
            </a:pPr>
            <a:r>
              <a:rPr lang="en-GB" altLang="tr-TR" sz="2600" b="1" dirty="0">
                <a:latin typeface="Arial" panose="020B0604020202020204" pitchFamily="34" charset="0"/>
              </a:rPr>
              <a:t>Ethical issues at different stages of research</a:t>
            </a:r>
          </a:p>
          <a:p>
            <a:pPr>
              <a:buFontTx/>
              <a:buNone/>
            </a:pPr>
            <a:endParaRPr lang="en-GB" altLang="tr-TR" sz="2600" dirty="0">
              <a:latin typeface="Arial" panose="020B0604020202020204" pitchFamily="34" charset="0"/>
            </a:endParaRPr>
          </a:p>
          <a:p>
            <a:pPr>
              <a:buFontTx/>
              <a:buNone/>
            </a:pPr>
            <a:endParaRPr lang="en-GB" altLang="tr-TR" sz="3600" dirty="0">
              <a:latin typeface="Arial" panose="020B0604020202020204" pitchFamily="34" charset="0"/>
            </a:endParaRPr>
          </a:p>
          <a:p>
            <a:pPr algn="ctr">
              <a:buFontTx/>
              <a:buNone/>
            </a:pPr>
            <a:endParaRPr lang="en-GB" altLang="tr-TR" dirty="0">
              <a:latin typeface="Arial" panose="020B0604020202020204" pitchFamily="34" charset="0"/>
            </a:endParaRPr>
          </a:p>
          <a:p>
            <a:pPr algn="ctr">
              <a:buFontTx/>
              <a:buNone/>
            </a:pPr>
            <a:endParaRPr lang="en-GB" altLang="tr-TR" sz="4000" dirty="0">
              <a:latin typeface="Arial" panose="020B0604020202020204" pitchFamily="34" charset="0"/>
            </a:endParaRPr>
          </a:p>
          <a:p>
            <a:pPr algn="ctr">
              <a:buFontTx/>
              <a:buNone/>
            </a:pPr>
            <a:endParaRPr lang="en-GB" altLang="tr-TR" sz="4000" dirty="0">
              <a:latin typeface="Arial" panose="020B0604020202020204" pitchFamily="34" charset="0"/>
            </a:endParaRPr>
          </a:p>
          <a:p>
            <a:pPr algn="r">
              <a:buFontTx/>
              <a:buNone/>
            </a:pPr>
            <a:endParaRPr lang="en-GB" altLang="tr-TR" sz="2800" dirty="0">
              <a:latin typeface="Arial" panose="020B0604020202020204" pitchFamily="34" charset="0"/>
            </a:endParaRPr>
          </a:p>
          <a:p>
            <a:pPr algn="r">
              <a:buFontTx/>
              <a:buNone/>
            </a:pPr>
            <a:endParaRPr lang="en-GB" altLang="tr-TR" sz="2000" dirty="0">
              <a:latin typeface="Arial" panose="020B0604020202020204" pitchFamily="34" charset="0"/>
            </a:endParaRPr>
          </a:p>
          <a:p>
            <a:pPr algn="r">
              <a:buFontTx/>
              <a:buNone/>
            </a:pPr>
            <a:endParaRPr lang="en-GB" altLang="tr-TR" sz="2000" dirty="0">
              <a:latin typeface="Arial" panose="020B0604020202020204" pitchFamily="34" charset="0"/>
            </a:endParaRPr>
          </a:p>
          <a:p>
            <a:pPr algn="r">
              <a:buFontTx/>
              <a:buNone/>
            </a:pPr>
            <a:r>
              <a:rPr lang="en-GB" altLang="tr-TR" sz="1800" dirty="0">
                <a:latin typeface="Arial" panose="020B0604020202020204" pitchFamily="34" charset="0"/>
              </a:rPr>
              <a:t>Source: Saunders </a:t>
            </a:r>
            <a:r>
              <a:rPr lang="en-GB" altLang="tr-TR" sz="1800" i="1" dirty="0">
                <a:latin typeface="Arial" panose="020B0604020202020204" pitchFamily="34" charset="0"/>
              </a:rPr>
              <a:t>et al</a:t>
            </a:r>
            <a:r>
              <a:rPr lang="en-GB" altLang="tr-TR" sz="1800" dirty="0">
                <a:latin typeface="Arial" panose="020B0604020202020204" pitchFamily="34" charset="0"/>
              </a:rPr>
              <a:t>. (2009)</a:t>
            </a:r>
          </a:p>
        </p:txBody>
      </p:sp>
      <p:sp>
        <p:nvSpPr>
          <p:cNvPr id="15364" name="Text Box 5">
            <a:extLst>
              <a:ext uri="{FF2B5EF4-FFF2-40B4-BE49-F238E27FC236}">
                <a16:creationId xmlns:a16="http://schemas.microsoft.com/office/drawing/2014/main" id="{1B58C6B7-D8B3-67BE-5676-165018BA1F57}"/>
              </a:ext>
            </a:extLst>
          </p:cNvPr>
          <p:cNvSpPr txBox="1">
            <a:spLocks noChangeArrowheads="1"/>
          </p:cNvSpPr>
          <p:nvPr/>
        </p:nvSpPr>
        <p:spPr bwMode="auto">
          <a:xfrm>
            <a:off x="519113" y="6126163"/>
            <a:ext cx="80851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tr-TR" sz="1800">
                <a:solidFill>
                  <a:schemeClr val="bg1"/>
                </a:solidFill>
                <a:latin typeface="Arial" panose="020B0604020202020204" pitchFamily="34" charset="0"/>
              </a:rPr>
              <a:t>Figure 6.1  Ethical issues at different stages of research (part 1)</a:t>
            </a:r>
          </a:p>
        </p:txBody>
      </p:sp>
      <p:pic>
        <p:nvPicPr>
          <p:cNvPr id="15365" name="Picture 6" descr="M06NF001a">
            <a:extLst>
              <a:ext uri="{FF2B5EF4-FFF2-40B4-BE49-F238E27FC236}">
                <a16:creationId xmlns:a16="http://schemas.microsoft.com/office/drawing/2014/main" id="{5F9E952E-1BD7-E919-D995-8F01AC98BF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24744"/>
            <a:ext cx="9144000" cy="457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C0D5AC5-5E3E-55DE-5B73-7D83150B5072}"/>
              </a:ext>
            </a:extLst>
          </p:cNvPr>
          <p:cNvSpPr>
            <a:spLocks noGrp="1" noChangeArrowheads="1"/>
          </p:cNvSpPr>
          <p:nvPr>
            <p:ph type="title"/>
          </p:nvPr>
        </p:nvSpPr>
        <p:spPr>
          <a:xfrm>
            <a:off x="669806" y="-185692"/>
            <a:ext cx="7772400" cy="762000"/>
          </a:xfrm>
        </p:spPr>
        <p:txBody>
          <a:bodyPr/>
          <a:lstStyle/>
          <a:p>
            <a:r>
              <a:rPr lang="en-GB" altLang="tr-TR" sz="3200" dirty="0">
                <a:latin typeface="Arial" panose="020B0604020202020204" pitchFamily="34" charset="0"/>
              </a:rPr>
              <a:t>Research Ethics (3)</a:t>
            </a:r>
          </a:p>
        </p:txBody>
      </p:sp>
      <p:sp>
        <p:nvSpPr>
          <p:cNvPr id="16387" name="Rectangle 3">
            <a:extLst>
              <a:ext uri="{FF2B5EF4-FFF2-40B4-BE49-F238E27FC236}">
                <a16:creationId xmlns:a16="http://schemas.microsoft.com/office/drawing/2014/main" id="{5F798221-EE72-1A0B-2E7D-227E50D0906A}"/>
              </a:ext>
            </a:extLst>
          </p:cNvPr>
          <p:cNvSpPr>
            <a:spLocks noGrp="1" noChangeArrowheads="1"/>
          </p:cNvSpPr>
          <p:nvPr>
            <p:ph idx="1"/>
          </p:nvPr>
        </p:nvSpPr>
        <p:spPr bwMode="auto">
          <a:xfrm>
            <a:off x="685800" y="365125"/>
            <a:ext cx="7772400" cy="5656263"/>
          </a:xfrm>
        </p:spPr>
        <p:txBody>
          <a:bodyPr wrap="square" numCol="1" anchor="t" anchorCtr="0" compatLnSpc="1">
            <a:prstTxWarp prst="textNoShape">
              <a:avLst/>
            </a:prstTxWarp>
          </a:bodyPr>
          <a:lstStyle/>
          <a:p>
            <a:pPr algn="ctr">
              <a:buFontTx/>
              <a:buNone/>
            </a:pPr>
            <a:r>
              <a:rPr lang="en-GB" altLang="tr-TR" sz="2600" b="1" dirty="0">
                <a:latin typeface="Arial" panose="020B0604020202020204" pitchFamily="34" charset="0"/>
              </a:rPr>
              <a:t>Ethical issues at different stages of research</a:t>
            </a:r>
          </a:p>
          <a:p>
            <a:pPr>
              <a:buFontTx/>
              <a:buNone/>
            </a:pPr>
            <a:endParaRPr lang="en-GB" altLang="tr-TR" sz="2600" dirty="0">
              <a:latin typeface="Arial" panose="020B0604020202020204" pitchFamily="34" charset="0"/>
            </a:endParaRPr>
          </a:p>
          <a:p>
            <a:pPr>
              <a:buFontTx/>
              <a:buNone/>
            </a:pPr>
            <a:endParaRPr lang="en-GB" altLang="tr-TR" dirty="0">
              <a:latin typeface="Arial" panose="020B0604020202020204" pitchFamily="34" charset="0"/>
            </a:endParaRPr>
          </a:p>
          <a:p>
            <a:pPr algn="ctr">
              <a:buFontTx/>
              <a:buNone/>
            </a:pPr>
            <a:endParaRPr lang="en-GB" altLang="tr-TR" sz="2800" dirty="0">
              <a:latin typeface="Arial" panose="020B0604020202020204" pitchFamily="34" charset="0"/>
            </a:endParaRPr>
          </a:p>
          <a:p>
            <a:pPr algn="ctr">
              <a:buFontTx/>
              <a:buNone/>
            </a:pPr>
            <a:endParaRPr lang="en-GB" altLang="tr-TR" sz="3600" dirty="0">
              <a:latin typeface="Arial" panose="020B0604020202020204" pitchFamily="34" charset="0"/>
            </a:endParaRPr>
          </a:p>
          <a:p>
            <a:pPr algn="ctr">
              <a:buFontTx/>
              <a:buNone/>
            </a:pPr>
            <a:endParaRPr lang="en-GB" altLang="tr-TR" sz="3600" dirty="0">
              <a:latin typeface="Arial" panose="020B0604020202020204" pitchFamily="34" charset="0"/>
            </a:endParaRPr>
          </a:p>
          <a:p>
            <a:pPr algn="r">
              <a:buFontTx/>
              <a:buNone/>
            </a:pPr>
            <a:endParaRPr lang="en-GB" altLang="tr-TR" sz="2400" dirty="0">
              <a:latin typeface="Arial" panose="020B0604020202020204" pitchFamily="34" charset="0"/>
            </a:endParaRPr>
          </a:p>
          <a:p>
            <a:pPr algn="r">
              <a:buFontTx/>
              <a:buNone/>
            </a:pPr>
            <a:endParaRPr lang="en-GB" altLang="tr-TR" sz="2400" dirty="0">
              <a:latin typeface="Arial" panose="020B0604020202020204" pitchFamily="34" charset="0"/>
            </a:endParaRPr>
          </a:p>
          <a:p>
            <a:pPr algn="r">
              <a:buFontTx/>
              <a:buNone/>
            </a:pPr>
            <a:endParaRPr lang="en-GB" altLang="tr-TR" sz="2400" dirty="0">
              <a:latin typeface="Arial" panose="020B0604020202020204" pitchFamily="34" charset="0"/>
            </a:endParaRPr>
          </a:p>
          <a:p>
            <a:pPr algn="r">
              <a:buFontTx/>
              <a:buNone/>
            </a:pPr>
            <a:endParaRPr lang="en-GB" altLang="tr-TR" sz="2000" dirty="0">
              <a:latin typeface="Arial" panose="020B0604020202020204" pitchFamily="34" charset="0"/>
            </a:endParaRPr>
          </a:p>
          <a:p>
            <a:pPr algn="r">
              <a:buFontTx/>
              <a:buNone/>
            </a:pPr>
            <a:r>
              <a:rPr lang="en-GB" altLang="tr-TR" sz="1800" dirty="0">
                <a:latin typeface="Arial" panose="020B0604020202020204" pitchFamily="34" charset="0"/>
              </a:rPr>
              <a:t>Source: Saunders </a:t>
            </a:r>
            <a:r>
              <a:rPr lang="en-GB" altLang="tr-TR" sz="1800" i="1" dirty="0">
                <a:latin typeface="Arial" panose="020B0604020202020204" pitchFamily="34" charset="0"/>
              </a:rPr>
              <a:t>et al</a:t>
            </a:r>
            <a:r>
              <a:rPr lang="en-GB" altLang="tr-TR" sz="1800" dirty="0">
                <a:latin typeface="Arial" panose="020B0604020202020204" pitchFamily="34" charset="0"/>
              </a:rPr>
              <a:t>. (2009)</a:t>
            </a:r>
          </a:p>
          <a:p>
            <a:pPr algn="ctr">
              <a:buFontTx/>
              <a:buNone/>
            </a:pPr>
            <a:endParaRPr lang="en-GB" altLang="tr-TR" sz="1800" dirty="0">
              <a:latin typeface="Arial" panose="020B0604020202020204" pitchFamily="34" charset="0"/>
            </a:endParaRPr>
          </a:p>
        </p:txBody>
      </p:sp>
      <p:sp>
        <p:nvSpPr>
          <p:cNvPr id="16388" name="Text Box 5">
            <a:extLst>
              <a:ext uri="{FF2B5EF4-FFF2-40B4-BE49-F238E27FC236}">
                <a16:creationId xmlns:a16="http://schemas.microsoft.com/office/drawing/2014/main" id="{16EC5EBC-1CE9-271C-0DAD-E4989A2ED37C}"/>
              </a:ext>
            </a:extLst>
          </p:cNvPr>
          <p:cNvSpPr txBox="1">
            <a:spLocks noChangeArrowheads="1"/>
          </p:cNvSpPr>
          <p:nvPr/>
        </p:nvSpPr>
        <p:spPr bwMode="auto">
          <a:xfrm>
            <a:off x="519113" y="6126163"/>
            <a:ext cx="80851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tr-TR" sz="1800">
                <a:solidFill>
                  <a:schemeClr val="bg1"/>
                </a:solidFill>
                <a:latin typeface="Arial" panose="020B0604020202020204" pitchFamily="34" charset="0"/>
              </a:rPr>
              <a:t>Figure 6.1  Ethical issues at different stages of research (part 2)</a:t>
            </a:r>
          </a:p>
        </p:txBody>
      </p:sp>
      <p:pic>
        <p:nvPicPr>
          <p:cNvPr id="16389" name="Picture 8" descr="M06NF001b">
            <a:extLst>
              <a:ext uri="{FF2B5EF4-FFF2-40B4-BE49-F238E27FC236}">
                <a16:creationId xmlns:a16="http://schemas.microsoft.com/office/drawing/2014/main" id="{E00B66D2-258F-386F-58AA-BD292A93ED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35" y="836612"/>
            <a:ext cx="9041165" cy="4721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1309FFCE-7422-59BF-C76D-301424B10B5B}"/>
              </a:ext>
            </a:extLst>
          </p:cNvPr>
          <p:cNvSpPr>
            <a:spLocks noGrp="1" noChangeArrowheads="1"/>
          </p:cNvSpPr>
          <p:nvPr>
            <p:ph type="title"/>
          </p:nvPr>
        </p:nvSpPr>
        <p:spPr>
          <a:xfrm>
            <a:off x="685800" y="282575"/>
            <a:ext cx="7772400" cy="609600"/>
          </a:xfrm>
        </p:spPr>
        <p:txBody>
          <a:bodyPr/>
          <a:lstStyle/>
          <a:p>
            <a:r>
              <a:rPr lang="en-GB" altLang="tr-TR" sz="3200" dirty="0">
                <a:latin typeface="Arial" panose="020B0604020202020204" pitchFamily="34" charset="0"/>
              </a:rPr>
              <a:t>Research Ethics</a:t>
            </a:r>
          </a:p>
        </p:txBody>
      </p:sp>
      <p:sp>
        <p:nvSpPr>
          <p:cNvPr id="18435" name="Rectangle 3">
            <a:extLst>
              <a:ext uri="{FF2B5EF4-FFF2-40B4-BE49-F238E27FC236}">
                <a16:creationId xmlns:a16="http://schemas.microsoft.com/office/drawing/2014/main" id="{8AF9EDF9-2DF7-4338-1076-D1875CA53974}"/>
              </a:ext>
            </a:extLst>
          </p:cNvPr>
          <p:cNvSpPr>
            <a:spLocks noGrp="1" noChangeArrowheads="1"/>
          </p:cNvSpPr>
          <p:nvPr>
            <p:ph idx="1"/>
          </p:nvPr>
        </p:nvSpPr>
        <p:spPr bwMode="auto">
          <a:xfrm>
            <a:off x="0" y="1066800"/>
            <a:ext cx="9144000" cy="4724400"/>
          </a:xfrm>
        </p:spPr>
        <p:txBody>
          <a:bodyPr wrap="square" numCol="1" anchor="t" anchorCtr="0" compatLnSpc="1">
            <a:prstTxWarp prst="textNoShape">
              <a:avLst/>
            </a:prstTxWarp>
          </a:bodyPr>
          <a:lstStyle/>
          <a:p>
            <a:pPr algn="ctr">
              <a:buFontTx/>
              <a:buNone/>
            </a:pPr>
            <a:r>
              <a:rPr lang="en-GB" altLang="tr-TR" sz="2800" b="1" dirty="0">
                <a:latin typeface="Arial" panose="020B0604020202020204" pitchFamily="34" charset="0"/>
              </a:rPr>
              <a:t>Research conduct is affected by</a:t>
            </a:r>
          </a:p>
          <a:p>
            <a:endParaRPr lang="en-GB" altLang="tr-TR" sz="2800" dirty="0">
              <a:latin typeface="Arial" panose="020B0604020202020204" pitchFamily="34" charset="0"/>
            </a:endParaRPr>
          </a:p>
          <a:p>
            <a:r>
              <a:rPr lang="en-GB" altLang="tr-TR" sz="2800" dirty="0">
                <a:latin typeface="Arial" panose="020B0604020202020204" pitchFamily="34" charset="0"/>
              </a:rPr>
              <a:t>Code of ethics</a:t>
            </a:r>
          </a:p>
          <a:p>
            <a:pPr>
              <a:buFontTx/>
              <a:buNone/>
            </a:pPr>
            <a:endParaRPr lang="en-GB" altLang="tr-TR" sz="2800" dirty="0">
              <a:latin typeface="Arial" panose="020B0604020202020204" pitchFamily="34" charset="0"/>
            </a:endParaRPr>
          </a:p>
          <a:p>
            <a:r>
              <a:rPr lang="en-GB" altLang="tr-TR" sz="2800" dirty="0">
                <a:latin typeface="Arial" panose="020B0604020202020204" pitchFamily="34" charset="0"/>
              </a:rPr>
              <a:t>Research ethics committees</a:t>
            </a:r>
          </a:p>
          <a:p>
            <a:pPr>
              <a:buFontTx/>
              <a:buNone/>
            </a:pPr>
            <a:endParaRPr lang="en-GB" altLang="tr-TR" sz="2800" dirty="0">
              <a:latin typeface="Arial" panose="020B0604020202020204" pitchFamily="34" charset="0"/>
            </a:endParaRPr>
          </a:p>
          <a:p>
            <a:r>
              <a:rPr lang="en-GB" altLang="tr-TR" sz="2800" dirty="0">
                <a:latin typeface="Arial" panose="020B0604020202020204" pitchFamily="34" charset="0"/>
              </a:rPr>
              <a:t>General ethical issues</a:t>
            </a:r>
          </a:p>
          <a:p>
            <a:pPr>
              <a:buFontTx/>
              <a:buNone/>
            </a:pPr>
            <a:endParaRPr lang="en-GB" altLang="tr-TR" sz="2800" dirty="0">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2F82F29-55AA-2C15-2D97-576FB522A2F2}"/>
              </a:ext>
            </a:extLst>
          </p:cNvPr>
          <p:cNvSpPr>
            <a:spLocks noGrp="1" noChangeArrowheads="1"/>
          </p:cNvSpPr>
          <p:nvPr>
            <p:ph type="title"/>
          </p:nvPr>
        </p:nvSpPr>
        <p:spPr>
          <a:xfrm>
            <a:off x="685800" y="293688"/>
            <a:ext cx="7772400" cy="609600"/>
          </a:xfrm>
        </p:spPr>
        <p:txBody>
          <a:bodyPr/>
          <a:lstStyle/>
          <a:p>
            <a:r>
              <a:rPr lang="en-GB" altLang="tr-TR" sz="3200" dirty="0">
                <a:latin typeface="Arial" panose="020B0604020202020204" pitchFamily="34" charset="0"/>
              </a:rPr>
              <a:t>Research Ethics</a:t>
            </a:r>
          </a:p>
        </p:txBody>
      </p:sp>
      <p:sp>
        <p:nvSpPr>
          <p:cNvPr id="19459" name="Rectangle 3">
            <a:extLst>
              <a:ext uri="{FF2B5EF4-FFF2-40B4-BE49-F238E27FC236}">
                <a16:creationId xmlns:a16="http://schemas.microsoft.com/office/drawing/2014/main" id="{C6E5FB34-73C3-7432-8EFE-7A00C2B30425}"/>
              </a:ext>
            </a:extLst>
          </p:cNvPr>
          <p:cNvSpPr>
            <a:spLocks noGrp="1" noChangeArrowheads="1"/>
          </p:cNvSpPr>
          <p:nvPr>
            <p:ph idx="1"/>
          </p:nvPr>
        </p:nvSpPr>
        <p:spPr bwMode="auto">
          <a:xfrm>
            <a:off x="0" y="1196752"/>
            <a:ext cx="9144000" cy="4746848"/>
          </a:xfrm>
        </p:spPr>
        <p:txBody>
          <a:bodyPr wrap="square" numCol="1" anchor="t" anchorCtr="0" compatLnSpc="1">
            <a:prstTxWarp prst="textNoShape">
              <a:avLst/>
            </a:prstTxWarp>
          </a:bodyPr>
          <a:lstStyle/>
          <a:p>
            <a:pPr algn="ctr">
              <a:buFontTx/>
              <a:buNone/>
            </a:pPr>
            <a:r>
              <a:rPr lang="en-GB" altLang="tr-TR" sz="2800" b="1" dirty="0">
                <a:latin typeface="Arial" panose="020B0604020202020204" pitchFamily="34" charset="0"/>
              </a:rPr>
              <a:t>Issues during design and gaining access</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Obtaining consent  -  implied and informed </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Using participant information sheets</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Consent for observation and online observation</a:t>
            </a:r>
          </a:p>
          <a:p>
            <a:endParaRPr lang="en-GB" altLang="tr-TR" sz="2600" dirty="0">
              <a:latin typeface="Arial" panose="020B0604020202020204" pitchFamily="34" charset="0"/>
            </a:endParaRPr>
          </a:p>
          <a:p>
            <a:endParaRPr lang="en-GB" altLang="tr-TR" sz="2600" dirty="0">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3695545-EC06-8AC6-135F-D626FA0993D8}"/>
              </a:ext>
            </a:extLst>
          </p:cNvPr>
          <p:cNvSpPr>
            <a:spLocks noGrp="1" noChangeArrowheads="1"/>
          </p:cNvSpPr>
          <p:nvPr>
            <p:ph type="title"/>
          </p:nvPr>
        </p:nvSpPr>
        <p:spPr>
          <a:xfrm>
            <a:off x="675481" y="28575"/>
            <a:ext cx="7772400" cy="609600"/>
          </a:xfrm>
        </p:spPr>
        <p:txBody>
          <a:bodyPr/>
          <a:lstStyle/>
          <a:p>
            <a:r>
              <a:rPr lang="en-GB" altLang="tr-TR" sz="3200" dirty="0">
                <a:latin typeface="Arial" panose="020B0604020202020204" pitchFamily="34" charset="0"/>
              </a:rPr>
              <a:t>Research Ethics (7)</a:t>
            </a:r>
          </a:p>
        </p:txBody>
      </p:sp>
      <p:sp>
        <p:nvSpPr>
          <p:cNvPr id="20483" name="Rectangle 3">
            <a:extLst>
              <a:ext uri="{FF2B5EF4-FFF2-40B4-BE49-F238E27FC236}">
                <a16:creationId xmlns:a16="http://schemas.microsoft.com/office/drawing/2014/main" id="{1BF35CDA-B0D3-C4E7-56CF-65B84CA5F8B5}"/>
              </a:ext>
            </a:extLst>
          </p:cNvPr>
          <p:cNvSpPr>
            <a:spLocks noGrp="1" noChangeArrowheads="1"/>
          </p:cNvSpPr>
          <p:nvPr>
            <p:ph idx="1"/>
          </p:nvPr>
        </p:nvSpPr>
        <p:spPr bwMode="auto">
          <a:xfrm>
            <a:off x="685800" y="958850"/>
            <a:ext cx="7772400" cy="5135563"/>
          </a:xfrm>
          <a:noFill/>
          <a:extLst>
            <a:ext uri="{909E8E84-426E-40DD-AFC4-6F175D3DCCD1}">
              <a14:hiddenFill xmlns:a14="http://schemas.microsoft.com/office/drawing/2010/main">
                <a:solidFill>
                  <a:srgbClr val="FFFFFF"/>
                </a:solidFill>
              </a14:hiddenFill>
            </a:ext>
          </a:extLst>
        </p:spPr>
        <p:txBody>
          <a:bodyPr wrap="square" numCol="1" anchor="t" anchorCtr="0" compatLnSpc="1">
            <a:prstTxWarp prst="textNoShape">
              <a:avLst/>
            </a:prstTxWarp>
            <a:spAutoFit/>
          </a:bodyPr>
          <a:lstStyle/>
          <a:p>
            <a:pPr algn="ctr">
              <a:buFontTx/>
              <a:buNone/>
            </a:pPr>
            <a:r>
              <a:rPr lang="en-GB" altLang="tr-TR" sz="2800" b="1" dirty="0">
                <a:latin typeface="Arial" panose="020B0604020202020204" pitchFamily="34" charset="0"/>
              </a:rPr>
              <a:t>The nature of participant consent</a:t>
            </a:r>
          </a:p>
          <a:p>
            <a:pPr>
              <a:buFontTx/>
              <a:buNone/>
            </a:pPr>
            <a:endParaRPr lang="en-GB" altLang="tr-TR" sz="2800" dirty="0">
              <a:latin typeface="Arial" panose="020B0604020202020204" pitchFamily="34" charset="0"/>
            </a:endParaRPr>
          </a:p>
          <a:p>
            <a:pPr>
              <a:buFontTx/>
              <a:buNone/>
            </a:pPr>
            <a:endParaRPr lang="en-GB" altLang="tr-TR" sz="4000" dirty="0">
              <a:latin typeface="Arial" panose="020B0604020202020204" pitchFamily="34" charset="0"/>
            </a:endParaRPr>
          </a:p>
          <a:p>
            <a:pPr algn="ctr">
              <a:buFontTx/>
              <a:buNone/>
            </a:pPr>
            <a:endParaRPr lang="en-GB" altLang="tr-TR" sz="3600" dirty="0">
              <a:latin typeface="Arial" panose="020B0604020202020204" pitchFamily="34" charset="0"/>
            </a:endParaRPr>
          </a:p>
          <a:p>
            <a:pPr algn="ctr">
              <a:buFontTx/>
              <a:buNone/>
            </a:pPr>
            <a:endParaRPr lang="en-GB" altLang="tr-TR" sz="3600" dirty="0">
              <a:latin typeface="Arial" panose="020B0604020202020204" pitchFamily="34" charset="0"/>
            </a:endParaRPr>
          </a:p>
          <a:p>
            <a:pPr algn="ctr">
              <a:buFontTx/>
              <a:buNone/>
            </a:pPr>
            <a:endParaRPr lang="en-GB" altLang="tr-TR" sz="4400" dirty="0">
              <a:latin typeface="Arial" panose="020B0604020202020204" pitchFamily="34" charset="0"/>
            </a:endParaRPr>
          </a:p>
          <a:p>
            <a:pPr algn="ctr">
              <a:buFontTx/>
              <a:buNone/>
            </a:pPr>
            <a:endParaRPr lang="en-GB" altLang="tr-TR" sz="4400" dirty="0">
              <a:latin typeface="Arial" panose="020B0604020202020204" pitchFamily="34" charset="0"/>
            </a:endParaRPr>
          </a:p>
          <a:p>
            <a:pPr algn="r">
              <a:buFontTx/>
              <a:buNone/>
            </a:pPr>
            <a:endParaRPr lang="en-GB" altLang="tr-TR" dirty="0">
              <a:latin typeface="Arial" panose="020B0604020202020204" pitchFamily="34" charset="0"/>
            </a:endParaRPr>
          </a:p>
          <a:p>
            <a:pPr algn="r">
              <a:buFontTx/>
              <a:buNone/>
            </a:pPr>
            <a:r>
              <a:rPr lang="en-GB" altLang="tr-TR" sz="1800" dirty="0">
                <a:latin typeface="Arial" panose="020B0604020202020204" pitchFamily="34" charset="0"/>
              </a:rPr>
              <a:t>Source: Saunders </a:t>
            </a:r>
            <a:r>
              <a:rPr lang="en-GB" altLang="tr-TR" sz="1800" i="1" dirty="0">
                <a:latin typeface="Arial" panose="020B0604020202020204" pitchFamily="34" charset="0"/>
              </a:rPr>
              <a:t>et al</a:t>
            </a:r>
            <a:r>
              <a:rPr lang="en-GB" altLang="tr-TR" sz="1800" dirty="0">
                <a:latin typeface="Arial" panose="020B0604020202020204" pitchFamily="34" charset="0"/>
              </a:rPr>
              <a:t>. (2009)</a:t>
            </a:r>
          </a:p>
        </p:txBody>
      </p:sp>
      <p:pic>
        <p:nvPicPr>
          <p:cNvPr id="20484" name="Picture 4" descr="M06NF002">
            <a:extLst>
              <a:ext uri="{FF2B5EF4-FFF2-40B4-BE49-F238E27FC236}">
                <a16:creationId xmlns:a16="http://schemas.microsoft.com/office/drawing/2014/main" id="{C84F1C82-60E2-D694-46C4-A006D18DBC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1582787"/>
            <a:ext cx="9252519" cy="4076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5">
            <a:extLst>
              <a:ext uri="{FF2B5EF4-FFF2-40B4-BE49-F238E27FC236}">
                <a16:creationId xmlns:a16="http://schemas.microsoft.com/office/drawing/2014/main" id="{2DBC0092-A6C8-1D21-4041-F7F685A8D096}"/>
              </a:ext>
            </a:extLst>
          </p:cNvPr>
          <p:cNvSpPr txBox="1">
            <a:spLocks noChangeArrowheads="1"/>
          </p:cNvSpPr>
          <p:nvPr/>
        </p:nvSpPr>
        <p:spPr bwMode="auto">
          <a:xfrm>
            <a:off x="519113" y="6126163"/>
            <a:ext cx="808513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tr-TR" sz="1800">
                <a:solidFill>
                  <a:schemeClr val="bg1"/>
                </a:solidFill>
                <a:latin typeface="Arial" panose="020B0604020202020204" pitchFamily="34" charset="0"/>
              </a:rPr>
              <a:t>Figure 6.2  The nature of participant consent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B20A9F4-050C-DCA6-98F9-8C12B1D32065}"/>
              </a:ext>
            </a:extLst>
          </p:cNvPr>
          <p:cNvSpPr>
            <a:spLocks noGrp="1" noChangeArrowheads="1"/>
          </p:cNvSpPr>
          <p:nvPr>
            <p:ph type="title"/>
          </p:nvPr>
        </p:nvSpPr>
        <p:spPr>
          <a:xfrm>
            <a:off x="685800" y="116632"/>
            <a:ext cx="7772400" cy="533400"/>
          </a:xfrm>
        </p:spPr>
        <p:txBody>
          <a:bodyPr/>
          <a:lstStyle/>
          <a:p>
            <a:r>
              <a:rPr lang="en-GB" altLang="tr-TR" sz="3200" dirty="0">
                <a:latin typeface="Arial" panose="020B0604020202020204" pitchFamily="34" charset="0"/>
              </a:rPr>
              <a:t>Research Ethics (8)</a:t>
            </a:r>
          </a:p>
        </p:txBody>
      </p:sp>
      <p:sp>
        <p:nvSpPr>
          <p:cNvPr id="21507" name="Rectangle 3">
            <a:extLst>
              <a:ext uri="{FF2B5EF4-FFF2-40B4-BE49-F238E27FC236}">
                <a16:creationId xmlns:a16="http://schemas.microsoft.com/office/drawing/2014/main" id="{7050A7AA-79CE-B27C-9FD6-F7A603E412B7}"/>
              </a:ext>
            </a:extLst>
          </p:cNvPr>
          <p:cNvSpPr>
            <a:spLocks noGrp="1" noChangeArrowheads="1"/>
          </p:cNvSpPr>
          <p:nvPr>
            <p:ph idx="1"/>
          </p:nvPr>
        </p:nvSpPr>
        <p:spPr bwMode="auto">
          <a:xfrm>
            <a:off x="0" y="764704"/>
            <a:ext cx="9144000" cy="4988396"/>
          </a:xfrm>
        </p:spPr>
        <p:txBody>
          <a:bodyPr wrap="square" numCol="1" anchor="t" anchorCtr="0" compatLnSpc="1">
            <a:prstTxWarp prst="textNoShape">
              <a:avLst/>
            </a:prstTxWarp>
          </a:bodyPr>
          <a:lstStyle/>
          <a:p>
            <a:pPr algn="ctr">
              <a:buFontTx/>
              <a:buNone/>
            </a:pPr>
            <a:r>
              <a:rPr lang="en-GB" altLang="tr-TR" sz="2800" b="1" dirty="0">
                <a:latin typeface="Arial" panose="020B0604020202020204" pitchFamily="34" charset="0"/>
              </a:rPr>
              <a:t>Issues during data collection</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General issues applying to techniques</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Awareness of participant’s rights</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Keeping to the project aims</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Safety of the researcher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089A43E-8D82-B5A7-9877-6671FD4B9F31}"/>
              </a:ext>
            </a:extLst>
          </p:cNvPr>
          <p:cNvSpPr>
            <a:spLocks noGrp="1" noChangeArrowheads="1"/>
          </p:cNvSpPr>
          <p:nvPr>
            <p:ph type="title"/>
          </p:nvPr>
        </p:nvSpPr>
        <p:spPr>
          <a:xfrm>
            <a:off x="685800" y="0"/>
            <a:ext cx="7772400" cy="609600"/>
          </a:xfrm>
        </p:spPr>
        <p:txBody>
          <a:bodyPr/>
          <a:lstStyle/>
          <a:p>
            <a:r>
              <a:rPr lang="en-GB" altLang="tr-TR" sz="3200" dirty="0">
                <a:latin typeface="Arial" panose="020B0604020202020204" pitchFamily="34" charset="0"/>
              </a:rPr>
              <a:t>Research Ethics (9)</a:t>
            </a:r>
          </a:p>
        </p:txBody>
      </p:sp>
      <p:sp>
        <p:nvSpPr>
          <p:cNvPr id="22531" name="Rectangle 3">
            <a:extLst>
              <a:ext uri="{FF2B5EF4-FFF2-40B4-BE49-F238E27FC236}">
                <a16:creationId xmlns:a16="http://schemas.microsoft.com/office/drawing/2014/main" id="{F0156B56-EF3F-E560-0721-2BC5869ED5DD}"/>
              </a:ext>
            </a:extLst>
          </p:cNvPr>
          <p:cNvSpPr>
            <a:spLocks noGrp="1" noChangeArrowheads="1"/>
          </p:cNvSpPr>
          <p:nvPr>
            <p:ph idx="1"/>
          </p:nvPr>
        </p:nvSpPr>
        <p:spPr bwMode="auto">
          <a:xfrm>
            <a:off x="0" y="764704"/>
            <a:ext cx="9144000" cy="5559896"/>
          </a:xfrm>
        </p:spPr>
        <p:txBody>
          <a:bodyPr wrap="square" numCol="1" anchor="t" anchorCtr="0" compatLnSpc="1">
            <a:prstTxWarp prst="textNoShape">
              <a:avLst/>
            </a:prstTxWarp>
          </a:bodyPr>
          <a:lstStyle/>
          <a:p>
            <a:pPr algn="ctr">
              <a:buFontTx/>
              <a:buNone/>
            </a:pPr>
            <a:r>
              <a:rPr lang="en-GB" altLang="tr-TR" sz="2800" b="1" dirty="0">
                <a:latin typeface="Arial" panose="020B0604020202020204" pitchFamily="34" charset="0"/>
              </a:rPr>
              <a:t>Issues during data collection</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Maintaining objectivity, confidentiality and anonymity</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Appropriate interview behaviour</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Use of observation techniques</a:t>
            </a:r>
          </a:p>
          <a:p>
            <a:pPr>
              <a:buFontTx/>
              <a:buNone/>
            </a:pPr>
            <a:endParaRPr lang="en-GB" altLang="tr-TR" sz="2600" dirty="0">
              <a:latin typeface="Arial" panose="020B0604020202020204" pitchFamily="34" charset="0"/>
            </a:endParaRPr>
          </a:p>
          <a:p>
            <a:r>
              <a:rPr lang="en-GB" altLang="tr-TR" sz="2600" dirty="0">
                <a:latin typeface="Arial" panose="020B0604020202020204" pitchFamily="34" charset="0"/>
              </a:rPr>
              <a:t>Undertaking a covert study</a:t>
            </a:r>
            <a:endParaRPr lang="en-GB" altLang="tr-TR" sz="2800" dirty="0">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ABE9597-C80B-B834-BA3D-9012E9B6D040}"/>
              </a:ext>
            </a:extLst>
          </p:cNvPr>
          <p:cNvSpPr>
            <a:spLocks noGrp="1" noChangeArrowheads="1"/>
          </p:cNvSpPr>
          <p:nvPr>
            <p:ph type="title"/>
          </p:nvPr>
        </p:nvSpPr>
        <p:spPr>
          <a:xfrm>
            <a:off x="685800" y="250825"/>
            <a:ext cx="7772400" cy="685800"/>
          </a:xfrm>
        </p:spPr>
        <p:txBody>
          <a:bodyPr/>
          <a:lstStyle/>
          <a:p>
            <a:r>
              <a:rPr lang="en-GB" altLang="tr-TR" sz="3200">
                <a:latin typeface="Arial" panose="020B0604020202020204" pitchFamily="34" charset="0"/>
              </a:rPr>
              <a:t>Data processing and storage</a:t>
            </a:r>
          </a:p>
        </p:txBody>
      </p:sp>
      <p:sp>
        <p:nvSpPr>
          <p:cNvPr id="28675" name="Rectangle 3">
            <a:extLst>
              <a:ext uri="{FF2B5EF4-FFF2-40B4-BE49-F238E27FC236}">
                <a16:creationId xmlns:a16="http://schemas.microsoft.com/office/drawing/2014/main" id="{584C7820-302B-C093-3D3C-3935CC033C5E}"/>
              </a:ext>
            </a:extLst>
          </p:cNvPr>
          <p:cNvSpPr>
            <a:spLocks noGrp="1" noChangeArrowheads="1"/>
          </p:cNvSpPr>
          <p:nvPr>
            <p:ph idx="1"/>
          </p:nvPr>
        </p:nvSpPr>
        <p:spPr>
          <a:xfrm>
            <a:off x="506413" y="1066800"/>
            <a:ext cx="7772400" cy="5029200"/>
          </a:xfrm>
        </p:spPr>
        <p:txBody>
          <a:bodyPr>
            <a:normAutofit lnSpcReduction="10000"/>
          </a:bodyPr>
          <a:lstStyle/>
          <a:p>
            <a:pPr algn="ctr" fontAlgn="auto">
              <a:spcAft>
                <a:spcPts val="0"/>
              </a:spcAft>
              <a:buFontTx/>
              <a:buNone/>
              <a:defRPr/>
            </a:pPr>
            <a:r>
              <a:rPr lang="en-GB" altLang="tr-TR" sz="2800" b="1" dirty="0">
                <a:latin typeface="Arial" panose="020B0604020202020204" pitchFamily="34" charset="0"/>
              </a:rPr>
              <a:t>Personal data must be</a:t>
            </a:r>
          </a:p>
          <a:p>
            <a:pPr fontAlgn="auto">
              <a:spcAft>
                <a:spcPts val="0"/>
              </a:spcAft>
              <a:buFontTx/>
              <a:buNone/>
              <a:defRPr/>
            </a:pPr>
            <a:endParaRPr lang="en-GB" altLang="tr-TR" sz="2600" dirty="0">
              <a:latin typeface="Arial" panose="020B0604020202020204" pitchFamily="34" charset="0"/>
            </a:endParaRPr>
          </a:p>
          <a:p>
            <a:pPr fontAlgn="auto">
              <a:spcAft>
                <a:spcPts val="0"/>
              </a:spcAft>
              <a:defRPr/>
            </a:pPr>
            <a:r>
              <a:rPr lang="en-GB" altLang="tr-TR" sz="2600" dirty="0">
                <a:latin typeface="Arial" panose="020B0604020202020204" pitchFamily="34" charset="0"/>
              </a:rPr>
              <a:t>Processed fairly and lawfully</a:t>
            </a:r>
          </a:p>
          <a:p>
            <a:pPr fontAlgn="auto">
              <a:spcAft>
                <a:spcPts val="0"/>
              </a:spcAft>
              <a:buFontTx/>
              <a:buNone/>
              <a:defRPr/>
            </a:pPr>
            <a:endParaRPr lang="en-GB" altLang="tr-TR" sz="2600" dirty="0">
              <a:latin typeface="Arial" panose="020B0604020202020204" pitchFamily="34" charset="0"/>
            </a:endParaRPr>
          </a:p>
          <a:p>
            <a:pPr fontAlgn="auto">
              <a:spcAft>
                <a:spcPts val="0"/>
              </a:spcAft>
              <a:defRPr/>
            </a:pPr>
            <a:r>
              <a:rPr lang="en-GB" altLang="tr-TR" sz="2600" dirty="0">
                <a:latin typeface="Arial" panose="020B0604020202020204" pitchFamily="34" charset="0"/>
              </a:rPr>
              <a:t>Obtained for specified purposes</a:t>
            </a:r>
          </a:p>
          <a:p>
            <a:pPr fontAlgn="auto">
              <a:spcAft>
                <a:spcPts val="0"/>
              </a:spcAft>
              <a:buFontTx/>
              <a:buNone/>
              <a:defRPr/>
            </a:pPr>
            <a:endParaRPr lang="en-GB" altLang="tr-TR" sz="2600" dirty="0">
              <a:latin typeface="Arial" panose="020B0604020202020204" pitchFamily="34" charset="0"/>
            </a:endParaRPr>
          </a:p>
          <a:p>
            <a:pPr fontAlgn="auto">
              <a:spcAft>
                <a:spcPts val="0"/>
              </a:spcAft>
              <a:defRPr/>
            </a:pPr>
            <a:r>
              <a:rPr lang="en-GB" altLang="tr-TR" sz="2600" dirty="0">
                <a:latin typeface="Arial" panose="020B0604020202020204" pitchFamily="34" charset="0"/>
              </a:rPr>
              <a:t>Adequate and relevant</a:t>
            </a:r>
          </a:p>
          <a:p>
            <a:pPr fontAlgn="auto">
              <a:spcAft>
                <a:spcPts val="0"/>
              </a:spcAft>
              <a:buFontTx/>
              <a:buNone/>
              <a:defRPr/>
            </a:pPr>
            <a:endParaRPr lang="en-GB" altLang="tr-TR" sz="2600" dirty="0">
              <a:latin typeface="Arial" panose="020B0604020202020204" pitchFamily="34" charset="0"/>
            </a:endParaRPr>
          </a:p>
          <a:p>
            <a:pPr fontAlgn="auto">
              <a:spcAft>
                <a:spcPts val="0"/>
              </a:spcAft>
              <a:defRPr/>
            </a:pPr>
            <a:r>
              <a:rPr lang="en-GB" altLang="tr-TR" sz="2600" dirty="0">
                <a:latin typeface="Arial" panose="020B0604020202020204" pitchFamily="34" charset="0"/>
              </a:rPr>
              <a:t>Accurate, updated and kept securely</a:t>
            </a:r>
          </a:p>
          <a:p>
            <a:pPr algn="r" fontAlgn="auto">
              <a:spcAft>
                <a:spcPts val="0"/>
              </a:spcAft>
              <a:buFontTx/>
              <a:buNone/>
              <a:defRPr/>
            </a:pPr>
            <a:endParaRPr lang="en-GB" altLang="tr-TR" sz="2000" dirty="0">
              <a:latin typeface="Arial" panose="020B0604020202020204" pitchFamily="34" charset="0"/>
            </a:endParaRPr>
          </a:p>
          <a:p>
            <a:pPr algn="r" fontAlgn="auto">
              <a:spcAft>
                <a:spcPts val="0"/>
              </a:spcAft>
              <a:buFontTx/>
              <a:buNone/>
              <a:defRPr/>
            </a:pPr>
            <a:endParaRPr lang="en-GB" altLang="tr-TR" sz="2000" dirty="0">
              <a:latin typeface="Arial" panose="020B0604020202020204" pitchFamily="34" charset="0"/>
            </a:endParaRPr>
          </a:p>
          <a:p>
            <a:pPr algn="r" fontAlgn="auto">
              <a:spcAft>
                <a:spcPts val="0"/>
              </a:spcAft>
              <a:buFontTx/>
              <a:buNone/>
              <a:defRPr/>
            </a:pPr>
            <a:r>
              <a:rPr lang="en-GB" altLang="tr-TR" sz="2000" dirty="0">
                <a:latin typeface="Arial" panose="020B0604020202020204" pitchFamily="34" charset="0"/>
              </a:rPr>
              <a:t>Adapted from Saunders </a:t>
            </a:r>
            <a:r>
              <a:rPr lang="en-GB" altLang="tr-TR" sz="2000" i="1" dirty="0">
                <a:latin typeface="Arial" panose="020B0604020202020204" pitchFamily="34" charset="0"/>
              </a:rPr>
              <a:t>et al</a:t>
            </a:r>
            <a:r>
              <a:rPr lang="en-GB" altLang="tr-TR" sz="2000" dirty="0">
                <a:latin typeface="Arial" panose="020B0604020202020204" pitchFamily="34" charset="0"/>
              </a:rPr>
              <a:t>. (2009)</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A78C79F-DC32-ACFC-BCD7-33A63D4855AD}"/>
              </a:ext>
            </a:extLst>
          </p:cNvPr>
          <p:cNvSpPr>
            <a:spLocks noGrp="1" noChangeArrowheads="1"/>
          </p:cNvSpPr>
          <p:nvPr>
            <p:ph type="title"/>
          </p:nvPr>
        </p:nvSpPr>
        <p:spPr>
          <a:xfrm>
            <a:off x="685800" y="293688"/>
            <a:ext cx="7772400" cy="609600"/>
          </a:xfrm>
        </p:spPr>
        <p:txBody>
          <a:bodyPr/>
          <a:lstStyle/>
          <a:p>
            <a:r>
              <a:rPr lang="en-GB" altLang="tr-TR" sz="3200">
                <a:latin typeface="Arial" panose="020B0604020202020204" pitchFamily="34" charset="0"/>
              </a:rPr>
              <a:t>Data analysis and reporting</a:t>
            </a:r>
          </a:p>
        </p:txBody>
      </p:sp>
      <p:sp>
        <p:nvSpPr>
          <p:cNvPr id="29699" name="Rectangle 3">
            <a:extLst>
              <a:ext uri="{FF2B5EF4-FFF2-40B4-BE49-F238E27FC236}">
                <a16:creationId xmlns:a16="http://schemas.microsoft.com/office/drawing/2014/main" id="{40EE5007-5D54-1EE3-D6E9-636C3133A231}"/>
              </a:ext>
            </a:extLst>
          </p:cNvPr>
          <p:cNvSpPr>
            <a:spLocks noGrp="1" noChangeArrowheads="1"/>
          </p:cNvSpPr>
          <p:nvPr>
            <p:ph idx="1"/>
          </p:nvPr>
        </p:nvSpPr>
        <p:spPr>
          <a:xfrm>
            <a:off x="495300" y="1371600"/>
            <a:ext cx="7772400" cy="4114800"/>
          </a:xfrm>
        </p:spPr>
        <p:txBody>
          <a:bodyPr>
            <a:normAutofit lnSpcReduction="10000"/>
          </a:bodyPr>
          <a:lstStyle/>
          <a:p>
            <a:pPr algn="ctr" fontAlgn="auto">
              <a:spcAft>
                <a:spcPts val="0"/>
              </a:spcAft>
              <a:buFontTx/>
              <a:buNone/>
              <a:defRPr/>
            </a:pPr>
            <a:r>
              <a:rPr lang="en-GB" altLang="tr-TR" sz="2800" b="1">
                <a:latin typeface="Arial" panose="020B0604020202020204" pitchFamily="34" charset="0"/>
              </a:rPr>
              <a:t>Related issues</a:t>
            </a:r>
          </a:p>
          <a:p>
            <a:pPr algn="ctr" fontAlgn="auto">
              <a:spcAft>
                <a:spcPts val="0"/>
              </a:spcAft>
              <a:buFontTx/>
              <a:buNone/>
              <a:defRPr/>
            </a:pPr>
            <a:endParaRPr lang="en-GB" altLang="tr-TR" sz="2800" b="1">
              <a:latin typeface="Arial" panose="020B0604020202020204" pitchFamily="34" charset="0"/>
            </a:endParaRPr>
          </a:p>
          <a:p>
            <a:pPr fontAlgn="auto">
              <a:spcAft>
                <a:spcPts val="0"/>
              </a:spcAft>
              <a:defRPr/>
            </a:pPr>
            <a:r>
              <a:rPr lang="en-GB" altLang="tr-TR" sz="2600">
                <a:latin typeface="Arial" panose="020B0604020202020204" pitchFamily="34" charset="0"/>
              </a:rPr>
              <a:t>Sensitive personal data</a:t>
            </a:r>
          </a:p>
          <a:p>
            <a:pPr fontAlgn="auto">
              <a:spcAft>
                <a:spcPts val="0"/>
              </a:spcAft>
              <a:buFontTx/>
              <a:buNone/>
              <a:defRPr/>
            </a:pPr>
            <a:endParaRPr lang="en-GB" altLang="tr-TR" sz="2600">
              <a:latin typeface="Arial" panose="020B0604020202020204" pitchFamily="34" charset="0"/>
            </a:endParaRPr>
          </a:p>
          <a:p>
            <a:pPr fontAlgn="auto">
              <a:spcAft>
                <a:spcPts val="0"/>
              </a:spcAft>
              <a:defRPr/>
            </a:pPr>
            <a:r>
              <a:rPr lang="en-GB" altLang="tr-TR" sz="2600">
                <a:latin typeface="Arial" panose="020B0604020202020204" pitchFamily="34" charset="0"/>
              </a:rPr>
              <a:t>Confidentiality and anonymity</a:t>
            </a:r>
          </a:p>
          <a:p>
            <a:pPr fontAlgn="auto">
              <a:spcAft>
                <a:spcPts val="0"/>
              </a:spcAft>
              <a:buFontTx/>
              <a:buNone/>
              <a:defRPr/>
            </a:pPr>
            <a:endParaRPr lang="en-GB" altLang="tr-TR" sz="2600">
              <a:latin typeface="Arial" panose="020B0604020202020204" pitchFamily="34" charset="0"/>
            </a:endParaRPr>
          </a:p>
          <a:p>
            <a:pPr fontAlgn="auto">
              <a:spcAft>
                <a:spcPts val="0"/>
              </a:spcAft>
              <a:defRPr/>
            </a:pPr>
            <a:r>
              <a:rPr lang="en-GB" altLang="tr-TR" sz="2600">
                <a:latin typeface="Arial" panose="020B0604020202020204" pitchFamily="34" charset="0"/>
              </a:rPr>
              <a:t>Protection of research participants</a:t>
            </a:r>
          </a:p>
          <a:p>
            <a:pPr fontAlgn="auto">
              <a:spcAft>
                <a:spcPts val="0"/>
              </a:spcAft>
              <a:buFontTx/>
              <a:buNone/>
              <a:defRPr/>
            </a:pPr>
            <a:endParaRPr lang="en-GB" altLang="tr-TR" sz="2600">
              <a:latin typeface="Arial" panose="020B0604020202020204" pitchFamily="34" charset="0"/>
            </a:endParaRPr>
          </a:p>
          <a:p>
            <a:pPr fontAlgn="auto">
              <a:spcAft>
                <a:spcPts val="0"/>
              </a:spcAft>
              <a:defRPr/>
            </a:pPr>
            <a:r>
              <a:rPr lang="en-GB" altLang="tr-TR" sz="2600">
                <a:latin typeface="Arial" panose="020B0604020202020204" pitchFamily="34" charset="0"/>
              </a:rPr>
              <a:t>Ethical use of data analysis and conclusions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5">
            <a:extLst>
              <a:ext uri="{FF2B5EF4-FFF2-40B4-BE49-F238E27FC236}">
                <a16:creationId xmlns:a16="http://schemas.microsoft.com/office/drawing/2014/main" id="{A6DD3036-56C6-F440-B3A8-E26828D8ECE0}"/>
              </a:ext>
            </a:extLst>
          </p:cNvPr>
          <p:cNvSpPr>
            <a:spLocks noGrp="1" noChangeArrowheads="1"/>
          </p:cNvSpPr>
          <p:nvPr>
            <p:ph type="body" idx="1"/>
          </p:nvPr>
        </p:nvSpPr>
        <p:spPr>
          <a:xfrm>
            <a:off x="0" y="332656"/>
            <a:ext cx="9144000" cy="5328592"/>
          </a:xfrm>
          <a:noFill/>
        </p:spPr>
        <p:txBody>
          <a:bodyPr/>
          <a:lstStyle/>
          <a:p>
            <a:pPr algn="ctr" eaLnBrk="1" hangingPunct="1">
              <a:buFontTx/>
              <a:buNone/>
            </a:pPr>
            <a:r>
              <a:rPr lang="en-GB" altLang="en-US" sz="3600" b="1" dirty="0"/>
              <a:t>What are Ethics and Morality?</a:t>
            </a:r>
          </a:p>
          <a:p>
            <a:pPr eaLnBrk="1" hangingPunct="1"/>
            <a:endParaRPr lang="en-GB" altLang="en-US" sz="4000" b="1" dirty="0"/>
          </a:p>
          <a:p>
            <a:pPr eaLnBrk="1" hangingPunct="1"/>
            <a:r>
              <a:rPr lang="en-GB" altLang="en-US" sz="2800" dirty="0"/>
              <a:t>Ethics is a branch of philosophy that attempts to find reasons for the rights and wrongs of human motives, behaviours and actions.</a:t>
            </a:r>
          </a:p>
          <a:p>
            <a:pPr eaLnBrk="1" hangingPunct="1">
              <a:buFontTx/>
              <a:buNone/>
            </a:pPr>
            <a:endParaRPr lang="en-GB" altLang="en-US" sz="2800" dirty="0"/>
          </a:p>
          <a:p>
            <a:pPr eaLnBrk="1" hangingPunct="1"/>
            <a:r>
              <a:rPr lang="en-GB" altLang="en-US" sz="2800" dirty="0"/>
              <a:t>Morality describes the relative views held by individuals and groups about the rights and wrongs of human motives, behaviours and actions. </a:t>
            </a:r>
            <a:endParaRPr lang="en-GB" altLang="en-US" sz="4000" dirty="0"/>
          </a:p>
          <a:p>
            <a:pPr lvl="1" eaLnBrk="1" hangingPunct="1"/>
            <a:endParaRPr lang="en-US" altLang="en-US" sz="2000" dirty="0"/>
          </a:p>
        </p:txBody>
      </p:sp>
    </p:spTree>
    <p:extLst>
      <p:ext uri="{BB962C8B-B14F-4D97-AF65-F5344CB8AC3E}">
        <p14:creationId xmlns:p14="http://schemas.microsoft.com/office/powerpoint/2010/main" val="3085313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BBE51017-D742-1D4D-B971-A1499D8B215E}"/>
              </a:ext>
            </a:extLst>
          </p:cNvPr>
          <p:cNvSpPr>
            <a:spLocks noGrp="1" noChangeArrowheads="1"/>
          </p:cNvSpPr>
          <p:nvPr>
            <p:ph type="body" idx="1"/>
          </p:nvPr>
        </p:nvSpPr>
        <p:spPr>
          <a:xfrm>
            <a:off x="323528" y="332656"/>
            <a:ext cx="8496944" cy="4032250"/>
          </a:xfrm>
          <a:noFill/>
        </p:spPr>
        <p:txBody>
          <a:bodyPr/>
          <a:lstStyle/>
          <a:p>
            <a:pPr algn="ctr" eaLnBrk="1" hangingPunct="1">
              <a:buFontTx/>
              <a:buNone/>
            </a:pPr>
            <a:r>
              <a:rPr lang="en-GB" altLang="en-US" sz="4000" b="1" dirty="0"/>
              <a:t>What is it to act professionally?</a:t>
            </a:r>
          </a:p>
          <a:p>
            <a:pPr eaLnBrk="1" hangingPunct="1"/>
            <a:endParaRPr lang="en-GB" altLang="en-US" b="1" dirty="0"/>
          </a:p>
          <a:p>
            <a:pPr eaLnBrk="1" hangingPunct="1"/>
            <a:r>
              <a:rPr lang="en-GB" altLang="en-US" sz="2800" dirty="0"/>
              <a:t>Acting professionally or professionalism refers to a collective set of obligations entered into by an individual (or group), which require actions and behaviours in accordance with an agreed set of standards</a:t>
            </a:r>
          </a:p>
          <a:p>
            <a:pPr eaLnBrk="1" hangingPunct="1">
              <a:buFontTx/>
              <a:buNone/>
            </a:pPr>
            <a:endParaRPr lang="en-GB" altLang="en-US" sz="2800" dirty="0"/>
          </a:p>
          <a:p>
            <a:pPr eaLnBrk="1" hangingPunct="1"/>
            <a:r>
              <a:rPr lang="en-GB" altLang="en-US" sz="2800" dirty="0"/>
              <a:t>Note: </a:t>
            </a:r>
            <a:r>
              <a:rPr lang="en-GB" altLang="en-US" sz="2800" dirty="0">
                <a:solidFill>
                  <a:srgbClr val="CC0000"/>
                </a:solidFill>
              </a:rPr>
              <a:t>professional action does not necessarily require individual motives that are honourable !</a:t>
            </a:r>
            <a:endParaRPr lang="en-GB" altLang="en-US" sz="4000" dirty="0">
              <a:solidFill>
                <a:srgbClr val="CC0000"/>
              </a:solidFill>
            </a:endParaRPr>
          </a:p>
          <a:p>
            <a:pPr lvl="1" eaLnBrk="1" hangingPunct="1"/>
            <a:endParaRPr lang="en-US" altLang="en-US" sz="2000" dirty="0">
              <a:solidFill>
                <a:srgbClr val="CC0000"/>
              </a:solidFill>
            </a:endParaRPr>
          </a:p>
        </p:txBody>
      </p:sp>
    </p:spTree>
    <p:extLst>
      <p:ext uri="{BB962C8B-B14F-4D97-AF65-F5344CB8AC3E}">
        <p14:creationId xmlns:p14="http://schemas.microsoft.com/office/powerpoint/2010/main" val="1177462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6">
            <a:extLst>
              <a:ext uri="{FF2B5EF4-FFF2-40B4-BE49-F238E27FC236}">
                <a16:creationId xmlns:a16="http://schemas.microsoft.com/office/drawing/2014/main" id="{CC99118A-CE24-5249-BD02-3707E44D2555}"/>
              </a:ext>
            </a:extLst>
          </p:cNvPr>
          <p:cNvSpPr>
            <a:spLocks noGrp="1" noChangeArrowheads="1"/>
          </p:cNvSpPr>
          <p:nvPr>
            <p:ph type="body" idx="1"/>
          </p:nvPr>
        </p:nvSpPr>
        <p:spPr>
          <a:xfrm>
            <a:off x="0" y="332656"/>
            <a:ext cx="9036496" cy="4176713"/>
          </a:xfrm>
          <a:noFill/>
        </p:spPr>
        <p:txBody>
          <a:bodyPr lIns="90488" tIns="44450" rIns="90488" bIns="44450"/>
          <a:lstStyle/>
          <a:p>
            <a:pPr eaLnBrk="1" hangingPunct="1">
              <a:buFontTx/>
              <a:buNone/>
            </a:pPr>
            <a:r>
              <a:rPr lang="en-GB" altLang="en-US" sz="2000" dirty="0"/>
              <a:t> </a:t>
            </a:r>
            <a:r>
              <a:rPr lang="en-GB" altLang="en-US" sz="2800" b="1" dirty="0"/>
              <a:t>Is acting legally different from acting ethically?</a:t>
            </a:r>
          </a:p>
          <a:p>
            <a:pPr eaLnBrk="1" hangingPunct="1"/>
            <a:endParaRPr lang="en-GB" altLang="en-US" sz="2000" b="1" dirty="0"/>
          </a:p>
          <a:p>
            <a:pPr eaLnBrk="1" hangingPunct="1"/>
            <a:r>
              <a:rPr lang="en-GB" altLang="en-US" sz="2800" dirty="0"/>
              <a:t>Legality and morality is a tangled web</a:t>
            </a:r>
          </a:p>
          <a:p>
            <a:pPr eaLnBrk="1" hangingPunct="1"/>
            <a:r>
              <a:rPr lang="en-GB" altLang="en-US" sz="2800" dirty="0"/>
              <a:t>Some types of human conduct can be harmful, but not illegal </a:t>
            </a:r>
          </a:p>
          <a:p>
            <a:pPr eaLnBrk="1" hangingPunct="1"/>
            <a:r>
              <a:rPr lang="en-GB" altLang="en-US" sz="2800" dirty="0"/>
              <a:t>Most legal actions will often be moral too</a:t>
            </a:r>
          </a:p>
          <a:p>
            <a:pPr eaLnBrk="1" hangingPunct="1"/>
            <a:r>
              <a:rPr lang="en-GB" altLang="en-US" sz="2800" dirty="0"/>
              <a:t>Most illegal actions will often be immoral</a:t>
            </a:r>
          </a:p>
          <a:p>
            <a:pPr eaLnBrk="1" hangingPunct="1"/>
            <a:endParaRPr lang="en-GB" altLang="en-US" sz="2800" dirty="0"/>
          </a:p>
          <a:p>
            <a:pPr eaLnBrk="1" hangingPunct="1">
              <a:buFontTx/>
              <a:buNone/>
            </a:pPr>
            <a:r>
              <a:rPr lang="en-GB" altLang="en-US" sz="2800" dirty="0"/>
              <a:t>		</a:t>
            </a:r>
          </a:p>
          <a:p>
            <a:pPr eaLnBrk="1" hangingPunct="1">
              <a:buFontTx/>
              <a:buNone/>
            </a:pPr>
            <a:r>
              <a:rPr lang="en-GB" altLang="en-US" sz="2800" dirty="0"/>
              <a:t>Note: </a:t>
            </a:r>
            <a:r>
              <a:rPr lang="en-GB" altLang="en-US" sz="2800" dirty="0">
                <a:solidFill>
                  <a:srgbClr val="CC0000"/>
                </a:solidFill>
              </a:rPr>
              <a:t>The distinction is by no means watertight</a:t>
            </a:r>
            <a:r>
              <a:rPr lang="en-GB" altLang="en-US" sz="2800" dirty="0"/>
              <a:t>. </a:t>
            </a:r>
            <a:r>
              <a:rPr lang="en-GB" altLang="en-US" sz="2800" dirty="0">
                <a:solidFill>
                  <a:srgbClr val="CC0000"/>
                </a:solidFill>
              </a:rPr>
              <a:t>There are six  different permutations! </a:t>
            </a:r>
          </a:p>
        </p:txBody>
      </p:sp>
    </p:spTree>
    <p:extLst>
      <p:ext uri="{BB962C8B-B14F-4D97-AF65-F5344CB8AC3E}">
        <p14:creationId xmlns:p14="http://schemas.microsoft.com/office/powerpoint/2010/main" val="25065214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C401E-BB87-2828-4A08-6B5F5D1DA2BE}"/>
              </a:ext>
            </a:extLst>
          </p:cNvPr>
          <p:cNvSpPr>
            <a:spLocks noGrp="1"/>
          </p:cNvSpPr>
          <p:nvPr>
            <p:ph type="title"/>
          </p:nvPr>
        </p:nvSpPr>
        <p:spPr>
          <a:xfrm>
            <a:off x="0" y="0"/>
            <a:ext cx="9144000" cy="1124744"/>
          </a:xfrm>
        </p:spPr>
        <p:txBody>
          <a:bodyPr/>
          <a:lstStyle/>
          <a:p>
            <a:br>
              <a:rPr lang="en-GB" altLang="en-US" b="1" dirty="0"/>
            </a:br>
            <a:r>
              <a:rPr lang="en-GB" altLang="en-US" b="1" dirty="0"/>
              <a:t>Legality and morality – What do you think?</a:t>
            </a:r>
            <a:br>
              <a:rPr lang="en-GB" altLang="en-US" b="1" dirty="0"/>
            </a:br>
            <a:endParaRPr lang="en-GB" dirty="0"/>
          </a:p>
        </p:txBody>
      </p:sp>
      <p:sp>
        <p:nvSpPr>
          <p:cNvPr id="3" name="Content Placeholder 2">
            <a:extLst>
              <a:ext uri="{FF2B5EF4-FFF2-40B4-BE49-F238E27FC236}">
                <a16:creationId xmlns:a16="http://schemas.microsoft.com/office/drawing/2014/main" id="{16F279F4-491B-2518-D969-F40CD8B24C5A}"/>
              </a:ext>
            </a:extLst>
          </p:cNvPr>
          <p:cNvSpPr>
            <a:spLocks noGrp="1"/>
          </p:cNvSpPr>
          <p:nvPr>
            <p:ph sz="half" idx="1"/>
          </p:nvPr>
        </p:nvSpPr>
        <p:spPr>
          <a:xfrm>
            <a:off x="0" y="1268760"/>
            <a:ext cx="3995936" cy="4320481"/>
          </a:xfrm>
        </p:spPr>
        <p:txBody>
          <a:bodyPr/>
          <a:lstStyle/>
          <a:p>
            <a:pPr marL="457200" indent="-457200" eaLnBrk="1" hangingPunct="1">
              <a:buFontTx/>
              <a:buAutoNum type="arabicPeriod"/>
            </a:pPr>
            <a:r>
              <a:rPr lang="en-GB" altLang="en-US" sz="2400" dirty="0">
                <a:solidFill>
                  <a:srgbClr val="0000CC"/>
                </a:solidFill>
              </a:rPr>
              <a:t>Legal and moral  (L-M) </a:t>
            </a:r>
          </a:p>
          <a:p>
            <a:pPr marL="457200" indent="-457200" eaLnBrk="1" hangingPunct="1">
              <a:buFontTx/>
              <a:buAutoNum type="arabicPeriod"/>
            </a:pPr>
            <a:r>
              <a:rPr lang="en-GB" altLang="en-US" sz="2400" dirty="0">
                <a:solidFill>
                  <a:srgbClr val="0000CC"/>
                </a:solidFill>
              </a:rPr>
              <a:t>Legal and immoral (L-I) </a:t>
            </a:r>
          </a:p>
          <a:p>
            <a:pPr marL="457200" indent="-457200" eaLnBrk="1" hangingPunct="1">
              <a:buFontTx/>
              <a:buAutoNum type="arabicPeriod"/>
            </a:pPr>
            <a:r>
              <a:rPr lang="en-GB" altLang="en-US" sz="2400" dirty="0">
                <a:solidFill>
                  <a:srgbClr val="0000CC"/>
                </a:solidFill>
              </a:rPr>
              <a:t>Illegal and immoral (I-I) </a:t>
            </a:r>
          </a:p>
          <a:p>
            <a:pPr marL="457200" indent="-457200" eaLnBrk="1" hangingPunct="1">
              <a:buFontTx/>
              <a:buAutoNum type="arabicPeriod"/>
            </a:pPr>
            <a:r>
              <a:rPr lang="en-GB" altLang="en-US" sz="2400" dirty="0">
                <a:solidFill>
                  <a:srgbClr val="0000CC"/>
                </a:solidFill>
              </a:rPr>
              <a:t>Illegal and moral (I-M) </a:t>
            </a:r>
          </a:p>
          <a:p>
            <a:pPr marL="457200" indent="-457200" eaLnBrk="1" hangingPunct="1">
              <a:buFontTx/>
              <a:buAutoNum type="arabicPeriod"/>
            </a:pPr>
            <a:r>
              <a:rPr lang="en-GB" altLang="en-US" sz="2400" dirty="0">
                <a:solidFill>
                  <a:srgbClr val="0000CC"/>
                </a:solidFill>
              </a:rPr>
              <a:t>Legal and amoral (L-A) </a:t>
            </a:r>
          </a:p>
          <a:p>
            <a:pPr marL="457200" indent="-457200" eaLnBrk="1" hangingPunct="1">
              <a:buFontTx/>
              <a:buAutoNum type="arabicPeriod"/>
            </a:pPr>
            <a:r>
              <a:rPr lang="en-GB" altLang="en-US" sz="2400" dirty="0">
                <a:solidFill>
                  <a:srgbClr val="0000CC"/>
                </a:solidFill>
              </a:rPr>
              <a:t>Illegal and amoral (I-A)</a:t>
            </a:r>
          </a:p>
          <a:p>
            <a:pPr marL="457200" indent="-457200" eaLnBrk="1" hangingPunct="1">
              <a:buFontTx/>
              <a:buAutoNum type="arabicPeriod"/>
            </a:pPr>
            <a:endParaRPr lang="en-GB" altLang="en-US" sz="2000" dirty="0">
              <a:solidFill>
                <a:srgbClr val="0000CC"/>
              </a:solidFill>
            </a:endParaRPr>
          </a:p>
          <a:p>
            <a:pPr eaLnBrk="1" hangingPunct="1">
              <a:buFontTx/>
              <a:buNone/>
            </a:pPr>
            <a:r>
              <a:rPr lang="en-GB" altLang="en-US" sz="2000" dirty="0"/>
              <a:t>Activity:</a:t>
            </a:r>
            <a:r>
              <a:rPr lang="en-GB" altLang="en-US" sz="2000" dirty="0">
                <a:solidFill>
                  <a:srgbClr val="0000CC"/>
                </a:solidFill>
              </a:rPr>
              <a:t> </a:t>
            </a:r>
            <a:r>
              <a:rPr lang="en-GB" altLang="en-US" sz="2000" dirty="0">
                <a:solidFill>
                  <a:srgbClr val="CC0000"/>
                </a:solidFill>
              </a:rPr>
              <a:t>Try your hand at working out the following</a:t>
            </a:r>
            <a:endParaRPr lang="en-GB" sz="2000" dirty="0"/>
          </a:p>
        </p:txBody>
      </p:sp>
      <p:sp>
        <p:nvSpPr>
          <p:cNvPr id="4" name="Content Placeholder 3">
            <a:extLst>
              <a:ext uri="{FF2B5EF4-FFF2-40B4-BE49-F238E27FC236}">
                <a16:creationId xmlns:a16="http://schemas.microsoft.com/office/drawing/2014/main" id="{403140D9-C69D-639B-8E1E-9C56A00661F0}"/>
              </a:ext>
            </a:extLst>
          </p:cNvPr>
          <p:cNvSpPr>
            <a:spLocks noGrp="1"/>
          </p:cNvSpPr>
          <p:nvPr>
            <p:ph sz="half" idx="2"/>
          </p:nvPr>
        </p:nvSpPr>
        <p:spPr>
          <a:xfrm>
            <a:off x="3995936" y="1124744"/>
            <a:ext cx="5148064" cy="4608512"/>
          </a:xfrm>
        </p:spPr>
        <p:txBody>
          <a:bodyPr/>
          <a:lstStyle/>
          <a:p>
            <a:pPr eaLnBrk="1" hangingPunct="1">
              <a:buFontTx/>
              <a:buAutoNum type="arabicPeriod"/>
            </a:pPr>
            <a:r>
              <a:rPr lang="en-GB" altLang="en-US" sz="2000" dirty="0">
                <a:solidFill>
                  <a:srgbClr val="0000CC"/>
                </a:solidFill>
              </a:rPr>
              <a:t>Donating a pint of blood without knowing you have hepatitis </a:t>
            </a:r>
          </a:p>
          <a:p>
            <a:pPr eaLnBrk="1" hangingPunct="1">
              <a:buFontTx/>
              <a:buAutoNum type="arabicPeriod"/>
            </a:pPr>
            <a:r>
              <a:rPr lang="en-GB" altLang="en-US" sz="2000" dirty="0">
                <a:solidFill>
                  <a:srgbClr val="0000CC"/>
                </a:solidFill>
              </a:rPr>
              <a:t>Punishing a child by beating it </a:t>
            </a:r>
          </a:p>
          <a:p>
            <a:pPr eaLnBrk="1" hangingPunct="1">
              <a:buFontTx/>
              <a:buAutoNum type="arabicPeriod"/>
            </a:pPr>
            <a:r>
              <a:rPr lang="en-GB" altLang="en-US" sz="2000" dirty="0">
                <a:solidFill>
                  <a:srgbClr val="0000CC"/>
                </a:solidFill>
              </a:rPr>
              <a:t>Sending  a convicted murderer to the electric chair </a:t>
            </a:r>
          </a:p>
          <a:p>
            <a:pPr eaLnBrk="1" hangingPunct="1">
              <a:buFontTx/>
              <a:buAutoNum type="arabicPeriod"/>
            </a:pPr>
            <a:r>
              <a:rPr lang="en-GB" altLang="en-US" sz="2000" dirty="0">
                <a:solidFill>
                  <a:srgbClr val="0000CC"/>
                </a:solidFill>
              </a:rPr>
              <a:t>Killing another through self-defence</a:t>
            </a:r>
          </a:p>
          <a:p>
            <a:pPr eaLnBrk="1" hangingPunct="1">
              <a:buFontTx/>
              <a:buAutoNum type="arabicPeriod"/>
            </a:pPr>
            <a:r>
              <a:rPr lang="en-GB" altLang="en-US" sz="2000" dirty="0">
                <a:solidFill>
                  <a:srgbClr val="0000CC"/>
                </a:solidFill>
              </a:rPr>
              <a:t>Robbing the rich to give to the poor </a:t>
            </a:r>
          </a:p>
          <a:p>
            <a:pPr eaLnBrk="1" hangingPunct="1">
              <a:buFontTx/>
              <a:buAutoNum type="arabicPeriod"/>
            </a:pPr>
            <a:r>
              <a:rPr lang="en-GB" altLang="en-US" sz="2000" dirty="0">
                <a:solidFill>
                  <a:srgbClr val="0000CC"/>
                </a:solidFill>
              </a:rPr>
              <a:t>Killing another through act of sympathy </a:t>
            </a:r>
          </a:p>
          <a:p>
            <a:pPr eaLnBrk="1" hangingPunct="1">
              <a:buFontTx/>
              <a:buAutoNum type="arabicPeriod"/>
            </a:pPr>
            <a:r>
              <a:rPr lang="en-GB" altLang="en-US" sz="2000" dirty="0">
                <a:solidFill>
                  <a:srgbClr val="0000CC"/>
                </a:solidFill>
              </a:rPr>
              <a:t>Committing suicide </a:t>
            </a:r>
          </a:p>
          <a:p>
            <a:pPr eaLnBrk="1" hangingPunct="1">
              <a:buFontTx/>
              <a:buAutoNum type="arabicPeriod"/>
            </a:pPr>
            <a:r>
              <a:rPr lang="en-GB" altLang="en-US" sz="2000" dirty="0">
                <a:solidFill>
                  <a:srgbClr val="0000CC"/>
                </a:solidFill>
              </a:rPr>
              <a:t>Splitting the atom or discovering penicillin </a:t>
            </a:r>
          </a:p>
          <a:p>
            <a:pPr eaLnBrk="1" hangingPunct="1">
              <a:buFontTx/>
              <a:buAutoNum type="arabicPeriod"/>
            </a:pPr>
            <a:r>
              <a:rPr lang="en-GB" altLang="en-US" sz="2000" dirty="0">
                <a:solidFill>
                  <a:srgbClr val="0000CC"/>
                </a:solidFill>
              </a:rPr>
              <a:t>Eating a neighbour’s apples that land in your garden</a:t>
            </a:r>
            <a:endParaRPr lang="en-GB" altLang="en-US" sz="2000" dirty="0">
              <a:solidFill>
                <a:srgbClr val="CC0000"/>
              </a:solidFill>
            </a:endParaRPr>
          </a:p>
          <a:p>
            <a:endParaRPr lang="en-GB" dirty="0"/>
          </a:p>
        </p:txBody>
      </p:sp>
      <p:sp>
        <p:nvSpPr>
          <p:cNvPr id="5" name="Slide Number Placeholder 4">
            <a:extLst>
              <a:ext uri="{FF2B5EF4-FFF2-40B4-BE49-F238E27FC236}">
                <a16:creationId xmlns:a16="http://schemas.microsoft.com/office/drawing/2014/main" id="{A914A120-0BAC-5481-05AA-942F88B1F588}"/>
              </a:ext>
            </a:extLst>
          </p:cNvPr>
          <p:cNvSpPr>
            <a:spLocks noGrp="1"/>
          </p:cNvSpPr>
          <p:nvPr>
            <p:ph type="sldNum" sz="quarter" idx="11"/>
          </p:nvPr>
        </p:nvSpPr>
        <p:spPr/>
        <p:txBody>
          <a:bodyPr/>
          <a:lstStyle/>
          <a:p>
            <a:pPr>
              <a:defRPr/>
            </a:pPr>
            <a:fld id="{386495F9-B3F5-4DDF-9323-6CEC80C52C17}" type="slidenum">
              <a:rPr lang="en-GB" altLang="en-US" smtClean="0"/>
              <a:pPr>
                <a:defRPr/>
              </a:pPr>
              <a:t>22</a:t>
            </a:fld>
            <a:endParaRPr lang="en-GB" altLang="en-US"/>
          </a:p>
        </p:txBody>
      </p:sp>
    </p:spTree>
    <p:extLst>
      <p:ext uri="{BB962C8B-B14F-4D97-AF65-F5344CB8AC3E}">
        <p14:creationId xmlns:p14="http://schemas.microsoft.com/office/powerpoint/2010/main" val="40311344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a:extLst>
              <a:ext uri="{FF2B5EF4-FFF2-40B4-BE49-F238E27FC236}">
                <a16:creationId xmlns:a16="http://schemas.microsoft.com/office/drawing/2014/main" id="{988FE657-5E5A-BB48-A593-3408E422E5CB}"/>
              </a:ext>
            </a:extLst>
          </p:cNvPr>
          <p:cNvSpPr>
            <a:spLocks noGrp="1" noChangeArrowheads="1"/>
          </p:cNvSpPr>
          <p:nvPr>
            <p:ph type="body" idx="1"/>
          </p:nvPr>
        </p:nvSpPr>
        <p:spPr>
          <a:xfrm>
            <a:off x="0" y="0"/>
            <a:ext cx="9144000" cy="5733256"/>
          </a:xfrm>
        </p:spPr>
        <p:txBody>
          <a:bodyPr/>
          <a:lstStyle/>
          <a:p>
            <a:pPr marL="609600" indent="-609600" algn="ctr" eaLnBrk="1" hangingPunct="1">
              <a:buFontTx/>
              <a:buNone/>
            </a:pPr>
            <a:r>
              <a:rPr lang="en-GB" altLang="en-US" b="1" dirty="0"/>
              <a:t>Ethical codes of practice: The ESRC Research Ethics Framework (REF)</a:t>
            </a:r>
          </a:p>
          <a:p>
            <a:pPr marL="609600" indent="-609600" algn="ctr" eaLnBrk="1" hangingPunct="1">
              <a:buFontTx/>
              <a:buNone/>
            </a:pPr>
            <a:r>
              <a:rPr lang="en-GB" altLang="en-US" sz="2000" b="1" dirty="0">
                <a:solidFill>
                  <a:srgbClr val="0000CC"/>
                </a:solidFill>
              </a:rPr>
              <a:t> 	- Six Important Principles – </a:t>
            </a:r>
          </a:p>
          <a:p>
            <a:pPr marL="0" indent="0" eaLnBrk="1" hangingPunct="1">
              <a:buNone/>
            </a:pPr>
            <a:r>
              <a:rPr lang="en-GB" altLang="en-US" sz="2000" dirty="0"/>
              <a:t>1) </a:t>
            </a:r>
            <a:r>
              <a:rPr lang="en-GB" altLang="en-US" sz="1800" dirty="0"/>
              <a:t>Research should be designed, reviewed and undertaken to ensure </a:t>
            </a:r>
            <a:r>
              <a:rPr lang="en-GB" altLang="en-US" sz="1800" dirty="0">
                <a:solidFill>
                  <a:srgbClr val="0000FF"/>
                </a:solidFill>
              </a:rPr>
              <a:t>integrity and quality</a:t>
            </a:r>
          </a:p>
          <a:p>
            <a:pPr marL="0" indent="0" eaLnBrk="1" hangingPunct="1">
              <a:buNone/>
            </a:pPr>
            <a:r>
              <a:rPr lang="en-GB" altLang="en-US" sz="1800" dirty="0"/>
              <a:t>2) Research staff and subjects must be </a:t>
            </a:r>
            <a:r>
              <a:rPr lang="en-GB" altLang="en-US" sz="1800" dirty="0">
                <a:solidFill>
                  <a:srgbClr val="0000FF"/>
                </a:solidFill>
              </a:rPr>
              <a:t>informed fully </a:t>
            </a:r>
            <a:r>
              <a:rPr lang="en-GB" altLang="en-US" sz="1800" dirty="0"/>
              <a:t>about the purpose, methods and intended possible uses of the research, what their participation in the research entails and what risks, if any, are involved. Some variation is allowed in very specific and exceptional research contexts for which detailed guidance is provided in the policy Guidelines</a:t>
            </a:r>
          </a:p>
          <a:p>
            <a:pPr marL="0" indent="0" eaLnBrk="1" hangingPunct="1">
              <a:buNone/>
            </a:pPr>
            <a:r>
              <a:rPr lang="en-GB" altLang="en-US" sz="1800" dirty="0"/>
              <a:t>3) The </a:t>
            </a:r>
            <a:r>
              <a:rPr lang="en-GB" altLang="en-US" sz="1800" dirty="0">
                <a:solidFill>
                  <a:srgbClr val="0000FF"/>
                </a:solidFill>
              </a:rPr>
              <a:t>confidentiality</a:t>
            </a:r>
            <a:r>
              <a:rPr lang="en-GB" altLang="en-US" sz="1800" dirty="0"/>
              <a:t> of information supplied by research subjects and the </a:t>
            </a:r>
            <a:r>
              <a:rPr lang="en-GB" altLang="en-US" sz="1800" dirty="0">
                <a:solidFill>
                  <a:srgbClr val="FF0000"/>
                </a:solidFill>
              </a:rPr>
              <a:t>anonymity </a:t>
            </a:r>
            <a:r>
              <a:rPr lang="en-GB" altLang="en-US" sz="1800" dirty="0"/>
              <a:t>of respondents must be respected</a:t>
            </a:r>
          </a:p>
          <a:p>
            <a:pPr marL="0" indent="0" eaLnBrk="1" hangingPunct="1">
              <a:buNone/>
            </a:pPr>
            <a:r>
              <a:rPr lang="en-GB" altLang="en-US" sz="1800" dirty="0"/>
              <a:t>4) Research participants must participate in a </a:t>
            </a:r>
            <a:r>
              <a:rPr lang="en-GB" altLang="en-US" sz="1800" dirty="0">
                <a:solidFill>
                  <a:srgbClr val="0000FF"/>
                </a:solidFill>
              </a:rPr>
              <a:t>voluntary</a:t>
            </a:r>
            <a:r>
              <a:rPr lang="en-GB" altLang="en-US" sz="1800" dirty="0"/>
              <a:t> way, </a:t>
            </a:r>
            <a:r>
              <a:rPr lang="en-GB" altLang="en-US" sz="1800" dirty="0">
                <a:solidFill>
                  <a:srgbClr val="0000FF"/>
                </a:solidFill>
              </a:rPr>
              <a:t>free from any coercion</a:t>
            </a:r>
          </a:p>
          <a:p>
            <a:pPr marL="0" indent="0" eaLnBrk="1" hangingPunct="1">
              <a:buNone/>
            </a:pPr>
            <a:r>
              <a:rPr lang="en-GB" altLang="en-US" sz="1800" dirty="0">
                <a:solidFill>
                  <a:srgbClr val="0000FF"/>
                </a:solidFill>
              </a:rPr>
              <a:t>5) Harm</a:t>
            </a:r>
            <a:r>
              <a:rPr lang="en-GB" altLang="en-US" sz="1800" dirty="0"/>
              <a:t> to research participants </a:t>
            </a:r>
            <a:r>
              <a:rPr lang="en-GB" altLang="en-US" sz="1800" dirty="0">
                <a:solidFill>
                  <a:srgbClr val="0000FF"/>
                </a:solidFill>
              </a:rPr>
              <a:t>must be avoided</a:t>
            </a:r>
          </a:p>
          <a:p>
            <a:pPr marL="0" indent="0" eaLnBrk="1" hangingPunct="1">
              <a:buNone/>
            </a:pPr>
            <a:r>
              <a:rPr lang="en-GB" altLang="en-US" sz="1800" dirty="0"/>
              <a:t>6) The</a:t>
            </a:r>
            <a:r>
              <a:rPr lang="en-GB" altLang="en-US" sz="1800" dirty="0">
                <a:solidFill>
                  <a:srgbClr val="FF0000"/>
                </a:solidFill>
              </a:rPr>
              <a:t> independence </a:t>
            </a:r>
            <a:r>
              <a:rPr lang="en-GB" altLang="en-US" sz="1800" dirty="0"/>
              <a:t>of research must be clear, and any conflicts of interest or partiality must be explicit</a:t>
            </a:r>
          </a:p>
          <a:p>
            <a:pPr marL="609600" indent="-609600" eaLnBrk="1" hangingPunct="1">
              <a:buFontTx/>
              <a:buAutoNum type="arabicPeriod"/>
            </a:pPr>
            <a:endParaRPr lang="en-US" altLang="en-US" sz="1400" b="1" dirty="0">
              <a:solidFill>
                <a:srgbClr val="33CC33"/>
              </a:solidFill>
            </a:endParaRPr>
          </a:p>
        </p:txBody>
      </p:sp>
    </p:spTree>
    <p:extLst>
      <p:ext uri="{BB962C8B-B14F-4D97-AF65-F5344CB8AC3E}">
        <p14:creationId xmlns:p14="http://schemas.microsoft.com/office/powerpoint/2010/main" val="11229429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a:extLst>
              <a:ext uri="{FF2B5EF4-FFF2-40B4-BE49-F238E27FC236}">
                <a16:creationId xmlns:a16="http://schemas.microsoft.com/office/drawing/2014/main" id="{FC09CBED-1D82-BD4A-95A1-57D2F768DF06}"/>
              </a:ext>
            </a:extLst>
          </p:cNvPr>
          <p:cNvSpPr>
            <a:spLocks noGrp="1" noChangeArrowheads="1"/>
          </p:cNvSpPr>
          <p:nvPr>
            <p:ph type="body" idx="1"/>
          </p:nvPr>
        </p:nvSpPr>
        <p:spPr>
          <a:xfrm>
            <a:off x="0" y="0"/>
            <a:ext cx="9144000" cy="5733256"/>
          </a:xfrm>
        </p:spPr>
        <p:txBody>
          <a:bodyPr/>
          <a:lstStyle/>
          <a:p>
            <a:pPr algn="ctr" eaLnBrk="1" hangingPunct="1">
              <a:buFontTx/>
              <a:buNone/>
            </a:pPr>
            <a:r>
              <a:rPr lang="en-GB" altLang="en-US" sz="4000" b="1" dirty="0">
                <a:solidFill>
                  <a:srgbClr val="0000CC"/>
                </a:solidFill>
              </a:rPr>
              <a:t>Conclusions</a:t>
            </a:r>
          </a:p>
          <a:p>
            <a:pPr marL="914400" lvl="1" indent="-457200" eaLnBrk="1" hangingPunct="1">
              <a:buFont typeface="+mj-lt"/>
              <a:buAutoNum type="arabicPeriod"/>
            </a:pPr>
            <a:r>
              <a:rPr lang="en-GB" altLang="en-US" sz="2400" dirty="0"/>
              <a:t>Ethical reasoning is as old as time, but even more relevant today</a:t>
            </a:r>
          </a:p>
          <a:p>
            <a:pPr marL="914400" lvl="1" indent="-457200" eaLnBrk="1" hangingPunct="1">
              <a:buFont typeface="+mj-lt"/>
              <a:buAutoNum type="arabicPeriod"/>
            </a:pPr>
            <a:r>
              <a:rPr lang="en-US" altLang="en-US" sz="2400" dirty="0"/>
              <a:t>To act legally is not the same as to act morally </a:t>
            </a:r>
          </a:p>
          <a:p>
            <a:pPr marL="914400" lvl="1" indent="-457200" eaLnBrk="1" hangingPunct="1">
              <a:buFont typeface="+mj-lt"/>
              <a:buAutoNum type="arabicPeriod"/>
            </a:pPr>
            <a:r>
              <a:rPr lang="en-US" altLang="en-US" sz="2400" dirty="0"/>
              <a:t>It is possible to act professionally even if you don’t agree</a:t>
            </a:r>
          </a:p>
          <a:p>
            <a:pPr marL="914400" lvl="1" indent="-457200" eaLnBrk="1" hangingPunct="1">
              <a:buFont typeface="+mj-lt"/>
              <a:buAutoNum type="arabicPeriod"/>
            </a:pPr>
            <a:r>
              <a:rPr lang="en-US" altLang="en-US" sz="2400" dirty="0"/>
              <a:t>Codes of conduct are based on ethical principles</a:t>
            </a:r>
          </a:p>
          <a:p>
            <a:pPr marL="914400" lvl="1" indent="-457200" eaLnBrk="1" hangingPunct="1">
              <a:buFont typeface="+mj-lt"/>
              <a:buAutoNum type="arabicPeriod"/>
            </a:pPr>
            <a:r>
              <a:rPr lang="en-US" altLang="en-US" sz="2400" dirty="0"/>
              <a:t>Integrity, respect for others, a duty to develop, and beneficence are key themes that run through all professional codes of conduct</a:t>
            </a:r>
          </a:p>
        </p:txBody>
      </p:sp>
      <p:sp>
        <p:nvSpPr>
          <p:cNvPr id="33795" name="Text Box 4">
            <a:extLst>
              <a:ext uri="{FF2B5EF4-FFF2-40B4-BE49-F238E27FC236}">
                <a16:creationId xmlns:a16="http://schemas.microsoft.com/office/drawing/2014/main" id="{B61979FE-4853-064D-A133-91646889D076}"/>
              </a:ext>
            </a:extLst>
          </p:cNvPr>
          <p:cNvSpPr txBox="1">
            <a:spLocks noChangeArrowheads="1"/>
          </p:cNvSpPr>
          <p:nvPr/>
        </p:nvSpPr>
        <p:spPr bwMode="auto">
          <a:xfrm>
            <a:off x="684213" y="6021388"/>
            <a:ext cx="792003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dirty="0"/>
              <a:t>Research and Ethics                                           Week  7                                                 Prof. A Desta </a:t>
            </a:r>
            <a:fld id="{4862941D-2C90-E646-A11B-05EF51BB1370}" type="slidenum">
              <a:rPr lang="en-GB" altLang="en-US" sz="1200"/>
              <a:pPr eaLnBrk="1" hangingPunct="1"/>
              <a:t>24</a:t>
            </a:fld>
            <a:r>
              <a:rPr lang="en-GB" altLang="en-US" sz="1200" dirty="0"/>
              <a:t> </a:t>
            </a:r>
            <a:endParaRPr lang="en-US" altLang="en-US" sz="1200" dirty="0"/>
          </a:p>
        </p:txBody>
      </p:sp>
    </p:spTree>
    <p:extLst>
      <p:ext uri="{BB962C8B-B14F-4D97-AF65-F5344CB8AC3E}">
        <p14:creationId xmlns:p14="http://schemas.microsoft.com/office/powerpoint/2010/main" val="28043200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20</TotalTime>
  <Words>1346</Words>
  <Application>Microsoft Office PowerPoint</Application>
  <PresentationFormat>On-screen Show (4:3)</PresentationFormat>
  <Paragraphs>218</Paragraphs>
  <Slides>24</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Comic Sans MS</vt:lpstr>
      <vt:lpstr>Myriad Pro</vt:lpstr>
      <vt:lpstr>Times New Roman</vt:lpstr>
      <vt:lpstr>Verdana</vt:lpstr>
      <vt:lpstr>Wingdings</vt:lpstr>
      <vt:lpstr>20140311PresentationUWTSDTemplate</vt:lpstr>
      <vt:lpstr>LCDB7010</vt:lpstr>
      <vt:lpstr>PowerPoint Presentation</vt:lpstr>
      <vt:lpstr>Ethical dilemma </vt:lpstr>
      <vt:lpstr>Learning Outcomes – Research &amp; Ethics</vt:lpstr>
      <vt:lpstr>PowerPoint Presentation</vt:lpstr>
      <vt:lpstr>PowerPoint Presentation</vt:lpstr>
      <vt:lpstr>Research Ethics (1)</vt:lpstr>
      <vt:lpstr> General ethical issues </vt:lpstr>
      <vt:lpstr>CHECKLIST - Assessing your research in relation to causing harm to participants</vt:lpstr>
      <vt:lpstr>Research Ethics (2)</vt:lpstr>
      <vt:lpstr>Research Ethics (3)</vt:lpstr>
      <vt:lpstr>Research Ethics</vt:lpstr>
      <vt:lpstr>Research Ethics</vt:lpstr>
      <vt:lpstr>Research Ethics (7)</vt:lpstr>
      <vt:lpstr>Research Ethics (8)</vt:lpstr>
      <vt:lpstr>Research Ethics (9)</vt:lpstr>
      <vt:lpstr>Data processing and storage</vt:lpstr>
      <vt:lpstr>Data analysis and reporting</vt:lpstr>
      <vt:lpstr>PowerPoint Presentation</vt:lpstr>
      <vt:lpstr>PowerPoint Presentation</vt:lpstr>
      <vt:lpstr>PowerPoint Presentation</vt:lpstr>
      <vt:lpstr> Legality and morality – What do you think? </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Eno Maycock</cp:lastModifiedBy>
  <cp:revision>150</cp:revision>
  <cp:lastPrinted>2018-07-09T15:27:01Z</cp:lastPrinted>
  <dcterms:created xsi:type="dcterms:W3CDTF">2002-10-07T19:43:58Z</dcterms:created>
  <dcterms:modified xsi:type="dcterms:W3CDTF">2026-01-27T11:35:49Z</dcterms:modified>
</cp:coreProperties>
</file>