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60" r:id="rId3"/>
    <p:sldId id="275" r:id="rId4"/>
    <p:sldId id="276" r:id="rId5"/>
    <p:sldId id="277" r:id="rId6"/>
    <p:sldId id="288" r:id="rId7"/>
    <p:sldId id="291" r:id="rId8"/>
    <p:sldId id="283" r:id="rId9"/>
    <p:sldId id="292" r:id="rId10"/>
    <p:sldId id="293" r:id="rId11"/>
    <p:sldId id="280" r:id="rId12"/>
  </p:sldIdLst>
  <p:sldSz cx="18288000" cy="10287000"/>
  <p:notesSz cx="6858000" cy="9144000"/>
  <p:embeddedFontLst>
    <p:embeddedFont>
      <p:font typeface="Alegreya Sans Regular" panose="020B0604020202020204" charset="0"/>
      <p:regular r:id="rId13"/>
    </p:embeddedFont>
    <p:embeddedFont>
      <p:font typeface="Alegreya Sans Regular Bold" panose="020B0604020202020204" charset="0"/>
      <p:regular r:id="rId14"/>
    </p:embeddedFon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TT Bells" panose="020B0604020202020204" charset="0"/>
      <p:regular r:id="rId19"/>
    </p:embeddedFont>
    <p:embeddedFont>
      <p:font typeface="TT Bells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39" d="100"/>
          <a:sy n="39" d="100"/>
        </p:scale>
        <p:origin x="94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61724" y="1403479"/>
            <a:ext cx="14364553" cy="1052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515"/>
              </a:lnSpc>
              <a:spcBef>
                <a:spcPct val="0"/>
              </a:spcBef>
            </a:pPr>
            <a:r>
              <a:rPr lang="en-US" sz="6500" dirty="0">
                <a:solidFill>
                  <a:srgbClr val="000000"/>
                </a:solidFill>
                <a:latin typeface="TT Bells"/>
              </a:rPr>
              <a:t>T M LEWIN case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44263" y="678167"/>
            <a:ext cx="6599472" cy="3975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119"/>
              </a:lnSpc>
              <a:spcBef>
                <a:spcPct val="0"/>
              </a:spcBef>
            </a:pPr>
            <a:r>
              <a:rPr lang="en-GB" sz="2599" u="none" spc="176" dirty="0">
                <a:solidFill>
                  <a:srgbClr val="000000"/>
                </a:solidFill>
                <a:latin typeface="Alegreya Sans Regular Bold"/>
              </a:rPr>
              <a:t>Problem Solving and Decision Making</a:t>
            </a:r>
            <a:endParaRPr lang="en-US" sz="2599" u="none" spc="176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8495771" y="1214438"/>
            <a:ext cx="1296457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14259505" y="9530172"/>
            <a:ext cx="2999795" cy="282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399"/>
              </a:lnSpc>
            </a:pPr>
            <a:r>
              <a:rPr lang="en-US" sz="1999" spc="135" dirty="0">
                <a:solidFill>
                  <a:srgbClr val="000000"/>
                </a:solidFill>
                <a:latin typeface="Alegreya Sans Regular Bold"/>
              </a:rPr>
              <a:t>UWTSD | BMSW4004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9530173"/>
            <a:ext cx="4076700" cy="282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2399"/>
              </a:lnSpc>
              <a:spcBef>
                <a:spcPct val="0"/>
              </a:spcBef>
            </a:pPr>
            <a:r>
              <a:rPr lang="en-US" sz="1999" u="none" spc="135" dirty="0">
                <a:solidFill>
                  <a:srgbClr val="000000"/>
                </a:solidFill>
                <a:latin typeface="Alegreya Sans Regular Bold"/>
              </a:rPr>
              <a:t>Iulia </a:t>
            </a:r>
            <a:r>
              <a:rPr lang="en-US" sz="1999" u="none" spc="135" dirty="0" err="1">
                <a:solidFill>
                  <a:srgbClr val="000000"/>
                </a:solidFill>
                <a:latin typeface="Alegreya Sans Regular Bold"/>
              </a:rPr>
              <a:t>Dunareanu</a:t>
            </a:r>
            <a:r>
              <a:rPr lang="en-US" sz="1999" u="none" spc="135" dirty="0">
                <a:solidFill>
                  <a:srgbClr val="000000"/>
                </a:solidFill>
                <a:latin typeface="Alegreya Sans Regular Bold"/>
              </a:rPr>
              <a:t> | 2126703</a:t>
            </a:r>
          </a:p>
        </p:txBody>
      </p:sp>
      <p:sp>
        <p:nvSpPr>
          <p:cNvPr id="9" name="AutoShape 9"/>
          <p:cNvSpPr/>
          <p:nvPr/>
        </p:nvSpPr>
        <p:spPr>
          <a:xfrm>
            <a:off x="0" y="9144000"/>
            <a:ext cx="18288000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>
            <a:off x="0" y="2783441"/>
            <a:ext cx="18288000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2050" name="Picture 2" descr="T.M.Lewin | Shop Online Men's Shirts, Suits &amp; Accessories – tmlewinuk">
            <a:extLst>
              <a:ext uri="{FF2B5EF4-FFF2-40B4-BE49-F238E27FC236}">
                <a16:creationId xmlns:a16="http://schemas.microsoft.com/office/drawing/2014/main" id="{69F3AC37-64EA-8943-61C1-BC3A38DCD2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199" y="4087840"/>
            <a:ext cx="11277600" cy="380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707093" y="6448269"/>
            <a:ext cx="5582280" cy="26513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7259"/>
              </a:lnSpc>
            </a:pPr>
            <a:r>
              <a:rPr lang="en-US" sz="3000" u="none" dirty="0">
                <a:solidFill>
                  <a:srgbClr val="000000"/>
                </a:solidFill>
                <a:latin typeface="Alegreya Sans Regular Bold"/>
              </a:rPr>
              <a:t>1.0 Introduction to the issue</a:t>
            </a:r>
          </a:p>
          <a:p>
            <a:pPr marL="0" lvl="0" indent="0">
              <a:lnSpc>
                <a:spcPts val="7259"/>
              </a:lnSpc>
            </a:pPr>
            <a:r>
              <a:rPr lang="en-US" sz="3000" dirty="0">
                <a:solidFill>
                  <a:srgbClr val="000000"/>
                </a:solidFill>
                <a:latin typeface="Alegreya Sans Regular Bold"/>
              </a:rPr>
              <a:t>2.0 PESTLE analysis</a:t>
            </a:r>
          </a:p>
          <a:p>
            <a:pPr marL="0" lvl="0" indent="0">
              <a:lnSpc>
                <a:spcPts val="7259"/>
              </a:lnSpc>
            </a:pPr>
            <a:r>
              <a:rPr lang="en-US" sz="3000" u="none" dirty="0">
                <a:solidFill>
                  <a:srgbClr val="000000"/>
                </a:solidFill>
                <a:latin typeface="Alegreya Sans Regular Bold"/>
              </a:rPr>
              <a:t>3.0 SWOT analysis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591295" y="6448269"/>
            <a:ext cx="5582280" cy="26513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59"/>
              </a:lnSpc>
              <a:spcBef>
                <a:spcPct val="0"/>
              </a:spcBef>
            </a:pPr>
            <a:r>
              <a:rPr lang="en-US" sz="3000" u="none" dirty="0">
                <a:solidFill>
                  <a:srgbClr val="000000"/>
                </a:solidFill>
                <a:latin typeface="Alegreya Sans Regular Bold"/>
              </a:rPr>
              <a:t>4.0 Fishbone diagram</a:t>
            </a:r>
          </a:p>
          <a:p>
            <a:pPr marL="0" lvl="0" indent="0" algn="l">
              <a:lnSpc>
                <a:spcPts val="7259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Alegreya Sans Regular Bold"/>
              </a:rPr>
              <a:t>5.0 Alternative solutions</a:t>
            </a:r>
          </a:p>
          <a:p>
            <a:pPr marL="0" lvl="0" indent="0" algn="l">
              <a:lnSpc>
                <a:spcPts val="7259"/>
              </a:lnSpc>
              <a:spcBef>
                <a:spcPct val="0"/>
              </a:spcBef>
            </a:pPr>
            <a:r>
              <a:rPr lang="en-US" sz="3000" u="none" dirty="0">
                <a:solidFill>
                  <a:srgbClr val="000000"/>
                </a:solidFill>
                <a:latin typeface="Alegreya Sans Regular Bold"/>
              </a:rPr>
              <a:t>6.0 References</a:t>
            </a:r>
          </a:p>
        </p:txBody>
      </p:sp>
      <p:sp>
        <p:nvSpPr>
          <p:cNvPr id="4" name="AutoShape 4"/>
          <p:cNvSpPr/>
          <p:nvPr/>
        </p:nvSpPr>
        <p:spPr>
          <a:xfrm>
            <a:off x="3792693" y="7508024"/>
            <a:ext cx="13366594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3792693" y="8476524"/>
            <a:ext cx="13380882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>
            <a:off x="3792693" y="9421921"/>
            <a:ext cx="13366594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8" name="Group 8"/>
          <p:cNvGrpSpPr/>
          <p:nvPr/>
        </p:nvGrpSpPr>
        <p:grpSpPr>
          <a:xfrm>
            <a:off x="17297400" y="741253"/>
            <a:ext cx="587307" cy="8804494"/>
            <a:chOff x="-414383" y="-2"/>
            <a:chExt cx="783076" cy="11739327"/>
          </a:xfrm>
        </p:grpSpPr>
        <p:sp>
          <p:nvSpPr>
            <p:cNvPr id="9" name="TextBox 9"/>
            <p:cNvSpPr txBox="1"/>
            <p:nvPr/>
          </p:nvSpPr>
          <p:spPr>
            <a:xfrm rot="5400000">
              <a:off x="-1286266" y="10084366"/>
              <a:ext cx="2966234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pc="122" dirty="0">
                  <a:solidFill>
                    <a:srgbClr val="000000"/>
                  </a:solidFill>
                  <a:latin typeface="Alegreya Sans Regular Bold"/>
                </a:rPr>
                <a:t>1</a:t>
              </a: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 rot="5400000">
              <a:off x="-4565636" y="4151251"/>
              <a:ext cx="9022362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sp>
        <p:nvSpPr>
          <p:cNvPr id="13" name="TextBox 13"/>
          <p:cNvSpPr txBox="1"/>
          <p:nvPr/>
        </p:nvSpPr>
        <p:spPr>
          <a:xfrm rot="16200000">
            <a:off x="-1164230" y="3982840"/>
            <a:ext cx="5620789" cy="10556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515"/>
              </a:lnSpc>
            </a:pPr>
            <a:r>
              <a:rPr lang="en-US" sz="6500" dirty="0">
                <a:solidFill>
                  <a:srgbClr val="000000"/>
                </a:solidFill>
                <a:latin typeface="TT Bells"/>
              </a:rPr>
              <a:t>CONTENTS</a:t>
            </a:r>
          </a:p>
        </p:txBody>
      </p:sp>
      <p:pic>
        <p:nvPicPr>
          <p:cNvPr id="4098" name="Picture 2" descr="TM Lewin sale agreed - Home of Direct Commerce">
            <a:extLst>
              <a:ext uri="{FF2B5EF4-FFF2-40B4-BE49-F238E27FC236}">
                <a16:creationId xmlns:a16="http://schemas.microsoft.com/office/drawing/2014/main" id="{629E4A64-AD95-541F-506A-9B367643C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-122669"/>
            <a:ext cx="13054943" cy="6554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7485878" y="741253"/>
            <a:ext cx="539891" cy="8804494"/>
            <a:chOff x="-163077" y="-1"/>
            <a:chExt cx="719855" cy="11739325"/>
          </a:xfrm>
        </p:grpSpPr>
        <p:sp>
          <p:nvSpPr>
            <p:cNvPr id="5" name="TextBox 5"/>
            <p:cNvSpPr txBox="1"/>
            <p:nvPr/>
          </p:nvSpPr>
          <p:spPr>
            <a:xfrm rot="5400000">
              <a:off x="-1286266" y="10084366"/>
              <a:ext cx="2966233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2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5400000">
              <a:off x="-4402292" y="4239214"/>
              <a:ext cx="9198285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783027" y="708596"/>
            <a:ext cx="7247207" cy="1055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515"/>
              </a:lnSpc>
              <a:spcBef>
                <a:spcPct val="0"/>
              </a:spcBef>
            </a:pPr>
            <a:r>
              <a:rPr lang="en-US" sz="6500" dirty="0">
                <a:solidFill>
                  <a:srgbClr val="000000"/>
                </a:solidFill>
                <a:latin typeface="TT Bells"/>
              </a:rPr>
              <a:t>1.0 Introduction</a:t>
            </a:r>
          </a:p>
        </p:txBody>
      </p:sp>
      <p:sp>
        <p:nvSpPr>
          <p:cNvPr id="8" name="AutoShape 8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435D69-A8F0-6586-58B9-9548E2E43645}"/>
              </a:ext>
            </a:extLst>
          </p:cNvPr>
          <p:cNvSpPr txBox="1"/>
          <p:nvPr/>
        </p:nvSpPr>
        <p:spPr>
          <a:xfrm>
            <a:off x="761256" y="2704318"/>
            <a:ext cx="7543021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T M Lewin was established in 1898 and went into administration the </a:t>
            </a:r>
            <a:r>
              <a:rPr lang="en-US" sz="2800" i="1" dirty="0">
                <a:solidFill>
                  <a:srgbClr val="000000"/>
                </a:solidFill>
                <a:latin typeface="Alegreya Sans Regular Bold"/>
              </a:rPr>
              <a:t>second</a:t>
            </a: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   time this year by entering an </a:t>
            </a:r>
            <a:r>
              <a:rPr lang="en-US" sz="2800" i="1" dirty="0">
                <a:solidFill>
                  <a:srgbClr val="000000"/>
                </a:solidFill>
                <a:latin typeface="Alegreya Sans Regular Bold"/>
              </a:rPr>
              <a:t>insolvency   </a:t>
            </a: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process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2800" dirty="0">
              <a:solidFill>
                <a:srgbClr val="000000"/>
              </a:solidFill>
              <a:latin typeface="Alegreya Sans Regular Bold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The company operates within the fashion industry and </a:t>
            </a:r>
            <a:r>
              <a:rPr lang="en-US" sz="2800" b="1" dirty="0">
                <a:solidFill>
                  <a:srgbClr val="000000"/>
                </a:solidFill>
                <a:latin typeface="Alegreya Sans Regular Bold"/>
              </a:rPr>
              <a:t>employs around 50 staff</a:t>
            </a: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 and has grown to having </a:t>
            </a:r>
            <a:r>
              <a:rPr lang="en-US" sz="2800" b="1" dirty="0">
                <a:solidFill>
                  <a:srgbClr val="000000"/>
                </a:solidFill>
                <a:latin typeface="Alegreya Sans Regular Bold"/>
              </a:rPr>
              <a:t>150 shops </a:t>
            </a: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worldwide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2800" dirty="0">
              <a:solidFill>
                <a:srgbClr val="000000"/>
              </a:solidFill>
              <a:latin typeface="Alegreya Sans Regular Bold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Since the pandemic hit, the formal men apparel and formalwear has dropped as people had to follow the government’s guidelines to follow </a:t>
            </a:r>
            <a:r>
              <a:rPr lang="en-US" sz="2800" i="1" dirty="0">
                <a:solidFill>
                  <a:srgbClr val="000000"/>
                </a:solidFill>
                <a:latin typeface="Alegreya Sans Regular Bold"/>
              </a:rPr>
              <a:t>the social distancing</a:t>
            </a:r>
            <a:r>
              <a:rPr lang="en-US" sz="2800" dirty="0">
                <a:solidFill>
                  <a:srgbClr val="000000"/>
                </a:solidFill>
                <a:latin typeface="Alegreya Sans Regular Bold"/>
              </a:rPr>
              <a:t>   regulations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2800" b="1" dirty="0">
              <a:solidFill>
                <a:srgbClr val="000000"/>
              </a:solidFill>
              <a:latin typeface="Alegreya Sans Regular Bold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b="1" dirty="0"/>
          </a:p>
        </p:txBody>
      </p:sp>
      <p:pic>
        <p:nvPicPr>
          <p:cNvPr id="1026" name="Picture 2" descr="Consider your workwear wardrobe sorted, care of TM Lewin | British GQ">
            <a:extLst>
              <a:ext uri="{FF2B5EF4-FFF2-40B4-BE49-F238E27FC236}">
                <a16:creationId xmlns:a16="http://schemas.microsoft.com/office/drawing/2014/main" id="{9C4E6B90-430A-5AEB-C109-E0AD42BB8D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8888" y="2610767"/>
            <a:ext cx="7543024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6A1BFA-DE64-ECAB-36BB-A80AF9DFBC75}"/>
              </a:ext>
            </a:extLst>
          </p:cNvPr>
          <p:cNvSpPr txBox="1"/>
          <p:nvPr/>
        </p:nvSpPr>
        <p:spPr>
          <a:xfrm>
            <a:off x="13857675" y="9545747"/>
            <a:ext cx="284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Source: T M Lewin (2022)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17485877" y="741253"/>
            <a:ext cx="539891" cy="8804493"/>
            <a:chOff x="-163079" y="-1"/>
            <a:chExt cx="719855" cy="11739325"/>
          </a:xfrm>
        </p:grpSpPr>
        <p:sp>
          <p:nvSpPr>
            <p:cNvPr id="7" name="TextBox 7"/>
            <p:cNvSpPr txBox="1"/>
            <p:nvPr/>
          </p:nvSpPr>
          <p:spPr>
            <a:xfrm rot="5400000">
              <a:off x="-1286265" y="10084366"/>
              <a:ext cx="2966233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3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5400000">
              <a:off x="-4261983" y="4098903"/>
              <a:ext cx="8917663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676555" y="320919"/>
            <a:ext cx="8084012" cy="7569434"/>
            <a:chOff x="-4180095" y="-66675"/>
            <a:chExt cx="14232145" cy="10092577"/>
          </a:xfrm>
        </p:grpSpPr>
        <p:sp>
          <p:nvSpPr>
            <p:cNvPr id="10" name="TextBox 10"/>
            <p:cNvSpPr txBox="1"/>
            <p:nvPr/>
          </p:nvSpPr>
          <p:spPr>
            <a:xfrm>
              <a:off x="-4180095" y="3460003"/>
              <a:ext cx="13797696" cy="65658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457200" lvl="0" indent="-457200"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3200" dirty="0">
                  <a:solidFill>
                    <a:srgbClr val="000000"/>
                  </a:solidFill>
                  <a:latin typeface="Alegreya Sans Regular"/>
                </a:rPr>
                <a:t>T M LEWIN reportedly closed all the shops in the UK resulting around </a:t>
              </a:r>
              <a:r>
                <a:rPr lang="en-US" sz="3200" b="1" dirty="0">
                  <a:solidFill>
                    <a:srgbClr val="000000"/>
                  </a:solidFill>
                  <a:latin typeface="Alegreya Sans Regular"/>
                </a:rPr>
                <a:t>600</a:t>
              </a:r>
              <a:r>
                <a:rPr lang="en-US" sz="3200" dirty="0">
                  <a:solidFill>
                    <a:srgbClr val="000000"/>
                  </a:solidFill>
                  <a:latin typeface="Alegreya Sans Regular"/>
                </a:rPr>
                <a:t> redundancies</a:t>
              </a:r>
            </a:p>
            <a:p>
              <a:pPr marL="457200" lvl="0" indent="-457200"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 sz="3200" u="none" dirty="0">
                <a:solidFill>
                  <a:srgbClr val="000000"/>
                </a:solidFill>
                <a:latin typeface="Alegreya Sans Regular"/>
              </a:endParaRPr>
            </a:p>
            <a:p>
              <a:pPr marL="457200" lvl="0" indent="-457200"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3200" dirty="0">
                  <a:solidFill>
                    <a:srgbClr val="000000"/>
                  </a:solidFill>
                  <a:latin typeface="Alegreya Sans Regular"/>
                </a:rPr>
                <a:t>The company closed all the brick-and-mortar stores maintaining the online platform and focusing on ecommerce</a:t>
              </a:r>
            </a:p>
            <a:p>
              <a:pPr marL="457200" lvl="0" indent="-457200"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 sz="3200" u="none" dirty="0">
                <a:solidFill>
                  <a:srgbClr val="000000"/>
                </a:solidFill>
                <a:latin typeface="Alegreya Sans Regular"/>
              </a:endParaRPr>
            </a:p>
            <a:p>
              <a:pPr marL="457200" lvl="0" indent="-457200"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3200" dirty="0">
                  <a:solidFill>
                    <a:srgbClr val="000000"/>
                  </a:solidFill>
                  <a:latin typeface="Alegreya Sans Regular"/>
                </a:rPr>
                <a:t>People are forced to stay at home and some of them are working from home adopting a more casual style rather than formal</a:t>
              </a:r>
              <a:endParaRPr lang="en-US" sz="3200" u="none" dirty="0">
                <a:solidFill>
                  <a:srgbClr val="000000"/>
                </a:solidFill>
                <a:latin typeface="Alegreya Sans Regular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0052050" cy="28609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8515"/>
                </a:lnSpc>
                <a:spcBef>
                  <a:spcPct val="0"/>
                </a:spcBef>
              </a:pPr>
              <a:r>
                <a:rPr lang="en-US" sz="6500" dirty="0">
                  <a:solidFill>
                    <a:srgbClr val="000000"/>
                  </a:solidFill>
                  <a:latin typeface="TT Bells"/>
                </a:rPr>
                <a:t>Consequences of COVID-19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3076" name="Picture 4" descr="Consider your workwear wardrobe sorted, care of TM Lewin | British GQ">
            <a:extLst>
              <a:ext uri="{FF2B5EF4-FFF2-40B4-BE49-F238E27FC236}">
                <a16:creationId xmlns:a16="http://schemas.microsoft.com/office/drawing/2014/main" id="{BFBE8014-7949-F9A9-462E-B5E05BDE6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87" y="461963"/>
            <a:ext cx="7466160" cy="933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851BBD-9FC6-AE4B-8047-97A89DABCE59}"/>
              </a:ext>
            </a:extLst>
          </p:cNvPr>
          <p:cNvSpPr txBox="1"/>
          <p:nvPr/>
        </p:nvSpPr>
        <p:spPr>
          <a:xfrm>
            <a:off x="13857675" y="9545747"/>
            <a:ext cx="284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Source: Butler (2022)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621343" y="0"/>
            <a:ext cx="5666657" cy="10287000"/>
            <a:chOff x="0" y="0"/>
            <a:chExt cx="1492453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92453" cy="2709333"/>
            </a:xfrm>
            <a:custGeom>
              <a:avLst/>
              <a:gdLst/>
              <a:ahLst/>
              <a:cxnLst/>
              <a:rect l="l" t="t" r="r" b="b"/>
              <a:pathLst>
                <a:path w="1492453" h="2709333">
                  <a:moveTo>
                    <a:pt x="0" y="0"/>
                  </a:moveTo>
                  <a:lnTo>
                    <a:pt x="1492453" y="0"/>
                  </a:lnTo>
                  <a:lnTo>
                    <a:pt x="149245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CFC9BD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485878" y="741253"/>
            <a:ext cx="539891" cy="8804494"/>
            <a:chOff x="-163077" y="-1"/>
            <a:chExt cx="719855" cy="11739325"/>
          </a:xfrm>
        </p:grpSpPr>
        <p:sp>
          <p:nvSpPr>
            <p:cNvPr id="8" name="TextBox 8"/>
            <p:cNvSpPr txBox="1"/>
            <p:nvPr/>
          </p:nvSpPr>
          <p:spPr>
            <a:xfrm rot="5400000">
              <a:off x="-1286266" y="10084366"/>
              <a:ext cx="2966233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4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5400000">
              <a:off x="-4617581" y="4454503"/>
              <a:ext cx="9628863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870796" y="3388302"/>
            <a:ext cx="10014796" cy="3035574"/>
            <a:chOff x="0" y="0"/>
            <a:chExt cx="13353062" cy="4047432"/>
          </a:xfrm>
        </p:grpSpPr>
        <p:sp>
          <p:nvSpPr>
            <p:cNvPr id="11" name="AutoShape 11"/>
            <p:cNvSpPr/>
            <p:nvPr/>
          </p:nvSpPr>
          <p:spPr>
            <a:xfrm>
              <a:off x="0" y="0"/>
              <a:ext cx="12557664" cy="0"/>
            </a:xfrm>
            <a:prstGeom prst="line">
              <a:avLst/>
            </a:prstGeom>
            <a:ln w="38100" cap="flat">
              <a:solidFill>
                <a:srgbClr val="EBE8E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2" name="AutoShape 12"/>
            <p:cNvSpPr/>
            <p:nvPr/>
          </p:nvSpPr>
          <p:spPr>
            <a:xfrm>
              <a:off x="0" y="4047432"/>
              <a:ext cx="12557664" cy="0"/>
            </a:xfrm>
            <a:prstGeom prst="line">
              <a:avLst/>
            </a:prstGeom>
            <a:ln w="38100" cap="flat">
              <a:solidFill>
                <a:srgbClr val="EBE8E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2532661" y="601528"/>
              <a:ext cx="10820401" cy="28609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8515"/>
                </a:lnSpc>
                <a:spcBef>
                  <a:spcPct val="0"/>
                </a:spcBef>
              </a:pPr>
              <a:r>
                <a:rPr lang="en-US" sz="6500" dirty="0">
                  <a:solidFill>
                    <a:srgbClr val="EBE8E2"/>
                  </a:solidFill>
                  <a:latin typeface="TT Bells"/>
                </a:rPr>
                <a:t>PESTLE</a:t>
              </a:r>
            </a:p>
            <a:p>
              <a:pPr marL="0" lvl="0" indent="0">
                <a:lnSpc>
                  <a:spcPts val="8515"/>
                </a:lnSpc>
                <a:spcBef>
                  <a:spcPct val="0"/>
                </a:spcBef>
              </a:pPr>
              <a:r>
                <a:rPr lang="en-US" sz="6500" dirty="0">
                  <a:solidFill>
                    <a:srgbClr val="EBE8E2"/>
                  </a:solidFill>
                  <a:latin typeface="TT Bells"/>
                </a:rPr>
                <a:t>		analysis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5122" name="Picture 2" descr="TM Lewin hints at reopening flagship stores">
            <a:extLst>
              <a:ext uri="{FF2B5EF4-FFF2-40B4-BE49-F238E27FC236}">
                <a16:creationId xmlns:a16="http://schemas.microsoft.com/office/drawing/2014/main" id="{4B4B7F9D-1F37-829C-C85F-084DD6536C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2016" y="2226704"/>
            <a:ext cx="8084254" cy="533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17485878" y="741253"/>
            <a:ext cx="539891" cy="8804494"/>
            <a:chOff x="-163077" y="-1"/>
            <a:chExt cx="719855" cy="11739325"/>
          </a:xfrm>
        </p:grpSpPr>
        <p:sp>
          <p:nvSpPr>
            <p:cNvPr id="7" name="TextBox 7"/>
            <p:cNvSpPr txBox="1"/>
            <p:nvPr/>
          </p:nvSpPr>
          <p:spPr>
            <a:xfrm rot="5400000">
              <a:off x="-1286266" y="10084366"/>
              <a:ext cx="2966233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5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5400000">
              <a:off x="-4007981" y="3844903"/>
              <a:ext cx="8409663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92301" y="320919"/>
            <a:ext cx="16168267" cy="2917819"/>
            <a:chOff x="-18412666" y="-66675"/>
            <a:chExt cx="28464718" cy="3890426"/>
          </a:xfrm>
        </p:grpSpPr>
        <p:sp>
          <p:nvSpPr>
            <p:cNvPr id="10" name="TextBox 10"/>
            <p:cNvSpPr txBox="1"/>
            <p:nvPr/>
          </p:nvSpPr>
          <p:spPr>
            <a:xfrm>
              <a:off x="-18412666" y="1689833"/>
              <a:ext cx="13797696" cy="213391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457200" lvl="0" indent="-457200"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3200" dirty="0">
                  <a:solidFill>
                    <a:srgbClr val="000000"/>
                  </a:solidFill>
                  <a:latin typeface="Alegreya Sans Regular"/>
                </a:rPr>
                <a:t>POLITICAL</a:t>
              </a:r>
            </a:p>
            <a:p>
              <a:pPr marL="914400" lvl="1" indent="-457200"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2400" b="1" u="none" dirty="0">
                  <a:solidFill>
                    <a:srgbClr val="000000"/>
                  </a:solidFill>
                  <a:latin typeface="Alegreya Sans Regular"/>
                </a:rPr>
                <a:t>Importing materials </a:t>
              </a:r>
              <a:r>
                <a:rPr lang="en-US" sz="2400" u="none" dirty="0">
                  <a:solidFill>
                    <a:srgbClr val="000000"/>
                  </a:solidFill>
                  <a:latin typeface="Alegreya Sans Regular"/>
                </a:rPr>
                <a:t>-&gt; as with th</a:t>
              </a:r>
              <a:r>
                <a:rPr lang="en-US" sz="2400" dirty="0">
                  <a:solidFill>
                    <a:srgbClr val="000000"/>
                  </a:solidFill>
                  <a:latin typeface="Alegreya Sans Regular"/>
                </a:rPr>
                <a:t>e Brexit, the tax rates and customs duty have changed with an increased effect on importing raw materials 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-1881457" y="-66675"/>
              <a:ext cx="11933509" cy="140756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r">
                <a:lnSpc>
                  <a:spcPts val="8515"/>
                </a:lnSpc>
                <a:spcBef>
                  <a:spcPct val="0"/>
                </a:spcBef>
              </a:pPr>
              <a:r>
                <a:rPr lang="en-US" sz="6500" dirty="0">
                  <a:solidFill>
                    <a:srgbClr val="000000"/>
                  </a:solidFill>
                  <a:latin typeface="TT Bells"/>
                </a:rPr>
                <a:t>PESTLE analysis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2" name="Picture 2" descr="TM Lewin hints at reopening flagship stores">
            <a:extLst>
              <a:ext uri="{FF2B5EF4-FFF2-40B4-BE49-F238E27FC236}">
                <a16:creationId xmlns:a16="http://schemas.microsoft.com/office/drawing/2014/main" id="{54550413-B042-5B7F-8F27-07A08927F2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6052" y="2474831"/>
            <a:ext cx="8084254" cy="533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0">
            <a:extLst>
              <a:ext uri="{FF2B5EF4-FFF2-40B4-BE49-F238E27FC236}">
                <a16:creationId xmlns:a16="http://schemas.microsoft.com/office/drawing/2014/main" id="{9C108679-376B-F338-7954-4C03BFF21003}"/>
              </a:ext>
            </a:extLst>
          </p:cNvPr>
          <p:cNvSpPr txBox="1"/>
          <p:nvPr/>
        </p:nvSpPr>
        <p:spPr>
          <a:xfrm>
            <a:off x="592301" y="3528775"/>
            <a:ext cx="7837240" cy="16004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0000"/>
                </a:solidFill>
                <a:latin typeface="Alegreya Sans Regular"/>
              </a:rPr>
              <a:t>ECONOMICAL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With over 80 shops worldwide (including Ireland, Australia, the USA and some across Europe) the </a:t>
            </a:r>
            <a:r>
              <a:rPr lang="en-US" sz="2400" b="1" dirty="0">
                <a:solidFill>
                  <a:srgbClr val="000000"/>
                </a:solidFill>
                <a:latin typeface="Alegreya Sans Regular"/>
              </a:rPr>
              <a:t>currency fluctuations play a big stake</a:t>
            </a:r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7F678E6A-F9F5-9F34-3AE9-9A6E65532639}"/>
              </a:ext>
            </a:extLst>
          </p:cNvPr>
          <p:cNvSpPr txBox="1"/>
          <p:nvPr/>
        </p:nvSpPr>
        <p:spPr>
          <a:xfrm>
            <a:off x="586858" y="5419250"/>
            <a:ext cx="7837240" cy="19697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0000"/>
                </a:solidFill>
                <a:latin typeface="Alegreya Sans Regular"/>
              </a:rPr>
              <a:t>SOCIAL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Society is a big part of any industry and any social norms, regulations, ideologies have an essential role. Moreover, trends and manifestos are born within the social movements</a:t>
            </a:r>
            <a:endParaRPr lang="en-US" sz="2400" b="1" dirty="0">
              <a:solidFill>
                <a:srgbClr val="000000"/>
              </a:solidFill>
              <a:latin typeface="Alegreya Sans Regular"/>
            </a:endParaRP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9DF82259-08D5-49E7-8566-6C0848B98E3B}"/>
              </a:ext>
            </a:extLst>
          </p:cNvPr>
          <p:cNvSpPr txBox="1"/>
          <p:nvPr/>
        </p:nvSpPr>
        <p:spPr>
          <a:xfrm>
            <a:off x="586858" y="7633190"/>
            <a:ext cx="7837240" cy="19697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0000"/>
                </a:solidFill>
                <a:latin typeface="Alegreya Sans Regular"/>
              </a:rPr>
              <a:t>TECHNOLOGICAL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With the regulations from the governments, businesses had to move online 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We live in a digitalized era, thus, the fashion industry started to go digital as well</a:t>
            </a:r>
          </a:p>
        </p:txBody>
      </p:sp>
    </p:spTree>
    <p:extLst>
      <p:ext uri="{BB962C8B-B14F-4D97-AF65-F5344CB8AC3E}">
        <p14:creationId xmlns:p14="http://schemas.microsoft.com/office/powerpoint/2010/main" val="3767747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17485878" y="741253"/>
            <a:ext cx="539891" cy="8804493"/>
            <a:chOff x="-163078" y="-1"/>
            <a:chExt cx="719855" cy="11739325"/>
          </a:xfrm>
        </p:grpSpPr>
        <p:sp>
          <p:nvSpPr>
            <p:cNvPr id="7" name="TextBox 7"/>
            <p:cNvSpPr txBox="1"/>
            <p:nvPr/>
          </p:nvSpPr>
          <p:spPr>
            <a:xfrm rot="5400000">
              <a:off x="-1286265" y="10084365"/>
              <a:ext cx="2966234" cy="34368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6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5400000">
              <a:off x="-4769035" y="4605956"/>
              <a:ext cx="9931769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982206" y="320919"/>
            <a:ext cx="6778362" cy="10556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r">
              <a:lnSpc>
                <a:spcPts val="8515"/>
              </a:lnSpc>
              <a:spcBef>
                <a:spcPct val="0"/>
              </a:spcBef>
            </a:pPr>
            <a:r>
              <a:rPr lang="en-US" sz="6500" dirty="0">
                <a:solidFill>
                  <a:srgbClr val="000000"/>
                </a:solidFill>
                <a:latin typeface="TT Bells"/>
              </a:rPr>
              <a:t>PESTLE analysis</a:t>
            </a:r>
          </a:p>
        </p:txBody>
      </p:sp>
      <p:sp>
        <p:nvSpPr>
          <p:cNvPr id="12" name="AutoShape 12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2" name="Picture 2" descr="TM Lewin hints at reopening flagship stores">
            <a:extLst>
              <a:ext uri="{FF2B5EF4-FFF2-40B4-BE49-F238E27FC236}">
                <a16:creationId xmlns:a16="http://schemas.microsoft.com/office/drawing/2014/main" id="{54550413-B042-5B7F-8F27-07A08927F2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51" y="1983735"/>
            <a:ext cx="8084254" cy="533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0">
            <a:extLst>
              <a:ext uri="{FF2B5EF4-FFF2-40B4-BE49-F238E27FC236}">
                <a16:creationId xmlns:a16="http://schemas.microsoft.com/office/drawing/2014/main" id="{7F678E6A-F9F5-9F34-3AE9-9A6E65532639}"/>
              </a:ext>
            </a:extLst>
          </p:cNvPr>
          <p:cNvSpPr txBox="1"/>
          <p:nvPr/>
        </p:nvSpPr>
        <p:spPr>
          <a:xfrm>
            <a:off x="8982216" y="2628900"/>
            <a:ext cx="7837240" cy="23391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0000"/>
                </a:solidFill>
                <a:latin typeface="Alegreya Sans Regular"/>
              </a:rPr>
              <a:t>LEGAL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A highly commented issue is the underpaid Asian workers in this industry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Employment law, common law, health and safety regulations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b="1" i="1" dirty="0">
                <a:solidFill>
                  <a:srgbClr val="000000"/>
                </a:solidFill>
                <a:latin typeface="Alegreya Sans Regular"/>
              </a:rPr>
              <a:t>Environmental laws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9DF82259-08D5-49E7-8566-6C0848B98E3B}"/>
              </a:ext>
            </a:extLst>
          </p:cNvPr>
          <p:cNvSpPr txBox="1"/>
          <p:nvPr/>
        </p:nvSpPr>
        <p:spPr>
          <a:xfrm>
            <a:off x="8963741" y="6220309"/>
            <a:ext cx="7837240" cy="19697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0000"/>
                </a:solidFill>
                <a:latin typeface="Alegreya Sans Regular"/>
              </a:rPr>
              <a:t>ENVIRONMENTAL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Sustainability is a key influencer factor when it comes to the consumer’s purchasing decisions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Maximizing productivity and minimalizing carbon footprint should be the key </a:t>
            </a:r>
          </a:p>
        </p:txBody>
      </p:sp>
      <p:sp>
        <p:nvSpPr>
          <p:cNvPr id="13" name="TextBox 10">
            <a:extLst>
              <a:ext uri="{FF2B5EF4-FFF2-40B4-BE49-F238E27FC236}">
                <a16:creationId xmlns:a16="http://schemas.microsoft.com/office/drawing/2014/main" id="{7EEF36E7-6F1F-FAE6-DF35-E77422AC934F}"/>
              </a:ext>
            </a:extLst>
          </p:cNvPr>
          <p:cNvSpPr txBox="1"/>
          <p:nvPr/>
        </p:nvSpPr>
        <p:spPr>
          <a:xfrm>
            <a:off x="8963741" y="2628900"/>
            <a:ext cx="7837240" cy="23391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0000"/>
                </a:solidFill>
                <a:latin typeface="Alegreya Sans Regular"/>
              </a:rPr>
              <a:t>LEGAL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A highly commented issue is the underpaid Asian workers in this industry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Employment law, common law, health and safety regulations</a:t>
            </a:r>
          </a:p>
          <a:p>
            <a:pPr marL="914400" lvl="1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b="1" i="1" dirty="0">
                <a:solidFill>
                  <a:srgbClr val="000000"/>
                </a:solidFill>
                <a:latin typeface="Alegreya Sans Regular"/>
              </a:rPr>
              <a:t>Environmental laws</a:t>
            </a:r>
          </a:p>
        </p:txBody>
      </p:sp>
    </p:spTree>
    <p:extLst>
      <p:ext uri="{BB962C8B-B14F-4D97-AF65-F5344CB8AC3E}">
        <p14:creationId xmlns:p14="http://schemas.microsoft.com/office/powerpoint/2010/main" val="38027482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329932" y="1606369"/>
            <a:ext cx="4539272" cy="1514475"/>
            <a:chOff x="0" y="0"/>
            <a:chExt cx="6052363" cy="2019300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1565797" cy="201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11999"/>
                </a:lnSpc>
                <a:spcBef>
                  <a:spcPct val="0"/>
                </a:spcBef>
              </a:pPr>
              <a:r>
                <a:rPr lang="en-US" sz="9999" dirty="0">
                  <a:solidFill>
                    <a:srgbClr val="CFC9BD"/>
                  </a:solidFill>
                  <a:latin typeface="TT Bells Bold"/>
                </a:rPr>
                <a:t>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565797" y="796925"/>
              <a:ext cx="4486566" cy="4159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TT Bells Bold"/>
                </a:rPr>
                <a:t>STRENGTHS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329932" y="5936915"/>
            <a:ext cx="4539272" cy="1514475"/>
            <a:chOff x="0" y="0"/>
            <a:chExt cx="6052363" cy="2019300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1565797" cy="201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1999"/>
                </a:lnSpc>
                <a:spcBef>
                  <a:spcPct val="0"/>
                </a:spcBef>
              </a:pPr>
              <a:r>
                <a:rPr lang="en-US" sz="9999" u="none">
                  <a:solidFill>
                    <a:srgbClr val="CFC9BD"/>
                  </a:solidFill>
                  <a:latin typeface="TT Bells Bold"/>
                </a:rPr>
                <a:t>O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565797" y="796925"/>
              <a:ext cx="4486566" cy="4159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TT Bells Bold"/>
                </a:rPr>
                <a:t>OPPORTUNITIES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071592" y="1606369"/>
            <a:ext cx="5041660" cy="1514475"/>
            <a:chOff x="0" y="0"/>
            <a:chExt cx="6722214" cy="2019300"/>
          </a:xfrm>
        </p:grpSpPr>
        <p:sp>
          <p:nvSpPr>
            <p:cNvPr id="9" name="TextBox 9"/>
            <p:cNvSpPr txBox="1"/>
            <p:nvPr/>
          </p:nvSpPr>
          <p:spPr>
            <a:xfrm>
              <a:off x="0" y="0"/>
              <a:ext cx="1829113" cy="201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1999"/>
                </a:lnSpc>
                <a:spcBef>
                  <a:spcPct val="0"/>
                </a:spcBef>
              </a:pPr>
              <a:r>
                <a:rPr lang="en-US" sz="9999" u="none">
                  <a:solidFill>
                    <a:srgbClr val="CFC9BD"/>
                  </a:solidFill>
                  <a:latin typeface="TT Bells Bold"/>
                </a:rPr>
                <a:t>W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2235648" y="796925"/>
              <a:ext cx="4486566" cy="4159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TT Bells Bold"/>
                </a:rPr>
                <a:t>WEAKNESSES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071592" y="5936915"/>
            <a:ext cx="4512831" cy="1514475"/>
            <a:chOff x="0" y="0"/>
            <a:chExt cx="6017108" cy="2019300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829113" cy="201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1999"/>
                </a:lnSpc>
                <a:spcBef>
                  <a:spcPct val="0"/>
                </a:spcBef>
              </a:pPr>
              <a:r>
                <a:rPr lang="en-US" sz="9999" u="none">
                  <a:solidFill>
                    <a:srgbClr val="CFC9BD"/>
                  </a:solidFill>
                  <a:latin typeface="TT Bells Bold"/>
                </a:rPr>
                <a:t>T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530541" y="796925"/>
              <a:ext cx="4486566" cy="4159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TT Bells Bold"/>
                </a:rPr>
                <a:t>THREATS</a:t>
              </a:r>
            </a:p>
          </p:txBody>
        </p:sp>
      </p:grpSp>
      <p:sp>
        <p:nvSpPr>
          <p:cNvPr id="18" name="AutoShape 18"/>
          <p:cNvSpPr/>
          <p:nvPr/>
        </p:nvSpPr>
        <p:spPr>
          <a:xfrm>
            <a:off x="6329932" y="3095374"/>
            <a:ext cx="3865227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9" name="AutoShape 19"/>
          <p:cNvSpPr/>
          <p:nvPr/>
        </p:nvSpPr>
        <p:spPr>
          <a:xfrm>
            <a:off x="6329932" y="7425920"/>
            <a:ext cx="3865227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0" name="AutoShape 20"/>
          <p:cNvSpPr/>
          <p:nvPr/>
        </p:nvSpPr>
        <p:spPr>
          <a:xfrm>
            <a:off x="12071592" y="3095374"/>
            <a:ext cx="3865227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1" name="AutoShape 21"/>
          <p:cNvSpPr/>
          <p:nvPr/>
        </p:nvSpPr>
        <p:spPr>
          <a:xfrm>
            <a:off x="12071592" y="7425920"/>
            <a:ext cx="3865227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24" name="Group 24"/>
          <p:cNvGrpSpPr/>
          <p:nvPr/>
        </p:nvGrpSpPr>
        <p:grpSpPr>
          <a:xfrm>
            <a:off x="17485878" y="741253"/>
            <a:ext cx="539891" cy="8804494"/>
            <a:chOff x="-163077" y="-1"/>
            <a:chExt cx="719855" cy="11739325"/>
          </a:xfrm>
        </p:grpSpPr>
        <p:sp>
          <p:nvSpPr>
            <p:cNvPr id="25" name="TextBox 25"/>
            <p:cNvSpPr txBox="1"/>
            <p:nvPr/>
          </p:nvSpPr>
          <p:spPr>
            <a:xfrm rot="5400000">
              <a:off x="-1286266" y="10084366"/>
              <a:ext cx="2966233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7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 rot="5400000">
              <a:off x="-4007977" y="3844899"/>
              <a:ext cx="8409656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sp>
        <p:nvSpPr>
          <p:cNvPr id="27" name="AutoShape 27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4" name="TextBox 10">
            <a:extLst>
              <a:ext uri="{FF2B5EF4-FFF2-40B4-BE49-F238E27FC236}">
                <a16:creationId xmlns:a16="http://schemas.microsoft.com/office/drawing/2014/main" id="{28677F50-658D-938E-0C42-CD54EFD152C8}"/>
              </a:ext>
            </a:extLst>
          </p:cNvPr>
          <p:cNvSpPr txBox="1"/>
          <p:nvPr/>
        </p:nvSpPr>
        <p:spPr>
          <a:xfrm>
            <a:off x="6364299" y="3242089"/>
            <a:ext cx="4066456" cy="22159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Global presence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Valuable brand with craftmanship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Fell into administration under a bigger company with a wider portfolio of brands</a:t>
            </a:r>
          </a:p>
        </p:txBody>
      </p:sp>
      <p:sp>
        <p:nvSpPr>
          <p:cNvPr id="15" name="TextBox 10">
            <a:extLst>
              <a:ext uri="{FF2B5EF4-FFF2-40B4-BE49-F238E27FC236}">
                <a16:creationId xmlns:a16="http://schemas.microsoft.com/office/drawing/2014/main" id="{0C6B15A9-30BB-76A7-3BA0-594C0880D96F}"/>
              </a:ext>
            </a:extLst>
          </p:cNvPr>
          <p:cNvSpPr txBox="1"/>
          <p:nvPr/>
        </p:nvSpPr>
        <p:spPr>
          <a:xfrm>
            <a:off x="12268200" y="3242088"/>
            <a:ext cx="4066456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Financial instability	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Administration issues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Focused on the niche market of formalwear</a:t>
            </a:r>
          </a:p>
        </p:txBody>
      </p:sp>
      <p:sp>
        <p:nvSpPr>
          <p:cNvPr id="16" name="TextBox 10">
            <a:extLst>
              <a:ext uri="{FF2B5EF4-FFF2-40B4-BE49-F238E27FC236}">
                <a16:creationId xmlns:a16="http://schemas.microsoft.com/office/drawing/2014/main" id="{C6B5D66E-AF6C-3CAE-7646-96A0A006C691}"/>
              </a:ext>
            </a:extLst>
          </p:cNvPr>
          <p:cNvSpPr txBox="1"/>
          <p:nvPr/>
        </p:nvSpPr>
        <p:spPr>
          <a:xfrm>
            <a:off x="6315645" y="7572635"/>
            <a:ext cx="4066456" cy="22159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Exploit the e-commerce since the company has moved online 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Focus on the emerging markets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Diversify products</a:t>
            </a:r>
          </a:p>
        </p:txBody>
      </p:sp>
      <p:sp>
        <p:nvSpPr>
          <p:cNvPr id="17" name="TextBox 10">
            <a:extLst>
              <a:ext uri="{FF2B5EF4-FFF2-40B4-BE49-F238E27FC236}">
                <a16:creationId xmlns:a16="http://schemas.microsoft.com/office/drawing/2014/main" id="{91972FD9-BE68-70DB-7F3D-0836689D78F6}"/>
              </a:ext>
            </a:extLst>
          </p:cNvPr>
          <p:cNvSpPr txBox="1"/>
          <p:nvPr/>
        </p:nvSpPr>
        <p:spPr>
          <a:xfrm>
            <a:off x="12268200" y="7630022"/>
            <a:ext cx="4066456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Competition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Global pandemic </a:t>
            </a:r>
          </a:p>
          <a:p>
            <a:pPr marL="457200" lvl="0" indent="-4572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legreya Sans Regular"/>
              </a:rPr>
              <a:t>Ongoing social trends</a:t>
            </a:r>
          </a:p>
        </p:txBody>
      </p:sp>
      <p:pic>
        <p:nvPicPr>
          <p:cNvPr id="1026" name="Picture 2" descr="T.M.Lewin - Shop with Disabled Access - Leeds - Euan's Guide">
            <a:extLst>
              <a:ext uri="{FF2B5EF4-FFF2-40B4-BE49-F238E27FC236}">
                <a16:creationId xmlns:a16="http://schemas.microsoft.com/office/drawing/2014/main" id="{9251A127-C04A-3005-E869-AD0E4EE0DE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881" y="0"/>
            <a:ext cx="8237435" cy="10983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🐟 Fishbone | Toolbox #8. Go fishing for solutions | by Yellow | Medium">
            <a:extLst>
              <a:ext uri="{FF2B5EF4-FFF2-40B4-BE49-F238E27FC236}">
                <a16:creationId xmlns:a16="http://schemas.microsoft.com/office/drawing/2014/main" id="{1974AD7D-9F3F-64E7-99EA-DA89D340FE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100" y="1643743"/>
            <a:ext cx="13335000" cy="749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3"/>
          <p:cNvSpPr txBox="1"/>
          <p:nvPr/>
        </p:nvSpPr>
        <p:spPr>
          <a:xfrm>
            <a:off x="15489744" y="4558687"/>
            <a:ext cx="2137200" cy="7790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7259"/>
              </a:lnSpc>
              <a:spcBef>
                <a:spcPct val="0"/>
              </a:spcBef>
            </a:pPr>
            <a:r>
              <a:rPr lang="en-US" sz="3000" u="none" dirty="0">
                <a:solidFill>
                  <a:srgbClr val="000000"/>
                </a:solidFill>
                <a:latin typeface="Alegreya Sans Regular Bold"/>
              </a:rPr>
              <a:t>Profit loss</a:t>
            </a:r>
          </a:p>
        </p:txBody>
      </p:sp>
      <p:sp>
        <p:nvSpPr>
          <p:cNvPr id="7" name="AutoShape 7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8" name="Group 8"/>
          <p:cNvGrpSpPr/>
          <p:nvPr/>
        </p:nvGrpSpPr>
        <p:grpSpPr>
          <a:xfrm>
            <a:off x="17297400" y="741253"/>
            <a:ext cx="587307" cy="8804494"/>
            <a:chOff x="-414383" y="-2"/>
            <a:chExt cx="783076" cy="11739327"/>
          </a:xfrm>
        </p:grpSpPr>
        <p:sp>
          <p:nvSpPr>
            <p:cNvPr id="9" name="TextBox 9"/>
            <p:cNvSpPr txBox="1"/>
            <p:nvPr/>
          </p:nvSpPr>
          <p:spPr>
            <a:xfrm rot="5400000">
              <a:off x="-1286266" y="10084366"/>
              <a:ext cx="2966234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8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5400000">
              <a:off x="-4565636" y="4151251"/>
              <a:ext cx="9022362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sp>
        <p:nvSpPr>
          <p:cNvPr id="13" name="TextBox 13"/>
          <p:cNvSpPr txBox="1"/>
          <p:nvPr/>
        </p:nvSpPr>
        <p:spPr>
          <a:xfrm rot="16200000">
            <a:off x="-2647195" y="4506775"/>
            <a:ext cx="8586719" cy="10556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515"/>
              </a:lnSpc>
            </a:pPr>
            <a:r>
              <a:rPr lang="en-US" sz="6500" dirty="0">
                <a:solidFill>
                  <a:srgbClr val="000000"/>
                </a:solidFill>
                <a:latin typeface="TT Bells"/>
              </a:rPr>
              <a:t>4.0 Fishbone diagram</a:t>
            </a: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C8321AAF-520A-D4DF-F429-44CA8D693FB8}"/>
              </a:ext>
            </a:extLst>
          </p:cNvPr>
          <p:cNvSpPr txBox="1"/>
          <p:nvPr/>
        </p:nvSpPr>
        <p:spPr>
          <a:xfrm>
            <a:off x="8763000" y="1943100"/>
            <a:ext cx="2137200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legreya Sans Regular Bold"/>
              </a:rPr>
              <a:t>Employees not motivated due to administration instability</a:t>
            </a:r>
            <a:endParaRPr lang="en-US" u="none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975B4E6B-137B-681D-9DE5-B374E6CBAF21}"/>
              </a:ext>
            </a:extLst>
          </p:cNvPr>
          <p:cNvSpPr txBox="1"/>
          <p:nvPr/>
        </p:nvSpPr>
        <p:spPr>
          <a:xfrm>
            <a:off x="5884462" y="1943100"/>
            <a:ext cx="2137200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u="none" dirty="0">
                <a:solidFill>
                  <a:srgbClr val="000000"/>
                </a:solidFill>
                <a:latin typeface="Alegreya Sans Regular Bold"/>
              </a:rPr>
              <a:t>Social distancing </a:t>
            </a:r>
            <a:r>
              <a:rPr lang="en-US" dirty="0">
                <a:solidFill>
                  <a:srgbClr val="000000"/>
                </a:solidFill>
                <a:latin typeface="Alegreya Sans Regular Bold"/>
              </a:rPr>
              <a:t>means that people would have to stay at home, stop gathering and having social events</a:t>
            </a:r>
            <a:endParaRPr lang="en-US" u="none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EE3FA7FF-EF4A-86CC-C8B9-B4147B87641A}"/>
              </a:ext>
            </a:extLst>
          </p:cNvPr>
          <p:cNvSpPr txBox="1"/>
          <p:nvPr/>
        </p:nvSpPr>
        <p:spPr>
          <a:xfrm>
            <a:off x="3293894" y="2358597"/>
            <a:ext cx="2137200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legreya Sans Regular Bold"/>
              </a:rPr>
              <a:t>Customers want more casual clothes (diversifying products)</a:t>
            </a:r>
            <a:endParaRPr lang="en-US" u="none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15" name="TextBox 3">
            <a:extLst>
              <a:ext uri="{FF2B5EF4-FFF2-40B4-BE49-F238E27FC236}">
                <a16:creationId xmlns:a16="http://schemas.microsoft.com/office/drawing/2014/main" id="{E373095E-3D2F-3732-E61A-BF21AC96194F}"/>
              </a:ext>
            </a:extLst>
          </p:cNvPr>
          <p:cNvSpPr txBox="1"/>
          <p:nvPr/>
        </p:nvSpPr>
        <p:spPr>
          <a:xfrm>
            <a:off x="3191314" y="7231024"/>
            <a:ext cx="2137200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legreya Sans Regular Bold"/>
              </a:rPr>
              <a:t>Marketing -&gt; Less ads and less partnerships</a:t>
            </a:r>
            <a:endParaRPr lang="en-US" u="none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16" name="TextBox 3">
            <a:extLst>
              <a:ext uri="{FF2B5EF4-FFF2-40B4-BE49-F238E27FC236}">
                <a16:creationId xmlns:a16="http://schemas.microsoft.com/office/drawing/2014/main" id="{DC287A27-8544-2FBC-75F8-9556F3309D14}"/>
              </a:ext>
            </a:extLst>
          </p:cNvPr>
          <p:cNvSpPr txBox="1"/>
          <p:nvPr/>
        </p:nvSpPr>
        <p:spPr>
          <a:xfrm>
            <a:off x="5884462" y="7092524"/>
            <a:ext cx="2137200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u="none" dirty="0">
                <a:solidFill>
                  <a:srgbClr val="000000"/>
                </a:solidFill>
                <a:latin typeface="Alegreya Sans Regular Bold"/>
              </a:rPr>
              <a:t>Too much stock and inventory cost </a:t>
            </a:r>
            <a:r>
              <a:rPr lang="en-US" dirty="0">
                <a:solidFill>
                  <a:srgbClr val="000000"/>
                </a:solidFill>
                <a:latin typeface="Alegreya Sans Regular Bold"/>
              </a:rPr>
              <a:t>is too high</a:t>
            </a:r>
            <a:endParaRPr lang="en-US" u="none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17" name="TextBox 3">
            <a:extLst>
              <a:ext uri="{FF2B5EF4-FFF2-40B4-BE49-F238E27FC236}">
                <a16:creationId xmlns:a16="http://schemas.microsoft.com/office/drawing/2014/main" id="{6614635F-717F-E66A-2328-FBD469CB9ABF}"/>
              </a:ext>
            </a:extLst>
          </p:cNvPr>
          <p:cNvSpPr txBox="1"/>
          <p:nvPr/>
        </p:nvSpPr>
        <p:spPr>
          <a:xfrm>
            <a:off x="8577610" y="7231024"/>
            <a:ext cx="2137200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legreya Sans Regular Bold"/>
              </a:rPr>
              <a:t>Customer service issues -&gt; understaffed due to covid infections</a:t>
            </a:r>
            <a:endParaRPr lang="en-US" u="none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AEB9A33-90E0-51B1-5776-2CDF87AFB35D}"/>
              </a:ext>
            </a:extLst>
          </p:cNvPr>
          <p:cNvSpPr txBox="1"/>
          <p:nvPr/>
        </p:nvSpPr>
        <p:spPr>
          <a:xfrm>
            <a:off x="13857675" y="9545747"/>
            <a:ext cx="284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Source: Baum et al (2020)</a:t>
            </a:r>
          </a:p>
        </p:txBody>
      </p:sp>
    </p:spTree>
    <p:extLst>
      <p:ext uri="{BB962C8B-B14F-4D97-AF65-F5344CB8AC3E}">
        <p14:creationId xmlns:p14="http://schemas.microsoft.com/office/powerpoint/2010/main" val="296488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8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7"/>
          <p:cNvSpPr/>
          <p:nvPr/>
        </p:nvSpPr>
        <p:spPr>
          <a:xfrm rot="-5400000">
            <a:off x="12030075" y="5129213"/>
            <a:ext cx="10287000" cy="0"/>
          </a:xfrm>
          <a:prstGeom prst="line">
            <a:avLst/>
          </a:prstGeom>
          <a:ln w="28575" cap="flat">
            <a:solidFill>
              <a:srgbClr val="CFC9B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8" name="Group 8"/>
          <p:cNvGrpSpPr/>
          <p:nvPr/>
        </p:nvGrpSpPr>
        <p:grpSpPr>
          <a:xfrm>
            <a:off x="17297400" y="741253"/>
            <a:ext cx="587307" cy="8804494"/>
            <a:chOff x="-414383" y="-2"/>
            <a:chExt cx="783076" cy="11739327"/>
          </a:xfrm>
        </p:grpSpPr>
        <p:sp>
          <p:nvSpPr>
            <p:cNvPr id="9" name="TextBox 9"/>
            <p:cNvSpPr txBox="1"/>
            <p:nvPr/>
          </p:nvSpPr>
          <p:spPr>
            <a:xfrm rot="5400000">
              <a:off x="-1286266" y="10084366"/>
              <a:ext cx="2966234" cy="3436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9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5400000">
              <a:off x="-4565636" y="4151251"/>
              <a:ext cx="9022362" cy="7198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60"/>
                </a:lnSpc>
              </a:pPr>
              <a:r>
                <a:rPr lang="en-US" sz="1800" spc="122" dirty="0">
                  <a:solidFill>
                    <a:srgbClr val="000000"/>
                  </a:solidFill>
                  <a:latin typeface="Alegreya Sans Regular Bold"/>
                </a:rPr>
                <a:t>T M LEWIN case- </a:t>
              </a:r>
              <a:r>
                <a:rPr lang="en-GB" sz="1800" u="none" spc="176" dirty="0">
                  <a:solidFill>
                    <a:srgbClr val="000000"/>
                  </a:solidFill>
                  <a:latin typeface="Alegreya Sans Regular Bold"/>
                </a:rPr>
                <a:t>Problem Solving and Decision Making</a:t>
              </a:r>
              <a:endParaRPr lang="en-US" sz="1800" u="none" spc="176" dirty="0">
                <a:solidFill>
                  <a:srgbClr val="000000"/>
                </a:solidFill>
                <a:latin typeface="Alegreya Sans Regular Bold"/>
              </a:endParaRPr>
            </a:p>
            <a:p>
              <a:pPr algn="ctr">
                <a:lnSpc>
                  <a:spcPts val="2160"/>
                </a:lnSpc>
              </a:pPr>
              <a:endParaRPr lang="en-US" sz="1800" spc="122" dirty="0">
                <a:solidFill>
                  <a:srgbClr val="000000"/>
                </a:solidFill>
                <a:latin typeface="Alegreya Sans Regular Bold"/>
              </a:endParaRPr>
            </a:p>
          </p:txBody>
        </p:sp>
      </p:grpSp>
      <p:sp>
        <p:nvSpPr>
          <p:cNvPr id="13" name="TextBox 13"/>
          <p:cNvSpPr txBox="1"/>
          <p:nvPr/>
        </p:nvSpPr>
        <p:spPr>
          <a:xfrm rot="16200000">
            <a:off x="-1592975" y="4670336"/>
            <a:ext cx="6470472" cy="10556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515"/>
              </a:lnSpc>
            </a:pPr>
            <a:r>
              <a:rPr lang="en-US" sz="6500" dirty="0">
                <a:solidFill>
                  <a:srgbClr val="000000"/>
                </a:solidFill>
                <a:latin typeface="TT Bells"/>
              </a:rPr>
              <a:t>5.0 Alternatives</a:t>
            </a: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EE3FA7FF-EF4A-86CC-C8B9-B4147B87641A}"/>
              </a:ext>
            </a:extLst>
          </p:cNvPr>
          <p:cNvSpPr txBox="1"/>
          <p:nvPr/>
        </p:nvSpPr>
        <p:spPr>
          <a:xfrm>
            <a:off x="2438400" y="2462643"/>
            <a:ext cx="5451610" cy="33239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Alegreya Sans Regular Bold"/>
              </a:rPr>
              <a:t>One of the most appropriate idea to help the revenue bloom would be </a:t>
            </a:r>
            <a:r>
              <a:rPr lang="en-US" sz="2400" i="1" dirty="0">
                <a:solidFill>
                  <a:srgbClr val="000000"/>
                </a:solidFill>
                <a:latin typeface="Alegreya Sans Regular Bold"/>
              </a:rPr>
              <a:t>diversification  </a:t>
            </a:r>
            <a:r>
              <a:rPr lang="en-US" sz="2400" dirty="0">
                <a:solidFill>
                  <a:srgbClr val="000000"/>
                </a:solidFill>
                <a:latin typeface="Alegreya Sans Regular Bold"/>
              </a:rPr>
              <a:t>meaning that the company should be offering female fashionwear and include a new line of a more casual clothes.</a:t>
            </a:r>
          </a:p>
          <a:p>
            <a:pPr marL="0" lvl="0" indent="0" algn="ctr">
              <a:spcBef>
                <a:spcPct val="0"/>
              </a:spcBef>
            </a:pPr>
            <a:endParaRPr lang="en-US" sz="2400" dirty="0">
              <a:solidFill>
                <a:srgbClr val="000000"/>
              </a:solidFill>
              <a:latin typeface="Alegreya Sans Regular Bold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Alegreya Sans Regular Bold"/>
              </a:rPr>
              <a:t>As with the social distancing and people working from home, the need for formalwear had been reduced. </a:t>
            </a:r>
            <a:endParaRPr lang="en-US" sz="2400" u="none" dirty="0">
              <a:solidFill>
                <a:srgbClr val="000000"/>
              </a:solidFill>
              <a:latin typeface="Alegreya Sans Regular Bold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B1465190-42EB-F25D-4CF8-FC93326E97D2}"/>
              </a:ext>
            </a:extLst>
          </p:cNvPr>
          <p:cNvSpPr txBox="1"/>
          <p:nvPr/>
        </p:nvSpPr>
        <p:spPr>
          <a:xfrm>
            <a:off x="2438400" y="563200"/>
            <a:ext cx="7523737" cy="1395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11999"/>
              </a:lnSpc>
              <a:spcBef>
                <a:spcPct val="0"/>
              </a:spcBef>
            </a:pPr>
            <a:r>
              <a:rPr lang="en-US" sz="6600" i="1" dirty="0">
                <a:solidFill>
                  <a:srgbClr val="CFC9BD"/>
                </a:solidFill>
                <a:latin typeface="TT Bells Bold"/>
              </a:rPr>
              <a:t>Diversification</a:t>
            </a:r>
          </a:p>
        </p:txBody>
      </p:sp>
      <p:pic>
        <p:nvPicPr>
          <p:cNvPr id="3074" name="Picture 2" descr="The Guide to Business Formal Wear for Women - Sumissura">
            <a:extLst>
              <a:ext uri="{FF2B5EF4-FFF2-40B4-BE49-F238E27FC236}">
                <a16:creationId xmlns:a16="http://schemas.microsoft.com/office/drawing/2014/main" id="{F39CF69C-7418-0BD6-94CB-B8BCF61A8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5410" y="1562100"/>
            <a:ext cx="7620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368A5A-C110-CF93-F6DE-D28AA52A6B94}"/>
              </a:ext>
            </a:extLst>
          </p:cNvPr>
          <p:cNvSpPr txBox="1"/>
          <p:nvPr/>
        </p:nvSpPr>
        <p:spPr>
          <a:xfrm>
            <a:off x="2438400" y="7048500"/>
            <a:ext cx="5451610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Alegreya Sans Regular Bold"/>
              </a:rPr>
              <a:t>Another idea would have been to stop operating in physical stores and focus on e-commerce to reduce the cost of running. However, diversifying would help the company in a post-pandemic strategy.</a:t>
            </a:r>
            <a:endParaRPr lang="en-US" sz="2400" u="none" dirty="0">
              <a:solidFill>
                <a:srgbClr val="000000"/>
              </a:solidFill>
              <a:latin typeface="Alegreya Sans Regular Bold"/>
            </a:endParaRPr>
          </a:p>
        </p:txBody>
      </p:sp>
    </p:spTree>
    <p:extLst>
      <p:ext uri="{BB962C8B-B14F-4D97-AF65-F5344CB8AC3E}">
        <p14:creationId xmlns:p14="http://schemas.microsoft.com/office/powerpoint/2010/main" val="41293776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-2438400" y="358165"/>
            <a:ext cx="13681312" cy="153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00"/>
              </a:lnSpc>
            </a:pPr>
            <a:r>
              <a:rPr lang="en-US" sz="10000" dirty="0">
                <a:solidFill>
                  <a:srgbClr val="EBE8E2"/>
                </a:solidFill>
                <a:latin typeface="TT Bells"/>
              </a:rPr>
              <a:t>References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7608186" y="741254"/>
            <a:ext cx="266700" cy="8804492"/>
            <a:chOff x="0" y="0"/>
            <a:chExt cx="355600" cy="11739323"/>
          </a:xfrm>
        </p:grpSpPr>
        <p:sp>
          <p:nvSpPr>
            <p:cNvPr id="7" name="TextBox 7"/>
            <p:cNvSpPr txBox="1"/>
            <p:nvPr/>
          </p:nvSpPr>
          <p:spPr>
            <a:xfrm rot="5400000">
              <a:off x="-1286266" y="10059357"/>
              <a:ext cx="2966233" cy="393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>
                  <a:solidFill>
                    <a:srgbClr val="EBE8E2"/>
                  </a:solidFill>
                  <a:latin typeface="Alegreya Sans Regular Bold"/>
                </a:rPr>
                <a:t>PAGE NUMBER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5400000">
              <a:off x="-1286266" y="1286266"/>
              <a:ext cx="2966233" cy="393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160"/>
                </a:lnSpc>
              </a:pPr>
              <a:r>
                <a:rPr lang="en-US" sz="1800" spc="122">
                  <a:solidFill>
                    <a:srgbClr val="EBE8E2"/>
                  </a:solidFill>
                  <a:latin typeface="Alegreya Sans Regular Bold"/>
                </a:rPr>
                <a:t>PROJECT TIMELINE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BEC9FB6-3901-B4CA-F0B0-ACBF03D1877D}"/>
              </a:ext>
            </a:extLst>
          </p:cNvPr>
          <p:cNvSpPr txBox="1"/>
          <p:nvPr/>
        </p:nvSpPr>
        <p:spPr>
          <a:xfrm>
            <a:off x="1143000" y="2327344"/>
            <a:ext cx="15621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solidFill>
                <a:schemeClr val="bg1"/>
              </a:solidFill>
              <a:effectLst/>
              <a:latin typeface="Alegreya Sans Regular Bold" panose="020B0604020202020204" charset="0"/>
            </a:endParaRPr>
          </a:p>
          <a:p>
            <a:r>
              <a:rPr lang="en-GB" sz="2400" b="0" i="0" dirty="0" err="1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Bartik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, A.W., Bertrand, M., Cullen, Z., </a:t>
            </a:r>
            <a:r>
              <a:rPr lang="en-GB" sz="2400" b="0" i="0" dirty="0" err="1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Glaeser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, E.L., Luca, M. and Stanton, C. (2020). The impact of COVID-19 on small business outcomes and expectations.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Proceedings of the national academy of sciences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,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117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(30), pp.17656-17666.</a:t>
            </a:r>
          </a:p>
          <a:p>
            <a:endParaRPr lang="en-GB" sz="2400" dirty="0">
              <a:solidFill>
                <a:schemeClr val="bg1"/>
              </a:solidFill>
              <a:latin typeface="Alegreya Sans Regular Bold" panose="020B0604020202020204" charset="0"/>
            </a:endParaRPr>
          </a:p>
          <a:p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Baum, C. </a:t>
            </a:r>
            <a:r>
              <a:rPr lang="en-GB" sz="240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et al.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 (2020) </a:t>
            </a:r>
            <a:r>
              <a:rPr lang="en-GB" sz="240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Perspectives for North America's fashion industry in a time of crisis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, </a:t>
            </a:r>
            <a:r>
              <a:rPr lang="en-GB" sz="240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McKinsey &amp; Company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. McKinsey &amp; Company. Available at: https://www.mckinsey.com/industries/retail/our-insights/perspectives-for-north-americas-fashion-industry-in-a-time-of-crisis (Accessed: October 24, 2022). </a:t>
            </a:r>
          </a:p>
          <a:p>
            <a:endParaRPr lang="en-GB" sz="2400" b="0" i="0" dirty="0">
              <a:solidFill>
                <a:schemeClr val="bg1"/>
              </a:solidFill>
              <a:effectLst/>
              <a:latin typeface="Alegreya Sans Regular Bold" panose="020B0604020202020204" charset="0"/>
            </a:endParaRPr>
          </a:p>
          <a:p>
            <a:endParaRPr lang="en-GB" sz="2400" b="0" i="0" dirty="0">
              <a:solidFill>
                <a:schemeClr val="bg1"/>
              </a:solidFill>
              <a:effectLst/>
              <a:latin typeface="Alegreya Sans Regular Bold" panose="020B0604020202020204" charset="0"/>
            </a:endParaRPr>
          </a:p>
          <a:p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Butler, S. (2022) </a:t>
            </a:r>
            <a:r>
              <a:rPr lang="en-GB" sz="240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TM </a:t>
            </a:r>
            <a:r>
              <a:rPr lang="en-GB" sz="2400" i="1" dirty="0" err="1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lewin</a:t>
            </a:r>
            <a:r>
              <a:rPr lang="en-GB" sz="240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 calls in administrators for second time in two years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, </a:t>
            </a:r>
            <a:r>
              <a:rPr lang="en-GB" sz="240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The Guardian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. Guardian News and Media. Available at: https://www.theguardian.com/business/2022/mar/17/tm-lewin-calls-in-administrators-for-second-time-in-two-years (Accessed: October 24, 2022). </a:t>
            </a:r>
          </a:p>
          <a:p>
            <a:endParaRPr lang="en-GB" sz="2400" b="0" i="0" dirty="0">
              <a:solidFill>
                <a:schemeClr val="bg1"/>
              </a:solidFill>
              <a:effectLst/>
              <a:latin typeface="Alegreya Sans Regular Bold" panose="020B0604020202020204" charset="0"/>
            </a:endParaRPr>
          </a:p>
          <a:p>
            <a:endParaRPr lang="en-GB" sz="2400" dirty="0">
              <a:solidFill>
                <a:schemeClr val="bg1"/>
              </a:solidFill>
              <a:effectLst/>
              <a:latin typeface="Alegreya Sans Regular Bold" panose="020B0604020202020204" charset="0"/>
            </a:endParaRPr>
          </a:p>
          <a:p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Lewin, T.M. (</a:t>
            </a:r>
            <a:r>
              <a:rPr lang="en-GB" sz="2400" dirty="0">
                <a:solidFill>
                  <a:schemeClr val="bg1"/>
                </a:solidFill>
                <a:latin typeface="Alegreya Sans Regular Bold" panose="020B0604020202020204" charset="0"/>
              </a:rPr>
              <a:t>2022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) </a:t>
            </a:r>
            <a:r>
              <a:rPr lang="en-GB" sz="2400" i="1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About Us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, </a:t>
            </a:r>
            <a:r>
              <a:rPr lang="en-GB" sz="2400" i="1" dirty="0" err="1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tmlewinuk</a:t>
            </a:r>
            <a:r>
              <a:rPr lang="en-GB" sz="2400" dirty="0">
                <a:solidFill>
                  <a:schemeClr val="bg1"/>
                </a:solidFill>
                <a:effectLst/>
                <a:latin typeface="Alegreya Sans Regular Bold" panose="020B0604020202020204" charset="0"/>
              </a:rPr>
              <a:t>. Available at: https://tmlewin.co.uk/pages/about-us (Accessed: October 23, 2022). 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1632</TotalTime>
  <Words>896</Words>
  <Application>Microsoft Office PowerPoint</Application>
  <PresentationFormat>Custom</PresentationFormat>
  <Paragraphs>115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Alegreya Sans Regular Bold</vt:lpstr>
      <vt:lpstr>Alegreya Sans Regular</vt:lpstr>
      <vt:lpstr>Calibri</vt:lpstr>
      <vt:lpstr>TT Bells Bold</vt:lpstr>
      <vt:lpstr>Wingdings</vt:lpstr>
      <vt:lpstr>TT Bells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Beige and Black Simple &amp; Modern Project Timeline Presentation</dc:title>
  <cp:lastModifiedBy>Ramona Cicortas</cp:lastModifiedBy>
  <cp:revision>5</cp:revision>
  <dcterms:created xsi:type="dcterms:W3CDTF">2006-08-16T00:00:00Z</dcterms:created>
  <dcterms:modified xsi:type="dcterms:W3CDTF">2022-10-29T16:10:54Z</dcterms:modified>
  <dc:identifier>DAFQQu0Srqg</dc:identifier>
</cp:coreProperties>
</file>