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2" r:id="rId3"/>
    <p:sldId id="258" r:id="rId4"/>
    <p:sldId id="274" r:id="rId5"/>
    <p:sldId id="276" r:id="rId6"/>
    <p:sldId id="277" r:id="rId7"/>
    <p:sldId id="285" r:id="rId8"/>
    <p:sldId id="288" r:id="rId9"/>
    <p:sldId id="284" r:id="rId10"/>
    <p:sldId id="283" r:id="rId11"/>
    <p:sldId id="261" r:id="rId12"/>
    <p:sldId id="257" r:id="rId13"/>
    <p:sldId id="286" r:id="rId14"/>
    <p:sldId id="28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54" y="11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5FBDF5-A0F2-4ED4-B4D3-3344B86A03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DFC313C-6C59-4698-B28A-A966AFA69FD5}">
      <dgm:prSet/>
      <dgm:spPr/>
      <dgm:t>
        <a:bodyPr/>
        <a:lstStyle/>
        <a:p>
          <a:r>
            <a:rPr lang="en-GB"/>
            <a:t>Good writing starts with good reading</a:t>
          </a:r>
          <a:endParaRPr lang="en-US"/>
        </a:p>
      </dgm:t>
    </dgm:pt>
    <dgm:pt modelId="{C47CF011-DC06-4D07-8A86-F729859C7DCD}" type="parTrans" cxnId="{11C6D134-6370-4BAA-A5C2-3BC98CF0E6E3}">
      <dgm:prSet/>
      <dgm:spPr/>
      <dgm:t>
        <a:bodyPr/>
        <a:lstStyle/>
        <a:p>
          <a:endParaRPr lang="en-US"/>
        </a:p>
      </dgm:t>
    </dgm:pt>
    <dgm:pt modelId="{83923FBA-C699-4428-AC8E-B4BA5F072838}" type="sibTrans" cxnId="{11C6D134-6370-4BAA-A5C2-3BC98CF0E6E3}">
      <dgm:prSet/>
      <dgm:spPr/>
      <dgm:t>
        <a:bodyPr/>
        <a:lstStyle/>
        <a:p>
          <a:endParaRPr lang="en-US"/>
        </a:p>
      </dgm:t>
    </dgm:pt>
    <dgm:pt modelId="{9BEB7721-51A5-4C1C-A68A-468D1FDC4C13}">
      <dgm:prSet/>
      <dgm:spPr/>
      <dgm:t>
        <a:bodyPr/>
        <a:lstStyle/>
        <a:p>
          <a:r>
            <a:rPr lang="en-GB"/>
            <a:t>Learning comes through writing</a:t>
          </a:r>
          <a:endParaRPr lang="en-US"/>
        </a:p>
      </dgm:t>
    </dgm:pt>
    <dgm:pt modelId="{0EA49476-0025-4787-AC7D-E7402D55C6B5}" type="parTrans" cxnId="{DA4BF329-38C3-4892-916F-E21D7981B12C}">
      <dgm:prSet/>
      <dgm:spPr/>
      <dgm:t>
        <a:bodyPr/>
        <a:lstStyle/>
        <a:p>
          <a:endParaRPr lang="en-US"/>
        </a:p>
      </dgm:t>
    </dgm:pt>
    <dgm:pt modelId="{E209AFF1-7DA7-4362-9189-82705BA3BB6E}" type="sibTrans" cxnId="{DA4BF329-38C3-4892-916F-E21D7981B12C}">
      <dgm:prSet/>
      <dgm:spPr/>
      <dgm:t>
        <a:bodyPr/>
        <a:lstStyle/>
        <a:p>
          <a:endParaRPr lang="en-US"/>
        </a:p>
      </dgm:t>
    </dgm:pt>
    <dgm:pt modelId="{DD03873A-C39F-4959-8C33-4C29B56B4D61}">
      <dgm:prSet/>
      <dgm:spPr/>
      <dgm:t>
        <a:bodyPr/>
        <a:lstStyle/>
        <a:p>
          <a:r>
            <a:rPr lang="en-GB"/>
            <a:t>Quality comes from revision</a:t>
          </a:r>
          <a:endParaRPr lang="en-US"/>
        </a:p>
      </dgm:t>
    </dgm:pt>
    <dgm:pt modelId="{3626C04E-4869-4C44-B522-D8685A417FEE}" type="parTrans" cxnId="{7CE6637D-69EF-4850-B5D1-DA49F563142E}">
      <dgm:prSet/>
      <dgm:spPr/>
      <dgm:t>
        <a:bodyPr/>
        <a:lstStyle/>
        <a:p>
          <a:endParaRPr lang="en-US"/>
        </a:p>
      </dgm:t>
    </dgm:pt>
    <dgm:pt modelId="{6214A109-FCE9-43B6-BDB7-226E0A3ABBC5}" type="sibTrans" cxnId="{7CE6637D-69EF-4850-B5D1-DA49F563142E}">
      <dgm:prSet/>
      <dgm:spPr/>
      <dgm:t>
        <a:bodyPr/>
        <a:lstStyle/>
        <a:p>
          <a:endParaRPr lang="en-US"/>
        </a:p>
      </dgm:t>
    </dgm:pt>
    <dgm:pt modelId="{2F030131-94B4-4F18-9A5D-1CA757AE989D}">
      <dgm:prSet/>
      <dgm:spPr/>
      <dgm:t>
        <a:bodyPr/>
        <a:lstStyle/>
        <a:p>
          <a:r>
            <a:rPr lang="en-GB"/>
            <a:t>Regular writing develops fluency</a:t>
          </a:r>
          <a:endParaRPr lang="en-US"/>
        </a:p>
      </dgm:t>
    </dgm:pt>
    <dgm:pt modelId="{269A863C-FE88-4AB1-8593-CC13EA56AC80}" type="parTrans" cxnId="{FF0603E7-F8F0-47D6-BB65-0918A64968A6}">
      <dgm:prSet/>
      <dgm:spPr/>
      <dgm:t>
        <a:bodyPr/>
        <a:lstStyle/>
        <a:p>
          <a:endParaRPr lang="en-US"/>
        </a:p>
      </dgm:t>
    </dgm:pt>
    <dgm:pt modelId="{5B24FA7D-B44A-43D8-8659-10CE5671E467}" type="sibTrans" cxnId="{FF0603E7-F8F0-47D6-BB65-0918A64968A6}">
      <dgm:prSet/>
      <dgm:spPr/>
      <dgm:t>
        <a:bodyPr/>
        <a:lstStyle/>
        <a:p>
          <a:endParaRPr lang="en-US"/>
        </a:p>
      </dgm:t>
    </dgm:pt>
    <dgm:pt modelId="{6EE7B099-C9A3-4ADB-80C3-486F8720224F}" type="pres">
      <dgm:prSet presAssocID="{6A5FBDF5-A0F2-4ED4-B4D3-3344B86A0336}" presName="linear" presStyleCnt="0">
        <dgm:presLayoutVars>
          <dgm:animLvl val="lvl"/>
          <dgm:resizeHandles val="exact"/>
        </dgm:presLayoutVars>
      </dgm:prSet>
      <dgm:spPr/>
    </dgm:pt>
    <dgm:pt modelId="{7CF003CC-25EE-4632-871C-E859338659AD}" type="pres">
      <dgm:prSet presAssocID="{2DFC313C-6C59-4698-B28A-A966AFA69FD5}" presName="parentText" presStyleLbl="node1" presStyleIdx="0" presStyleCnt="4">
        <dgm:presLayoutVars>
          <dgm:chMax val="0"/>
          <dgm:bulletEnabled val="1"/>
        </dgm:presLayoutVars>
      </dgm:prSet>
      <dgm:spPr/>
    </dgm:pt>
    <dgm:pt modelId="{0BD03059-7BF4-4ECB-95DD-7F9EE075EEEC}" type="pres">
      <dgm:prSet presAssocID="{83923FBA-C699-4428-AC8E-B4BA5F072838}" presName="spacer" presStyleCnt="0"/>
      <dgm:spPr/>
    </dgm:pt>
    <dgm:pt modelId="{47B11E33-D8AE-4D04-9D5C-F459FC651A2E}" type="pres">
      <dgm:prSet presAssocID="{9BEB7721-51A5-4C1C-A68A-468D1FDC4C13}" presName="parentText" presStyleLbl="node1" presStyleIdx="1" presStyleCnt="4">
        <dgm:presLayoutVars>
          <dgm:chMax val="0"/>
          <dgm:bulletEnabled val="1"/>
        </dgm:presLayoutVars>
      </dgm:prSet>
      <dgm:spPr/>
    </dgm:pt>
    <dgm:pt modelId="{8BEF4249-5B47-482E-8F00-31A94B650D81}" type="pres">
      <dgm:prSet presAssocID="{E209AFF1-7DA7-4362-9189-82705BA3BB6E}" presName="spacer" presStyleCnt="0"/>
      <dgm:spPr/>
    </dgm:pt>
    <dgm:pt modelId="{CB7D67A9-96D6-4B24-A98C-591A6C2A951F}" type="pres">
      <dgm:prSet presAssocID="{DD03873A-C39F-4959-8C33-4C29B56B4D61}" presName="parentText" presStyleLbl="node1" presStyleIdx="2" presStyleCnt="4">
        <dgm:presLayoutVars>
          <dgm:chMax val="0"/>
          <dgm:bulletEnabled val="1"/>
        </dgm:presLayoutVars>
      </dgm:prSet>
      <dgm:spPr/>
    </dgm:pt>
    <dgm:pt modelId="{00E1E9A9-B71E-4C67-8467-A005EF3C210F}" type="pres">
      <dgm:prSet presAssocID="{6214A109-FCE9-43B6-BDB7-226E0A3ABBC5}" presName="spacer" presStyleCnt="0"/>
      <dgm:spPr/>
    </dgm:pt>
    <dgm:pt modelId="{27F00494-87CF-4BB2-828A-2A3571E6EBFA}" type="pres">
      <dgm:prSet presAssocID="{2F030131-94B4-4F18-9A5D-1CA757AE989D}" presName="parentText" presStyleLbl="node1" presStyleIdx="3" presStyleCnt="4">
        <dgm:presLayoutVars>
          <dgm:chMax val="0"/>
          <dgm:bulletEnabled val="1"/>
        </dgm:presLayoutVars>
      </dgm:prSet>
      <dgm:spPr/>
    </dgm:pt>
  </dgm:ptLst>
  <dgm:cxnLst>
    <dgm:cxn modelId="{2FD5140B-DF49-4084-B060-76B2F79CC3D2}" type="presOf" srcId="{9BEB7721-51A5-4C1C-A68A-468D1FDC4C13}" destId="{47B11E33-D8AE-4D04-9D5C-F459FC651A2E}" srcOrd="0" destOrd="0" presId="urn:microsoft.com/office/officeart/2005/8/layout/vList2"/>
    <dgm:cxn modelId="{DA4BF329-38C3-4892-916F-E21D7981B12C}" srcId="{6A5FBDF5-A0F2-4ED4-B4D3-3344B86A0336}" destId="{9BEB7721-51A5-4C1C-A68A-468D1FDC4C13}" srcOrd="1" destOrd="0" parTransId="{0EA49476-0025-4787-AC7D-E7402D55C6B5}" sibTransId="{E209AFF1-7DA7-4362-9189-82705BA3BB6E}"/>
    <dgm:cxn modelId="{11C6D134-6370-4BAA-A5C2-3BC98CF0E6E3}" srcId="{6A5FBDF5-A0F2-4ED4-B4D3-3344B86A0336}" destId="{2DFC313C-6C59-4698-B28A-A966AFA69FD5}" srcOrd="0" destOrd="0" parTransId="{C47CF011-DC06-4D07-8A86-F729859C7DCD}" sibTransId="{83923FBA-C699-4428-AC8E-B4BA5F072838}"/>
    <dgm:cxn modelId="{A822F060-75C0-450A-9B50-984425AE36A6}" type="presOf" srcId="{2F030131-94B4-4F18-9A5D-1CA757AE989D}" destId="{27F00494-87CF-4BB2-828A-2A3571E6EBFA}" srcOrd="0" destOrd="0" presId="urn:microsoft.com/office/officeart/2005/8/layout/vList2"/>
    <dgm:cxn modelId="{369CE471-D7B7-44BF-9BD9-7046BEED77C5}" type="presOf" srcId="{6A5FBDF5-A0F2-4ED4-B4D3-3344B86A0336}" destId="{6EE7B099-C9A3-4ADB-80C3-486F8720224F}" srcOrd="0" destOrd="0" presId="urn:microsoft.com/office/officeart/2005/8/layout/vList2"/>
    <dgm:cxn modelId="{7CE6637D-69EF-4850-B5D1-DA49F563142E}" srcId="{6A5FBDF5-A0F2-4ED4-B4D3-3344B86A0336}" destId="{DD03873A-C39F-4959-8C33-4C29B56B4D61}" srcOrd="2" destOrd="0" parTransId="{3626C04E-4869-4C44-B522-D8685A417FEE}" sibTransId="{6214A109-FCE9-43B6-BDB7-226E0A3ABBC5}"/>
    <dgm:cxn modelId="{D8E887C5-56A8-491B-94C3-4625DBE53865}" type="presOf" srcId="{DD03873A-C39F-4959-8C33-4C29B56B4D61}" destId="{CB7D67A9-96D6-4B24-A98C-591A6C2A951F}" srcOrd="0" destOrd="0" presId="urn:microsoft.com/office/officeart/2005/8/layout/vList2"/>
    <dgm:cxn modelId="{FEE473CD-EF27-4EC3-9D9B-B6B90AFDFEFA}" type="presOf" srcId="{2DFC313C-6C59-4698-B28A-A966AFA69FD5}" destId="{7CF003CC-25EE-4632-871C-E859338659AD}" srcOrd="0" destOrd="0" presId="urn:microsoft.com/office/officeart/2005/8/layout/vList2"/>
    <dgm:cxn modelId="{FF0603E7-F8F0-47D6-BB65-0918A64968A6}" srcId="{6A5FBDF5-A0F2-4ED4-B4D3-3344B86A0336}" destId="{2F030131-94B4-4F18-9A5D-1CA757AE989D}" srcOrd="3" destOrd="0" parTransId="{269A863C-FE88-4AB1-8593-CC13EA56AC80}" sibTransId="{5B24FA7D-B44A-43D8-8659-10CE5671E467}"/>
    <dgm:cxn modelId="{205A700B-BC91-4BA3-BA76-F6A908CAC2AD}" type="presParOf" srcId="{6EE7B099-C9A3-4ADB-80C3-486F8720224F}" destId="{7CF003CC-25EE-4632-871C-E859338659AD}" srcOrd="0" destOrd="0" presId="urn:microsoft.com/office/officeart/2005/8/layout/vList2"/>
    <dgm:cxn modelId="{68E83808-6845-4384-98B2-224FC1FFFF0C}" type="presParOf" srcId="{6EE7B099-C9A3-4ADB-80C3-486F8720224F}" destId="{0BD03059-7BF4-4ECB-95DD-7F9EE075EEEC}" srcOrd="1" destOrd="0" presId="urn:microsoft.com/office/officeart/2005/8/layout/vList2"/>
    <dgm:cxn modelId="{CA8018A3-9205-4B37-A172-35EDFEEB29EB}" type="presParOf" srcId="{6EE7B099-C9A3-4ADB-80C3-486F8720224F}" destId="{47B11E33-D8AE-4D04-9D5C-F459FC651A2E}" srcOrd="2" destOrd="0" presId="urn:microsoft.com/office/officeart/2005/8/layout/vList2"/>
    <dgm:cxn modelId="{BEFEC157-26BC-4C13-A8F9-EF04A78656A7}" type="presParOf" srcId="{6EE7B099-C9A3-4ADB-80C3-486F8720224F}" destId="{8BEF4249-5B47-482E-8F00-31A94B650D81}" srcOrd="3" destOrd="0" presId="urn:microsoft.com/office/officeart/2005/8/layout/vList2"/>
    <dgm:cxn modelId="{8B761C25-9CDD-4821-8F77-E093C7E5A979}" type="presParOf" srcId="{6EE7B099-C9A3-4ADB-80C3-486F8720224F}" destId="{CB7D67A9-96D6-4B24-A98C-591A6C2A951F}" srcOrd="4" destOrd="0" presId="urn:microsoft.com/office/officeart/2005/8/layout/vList2"/>
    <dgm:cxn modelId="{21B61A4E-EB3C-4564-A20E-B9890E9819B9}" type="presParOf" srcId="{6EE7B099-C9A3-4ADB-80C3-486F8720224F}" destId="{00E1E9A9-B71E-4C67-8467-A005EF3C210F}" srcOrd="5" destOrd="0" presId="urn:microsoft.com/office/officeart/2005/8/layout/vList2"/>
    <dgm:cxn modelId="{B0F9FC13-3192-466D-BF56-EA29CEE9635B}" type="presParOf" srcId="{6EE7B099-C9A3-4ADB-80C3-486F8720224F}" destId="{27F00494-87CF-4BB2-828A-2A3571E6EBF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003CC-25EE-4632-871C-E859338659AD}">
      <dsp:nvSpPr>
        <dsp:cNvPr id="0" name=""/>
        <dsp:cNvSpPr/>
      </dsp:nvSpPr>
      <dsp:spPr>
        <a:xfrm>
          <a:off x="0" y="39088"/>
          <a:ext cx="7559504" cy="1471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Good writing starts with good reading</a:t>
          </a:r>
          <a:endParaRPr lang="en-US" sz="3700" kern="1200"/>
        </a:p>
      </dsp:txBody>
      <dsp:txXfrm>
        <a:off x="71850" y="110938"/>
        <a:ext cx="7415804" cy="1328160"/>
      </dsp:txXfrm>
    </dsp:sp>
    <dsp:sp modelId="{47B11E33-D8AE-4D04-9D5C-F459FC651A2E}">
      <dsp:nvSpPr>
        <dsp:cNvPr id="0" name=""/>
        <dsp:cNvSpPr/>
      </dsp:nvSpPr>
      <dsp:spPr>
        <a:xfrm>
          <a:off x="0" y="1617508"/>
          <a:ext cx="7559504" cy="14718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Learning comes through writing</a:t>
          </a:r>
          <a:endParaRPr lang="en-US" sz="3700" kern="1200"/>
        </a:p>
      </dsp:txBody>
      <dsp:txXfrm>
        <a:off x="71850" y="1689358"/>
        <a:ext cx="7415804" cy="1328160"/>
      </dsp:txXfrm>
    </dsp:sp>
    <dsp:sp modelId="{CB7D67A9-96D6-4B24-A98C-591A6C2A951F}">
      <dsp:nvSpPr>
        <dsp:cNvPr id="0" name=""/>
        <dsp:cNvSpPr/>
      </dsp:nvSpPr>
      <dsp:spPr>
        <a:xfrm>
          <a:off x="0" y="3195928"/>
          <a:ext cx="7559504" cy="14718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Quality comes from revision</a:t>
          </a:r>
          <a:endParaRPr lang="en-US" sz="3700" kern="1200"/>
        </a:p>
      </dsp:txBody>
      <dsp:txXfrm>
        <a:off x="71850" y="3267778"/>
        <a:ext cx="7415804" cy="1328160"/>
      </dsp:txXfrm>
    </dsp:sp>
    <dsp:sp modelId="{27F00494-87CF-4BB2-828A-2A3571E6EBFA}">
      <dsp:nvSpPr>
        <dsp:cNvPr id="0" name=""/>
        <dsp:cNvSpPr/>
      </dsp:nvSpPr>
      <dsp:spPr>
        <a:xfrm>
          <a:off x="0" y="4774348"/>
          <a:ext cx="7559504" cy="14718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Regular writing develops fluency</a:t>
          </a:r>
          <a:endParaRPr lang="en-US" sz="3700" kern="1200"/>
        </a:p>
      </dsp:txBody>
      <dsp:txXfrm>
        <a:off x="71850" y="4846198"/>
        <a:ext cx="7415804" cy="13281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4D8C5-98D6-FCE9-3A3F-1055092DC2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84EAA5-92ED-55DC-C861-48C2D182CC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F0A36A-9FE4-1563-35EA-5496607B905B}"/>
              </a:ext>
            </a:extLst>
          </p:cNvPr>
          <p:cNvSpPr>
            <a:spLocks noGrp="1"/>
          </p:cNvSpPr>
          <p:nvPr>
            <p:ph type="dt" sz="half" idx="10"/>
          </p:nvPr>
        </p:nvSpPr>
        <p:spPr/>
        <p:txBody>
          <a:bodyPr/>
          <a:lstStyle/>
          <a:p>
            <a:fld id="{0C8D479E-865D-4283-AAD8-3A9EE726EFC1}" type="datetimeFigureOut">
              <a:rPr lang="en-GB" smtClean="0"/>
              <a:t>04/11/2023</a:t>
            </a:fld>
            <a:endParaRPr lang="en-GB"/>
          </a:p>
        </p:txBody>
      </p:sp>
      <p:sp>
        <p:nvSpPr>
          <p:cNvPr id="5" name="Footer Placeholder 4">
            <a:extLst>
              <a:ext uri="{FF2B5EF4-FFF2-40B4-BE49-F238E27FC236}">
                <a16:creationId xmlns:a16="http://schemas.microsoft.com/office/drawing/2014/main" id="{2E50D36A-216B-7F42-89EF-E7AF81F86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C344F2-6DC5-F378-9803-714E5FF685AE}"/>
              </a:ext>
            </a:extLst>
          </p:cNvPr>
          <p:cNvSpPr>
            <a:spLocks noGrp="1"/>
          </p:cNvSpPr>
          <p:nvPr>
            <p:ph type="sldNum" sz="quarter" idx="12"/>
          </p:nvPr>
        </p:nvSpPr>
        <p:spPr/>
        <p:txBody>
          <a:bodyPr/>
          <a:lstStyle/>
          <a:p>
            <a:fld id="{0CA76237-9922-4D52-8373-FB1BA5F3A37B}" type="slidenum">
              <a:rPr lang="en-GB" smtClean="0"/>
              <a:t>‹#›</a:t>
            </a:fld>
            <a:endParaRPr lang="en-GB"/>
          </a:p>
        </p:txBody>
      </p:sp>
    </p:spTree>
    <p:extLst>
      <p:ext uri="{BB962C8B-B14F-4D97-AF65-F5344CB8AC3E}">
        <p14:creationId xmlns:p14="http://schemas.microsoft.com/office/powerpoint/2010/main" val="1282185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DB278-84DE-CD23-0A32-A410A62757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25D8C7-0BE2-C7F7-0AF0-67EEE97F3B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409E57-4E0D-D6D6-3B18-BBCC09391E89}"/>
              </a:ext>
            </a:extLst>
          </p:cNvPr>
          <p:cNvSpPr>
            <a:spLocks noGrp="1"/>
          </p:cNvSpPr>
          <p:nvPr>
            <p:ph type="dt" sz="half" idx="10"/>
          </p:nvPr>
        </p:nvSpPr>
        <p:spPr/>
        <p:txBody>
          <a:bodyPr/>
          <a:lstStyle/>
          <a:p>
            <a:fld id="{0C8D479E-865D-4283-AAD8-3A9EE726EFC1}" type="datetimeFigureOut">
              <a:rPr lang="en-GB" smtClean="0"/>
              <a:t>04/11/2023</a:t>
            </a:fld>
            <a:endParaRPr lang="en-GB"/>
          </a:p>
        </p:txBody>
      </p:sp>
      <p:sp>
        <p:nvSpPr>
          <p:cNvPr id="5" name="Footer Placeholder 4">
            <a:extLst>
              <a:ext uri="{FF2B5EF4-FFF2-40B4-BE49-F238E27FC236}">
                <a16:creationId xmlns:a16="http://schemas.microsoft.com/office/drawing/2014/main" id="{2253E9E2-B35D-D3C1-78DD-57424AB6C4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6CADB-4B76-C40C-4C0B-89A8E26D548E}"/>
              </a:ext>
            </a:extLst>
          </p:cNvPr>
          <p:cNvSpPr>
            <a:spLocks noGrp="1"/>
          </p:cNvSpPr>
          <p:nvPr>
            <p:ph type="sldNum" sz="quarter" idx="12"/>
          </p:nvPr>
        </p:nvSpPr>
        <p:spPr/>
        <p:txBody>
          <a:bodyPr/>
          <a:lstStyle/>
          <a:p>
            <a:fld id="{0CA76237-9922-4D52-8373-FB1BA5F3A37B}" type="slidenum">
              <a:rPr lang="en-GB" smtClean="0"/>
              <a:t>‹#›</a:t>
            </a:fld>
            <a:endParaRPr lang="en-GB"/>
          </a:p>
        </p:txBody>
      </p:sp>
    </p:spTree>
    <p:extLst>
      <p:ext uri="{BB962C8B-B14F-4D97-AF65-F5344CB8AC3E}">
        <p14:creationId xmlns:p14="http://schemas.microsoft.com/office/powerpoint/2010/main" val="228537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0D93-39A0-74D1-E68E-2CB0EC80B6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47B780-F18D-3678-468E-4921B1C697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EEEF64-3693-12A0-A202-392C2BD99614}"/>
              </a:ext>
            </a:extLst>
          </p:cNvPr>
          <p:cNvSpPr>
            <a:spLocks noGrp="1"/>
          </p:cNvSpPr>
          <p:nvPr>
            <p:ph type="dt" sz="half" idx="10"/>
          </p:nvPr>
        </p:nvSpPr>
        <p:spPr/>
        <p:txBody>
          <a:bodyPr/>
          <a:lstStyle/>
          <a:p>
            <a:fld id="{0C8D479E-865D-4283-AAD8-3A9EE726EFC1}" type="datetimeFigureOut">
              <a:rPr lang="en-GB" smtClean="0"/>
              <a:t>04/11/2023</a:t>
            </a:fld>
            <a:endParaRPr lang="en-GB"/>
          </a:p>
        </p:txBody>
      </p:sp>
      <p:sp>
        <p:nvSpPr>
          <p:cNvPr id="5" name="Footer Placeholder 4">
            <a:extLst>
              <a:ext uri="{FF2B5EF4-FFF2-40B4-BE49-F238E27FC236}">
                <a16:creationId xmlns:a16="http://schemas.microsoft.com/office/drawing/2014/main" id="{388CAB9E-9493-7FD7-DCA5-75AA1C89DF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FCD2DF-707A-8021-F311-22ACFCF334EB}"/>
              </a:ext>
            </a:extLst>
          </p:cNvPr>
          <p:cNvSpPr>
            <a:spLocks noGrp="1"/>
          </p:cNvSpPr>
          <p:nvPr>
            <p:ph type="sldNum" sz="quarter" idx="12"/>
          </p:nvPr>
        </p:nvSpPr>
        <p:spPr/>
        <p:txBody>
          <a:bodyPr/>
          <a:lstStyle/>
          <a:p>
            <a:fld id="{0CA76237-9922-4D52-8373-FB1BA5F3A37B}" type="slidenum">
              <a:rPr lang="en-GB" smtClean="0"/>
              <a:t>‹#›</a:t>
            </a:fld>
            <a:endParaRPr lang="en-GB"/>
          </a:p>
        </p:txBody>
      </p:sp>
    </p:spTree>
    <p:extLst>
      <p:ext uri="{BB962C8B-B14F-4D97-AF65-F5344CB8AC3E}">
        <p14:creationId xmlns:p14="http://schemas.microsoft.com/office/powerpoint/2010/main" val="24068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E5BCC-B60A-2F6A-5476-E782496A6D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832585-EC18-BC88-4236-B2DB07CB75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D7D1D4-B45A-C3B0-30CC-4BF4262D90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A1D116-F3CA-6CED-B4C5-63FAD5CC8491}"/>
              </a:ext>
            </a:extLst>
          </p:cNvPr>
          <p:cNvSpPr>
            <a:spLocks noGrp="1"/>
          </p:cNvSpPr>
          <p:nvPr>
            <p:ph type="dt" sz="half" idx="10"/>
          </p:nvPr>
        </p:nvSpPr>
        <p:spPr/>
        <p:txBody>
          <a:bodyPr/>
          <a:lstStyle/>
          <a:p>
            <a:fld id="{0C8D479E-865D-4283-AAD8-3A9EE726EFC1}" type="datetimeFigureOut">
              <a:rPr lang="en-GB" smtClean="0"/>
              <a:t>04/11/2023</a:t>
            </a:fld>
            <a:endParaRPr lang="en-GB"/>
          </a:p>
        </p:txBody>
      </p:sp>
      <p:sp>
        <p:nvSpPr>
          <p:cNvPr id="6" name="Footer Placeholder 5">
            <a:extLst>
              <a:ext uri="{FF2B5EF4-FFF2-40B4-BE49-F238E27FC236}">
                <a16:creationId xmlns:a16="http://schemas.microsoft.com/office/drawing/2014/main" id="{A79F4A76-597B-48C4-33CB-1DF0568204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383C97-F76C-AFC2-749B-21969693D323}"/>
              </a:ext>
            </a:extLst>
          </p:cNvPr>
          <p:cNvSpPr>
            <a:spLocks noGrp="1"/>
          </p:cNvSpPr>
          <p:nvPr>
            <p:ph type="sldNum" sz="quarter" idx="12"/>
          </p:nvPr>
        </p:nvSpPr>
        <p:spPr/>
        <p:txBody>
          <a:bodyPr/>
          <a:lstStyle/>
          <a:p>
            <a:fld id="{0CA76237-9922-4D52-8373-FB1BA5F3A37B}" type="slidenum">
              <a:rPr lang="en-GB" smtClean="0"/>
              <a:t>‹#›</a:t>
            </a:fld>
            <a:endParaRPr lang="en-GB"/>
          </a:p>
        </p:txBody>
      </p:sp>
    </p:spTree>
    <p:extLst>
      <p:ext uri="{BB962C8B-B14F-4D97-AF65-F5344CB8AC3E}">
        <p14:creationId xmlns:p14="http://schemas.microsoft.com/office/powerpoint/2010/main" val="1908020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81856-C8DF-DD3C-EA34-52A5E437DD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5C6C51-AD2A-62B2-7FBA-3B45EC21B0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3D3007-E623-1FDE-9FD5-C19ADD105A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3FC89F-1DF5-31D2-C5B0-EC7F440201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EE47C0-1176-7141-BC35-9CF8E6B6B7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796F53-E187-7B45-E881-A694B81E85A0}"/>
              </a:ext>
            </a:extLst>
          </p:cNvPr>
          <p:cNvSpPr>
            <a:spLocks noGrp="1"/>
          </p:cNvSpPr>
          <p:nvPr>
            <p:ph type="dt" sz="half" idx="10"/>
          </p:nvPr>
        </p:nvSpPr>
        <p:spPr/>
        <p:txBody>
          <a:bodyPr/>
          <a:lstStyle/>
          <a:p>
            <a:fld id="{0C8D479E-865D-4283-AAD8-3A9EE726EFC1}" type="datetimeFigureOut">
              <a:rPr lang="en-GB" smtClean="0"/>
              <a:t>04/11/2023</a:t>
            </a:fld>
            <a:endParaRPr lang="en-GB"/>
          </a:p>
        </p:txBody>
      </p:sp>
      <p:sp>
        <p:nvSpPr>
          <p:cNvPr id="8" name="Footer Placeholder 7">
            <a:extLst>
              <a:ext uri="{FF2B5EF4-FFF2-40B4-BE49-F238E27FC236}">
                <a16:creationId xmlns:a16="http://schemas.microsoft.com/office/drawing/2014/main" id="{DFD011DA-796B-E320-8D7C-078AA8D02F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594D1AC-F5CE-F864-F3DC-4054B7601527}"/>
              </a:ext>
            </a:extLst>
          </p:cNvPr>
          <p:cNvSpPr>
            <a:spLocks noGrp="1"/>
          </p:cNvSpPr>
          <p:nvPr>
            <p:ph type="sldNum" sz="quarter" idx="12"/>
          </p:nvPr>
        </p:nvSpPr>
        <p:spPr/>
        <p:txBody>
          <a:bodyPr/>
          <a:lstStyle/>
          <a:p>
            <a:fld id="{0CA76237-9922-4D52-8373-FB1BA5F3A37B}" type="slidenum">
              <a:rPr lang="en-GB" smtClean="0"/>
              <a:t>‹#›</a:t>
            </a:fld>
            <a:endParaRPr lang="en-GB"/>
          </a:p>
        </p:txBody>
      </p:sp>
    </p:spTree>
    <p:extLst>
      <p:ext uri="{BB962C8B-B14F-4D97-AF65-F5344CB8AC3E}">
        <p14:creationId xmlns:p14="http://schemas.microsoft.com/office/powerpoint/2010/main" val="1169827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BB00A-48D2-FB3A-AFB2-AC3C56CD79A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213BE0-AC30-E922-0445-BBC59A1DA2ED}"/>
              </a:ext>
            </a:extLst>
          </p:cNvPr>
          <p:cNvSpPr>
            <a:spLocks noGrp="1"/>
          </p:cNvSpPr>
          <p:nvPr>
            <p:ph type="dt" sz="half" idx="10"/>
          </p:nvPr>
        </p:nvSpPr>
        <p:spPr/>
        <p:txBody>
          <a:bodyPr/>
          <a:lstStyle/>
          <a:p>
            <a:fld id="{0C8D479E-865D-4283-AAD8-3A9EE726EFC1}" type="datetimeFigureOut">
              <a:rPr lang="en-GB" smtClean="0"/>
              <a:t>04/11/2023</a:t>
            </a:fld>
            <a:endParaRPr lang="en-GB"/>
          </a:p>
        </p:txBody>
      </p:sp>
      <p:sp>
        <p:nvSpPr>
          <p:cNvPr id="4" name="Footer Placeholder 3">
            <a:extLst>
              <a:ext uri="{FF2B5EF4-FFF2-40B4-BE49-F238E27FC236}">
                <a16:creationId xmlns:a16="http://schemas.microsoft.com/office/drawing/2014/main" id="{F21F1F77-96D3-4587-04E0-1C862DC74E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B9CE23-9DEF-814E-1524-377B3FA920A3}"/>
              </a:ext>
            </a:extLst>
          </p:cNvPr>
          <p:cNvSpPr>
            <a:spLocks noGrp="1"/>
          </p:cNvSpPr>
          <p:nvPr>
            <p:ph type="sldNum" sz="quarter" idx="12"/>
          </p:nvPr>
        </p:nvSpPr>
        <p:spPr/>
        <p:txBody>
          <a:bodyPr/>
          <a:lstStyle/>
          <a:p>
            <a:fld id="{0CA76237-9922-4D52-8373-FB1BA5F3A37B}" type="slidenum">
              <a:rPr lang="en-GB" smtClean="0"/>
              <a:t>‹#›</a:t>
            </a:fld>
            <a:endParaRPr lang="en-GB"/>
          </a:p>
        </p:txBody>
      </p:sp>
    </p:spTree>
    <p:extLst>
      <p:ext uri="{BB962C8B-B14F-4D97-AF65-F5344CB8AC3E}">
        <p14:creationId xmlns:p14="http://schemas.microsoft.com/office/powerpoint/2010/main" val="3236207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05E049-545A-0C9D-FFEC-272D0EECE4BC}"/>
              </a:ext>
            </a:extLst>
          </p:cNvPr>
          <p:cNvSpPr>
            <a:spLocks noGrp="1"/>
          </p:cNvSpPr>
          <p:nvPr>
            <p:ph type="dt" sz="half" idx="10"/>
          </p:nvPr>
        </p:nvSpPr>
        <p:spPr/>
        <p:txBody>
          <a:bodyPr/>
          <a:lstStyle/>
          <a:p>
            <a:fld id="{0C8D479E-865D-4283-AAD8-3A9EE726EFC1}" type="datetimeFigureOut">
              <a:rPr lang="en-GB" smtClean="0"/>
              <a:t>04/11/2023</a:t>
            </a:fld>
            <a:endParaRPr lang="en-GB"/>
          </a:p>
        </p:txBody>
      </p:sp>
      <p:sp>
        <p:nvSpPr>
          <p:cNvPr id="3" name="Footer Placeholder 2">
            <a:extLst>
              <a:ext uri="{FF2B5EF4-FFF2-40B4-BE49-F238E27FC236}">
                <a16:creationId xmlns:a16="http://schemas.microsoft.com/office/drawing/2014/main" id="{293627E2-D684-0B64-36AA-65268BCEFD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775400-1F4D-0358-F410-53BB81B6EA1A}"/>
              </a:ext>
            </a:extLst>
          </p:cNvPr>
          <p:cNvSpPr>
            <a:spLocks noGrp="1"/>
          </p:cNvSpPr>
          <p:nvPr>
            <p:ph type="sldNum" sz="quarter" idx="12"/>
          </p:nvPr>
        </p:nvSpPr>
        <p:spPr/>
        <p:txBody>
          <a:bodyPr/>
          <a:lstStyle/>
          <a:p>
            <a:fld id="{0CA76237-9922-4D52-8373-FB1BA5F3A37B}" type="slidenum">
              <a:rPr lang="en-GB" smtClean="0"/>
              <a:t>‹#›</a:t>
            </a:fld>
            <a:endParaRPr lang="en-GB"/>
          </a:p>
        </p:txBody>
      </p:sp>
    </p:spTree>
    <p:extLst>
      <p:ext uri="{BB962C8B-B14F-4D97-AF65-F5344CB8AC3E}">
        <p14:creationId xmlns:p14="http://schemas.microsoft.com/office/powerpoint/2010/main" val="1830314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3B4D5-0A07-B8F7-A9D3-EBCD4E7129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E53B12-5120-F49A-0881-0DF033D638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394E33D-6865-5797-7C01-3876AC55F6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C50885-56DF-9A8F-696C-E648431E2265}"/>
              </a:ext>
            </a:extLst>
          </p:cNvPr>
          <p:cNvSpPr>
            <a:spLocks noGrp="1"/>
          </p:cNvSpPr>
          <p:nvPr>
            <p:ph type="dt" sz="half" idx="10"/>
          </p:nvPr>
        </p:nvSpPr>
        <p:spPr/>
        <p:txBody>
          <a:bodyPr/>
          <a:lstStyle/>
          <a:p>
            <a:fld id="{0C8D479E-865D-4283-AAD8-3A9EE726EFC1}" type="datetimeFigureOut">
              <a:rPr lang="en-GB" smtClean="0"/>
              <a:t>04/11/2023</a:t>
            </a:fld>
            <a:endParaRPr lang="en-GB"/>
          </a:p>
        </p:txBody>
      </p:sp>
      <p:sp>
        <p:nvSpPr>
          <p:cNvPr id="6" name="Footer Placeholder 5">
            <a:extLst>
              <a:ext uri="{FF2B5EF4-FFF2-40B4-BE49-F238E27FC236}">
                <a16:creationId xmlns:a16="http://schemas.microsoft.com/office/drawing/2014/main" id="{A627E259-B98A-8D78-D2DD-48F1D719C5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40CA25-2466-B883-C047-D23415ED1FFA}"/>
              </a:ext>
            </a:extLst>
          </p:cNvPr>
          <p:cNvSpPr>
            <a:spLocks noGrp="1"/>
          </p:cNvSpPr>
          <p:nvPr>
            <p:ph type="sldNum" sz="quarter" idx="12"/>
          </p:nvPr>
        </p:nvSpPr>
        <p:spPr/>
        <p:txBody>
          <a:bodyPr/>
          <a:lstStyle/>
          <a:p>
            <a:fld id="{0CA76237-9922-4D52-8373-FB1BA5F3A37B}" type="slidenum">
              <a:rPr lang="en-GB" smtClean="0"/>
              <a:t>‹#›</a:t>
            </a:fld>
            <a:endParaRPr lang="en-GB"/>
          </a:p>
        </p:txBody>
      </p:sp>
    </p:spTree>
    <p:extLst>
      <p:ext uri="{BB962C8B-B14F-4D97-AF65-F5344CB8AC3E}">
        <p14:creationId xmlns:p14="http://schemas.microsoft.com/office/powerpoint/2010/main" val="1387782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71FA9-CEC6-70BF-FCCF-0DA84D2463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139E19-CA85-47F8-369B-BB79183B70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D602CA-691D-C378-D60F-C04B50F108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4094E2-E6A9-15F4-25CA-19D75E6E8970}"/>
              </a:ext>
            </a:extLst>
          </p:cNvPr>
          <p:cNvSpPr>
            <a:spLocks noGrp="1"/>
          </p:cNvSpPr>
          <p:nvPr>
            <p:ph type="dt" sz="half" idx="10"/>
          </p:nvPr>
        </p:nvSpPr>
        <p:spPr/>
        <p:txBody>
          <a:bodyPr/>
          <a:lstStyle/>
          <a:p>
            <a:fld id="{0C8D479E-865D-4283-AAD8-3A9EE726EFC1}" type="datetimeFigureOut">
              <a:rPr lang="en-GB" smtClean="0"/>
              <a:t>04/11/2023</a:t>
            </a:fld>
            <a:endParaRPr lang="en-GB"/>
          </a:p>
        </p:txBody>
      </p:sp>
      <p:sp>
        <p:nvSpPr>
          <p:cNvPr id="6" name="Footer Placeholder 5">
            <a:extLst>
              <a:ext uri="{FF2B5EF4-FFF2-40B4-BE49-F238E27FC236}">
                <a16:creationId xmlns:a16="http://schemas.microsoft.com/office/drawing/2014/main" id="{F307E251-F899-36BE-97BF-3139818AC9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65BE36-BF22-14F3-0280-F85D9C4F1D34}"/>
              </a:ext>
            </a:extLst>
          </p:cNvPr>
          <p:cNvSpPr>
            <a:spLocks noGrp="1"/>
          </p:cNvSpPr>
          <p:nvPr>
            <p:ph type="sldNum" sz="quarter" idx="12"/>
          </p:nvPr>
        </p:nvSpPr>
        <p:spPr/>
        <p:txBody>
          <a:bodyPr/>
          <a:lstStyle/>
          <a:p>
            <a:fld id="{0CA76237-9922-4D52-8373-FB1BA5F3A37B}" type="slidenum">
              <a:rPr lang="en-GB" smtClean="0"/>
              <a:t>‹#›</a:t>
            </a:fld>
            <a:endParaRPr lang="en-GB"/>
          </a:p>
        </p:txBody>
      </p:sp>
    </p:spTree>
    <p:extLst>
      <p:ext uri="{BB962C8B-B14F-4D97-AF65-F5344CB8AC3E}">
        <p14:creationId xmlns:p14="http://schemas.microsoft.com/office/powerpoint/2010/main" val="3638775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3609C-BBCF-9604-DF83-CFAD267645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3092C1-9281-CCF9-09AB-A120026F0B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C939DD-AA95-70F8-C346-2729CD723DE0}"/>
              </a:ext>
            </a:extLst>
          </p:cNvPr>
          <p:cNvSpPr>
            <a:spLocks noGrp="1"/>
          </p:cNvSpPr>
          <p:nvPr>
            <p:ph type="dt" sz="half" idx="10"/>
          </p:nvPr>
        </p:nvSpPr>
        <p:spPr/>
        <p:txBody>
          <a:bodyPr/>
          <a:lstStyle/>
          <a:p>
            <a:fld id="{0C8D479E-865D-4283-AAD8-3A9EE726EFC1}" type="datetimeFigureOut">
              <a:rPr lang="en-GB" smtClean="0"/>
              <a:t>04/11/2023</a:t>
            </a:fld>
            <a:endParaRPr lang="en-GB"/>
          </a:p>
        </p:txBody>
      </p:sp>
      <p:sp>
        <p:nvSpPr>
          <p:cNvPr id="5" name="Footer Placeholder 4">
            <a:extLst>
              <a:ext uri="{FF2B5EF4-FFF2-40B4-BE49-F238E27FC236}">
                <a16:creationId xmlns:a16="http://schemas.microsoft.com/office/drawing/2014/main" id="{DE967429-AD37-9674-52A3-24A822D283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2FD1B4-645E-4496-6209-BF656E41D129}"/>
              </a:ext>
            </a:extLst>
          </p:cNvPr>
          <p:cNvSpPr>
            <a:spLocks noGrp="1"/>
          </p:cNvSpPr>
          <p:nvPr>
            <p:ph type="sldNum" sz="quarter" idx="12"/>
          </p:nvPr>
        </p:nvSpPr>
        <p:spPr/>
        <p:txBody>
          <a:bodyPr/>
          <a:lstStyle/>
          <a:p>
            <a:fld id="{0CA76237-9922-4D52-8373-FB1BA5F3A37B}" type="slidenum">
              <a:rPr lang="en-GB" smtClean="0"/>
              <a:t>‹#›</a:t>
            </a:fld>
            <a:endParaRPr lang="en-GB"/>
          </a:p>
        </p:txBody>
      </p:sp>
    </p:spTree>
    <p:extLst>
      <p:ext uri="{BB962C8B-B14F-4D97-AF65-F5344CB8AC3E}">
        <p14:creationId xmlns:p14="http://schemas.microsoft.com/office/powerpoint/2010/main" val="3833176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7A57C7-F5F4-F071-A917-8704B1DAFE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7A3BA2-BB7F-2BA3-E1DE-E887C2AC17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96289F-F34C-EE67-8124-C3D0465B8F36}"/>
              </a:ext>
            </a:extLst>
          </p:cNvPr>
          <p:cNvSpPr>
            <a:spLocks noGrp="1"/>
          </p:cNvSpPr>
          <p:nvPr>
            <p:ph type="dt" sz="half" idx="10"/>
          </p:nvPr>
        </p:nvSpPr>
        <p:spPr/>
        <p:txBody>
          <a:bodyPr/>
          <a:lstStyle/>
          <a:p>
            <a:fld id="{0C8D479E-865D-4283-AAD8-3A9EE726EFC1}" type="datetimeFigureOut">
              <a:rPr lang="en-GB" smtClean="0"/>
              <a:t>04/11/2023</a:t>
            </a:fld>
            <a:endParaRPr lang="en-GB"/>
          </a:p>
        </p:txBody>
      </p:sp>
      <p:sp>
        <p:nvSpPr>
          <p:cNvPr id="5" name="Footer Placeholder 4">
            <a:extLst>
              <a:ext uri="{FF2B5EF4-FFF2-40B4-BE49-F238E27FC236}">
                <a16:creationId xmlns:a16="http://schemas.microsoft.com/office/drawing/2014/main" id="{DFB4ADF2-6144-34A8-22CB-BB92B04BE2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66A332-DE51-EB7D-0C78-5848B869840F}"/>
              </a:ext>
            </a:extLst>
          </p:cNvPr>
          <p:cNvSpPr>
            <a:spLocks noGrp="1"/>
          </p:cNvSpPr>
          <p:nvPr>
            <p:ph type="sldNum" sz="quarter" idx="12"/>
          </p:nvPr>
        </p:nvSpPr>
        <p:spPr/>
        <p:txBody>
          <a:bodyPr/>
          <a:lstStyle/>
          <a:p>
            <a:fld id="{0CA76237-9922-4D52-8373-FB1BA5F3A37B}" type="slidenum">
              <a:rPr lang="en-GB" smtClean="0"/>
              <a:t>‹#›</a:t>
            </a:fld>
            <a:endParaRPr lang="en-GB"/>
          </a:p>
        </p:txBody>
      </p:sp>
    </p:spTree>
    <p:extLst>
      <p:ext uri="{BB962C8B-B14F-4D97-AF65-F5344CB8AC3E}">
        <p14:creationId xmlns:p14="http://schemas.microsoft.com/office/powerpoint/2010/main" val="362473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A58D62-9CD4-2E99-62DA-980FE7D7B7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3C77EC-FDFB-D20A-3736-BC459F4EF4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C09B55-B20E-0B3D-F65C-8DA594FB17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8D479E-865D-4283-AAD8-3A9EE726EFC1}" type="datetimeFigureOut">
              <a:rPr lang="en-GB" smtClean="0"/>
              <a:t>04/11/2023</a:t>
            </a:fld>
            <a:endParaRPr lang="en-GB"/>
          </a:p>
        </p:txBody>
      </p:sp>
      <p:sp>
        <p:nvSpPr>
          <p:cNvPr id="5" name="Footer Placeholder 4">
            <a:extLst>
              <a:ext uri="{FF2B5EF4-FFF2-40B4-BE49-F238E27FC236}">
                <a16:creationId xmlns:a16="http://schemas.microsoft.com/office/drawing/2014/main" id="{B7AA009E-273F-261A-1955-EFF94EE124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BBBC79-D201-1110-729C-3BC9835FBB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A76237-9922-4D52-8373-FB1BA5F3A37B}" type="slidenum">
              <a:rPr lang="en-GB" smtClean="0"/>
              <a:t>‹#›</a:t>
            </a:fld>
            <a:endParaRPr lang="en-GB"/>
          </a:p>
        </p:txBody>
      </p:sp>
    </p:spTree>
    <p:extLst>
      <p:ext uri="{BB962C8B-B14F-4D97-AF65-F5344CB8AC3E}">
        <p14:creationId xmlns:p14="http://schemas.microsoft.com/office/powerpoint/2010/main" val="10261391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E0238D-E295-49BE-9BFE-E9189D69E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5E9A4A-0183-4A3C-B68E-A22927891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9" cy="6858000"/>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020AF9-3490-0C23-87F7-A1F1F8DFD396}"/>
              </a:ext>
            </a:extLst>
          </p:cNvPr>
          <p:cNvSpPr>
            <a:spLocks noGrp="1"/>
          </p:cNvSpPr>
          <p:nvPr>
            <p:ph type="ctrTitle"/>
          </p:nvPr>
        </p:nvSpPr>
        <p:spPr>
          <a:xfrm>
            <a:off x="6695985" y="2585946"/>
            <a:ext cx="4593797" cy="3426332"/>
          </a:xfrm>
        </p:spPr>
        <p:txBody>
          <a:bodyPr anchor="ctr">
            <a:normAutofit/>
          </a:bodyPr>
          <a:lstStyle/>
          <a:p>
            <a:pPr algn="l"/>
            <a:r>
              <a:rPr lang="en-GB" sz="4800" dirty="0"/>
              <a:t>Writing a dissertation</a:t>
            </a:r>
          </a:p>
        </p:txBody>
      </p:sp>
      <p:pic>
        <p:nvPicPr>
          <p:cNvPr id="5" name="Picture 4">
            <a:extLst>
              <a:ext uri="{FF2B5EF4-FFF2-40B4-BE49-F238E27FC236}">
                <a16:creationId xmlns:a16="http://schemas.microsoft.com/office/drawing/2014/main" id="{D0A84B0B-C545-6AF9-D43E-F0E005966ABA}"/>
              </a:ext>
            </a:extLst>
          </p:cNvPr>
          <p:cNvPicPr>
            <a:picLocks noChangeAspect="1"/>
          </p:cNvPicPr>
          <p:nvPr/>
        </p:nvPicPr>
        <p:blipFill rotWithShape="1">
          <a:blip r:embed="rId2"/>
          <a:srcRect l="33334"/>
          <a:stretch/>
        </p:blipFill>
        <p:spPr>
          <a:xfrm>
            <a:off x="20" y="-1"/>
            <a:ext cx="6095978" cy="6857999"/>
          </a:xfrm>
          <a:prstGeom prst="rect">
            <a:avLst/>
          </a:prstGeom>
        </p:spPr>
      </p:pic>
      <p:sp useBgFill="1">
        <p:nvSpPr>
          <p:cNvPr id="15" name="Rectangle 14">
            <a:extLst>
              <a:ext uri="{FF2B5EF4-FFF2-40B4-BE49-F238E27FC236}">
                <a16:creationId xmlns:a16="http://schemas.microsoft.com/office/drawing/2014/main" id="{1F9EB61A-CFD3-3398-6448-72CE004E3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1696413"/>
          </a:xfrm>
          <a:prstGeom prst="rect">
            <a:avLst/>
          </a:prstGeom>
          <a:ln>
            <a:noFill/>
          </a:ln>
          <a:effectLst>
            <a:outerShdw blurRad="304800" dist="139700" dir="5460000" sx="90000" sy="90000" algn="t" rotWithShape="0">
              <a:srgbClr val="000000">
                <a:alpha val="1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44F42BA-B05F-9E0C-C73A-9BB8447D50EA}"/>
              </a:ext>
            </a:extLst>
          </p:cNvPr>
          <p:cNvSpPr>
            <a:spLocks noGrp="1"/>
          </p:cNvSpPr>
          <p:nvPr>
            <p:ph type="subTitle" idx="1"/>
          </p:nvPr>
        </p:nvSpPr>
        <p:spPr>
          <a:xfrm>
            <a:off x="6694228" y="304800"/>
            <a:ext cx="4714854" cy="1123576"/>
          </a:xfrm>
        </p:spPr>
        <p:txBody>
          <a:bodyPr anchor="ctr">
            <a:noAutofit/>
          </a:bodyPr>
          <a:lstStyle/>
          <a:p>
            <a:pPr algn="l"/>
            <a:r>
              <a:rPr lang="en-GB" sz="3200" dirty="0"/>
              <a:t>Pulling it all together!</a:t>
            </a:r>
          </a:p>
          <a:p>
            <a:pPr algn="l"/>
            <a:endParaRPr lang="en-GB" sz="3200" dirty="0"/>
          </a:p>
          <a:p>
            <a:pPr algn="l"/>
            <a:r>
              <a:rPr lang="en-GB" sz="3200" dirty="0"/>
              <a:t>Dr Beverly Cole</a:t>
            </a:r>
          </a:p>
        </p:txBody>
      </p:sp>
    </p:spTree>
    <p:extLst>
      <p:ext uri="{BB962C8B-B14F-4D97-AF65-F5344CB8AC3E}">
        <p14:creationId xmlns:p14="http://schemas.microsoft.com/office/powerpoint/2010/main" val="444549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953368" y="185717"/>
            <a:ext cx="3369234" cy="1616203"/>
          </a:xfrm>
        </p:spPr>
        <p:txBody>
          <a:bodyPr anchor="b">
            <a:normAutofit/>
          </a:bodyPr>
          <a:lstStyle/>
          <a:p>
            <a:r>
              <a:rPr lang="en-GB" sz="3200" dirty="0"/>
              <a:t>You have:</a:t>
            </a:r>
            <a:br>
              <a:rPr lang="en-GB" sz="3200" dirty="0"/>
            </a:br>
            <a:endParaRPr lang="en-GB" sz="3200" dirty="0"/>
          </a:p>
        </p:txBody>
      </p:sp>
      <p:pic>
        <p:nvPicPr>
          <p:cNvPr id="5" name="Picture 4" descr="Magnifying glass on clear background">
            <a:extLst>
              <a:ext uri="{FF2B5EF4-FFF2-40B4-BE49-F238E27FC236}">
                <a16:creationId xmlns:a16="http://schemas.microsoft.com/office/drawing/2014/main" id="{3890FCC3-FA36-F217-55C0-B0B0A3B5EEB6}"/>
              </a:ext>
            </a:extLst>
          </p:cNvPr>
          <p:cNvPicPr>
            <a:picLocks noChangeAspect="1"/>
          </p:cNvPicPr>
          <p:nvPr/>
        </p:nvPicPr>
        <p:blipFill rotWithShape="1">
          <a:blip r:embed="rId2"/>
          <a:srcRect l="27174" r="894" b="-1"/>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p:cNvSpPr>
            <a:spLocks noGrp="1"/>
          </p:cNvSpPr>
          <p:nvPr>
            <p:ph idx="1"/>
          </p:nvPr>
        </p:nvSpPr>
        <p:spPr>
          <a:xfrm>
            <a:off x="8129215" y="1492431"/>
            <a:ext cx="3369234" cy="4971674"/>
          </a:xfrm>
        </p:spPr>
        <p:txBody>
          <a:bodyPr anchor="t">
            <a:normAutofit fontScale="92500" lnSpcReduction="10000"/>
          </a:bodyPr>
          <a:lstStyle/>
          <a:p>
            <a:endParaRPr lang="en-GB" sz="2000" dirty="0"/>
          </a:p>
          <a:p>
            <a:r>
              <a:rPr lang="en-GB" sz="3200" dirty="0"/>
              <a:t>Chosen (constructed) a subject worth writing about. </a:t>
            </a:r>
            <a:r>
              <a:rPr lang="en-GB" sz="3200" i="1" dirty="0"/>
              <a:t> </a:t>
            </a:r>
          </a:p>
          <a:p>
            <a:r>
              <a:rPr lang="en-GB" sz="3200" dirty="0"/>
              <a:t>Thought through (designed) something worth saying about that subject.</a:t>
            </a:r>
          </a:p>
          <a:p>
            <a:r>
              <a:rPr lang="en-GB" sz="3200" dirty="0"/>
              <a:t> These are highly selective activities.</a:t>
            </a:r>
          </a:p>
        </p:txBody>
      </p:sp>
    </p:spTree>
    <p:extLst>
      <p:ext uri="{BB962C8B-B14F-4D97-AF65-F5344CB8AC3E}">
        <p14:creationId xmlns:p14="http://schemas.microsoft.com/office/powerpoint/2010/main" val="3080978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 You now have to present your work:</a:t>
            </a:r>
          </a:p>
        </p:txBody>
      </p:sp>
      <p:graphicFrame>
        <p:nvGraphicFramePr>
          <p:cNvPr id="5" name="Content Placeholder 2">
            <a:extLst>
              <a:ext uri="{FF2B5EF4-FFF2-40B4-BE49-F238E27FC236}">
                <a16:creationId xmlns:a16="http://schemas.microsoft.com/office/drawing/2014/main" id="{380F5BDE-5150-B277-97AE-DB03A46BE562}"/>
              </a:ext>
            </a:extLst>
          </p:cNvPr>
          <p:cNvGraphicFramePr>
            <a:graphicFrameLocks noGrp="1"/>
          </p:cNvGraphicFramePr>
          <p:nvPr>
            <p:ph idx="1"/>
            <p:extLst>
              <p:ext uri="{D42A27DB-BD31-4B8C-83A1-F6EECF244321}">
                <p14:modId xmlns:p14="http://schemas.microsoft.com/office/powerpoint/2010/main" val="3667513746"/>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7204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a:normAutofit/>
          </a:bodyPr>
          <a:lstStyle/>
          <a:p>
            <a:r>
              <a:rPr lang="en-GB"/>
              <a:t>Reflexivity: Be a reflexive writer …</a:t>
            </a:r>
          </a:p>
        </p:txBody>
      </p:sp>
      <p:pic>
        <p:nvPicPr>
          <p:cNvPr id="27" name="Picture 26" descr="Many question marks on black background">
            <a:extLst>
              <a:ext uri="{FF2B5EF4-FFF2-40B4-BE49-F238E27FC236}">
                <a16:creationId xmlns:a16="http://schemas.microsoft.com/office/drawing/2014/main" id="{0AF4773A-5698-F770-504E-7AE27C1E867D}"/>
              </a:ext>
            </a:extLst>
          </p:cNvPr>
          <p:cNvPicPr>
            <a:picLocks noChangeAspect="1"/>
          </p:cNvPicPr>
          <p:nvPr/>
        </p:nvPicPr>
        <p:blipFill rotWithShape="1">
          <a:blip r:embed="rId2"/>
          <a:srcRect l="45594" r="2"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2003612"/>
            <a:ext cx="4840010" cy="5015753"/>
          </a:xfrm>
        </p:spPr>
        <p:txBody>
          <a:bodyPr>
            <a:normAutofit fontScale="92500" lnSpcReduction="10000"/>
          </a:bodyPr>
          <a:lstStyle/>
          <a:p>
            <a:pPr marL="0" indent="0">
              <a:buNone/>
            </a:pPr>
            <a:endParaRPr lang="en-GB" sz="2000" dirty="0"/>
          </a:p>
          <a:p>
            <a:pPr marL="0" indent="0">
              <a:buNone/>
            </a:pPr>
            <a:r>
              <a:rPr lang="en-GB" dirty="0"/>
              <a:t>The reflective mind creates an inner dialogue with itself, assessing what it is writing while it is writing:</a:t>
            </a:r>
          </a:p>
          <a:p>
            <a:endParaRPr lang="en-GB" dirty="0"/>
          </a:p>
          <a:p>
            <a:pPr marL="0" indent="0">
              <a:buNone/>
            </a:pPr>
            <a:r>
              <a:rPr lang="en-GB" dirty="0"/>
              <a:t>■ Have I stated my main point   clearly?</a:t>
            </a:r>
          </a:p>
          <a:p>
            <a:pPr marL="0" indent="0">
              <a:buNone/>
            </a:pPr>
            <a:r>
              <a:rPr lang="en-GB" dirty="0"/>
              <a:t>■ Have I explained my main point adequately?</a:t>
            </a:r>
          </a:p>
          <a:p>
            <a:pPr marL="0" indent="0">
              <a:buNone/>
            </a:pPr>
            <a:r>
              <a:rPr lang="en-GB" dirty="0"/>
              <a:t>■ Have I included metaphors or analogies that  illustrate for the reader what I am saying?</a:t>
            </a:r>
          </a:p>
        </p:txBody>
      </p:sp>
    </p:spTree>
    <p:extLst>
      <p:ext uri="{BB962C8B-B14F-4D97-AF65-F5344CB8AC3E}">
        <p14:creationId xmlns:p14="http://schemas.microsoft.com/office/powerpoint/2010/main" val="1123748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34100BD-773A-4822-A05B-AEB7D41E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Write well…Make use of the writing tips on Moodle</a:t>
            </a:r>
          </a:p>
        </p:txBody>
      </p:sp>
      <p:sp>
        <p:nvSpPr>
          <p:cNvPr id="3" name="Content Placeholder 2"/>
          <p:cNvSpPr>
            <a:spLocks noGrp="1"/>
          </p:cNvSpPr>
          <p:nvPr>
            <p:ph idx="1"/>
          </p:nvPr>
        </p:nvSpPr>
        <p:spPr>
          <a:xfrm>
            <a:off x="429065" y="1690689"/>
            <a:ext cx="5848089" cy="4957542"/>
          </a:xfrm>
        </p:spPr>
        <p:txBody>
          <a:bodyPr>
            <a:normAutofit fontScale="92500" lnSpcReduction="20000"/>
          </a:bodyPr>
          <a:lstStyle/>
          <a:p>
            <a:pPr marL="0" indent="0">
              <a:buNone/>
            </a:pPr>
            <a:endParaRPr lang="en-GB" sz="1700" dirty="0"/>
          </a:p>
          <a:p>
            <a:pPr marL="0" indent="0">
              <a:buNone/>
            </a:pPr>
            <a:r>
              <a:rPr lang="en-GB" dirty="0"/>
              <a:t>For example … Consider paragraph and sentence structure:</a:t>
            </a:r>
          </a:p>
          <a:p>
            <a:pPr marL="0" indent="0">
              <a:buNone/>
            </a:pPr>
            <a:endParaRPr lang="en-GB" dirty="0"/>
          </a:p>
          <a:p>
            <a:pPr>
              <a:buFont typeface="Wingdings" panose="05000000000000000000" pitchFamily="2" charset="2"/>
              <a:buChar char="q"/>
            </a:pPr>
            <a:r>
              <a:rPr lang="en-GB" dirty="0"/>
              <a:t>Creating a paragraph well is like building a house. You need a foundation, and everything else must be built upon that foundation. The house must have at least one entrance, and it must be apparent to people where that entrance is. </a:t>
            </a:r>
          </a:p>
          <a:p>
            <a:pPr>
              <a:buFont typeface="Wingdings" panose="05000000000000000000" pitchFamily="2" charset="2"/>
              <a:buChar char="q"/>
            </a:pPr>
            <a:r>
              <a:rPr lang="en-GB" dirty="0"/>
              <a:t>The first floor must fit the foundation, and the second floor must match up with the first, with some stairway that enables us to get from the first floor to the second</a:t>
            </a:r>
            <a:r>
              <a:rPr lang="en-GB" sz="1700" dirty="0"/>
              <a:t>.</a:t>
            </a:r>
          </a:p>
        </p:txBody>
      </p:sp>
      <p:sp>
        <p:nvSpPr>
          <p:cNvPr id="15" name="Freeform: Shape 14">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338" y="2015168"/>
            <a:ext cx="5283866" cy="4210442"/>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pic>
        <p:nvPicPr>
          <p:cNvPr id="16" name="Graphic 15" descr="House">
            <a:extLst>
              <a:ext uri="{FF2B5EF4-FFF2-40B4-BE49-F238E27FC236}">
                <a16:creationId xmlns:a16="http://schemas.microsoft.com/office/drawing/2014/main" id="{4208ACF5-073C-6A01-D472-4E11BFF4C7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1594687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7573" y="172124"/>
            <a:ext cx="4368602" cy="1956841"/>
          </a:xfrm>
        </p:spPr>
        <p:txBody>
          <a:bodyPr anchor="b">
            <a:normAutofit/>
          </a:bodyPr>
          <a:lstStyle/>
          <a:p>
            <a:r>
              <a:rPr lang="en-GB" sz="5400" dirty="0"/>
              <a:t>Writing well…</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lnSpcReduction="10000"/>
          </a:bodyPr>
          <a:lstStyle/>
          <a:p>
            <a:r>
              <a:rPr lang="en-GB" sz="3600" dirty="0"/>
              <a:t>Building a house involves the work of both </a:t>
            </a:r>
            <a:r>
              <a:rPr lang="en-GB" sz="3600" b="1" i="1" dirty="0"/>
              <a:t>design</a:t>
            </a:r>
            <a:r>
              <a:rPr lang="en-GB" sz="3600" dirty="0"/>
              <a:t> and </a:t>
            </a:r>
            <a:r>
              <a:rPr lang="en-GB" sz="3600" b="1" i="1" dirty="0"/>
              <a:t>construction</a:t>
            </a:r>
            <a:r>
              <a:rPr lang="en-GB" sz="3600" dirty="0"/>
              <a:t>.</a:t>
            </a:r>
          </a:p>
          <a:p>
            <a:r>
              <a:rPr lang="en-GB" sz="3600" dirty="0"/>
              <a:t>Each one of these tasks is essential in your write up. </a:t>
            </a:r>
          </a:p>
        </p:txBody>
      </p:sp>
      <p:pic>
        <p:nvPicPr>
          <p:cNvPr id="1026" name="Picture 2">
            <a:extLst>
              <a:ext uri="{FF2B5EF4-FFF2-40B4-BE49-F238E27FC236}">
                <a16:creationId xmlns:a16="http://schemas.microsoft.com/office/drawing/2014/main" id="{5EC2584C-B4B7-D61D-E3CE-B408E6B7403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461" r="23586"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028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998DBB-B6BD-B917-A3F9-901EDCBAE8B2}"/>
              </a:ext>
            </a:extLst>
          </p:cNvPr>
          <p:cNvSpPr>
            <a:spLocks noGrp="1"/>
          </p:cNvSpPr>
          <p:nvPr>
            <p:ph type="title"/>
          </p:nvPr>
        </p:nvSpPr>
        <p:spPr>
          <a:xfrm>
            <a:off x="1014633" y="1967265"/>
            <a:ext cx="2628900" cy="2547257"/>
          </a:xfrm>
          <a:noFill/>
        </p:spPr>
        <p:txBody>
          <a:bodyPr vert="horz" lIns="91440" tIns="45720" rIns="91440" bIns="45720" rtlCol="0" anchor="ctr">
            <a:normAutofit/>
          </a:bodyPr>
          <a:lstStyle/>
          <a:p>
            <a:pPr algn="ctr"/>
            <a:r>
              <a:rPr lang="en-US" sz="2800" kern="1200" dirty="0">
                <a:solidFill>
                  <a:srgbClr val="FFFFFF"/>
                </a:solidFill>
                <a:latin typeface="+mj-lt"/>
                <a:ea typeface="+mj-ea"/>
                <a:cs typeface="+mj-cs"/>
              </a:rPr>
              <a:t>SIGNPOST … MAKE SURE THAT YOUR READER KNOWS WHERE YOU ARE HEADING …</a:t>
            </a:r>
          </a:p>
        </p:txBody>
      </p:sp>
      <p:pic>
        <p:nvPicPr>
          <p:cNvPr id="5" name="Content Placeholder 4">
            <a:extLst>
              <a:ext uri="{FF2B5EF4-FFF2-40B4-BE49-F238E27FC236}">
                <a16:creationId xmlns:a16="http://schemas.microsoft.com/office/drawing/2014/main" id="{6DBD6728-7796-83D7-1587-36CE73821B85}"/>
              </a:ext>
            </a:extLst>
          </p:cNvPr>
          <p:cNvPicPr>
            <a:picLocks noGrp="1" noChangeAspect="1"/>
          </p:cNvPicPr>
          <p:nvPr>
            <p:ph idx="1"/>
          </p:nvPr>
        </p:nvPicPr>
        <p:blipFill>
          <a:blip r:embed="rId2"/>
          <a:stretch>
            <a:fillRect/>
          </a:stretch>
        </p:blipFill>
        <p:spPr>
          <a:xfrm>
            <a:off x="4332849" y="84406"/>
            <a:ext cx="7751299" cy="6492240"/>
          </a:xfrm>
          <a:prstGeom prst="rect">
            <a:avLst/>
          </a:prstGeom>
        </p:spPr>
      </p:pic>
    </p:spTree>
    <p:extLst>
      <p:ext uri="{BB962C8B-B14F-4D97-AF65-F5344CB8AC3E}">
        <p14:creationId xmlns:p14="http://schemas.microsoft.com/office/powerpoint/2010/main" val="2164001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9E83C-84D4-BD11-FB16-C53AC0EB6EEC}"/>
              </a:ext>
            </a:extLst>
          </p:cNvPr>
          <p:cNvSpPr>
            <a:spLocks noGrp="1"/>
          </p:cNvSpPr>
          <p:nvPr>
            <p:ph type="title"/>
          </p:nvPr>
        </p:nvSpPr>
        <p:spPr>
          <a:xfrm>
            <a:off x="0" y="18255"/>
            <a:ext cx="10515600" cy="1325563"/>
          </a:xfrm>
        </p:spPr>
        <p:txBody>
          <a:bodyPr/>
          <a:lstStyle/>
          <a:p>
            <a:r>
              <a:rPr lang="en-GB" dirty="0"/>
              <a:t>MORE SIGNPOSTING WORDS …</a:t>
            </a:r>
          </a:p>
        </p:txBody>
      </p:sp>
      <p:pic>
        <p:nvPicPr>
          <p:cNvPr id="1026" name="Picture 2">
            <a:extLst>
              <a:ext uri="{FF2B5EF4-FFF2-40B4-BE49-F238E27FC236}">
                <a16:creationId xmlns:a16="http://schemas.microsoft.com/office/drawing/2014/main" id="{635C63C1-21E2-5C41-EF3E-726ED982655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0338" y="1090246"/>
            <a:ext cx="12203724" cy="5749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944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0A1BD5-FDE6-E3FE-1E12-653E562B4FD7}"/>
              </a:ext>
            </a:extLst>
          </p:cNvPr>
          <p:cNvSpPr>
            <a:spLocks noGrp="1"/>
          </p:cNvSpPr>
          <p:nvPr>
            <p:ph type="title"/>
          </p:nvPr>
        </p:nvSpPr>
        <p:spPr>
          <a:xfrm>
            <a:off x="1171074" y="1396686"/>
            <a:ext cx="3240506" cy="4064628"/>
          </a:xfrm>
        </p:spPr>
        <p:txBody>
          <a:bodyPr>
            <a:normAutofit/>
          </a:bodyPr>
          <a:lstStyle/>
          <a:p>
            <a:r>
              <a:rPr lang="en-GB">
                <a:solidFill>
                  <a:srgbClr val="FFFFFF"/>
                </a:solidFill>
              </a:rPr>
              <a:t>Writing well…</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9556A5D-C989-FF6E-2B48-0BB0BBB142E6}"/>
              </a:ext>
            </a:extLst>
          </p:cNvPr>
          <p:cNvSpPr>
            <a:spLocks noGrp="1"/>
          </p:cNvSpPr>
          <p:nvPr>
            <p:ph idx="1"/>
          </p:nvPr>
        </p:nvSpPr>
        <p:spPr>
          <a:xfrm>
            <a:off x="5370153" y="1526033"/>
            <a:ext cx="5536397" cy="3935281"/>
          </a:xfrm>
        </p:spPr>
        <p:txBody>
          <a:bodyPr>
            <a:normAutofit/>
          </a:bodyPr>
          <a:lstStyle/>
          <a:p>
            <a:endParaRPr lang="en-GB" dirty="0"/>
          </a:p>
          <a:p>
            <a:endParaRPr lang="en-GB" dirty="0"/>
          </a:p>
          <a:p>
            <a:r>
              <a:rPr lang="en-GB" sz="4000" dirty="0"/>
              <a:t>Apply the academic conventions appropriate at this level of study</a:t>
            </a:r>
          </a:p>
          <a:p>
            <a:pPr marL="0" indent="0">
              <a:buNone/>
            </a:pPr>
            <a:endParaRPr lang="en-GB" dirty="0"/>
          </a:p>
        </p:txBody>
      </p:sp>
    </p:spTree>
    <p:extLst>
      <p:ext uri="{BB962C8B-B14F-4D97-AF65-F5344CB8AC3E}">
        <p14:creationId xmlns:p14="http://schemas.microsoft.com/office/powerpoint/2010/main" val="2812839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E5E43-25AC-E12C-68D1-AB37BCA6DB69}"/>
              </a:ext>
            </a:extLst>
          </p:cNvPr>
          <p:cNvSpPr>
            <a:spLocks noGrp="1"/>
          </p:cNvSpPr>
          <p:nvPr>
            <p:ph type="title"/>
          </p:nvPr>
        </p:nvSpPr>
        <p:spPr>
          <a:xfrm>
            <a:off x="1171074" y="1396686"/>
            <a:ext cx="3240506" cy="4064628"/>
          </a:xfrm>
        </p:spPr>
        <p:txBody>
          <a:bodyPr>
            <a:normAutofit/>
          </a:bodyPr>
          <a:lstStyle/>
          <a:p>
            <a:r>
              <a:rPr lang="en-GB">
                <a:solidFill>
                  <a:srgbClr val="FFFFFF"/>
                </a:solidFill>
              </a:rPr>
              <a:t>Writing well…</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9564446-98B9-2DE5-941E-27C008ABC77E}"/>
              </a:ext>
            </a:extLst>
          </p:cNvPr>
          <p:cNvSpPr>
            <a:spLocks noGrp="1"/>
          </p:cNvSpPr>
          <p:nvPr>
            <p:ph idx="1"/>
          </p:nvPr>
        </p:nvSpPr>
        <p:spPr>
          <a:xfrm>
            <a:off x="5370153" y="1526033"/>
            <a:ext cx="6517047" cy="4994342"/>
          </a:xfrm>
        </p:spPr>
        <p:txBody>
          <a:bodyPr>
            <a:normAutofit fontScale="92500" lnSpcReduction="10000"/>
          </a:bodyPr>
          <a:lstStyle/>
          <a:p>
            <a:endParaRPr lang="en-GB" sz="3200" dirty="0"/>
          </a:p>
          <a:p>
            <a:endParaRPr lang="en-GB" sz="3200" dirty="0"/>
          </a:p>
          <a:p>
            <a:r>
              <a:rPr lang="en-GB" sz="3200" dirty="0"/>
              <a:t>Cite and reference appropriately and correctly</a:t>
            </a:r>
          </a:p>
          <a:p>
            <a:endParaRPr lang="en-GB" sz="3200" dirty="0"/>
          </a:p>
          <a:p>
            <a:r>
              <a:rPr lang="en-GB" sz="3200" dirty="0"/>
              <a:t>Be consistent and correct in your use of tenses</a:t>
            </a:r>
          </a:p>
          <a:p>
            <a:endParaRPr lang="en-GB" sz="3200" dirty="0"/>
          </a:p>
          <a:p>
            <a:r>
              <a:rPr lang="en-GB" sz="3200" dirty="0"/>
              <a:t>Check for the ‘Red Thread’ … Is there a theme which runs through your writing and logical progression?</a:t>
            </a:r>
          </a:p>
        </p:txBody>
      </p:sp>
    </p:spTree>
    <p:extLst>
      <p:ext uri="{BB962C8B-B14F-4D97-AF65-F5344CB8AC3E}">
        <p14:creationId xmlns:p14="http://schemas.microsoft.com/office/powerpoint/2010/main" val="1443480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9278" y="1233241"/>
            <a:ext cx="3240506" cy="4064628"/>
          </a:xfrm>
        </p:spPr>
        <p:txBody>
          <a:bodyPr>
            <a:normAutofit/>
          </a:bodyPr>
          <a:lstStyle/>
          <a:p>
            <a:r>
              <a:rPr lang="en-GB">
                <a:solidFill>
                  <a:srgbClr val="FFFFFF"/>
                </a:solidFill>
              </a:rPr>
              <a:t>Writing well…</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6000" y="820880"/>
            <a:ext cx="5257799" cy="4889350"/>
          </a:xfrm>
        </p:spPr>
        <p:txBody>
          <a:bodyPr anchor="t">
            <a:normAutofit/>
          </a:bodyPr>
          <a:lstStyle/>
          <a:p>
            <a:pPr marL="0" indent="0">
              <a:buNone/>
            </a:pPr>
            <a:endParaRPr lang="en-GB" sz="2600" b="1"/>
          </a:p>
          <a:p>
            <a:pPr marL="0" indent="0">
              <a:buNone/>
            </a:pPr>
            <a:r>
              <a:rPr lang="en-GB" sz="2600" b="1"/>
              <a:t>The ability to illustrate what we are saying with a metaphor, analogy, picture, diagram, or drawing. </a:t>
            </a:r>
          </a:p>
          <a:p>
            <a:pPr marL="0" indent="0">
              <a:buNone/>
            </a:pPr>
            <a:endParaRPr lang="en-GB" sz="2600" b="1"/>
          </a:p>
          <a:p>
            <a:pPr>
              <a:buFont typeface="Wingdings" panose="05000000000000000000" pitchFamily="2" charset="2"/>
              <a:buChar char="q"/>
            </a:pPr>
            <a:r>
              <a:rPr lang="en-GB" sz="2600"/>
              <a:t>If we cannot generate metaphors, analogies, pictures, or diagrams of the meanings we are constructing, we have not yet connected what we understand with other domains of knowledge and experience.</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434897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AF603FE-DA59-F55D-7964-6746DCB65EC1}"/>
              </a:ext>
            </a:extLst>
          </p:cNvPr>
          <p:cNvPicPr>
            <a:picLocks noChangeAspect="1"/>
          </p:cNvPicPr>
          <p:nvPr/>
        </p:nvPicPr>
        <p:blipFill rotWithShape="1">
          <a:blip r:embed="rId2"/>
          <a:srcRect t="20213"/>
          <a:stretch/>
        </p:blipFill>
        <p:spPr>
          <a:xfrm>
            <a:off x="20" y="10"/>
            <a:ext cx="12191980" cy="6857990"/>
          </a:xfrm>
          <a:prstGeom prst="rect">
            <a:avLst/>
          </a:prstGeom>
        </p:spPr>
      </p:pic>
      <p:sp>
        <p:nvSpPr>
          <p:cNvPr id="23"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655438" y="838201"/>
            <a:ext cx="7098161" cy="4549051"/>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p:cNvSpPr>
            <a:spLocks noGrp="1"/>
          </p:cNvSpPr>
          <p:nvPr>
            <p:ph type="ctrTitle"/>
          </p:nvPr>
        </p:nvSpPr>
        <p:spPr>
          <a:xfrm>
            <a:off x="3323949" y="1563784"/>
            <a:ext cx="5541054" cy="4019727"/>
          </a:xfrm>
        </p:spPr>
        <p:txBody>
          <a:bodyPr>
            <a:normAutofit/>
          </a:bodyPr>
          <a:lstStyle/>
          <a:p>
            <a:r>
              <a:rPr lang="en-GB" sz="3400" dirty="0"/>
              <a:t>Remember … </a:t>
            </a:r>
            <a:br>
              <a:rPr lang="en-GB" sz="3400" dirty="0"/>
            </a:br>
            <a:br>
              <a:rPr lang="en-GB" sz="3400" dirty="0"/>
            </a:br>
            <a:r>
              <a:rPr lang="en-GB" sz="3400" dirty="0"/>
              <a:t>“There is always a however.” Paul &amp; Elder</a:t>
            </a:r>
            <a:br>
              <a:rPr lang="en-GB" sz="3400" dirty="0"/>
            </a:br>
            <a:br>
              <a:rPr lang="en-GB" sz="3400" dirty="0"/>
            </a:br>
            <a:br>
              <a:rPr lang="en-GB" sz="3400" dirty="0"/>
            </a:br>
            <a:br>
              <a:rPr lang="en-GB" sz="3400" dirty="0"/>
            </a:br>
            <a:endParaRPr lang="en-GB" sz="3400" dirty="0"/>
          </a:p>
        </p:txBody>
      </p:sp>
      <p:sp>
        <p:nvSpPr>
          <p:cNvPr id="3" name="Subtitle 2"/>
          <p:cNvSpPr>
            <a:spLocks noGrp="1"/>
          </p:cNvSpPr>
          <p:nvPr>
            <p:ph type="subTitle" idx="1"/>
          </p:nvPr>
        </p:nvSpPr>
        <p:spPr>
          <a:xfrm>
            <a:off x="3880235" y="4049285"/>
            <a:ext cx="4431162" cy="1337967"/>
          </a:xfrm>
        </p:spPr>
        <p:txBody>
          <a:bodyPr>
            <a:normAutofit/>
          </a:bodyPr>
          <a:lstStyle/>
          <a:p>
            <a:r>
              <a:rPr lang="en-GB" sz="3600" dirty="0">
                <a:latin typeface="+mj-lt"/>
              </a:rPr>
              <a:t>Evaluate and Critique </a:t>
            </a:r>
          </a:p>
        </p:txBody>
      </p:sp>
    </p:spTree>
    <p:extLst>
      <p:ext uri="{BB962C8B-B14F-4D97-AF65-F5344CB8AC3E}">
        <p14:creationId xmlns:p14="http://schemas.microsoft.com/office/powerpoint/2010/main" val="1710844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D57D0A-387C-D1ED-00E9-B7B38EC8AEED}"/>
              </a:ext>
            </a:extLst>
          </p:cNvPr>
          <p:cNvSpPr>
            <a:spLocks noGrp="1"/>
          </p:cNvSpPr>
          <p:nvPr>
            <p:ph type="title"/>
          </p:nvPr>
        </p:nvSpPr>
        <p:spPr>
          <a:xfrm>
            <a:off x="1389278" y="1233241"/>
            <a:ext cx="3240506" cy="4064628"/>
          </a:xfrm>
        </p:spPr>
        <p:txBody>
          <a:bodyPr>
            <a:normAutofit/>
          </a:bodyPr>
          <a:lstStyle/>
          <a:p>
            <a:r>
              <a:rPr lang="en-GB">
                <a:solidFill>
                  <a:srgbClr val="FFFFFF"/>
                </a:solidFill>
              </a:rPr>
              <a:t>End well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FCD8421-6A8B-3E65-6778-B260935D787D}"/>
              </a:ext>
            </a:extLst>
          </p:cNvPr>
          <p:cNvSpPr>
            <a:spLocks noGrp="1"/>
          </p:cNvSpPr>
          <p:nvPr>
            <p:ph idx="1"/>
          </p:nvPr>
        </p:nvSpPr>
        <p:spPr>
          <a:xfrm>
            <a:off x="6096000" y="0"/>
            <a:ext cx="5995182" cy="6858000"/>
          </a:xfrm>
        </p:spPr>
        <p:txBody>
          <a:bodyPr anchor="t">
            <a:normAutofit/>
          </a:bodyPr>
          <a:lstStyle/>
          <a:p>
            <a:r>
              <a:rPr lang="en-GB" sz="3600" dirty="0"/>
              <a:t>Make sure that you have answered your research question</a:t>
            </a:r>
          </a:p>
          <a:p>
            <a:endParaRPr lang="en-GB" sz="3600" dirty="0"/>
          </a:p>
          <a:p>
            <a:r>
              <a:rPr lang="en-GB" sz="3600" dirty="0"/>
              <a:t>What are the limitations of your research?</a:t>
            </a:r>
          </a:p>
          <a:p>
            <a:endParaRPr lang="en-GB" sz="3600" dirty="0"/>
          </a:p>
          <a:p>
            <a:r>
              <a:rPr lang="en-GB" sz="3600" dirty="0"/>
              <a:t>Have you addressed the ‘So What’ of your research?</a:t>
            </a:r>
          </a:p>
          <a:p>
            <a:endParaRPr lang="en-GB" sz="3600" dirty="0"/>
          </a:p>
          <a:p>
            <a:r>
              <a:rPr lang="en-GB" sz="3600" dirty="0"/>
              <a:t>Close the research cycle</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803329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3" name="Oval 3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5" name="Arc 3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F342F3-1FAA-F488-120A-3545F65463F3}"/>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dirty="0">
                <a:solidFill>
                  <a:schemeClr val="tx1"/>
                </a:solidFill>
                <a:latin typeface="+mj-lt"/>
                <a:ea typeface="+mj-ea"/>
                <a:cs typeface="+mj-cs"/>
              </a:rPr>
              <a:t>See Moodle</a:t>
            </a:r>
          </a:p>
        </p:txBody>
      </p:sp>
      <p:sp>
        <p:nvSpPr>
          <p:cNvPr id="3" name="Content Placeholder 2">
            <a:extLst>
              <a:ext uri="{FF2B5EF4-FFF2-40B4-BE49-F238E27FC236}">
                <a16:creationId xmlns:a16="http://schemas.microsoft.com/office/drawing/2014/main" id="{5FBCF372-4628-D6CC-A74A-829881B28BCE}"/>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4000" kern="1200" dirty="0">
                <a:solidFill>
                  <a:schemeClr val="tx1"/>
                </a:solidFill>
                <a:latin typeface="+mn-lt"/>
                <a:ea typeface="+mn-ea"/>
                <a:cs typeface="+mn-cs"/>
              </a:rPr>
              <a:t>Further information on these tips and much more on Moodle</a:t>
            </a:r>
          </a:p>
        </p:txBody>
      </p:sp>
    </p:spTree>
    <p:extLst>
      <p:ext uri="{BB962C8B-B14F-4D97-AF65-F5344CB8AC3E}">
        <p14:creationId xmlns:p14="http://schemas.microsoft.com/office/powerpoint/2010/main" val="3651835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458</Words>
  <Application>Microsoft Office PowerPoint</Application>
  <PresentationFormat>Widescreen</PresentationFormat>
  <Paragraphs>61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vt:lpstr>
      <vt:lpstr>Office Theme</vt:lpstr>
      <vt:lpstr>Writing a dissertation</vt:lpstr>
      <vt:lpstr>You have: </vt:lpstr>
      <vt:lpstr> You now have to present your work:</vt:lpstr>
      <vt:lpstr>Reflexivity: Be a reflexive writer …</vt:lpstr>
      <vt:lpstr>Write well…Make use of the writing tips on Moodle</vt:lpstr>
      <vt:lpstr>Writing well…</vt:lpstr>
      <vt:lpstr>SIGNPOST … MAKE SURE THAT YOUR READER KNOWS WHERE YOU ARE HEADING …</vt:lpstr>
      <vt:lpstr>MORE SIGNPOSTING WORDS …</vt:lpstr>
      <vt:lpstr>Writing well…</vt:lpstr>
      <vt:lpstr>Writing well…</vt:lpstr>
      <vt:lpstr>Writing well…</vt:lpstr>
      <vt:lpstr>Remember …   “There is always a however.” Paul &amp; Elder    </vt:lpstr>
      <vt:lpstr>End well …</vt:lpstr>
      <vt:lpstr>See Moodle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Beverly Cole</dc:creator>
  <cp:lastModifiedBy>Beverly Cole</cp:lastModifiedBy>
  <cp:revision>3</cp:revision>
  <dcterms:created xsi:type="dcterms:W3CDTF">2023-11-02T08:23:44Z</dcterms:created>
  <dcterms:modified xsi:type="dcterms:W3CDTF">2023-11-04T07:34:25Z</dcterms:modified>
</cp:coreProperties>
</file>