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0"/>
  </p:notesMasterIdLst>
  <p:sldIdLst>
    <p:sldId id="256" r:id="rId2"/>
    <p:sldId id="328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32" r:id="rId16"/>
    <p:sldId id="333" r:id="rId17"/>
    <p:sldId id="334" r:id="rId18"/>
    <p:sldId id="329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932"/>
    <p:restoredTop sz="93036"/>
  </p:normalViewPr>
  <p:slideViewPr>
    <p:cSldViewPr>
      <p:cViewPr varScale="1">
        <p:scale>
          <a:sx n="61" d="100"/>
          <a:sy n="61" d="100"/>
        </p:scale>
        <p:origin x="48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ANATOMY AND PHYSIOLOGY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 smtClean="0">
                <a:ea typeface="ＭＳ Ｐゴシック" charset="-128"/>
              </a:rPr>
              <a:t>– Intro to Kinesiology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POINTLESS?</a:t>
            </a:r>
            <a:endParaRPr lang="en-GB" dirty="0"/>
          </a:p>
        </p:txBody>
      </p:sp>
      <p:pic>
        <p:nvPicPr>
          <p:cNvPr id="4" name="Pointless Movie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6150" y="2190750"/>
            <a:ext cx="6446838" cy="362585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8005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</a:rPr>
              <a:t>Aims of the session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528347"/>
            <a:ext cx="552203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Introduction </a:t>
            </a:r>
            <a:r>
              <a:rPr lang="en-GB" sz="2400" dirty="0">
                <a:latin typeface="+mj-lt"/>
              </a:rPr>
              <a:t>to practical </a:t>
            </a:r>
            <a:r>
              <a:rPr lang="en-GB" sz="2400" dirty="0" smtClean="0">
                <a:latin typeface="+mj-lt"/>
              </a:rPr>
              <a:t>sessions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Structure</a:t>
            </a:r>
            <a:endParaRPr lang="en-GB" sz="2400" dirty="0">
              <a:latin typeface="+mj-lt"/>
            </a:endParaRPr>
          </a:p>
          <a:p>
            <a:pPr marL="742950" lvl="1" indent="-28575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Content</a:t>
            </a:r>
          </a:p>
          <a:p>
            <a:pPr marL="285750" indent="-285750">
              <a:buFont typeface="Arial" charset="0"/>
              <a:buChar char="•"/>
            </a:pPr>
            <a:endParaRPr lang="en-GB" sz="2400" dirty="0" smtClean="0"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Anatomical terminology</a:t>
            </a:r>
          </a:p>
          <a:p>
            <a:pPr marL="285750" indent="-285750">
              <a:buFont typeface="Arial" charset="0"/>
              <a:buChar char="•"/>
            </a:pPr>
            <a:endParaRPr lang="en-GB" sz="2400" dirty="0" smtClean="0"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Principles </a:t>
            </a:r>
            <a:r>
              <a:rPr lang="en-GB" sz="2400" dirty="0">
                <a:latin typeface="+mj-lt"/>
              </a:rPr>
              <a:t>of </a:t>
            </a:r>
            <a:r>
              <a:rPr lang="en-GB" sz="2400" dirty="0" smtClean="0">
                <a:latin typeface="+mj-lt"/>
              </a:rPr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3831200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</a:rPr>
              <a:t>Terminology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798373"/>
            <a:ext cx="62898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Very important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Sports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Therapists</a:t>
            </a:r>
          </a:p>
          <a:p>
            <a:pPr marL="342900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And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health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professionals</a:t>
            </a:r>
          </a:p>
          <a:p>
            <a:pPr marL="342900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Aids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communication</a:t>
            </a:r>
          </a:p>
          <a:p>
            <a:pPr marL="342900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Pinpoints diagnosis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914287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192931"/>
            <a:ext cx="552203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has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decreased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flexion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of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t</a:t>
            </a:r>
            <a:r>
              <a:rPr lang="en-GB" sz="2400" dirty="0" err="1" smtClean="0">
                <a:latin typeface="+mj-lt"/>
              </a:rPr>
              <a:t>ibiofemoral</a:t>
            </a:r>
            <a:r>
              <a:rPr lang="en-GB" sz="2400" dirty="0" smtClean="0">
                <a:latin typeface="+mj-lt"/>
              </a:rPr>
              <a:t> joint</a:t>
            </a:r>
            <a:endParaRPr lang="en-GB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He can’t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bend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his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knee</a:t>
            </a:r>
          </a:p>
          <a:p>
            <a:pPr marL="800100" lvl="1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She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has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a superficial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contusion inferior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to 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right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side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sacroiliac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joint</a:t>
            </a:r>
            <a:r>
              <a:rPr lang="en-GB" sz="2400" dirty="0">
                <a:latin typeface="+mj-lt"/>
              </a:rPr>
              <a:t>	</a:t>
            </a:r>
            <a:endParaRPr lang="en-GB" sz="2400" dirty="0" smtClean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She has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bruised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her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bum</a:t>
            </a:r>
          </a:p>
          <a:p>
            <a:pPr marL="800100" lvl="1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has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severe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pain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during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both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abduction and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flexion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of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 smtClean="0">
                <a:latin typeface="+mj-lt"/>
              </a:rPr>
              <a:t>glenohumeral</a:t>
            </a:r>
            <a:r>
              <a:rPr lang="en-GB" sz="2400" dirty="0" smtClean="0">
                <a:latin typeface="+mj-lt"/>
              </a:rPr>
              <a:t> joint</a:t>
            </a:r>
            <a:endParaRPr lang="en-GB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US" sz="2400" dirty="0" smtClean="0">
                <a:latin typeface="+mj-lt"/>
              </a:rPr>
              <a:t>It hurts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smtClean="0">
                <a:latin typeface="+mj-lt"/>
              </a:rPr>
              <a:t>when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smtClean="0">
                <a:latin typeface="+mj-lt"/>
              </a:rPr>
              <a:t>he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smtClean="0">
                <a:latin typeface="+mj-lt"/>
              </a:rPr>
              <a:t>lies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smtClean="0">
                <a:latin typeface="+mj-lt"/>
              </a:rPr>
              <a:t>on his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smtClean="0">
                <a:latin typeface="+mj-lt"/>
              </a:rPr>
              <a:t>arm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07285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700808"/>
            <a:ext cx="47057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Position has to be considered in relation to the </a:t>
            </a:r>
            <a:r>
              <a:rPr lang="en-GB" sz="2400" smtClean="0">
                <a:latin typeface="+mj-lt"/>
              </a:rPr>
              <a:t>anatomical position</a:t>
            </a:r>
            <a:endParaRPr lang="en-GB" sz="24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2782627"/>
            <a:ext cx="3384376" cy="352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5058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16313"/>
            <a:ext cx="3456384" cy="5715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72007" y="1106462"/>
            <a:ext cx="46337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Sagittal (Blue)</a:t>
            </a:r>
          </a:p>
          <a:p>
            <a:r>
              <a:rPr lang="en-GB" sz="2400" dirty="0">
                <a:latin typeface="+mj-lt"/>
              </a:rPr>
              <a:t>– Splits body in to left and right</a:t>
            </a:r>
          </a:p>
          <a:p>
            <a:r>
              <a:rPr lang="en-GB" sz="2400" dirty="0">
                <a:latin typeface="+mj-lt"/>
              </a:rPr>
              <a:t>– Movement is front to back</a:t>
            </a:r>
          </a:p>
          <a:p>
            <a:r>
              <a:rPr lang="en-GB" sz="2400" dirty="0">
                <a:latin typeface="+mj-lt"/>
              </a:rPr>
              <a:t>– Flexion and extension</a:t>
            </a:r>
          </a:p>
          <a:p>
            <a:r>
              <a:rPr lang="en-GB" sz="2400" dirty="0">
                <a:latin typeface="+mj-lt"/>
              </a:rPr>
              <a:t>• Transverse (Yellow)</a:t>
            </a:r>
          </a:p>
          <a:p>
            <a:r>
              <a:rPr lang="en-GB" sz="2400" dirty="0">
                <a:latin typeface="+mj-lt"/>
              </a:rPr>
              <a:t>– Splits body in to top and bottom</a:t>
            </a:r>
          </a:p>
          <a:p>
            <a:r>
              <a:rPr lang="en-GB" sz="2400" dirty="0">
                <a:latin typeface="+mj-lt"/>
              </a:rPr>
              <a:t>– Rotational movement</a:t>
            </a:r>
          </a:p>
          <a:p>
            <a:r>
              <a:rPr lang="en-GB" sz="2400" dirty="0">
                <a:latin typeface="+mj-lt"/>
              </a:rPr>
              <a:t>• Coronal/Frontal (Green)</a:t>
            </a:r>
          </a:p>
          <a:p>
            <a:r>
              <a:rPr lang="en-GB" sz="2400" dirty="0">
                <a:latin typeface="+mj-lt"/>
              </a:rPr>
              <a:t>– Splits body in to front and back</a:t>
            </a:r>
          </a:p>
          <a:p>
            <a:r>
              <a:rPr lang="en-GB" sz="2400" dirty="0">
                <a:latin typeface="+mj-lt"/>
              </a:rPr>
              <a:t>– Movement is abduction and</a:t>
            </a:r>
          </a:p>
          <a:p>
            <a:r>
              <a:rPr lang="en-GB" sz="2400" dirty="0">
                <a:latin typeface="+mj-lt"/>
              </a:rPr>
              <a:t>adduction</a:t>
            </a:r>
          </a:p>
        </p:txBody>
      </p:sp>
    </p:spTree>
    <p:extLst>
      <p:ext uri="{BB962C8B-B14F-4D97-AF65-F5344CB8AC3E}">
        <p14:creationId xmlns:p14="http://schemas.microsoft.com/office/powerpoint/2010/main" val="115191850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2007" y="1106462"/>
            <a:ext cx="46337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Anterior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(ventral) 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To 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front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in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front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Posterior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(dorsal)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To 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rear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behind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Superior (cephalic)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Above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Inferior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(caudal)	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Below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Cephalic and caudal are normally used in relation to the trunk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833487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2006" y="1106462"/>
            <a:ext cx="699633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Lateral 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Away from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sagittal plane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midline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Medial</a:t>
            </a:r>
            <a:endParaRPr lang="en-GB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Towards 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sagittal plane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midline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Distal</a:t>
            </a:r>
            <a:r>
              <a:rPr lang="en-GB" sz="2400" dirty="0">
                <a:latin typeface="+mj-lt"/>
              </a:rPr>
              <a:t> </a:t>
            </a:r>
            <a:endParaRPr lang="en-GB" sz="2400" dirty="0" smtClean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Further away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from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trunk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r</a:t>
            </a:r>
            <a:r>
              <a:rPr lang="en-GB" sz="2400" dirty="0" smtClean="0">
                <a:latin typeface="+mj-lt"/>
              </a:rPr>
              <a:t>oot of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limb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Proximal</a:t>
            </a:r>
            <a:endParaRPr lang="en-GB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Closer to 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trunk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root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of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limb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Superficial</a:t>
            </a:r>
            <a:endParaRPr lang="en-GB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Closer to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surface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of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body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Deep</a:t>
            </a:r>
            <a:endParaRPr lang="en-GB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Further away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from 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body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surface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46221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9049" y="1052736"/>
            <a:ext cx="4164070" cy="580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1676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solidFill>
                  <a:srgbClr val="595959"/>
                </a:solidFill>
                <a:latin typeface="+mj-lt"/>
              </a:rPr>
              <a:t>What is more proximal </a:t>
            </a:r>
            <a:r>
              <a:rPr lang="en-GB" sz="2400" dirty="0" smtClean="0">
                <a:solidFill>
                  <a:srgbClr val="595959"/>
                </a:solidFill>
                <a:latin typeface="+mj-lt"/>
              </a:rPr>
              <a:t>to the </a:t>
            </a:r>
            <a:r>
              <a:rPr lang="en-GB" sz="2400" smtClean="0">
                <a:solidFill>
                  <a:srgbClr val="595959"/>
                </a:solidFill>
                <a:latin typeface="+mj-lt"/>
              </a:rPr>
              <a:t>hip, the Ankle </a:t>
            </a:r>
            <a:r>
              <a:rPr lang="en-GB" sz="2400" dirty="0">
                <a:solidFill>
                  <a:srgbClr val="595959"/>
                </a:solidFill>
                <a:latin typeface="+mj-lt"/>
              </a:rPr>
              <a:t>or </a:t>
            </a:r>
            <a:r>
              <a:rPr lang="en-GB" sz="2400" dirty="0" smtClean="0">
                <a:solidFill>
                  <a:srgbClr val="595959"/>
                </a:solidFill>
                <a:latin typeface="+mj-lt"/>
              </a:rPr>
              <a:t>knee?</a:t>
            </a:r>
            <a:endParaRPr lang="en-GB" sz="2400" dirty="0">
              <a:solidFill>
                <a:srgbClr val="595959"/>
              </a:solidFill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solidFill>
                  <a:srgbClr val="595959"/>
                </a:solidFill>
                <a:latin typeface="+mj-lt"/>
              </a:rPr>
              <a:t>Which </a:t>
            </a:r>
            <a:r>
              <a:rPr lang="en-GB" sz="2400" dirty="0">
                <a:solidFill>
                  <a:srgbClr val="595959"/>
                </a:solidFill>
                <a:latin typeface="+mj-lt"/>
              </a:rPr>
              <a:t>finger and which toe are on the medial side of </a:t>
            </a:r>
            <a:r>
              <a:rPr lang="en-GB" sz="2400" dirty="0" smtClean="0">
                <a:solidFill>
                  <a:srgbClr val="595959"/>
                </a:solidFill>
                <a:latin typeface="+mj-lt"/>
              </a:rPr>
              <a:t>each extremity</a:t>
            </a:r>
            <a:r>
              <a:rPr lang="en-GB" sz="2400" dirty="0">
                <a:solidFill>
                  <a:srgbClr val="595959"/>
                </a:solidFill>
                <a:latin typeface="+mj-lt"/>
              </a:rPr>
              <a:t>?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67517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Terminology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When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walking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like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Charlie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Chaplin, have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feet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been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laterally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or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medially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rotated?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How</a:t>
            </a:r>
            <a:r>
              <a:rPr lang="en-GB" sz="2400" dirty="0">
                <a:latin typeface="+mj-lt"/>
              </a:rPr>
              <a:t> </a:t>
            </a:r>
            <a:r>
              <a:rPr lang="en-GB" sz="2400" smtClean="0">
                <a:latin typeface="+mj-lt"/>
              </a:rPr>
              <a:t>are</a:t>
            </a:r>
            <a:r>
              <a:rPr lang="en-GB" sz="2400">
                <a:latin typeface="+mj-lt"/>
              </a:rPr>
              <a:t> </a:t>
            </a:r>
            <a:r>
              <a:rPr lang="en-GB" sz="2400" smtClean="0">
                <a:latin typeface="+mj-lt"/>
              </a:rPr>
              <a:t>rotations </a:t>
            </a:r>
            <a:r>
              <a:rPr lang="en-GB" sz="2400" dirty="0" smtClean="0">
                <a:latin typeface="+mj-lt"/>
              </a:rPr>
              <a:t>of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head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and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trunk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referred</a:t>
            </a:r>
            <a:r>
              <a:rPr lang="en-GB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to</a:t>
            </a:r>
            <a:r>
              <a:rPr lang="it-IT" sz="2400" dirty="0">
                <a:latin typeface="+mj-lt"/>
              </a:rPr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400" dirty="0" smtClean="0">
                <a:latin typeface="+mj-lt"/>
              </a:rPr>
              <a:t>Your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quadriceps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are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where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in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relation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to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the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thigh</a:t>
            </a:r>
            <a:r>
              <a:rPr lang="it-IT" sz="2400" dirty="0">
                <a:latin typeface="+mj-lt"/>
              </a:rPr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400" dirty="0" smtClean="0">
                <a:latin typeface="+mj-lt"/>
              </a:rPr>
              <a:t>Your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Achilles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tendon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is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where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in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relation to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smtClean="0">
                <a:latin typeface="+mj-lt"/>
              </a:rPr>
              <a:t>the </a:t>
            </a:r>
            <a:r>
              <a:rPr lang="it-IT" sz="2400" dirty="0" err="1" smtClean="0">
                <a:latin typeface="+mj-lt"/>
              </a:rPr>
              <a:t>lower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 smtClean="0">
                <a:latin typeface="+mj-lt"/>
              </a:rPr>
              <a:t>leg</a:t>
            </a:r>
            <a:r>
              <a:rPr lang="it-IT" sz="2400" dirty="0">
                <a:latin typeface="+mj-lt"/>
              </a:rPr>
              <a:t>?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563887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How to assess?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de-DE" sz="2400" dirty="0" err="1" smtClean="0">
                <a:latin typeface="+mj-lt"/>
              </a:rPr>
              <a:t>We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 smtClean="0">
                <a:latin typeface="+mj-lt"/>
              </a:rPr>
              <a:t>ask</a:t>
            </a:r>
            <a:endParaRPr lang="de-DE" sz="2400" dirty="0" smtClean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de-DE" sz="2400" dirty="0" err="1" smtClean="0">
                <a:latin typeface="+mj-lt"/>
              </a:rPr>
              <a:t>We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 smtClean="0">
                <a:latin typeface="+mj-lt"/>
              </a:rPr>
              <a:t>look</a:t>
            </a:r>
            <a:endParaRPr lang="de-DE" sz="2400" dirty="0" smtClean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de-DE" sz="2400" dirty="0" err="1" smtClean="0">
                <a:latin typeface="+mj-lt"/>
              </a:rPr>
              <a:t>We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 smtClean="0">
                <a:latin typeface="+mj-lt"/>
              </a:rPr>
              <a:t>move</a:t>
            </a:r>
            <a:endParaRPr lang="de-DE" sz="2400" dirty="0" smtClean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de-DE" sz="2400" dirty="0" smtClean="0">
                <a:latin typeface="+mj-lt"/>
              </a:rPr>
              <a:t>Sports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 smtClean="0">
                <a:latin typeface="+mj-lt"/>
              </a:rPr>
              <a:t>Therapist</a:t>
            </a:r>
            <a:r>
              <a:rPr lang="de-DE" sz="2400" dirty="0">
                <a:latin typeface="+mj-lt"/>
              </a:rPr>
              <a:t> </a:t>
            </a:r>
            <a:r>
              <a:rPr lang="uk-UA" sz="2400" dirty="0" smtClean="0">
                <a:latin typeface="+mj-lt"/>
              </a:rPr>
              <a:t>E&amp;A</a:t>
            </a:r>
            <a:r>
              <a:rPr lang="en-GB" sz="2400" dirty="0" smtClean="0">
                <a:latin typeface="+mj-lt"/>
              </a:rPr>
              <a:t> </a:t>
            </a:r>
            <a:r>
              <a:rPr lang="en-US" sz="2400" dirty="0" smtClean="0">
                <a:latin typeface="+mj-lt"/>
              </a:rPr>
              <a:t>protocol: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 smtClean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US" sz="2400" dirty="0" smtClean="0">
                <a:latin typeface="+mj-lt"/>
              </a:rPr>
              <a:t>Subjective</a:t>
            </a:r>
          </a:p>
          <a:p>
            <a:pPr marL="800100" lvl="1" indent="-342900">
              <a:buFont typeface="Arial" charset="0"/>
              <a:buChar char="•"/>
            </a:pPr>
            <a:endParaRPr lang="en-US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US" sz="2400" dirty="0" smtClean="0">
                <a:latin typeface="+mj-lt"/>
              </a:rPr>
              <a:t>Objective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02820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/>
              <a:t>How to assess?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Palpate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Active ROM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Passive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ROM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(Passive Overpressure</a:t>
            </a:r>
            <a:r>
              <a:rPr lang="en-GB" sz="2400" dirty="0">
                <a:latin typeface="+mj-lt"/>
              </a:rPr>
              <a:t>)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Resisted</a:t>
            </a:r>
            <a:r>
              <a:rPr lang="en-GB" sz="24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ROM</a:t>
            </a:r>
            <a:endParaRPr lang="en-GB" sz="2400" dirty="0">
              <a:solidFill>
                <a:srgbClr val="FF0000"/>
              </a:solidFill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Muscle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Tests</a:t>
            </a: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Ligament</a:t>
            </a:r>
            <a:r>
              <a:rPr lang="en-GB" sz="24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Tests</a:t>
            </a:r>
            <a:endParaRPr lang="en-GB" sz="2400" dirty="0">
              <a:solidFill>
                <a:srgbClr val="FF0000"/>
              </a:solidFill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Special</a:t>
            </a:r>
            <a:r>
              <a:rPr lang="en-GB" sz="24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Tests</a:t>
            </a:r>
            <a:endParaRPr lang="en-GB" sz="24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2318512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946150" y="188640"/>
            <a:ext cx="7759149" cy="6408711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 smtClean="0"/>
              <a:t>Flexion</a:t>
            </a:r>
          </a:p>
          <a:p>
            <a:r>
              <a:rPr lang="en-GB" sz="1800" dirty="0" smtClean="0"/>
              <a:t>Extension</a:t>
            </a:r>
          </a:p>
          <a:p>
            <a:r>
              <a:rPr lang="en-GB" sz="1800" dirty="0" smtClean="0"/>
              <a:t>Hyperextension</a:t>
            </a:r>
          </a:p>
          <a:p>
            <a:r>
              <a:rPr lang="en-GB" sz="1800" dirty="0" smtClean="0"/>
              <a:t>Circumduction</a:t>
            </a:r>
          </a:p>
          <a:p>
            <a:r>
              <a:rPr lang="en-GB" sz="1800" dirty="0" smtClean="0"/>
              <a:t>Adduction</a:t>
            </a:r>
          </a:p>
          <a:p>
            <a:r>
              <a:rPr lang="en-GB" sz="1800" dirty="0" smtClean="0"/>
              <a:t>Abduction</a:t>
            </a:r>
          </a:p>
          <a:p>
            <a:r>
              <a:rPr lang="en-GB" sz="1800" dirty="0" smtClean="0"/>
              <a:t>External rotation</a:t>
            </a:r>
          </a:p>
          <a:p>
            <a:r>
              <a:rPr lang="en-GB" sz="1800" dirty="0" smtClean="0"/>
              <a:t>Internal rotation</a:t>
            </a:r>
          </a:p>
          <a:p>
            <a:r>
              <a:rPr lang="en-GB" sz="1800" dirty="0" smtClean="0"/>
              <a:t>Inversion</a:t>
            </a:r>
          </a:p>
          <a:p>
            <a:r>
              <a:rPr lang="en-GB" sz="1800" dirty="0" smtClean="0"/>
              <a:t>Eversion</a:t>
            </a:r>
          </a:p>
          <a:p>
            <a:r>
              <a:rPr lang="en-GB" sz="1800" dirty="0" smtClean="0"/>
              <a:t>Dorsiflexion</a:t>
            </a:r>
          </a:p>
          <a:p>
            <a:r>
              <a:rPr lang="en-GB" sz="1800" dirty="0" err="1" smtClean="0"/>
              <a:t>Plantarflexion</a:t>
            </a:r>
            <a:endParaRPr lang="en-GB" sz="1800" dirty="0" smtClean="0"/>
          </a:p>
          <a:p>
            <a:r>
              <a:rPr lang="en-GB" sz="1800" dirty="0" smtClean="0"/>
              <a:t>Radial deviation</a:t>
            </a:r>
          </a:p>
          <a:p>
            <a:r>
              <a:rPr lang="en-GB" sz="1800" dirty="0" smtClean="0"/>
              <a:t>Ulnar deviation</a:t>
            </a:r>
          </a:p>
          <a:p>
            <a:r>
              <a:rPr lang="en-GB" sz="1800" dirty="0" smtClean="0"/>
              <a:t>Supination</a:t>
            </a:r>
          </a:p>
          <a:p>
            <a:r>
              <a:rPr lang="en-GB" sz="1800" dirty="0" smtClean="0"/>
              <a:t>Pronation</a:t>
            </a:r>
          </a:p>
          <a:p>
            <a:r>
              <a:rPr lang="en-GB" sz="1800" dirty="0" smtClean="0"/>
              <a:t>Elevation</a:t>
            </a:r>
          </a:p>
          <a:p>
            <a:r>
              <a:rPr lang="en-GB" sz="1800" dirty="0" smtClean="0"/>
              <a:t>Depression</a:t>
            </a:r>
          </a:p>
          <a:p>
            <a:r>
              <a:rPr lang="en-GB" sz="1800" dirty="0" smtClean="0"/>
              <a:t>Frontal Plane</a:t>
            </a:r>
          </a:p>
          <a:p>
            <a:r>
              <a:rPr lang="en-GB" sz="1800" dirty="0" smtClean="0"/>
              <a:t>Sagittal Plane</a:t>
            </a:r>
          </a:p>
          <a:p>
            <a:r>
              <a:rPr lang="en-GB" sz="1800" dirty="0" smtClean="0"/>
              <a:t>Transverse Plane</a:t>
            </a:r>
          </a:p>
          <a:p>
            <a:r>
              <a:rPr lang="en-GB" sz="1800" dirty="0" smtClean="0"/>
              <a:t>Frontal Axis</a:t>
            </a:r>
          </a:p>
          <a:p>
            <a:r>
              <a:rPr lang="en-GB" sz="1800" dirty="0" smtClean="0"/>
              <a:t>Sagittal Axis</a:t>
            </a:r>
          </a:p>
          <a:p>
            <a:r>
              <a:rPr lang="en-GB" sz="1800" dirty="0" smtClean="0"/>
              <a:t>Transverse Axis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5848175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576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946150" y="188640"/>
            <a:ext cx="7759149" cy="6408711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 smtClean="0"/>
              <a:t>Agonist</a:t>
            </a:r>
          </a:p>
          <a:p>
            <a:r>
              <a:rPr lang="en-GB" sz="1800" dirty="0" smtClean="0"/>
              <a:t>Antagonist</a:t>
            </a:r>
          </a:p>
          <a:p>
            <a:r>
              <a:rPr lang="en-GB" sz="1800" dirty="0" err="1" smtClean="0"/>
              <a:t>Syngerist</a:t>
            </a:r>
            <a:endParaRPr lang="en-GB" sz="1800" dirty="0" smtClean="0"/>
          </a:p>
          <a:p>
            <a:r>
              <a:rPr lang="en-GB" sz="1800" dirty="0" smtClean="0"/>
              <a:t>Fixator</a:t>
            </a:r>
          </a:p>
          <a:p>
            <a:r>
              <a:rPr lang="en-GB" sz="1800" dirty="0" smtClean="0"/>
              <a:t>Isotonic Contraction</a:t>
            </a:r>
          </a:p>
          <a:p>
            <a:pPr lvl="1"/>
            <a:r>
              <a:rPr lang="en-GB" sz="1600" dirty="0" smtClean="0"/>
              <a:t>Concentric</a:t>
            </a:r>
          </a:p>
          <a:p>
            <a:pPr lvl="1"/>
            <a:r>
              <a:rPr lang="en-GB" sz="1600" dirty="0" smtClean="0"/>
              <a:t>Eccentric	</a:t>
            </a:r>
          </a:p>
          <a:p>
            <a:r>
              <a:rPr lang="en-GB" sz="1800" dirty="0" smtClean="0"/>
              <a:t>Isokinetic Contraction</a:t>
            </a:r>
          </a:p>
          <a:p>
            <a:r>
              <a:rPr lang="en-GB" sz="1800" dirty="0" smtClean="0"/>
              <a:t>Isometric Contraction</a:t>
            </a:r>
          </a:p>
          <a:p>
            <a:r>
              <a:rPr lang="en-GB" sz="1800" dirty="0" smtClean="0"/>
              <a:t>Origin	</a:t>
            </a:r>
            <a:endParaRPr lang="en-GB" sz="1800" dirty="0"/>
          </a:p>
          <a:p>
            <a:r>
              <a:rPr lang="en-GB" sz="1800" dirty="0" smtClean="0"/>
              <a:t>Insertion</a:t>
            </a:r>
            <a:endParaRPr lang="en-GB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5170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On </a:t>
            </a:r>
            <a:r>
              <a:rPr lang="en-US" dirty="0" err="1" smtClean="0"/>
              <a:t>moodle</a:t>
            </a:r>
            <a:r>
              <a:rPr lang="en-US" dirty="0" smtClean="0"/>
              <a:t> create a wiki around these terms.</a:t>
            </a:r>
          </a:p>
          <a:p>
            <a:r>
              <a:rPr lang="en-US" dirty="0" smtClean="0"/>
              <a:t>Define each one in turn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4567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Pointless</a:t>
            </a:r>
            <a:endParaRPr lang="en-US" dirty="0" smtClean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Are you pointless and where do you want to be???</a:t>
            </a:r>
            <a:endParaRPr lang="en-GB" sz="24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0393214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1723</TotalTime>
  <Words>395</Words>
  <Application>Microsoft Office PowerPoint</Application>
  <PresentationFormat>On-screen Show (4:3)</PresentationFormat>
  <Paragraphs>133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ＭＳ Ｐゴシック</vt:lpstr>
      <vt:lpstr>Arial</vt:lpstr>
      <vt:lpstr>Calibri</vt:lpstr>
      <vt:lpstr>Century Schoolbook</vt:lpstr>
      <vt:lpstr>Wingdings 2</vt:lpstr>
      <vt:lpstr>View</vt:lpstr>
      <vt:lpstr>ANATOMY AND PHYSIOLOGY Practical – Intro to Kinesiology</vt:lpstr>
      <vt:lpstr>POINTLESS?</vt:lpstr>
      <vt:lpstr>Aims of the session 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How to assess?</vt:lpstr>
      <vt:lpstr>How to assess?</vt:lpstr>
      <vt:lpstr>PowerPoint Presentation</vt:lpstr>
      <vt:lpstr>PowerPoint Presentation</vt:lpstr>
      <vt:lpstr>Task </vt:lpstr>
      <vt:lpstr>Pointless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78</cp:revision>
  <cp:lastPrinted>2017-10-06T10:07:38Z</cp:lastPrinted>
  <dcterms:created xsi:type="dcterms:W3CDTF">2016-09-15T12:23:08Z</dcterms:created>
  <dcterms:modified xsi:type="dcterms:W3CDTF">2019-10-01T14:12:37Z</dcterms:modified>
</cp:coreProperties>
</file>