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52" r:id="rId2"/>
    <p:sldMasterId id="2147483651" r:id="rId3"/>
  </p:sldMasterIdLst>
  <p:notesMasterIdLst>
    <p:notesMasterId r:id="rId20"/>
  </p:notesMasterIdLst>
  <p:sldIdLst>
    <p:sldId id="327" r:id="rId4"/>
    <p:sldId id="370" r:id="rId5"/>
    <p:sldId id="352" r:id="rId6"/>
    <p:sldId id="353" r:id="rId7"/>
    <p:sldId id="354" r:id="rId8"/>
    <p:sldId id="355" r:id="rId9"/>
    <p:sldId id="356" r:id="rId10"/>
    <p:sldId id="357" r:id="rId11"/>
    <p:sldId id="359" r:id="rId12"/>
    <p:sldId id="360" r:id="rId13"/>
    <p:sldId id="361" r:id="rId14"/>
    <p:sldId id="362" r:id="rId15"/>
    <p:sldId id="363" r:id="rId16"/>
    <p:sldId id="369" r:id="rId17"/>
    <p:sldId id="364" r:id="rId18"/>
    <p:sldId id="368" r:id="rId19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5pPr>
    <a:lvl6pPr marL="22860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6pPr>
    <a:lvl7pPr marL="27432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7pPr>
    <a:lvl8pPr marL="32004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8pPr>
    <a:lvl9pPr marL="36576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38">
          <p15:clr>
            <a:srgbClr val="A4A3A4"/>
          </p15:clr>
        </p15:guide>
        <p15:guide id="2" orient="horz" pos="210">
          <p15:clr>
            <a:srgbClr val="A4A3A4"/>
          </p15:clr>
        </p15:guide>
        <p15:guide id="3" orient="horz" pos="4110">
          <p15:clr>
            <a:srgbClr val="A4A3A4"/>
          </p15:clr>
        </p15:guide>
        <p15:guide id="4" orient="horz" pos="119">
          <p15:clr>
            <a:srgbClr val="A4A3A4"/>
          </p15:clr>
        </p15:guide>
        <p15:guide id="5" pos="5465">
          <p15:clr>
            <a:srgbClr val="A4A3A4"/>
          </p15:clr>
        </p15:guide>
        <p15:guide id="6" pos="2880">
          <p15:clr>
            <a:srgbClr val="A4A3A4"/>
          </p15:clr>
        </p15:guide>
        <p15:guide id="7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0808"/>
    <a:srgbClr val="F3850D"/>
    <a:srgbClr val="000099"/>
    <a:srgbClr val="1C1C1C"/>
    <a:srgbClr val="C02500"/>
    <a:srgbClr val="FF6743"/>
    <a:srgbClr val="C0C0C0"/>
    <a:srgbClr val="00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63" autoAdjust="0"/>
    <p:restoredTop sz="94660"/>
  </p:normalViewPr>
  <p:slideViewPr>
    <p:cSldViewPr>
      <p:cViewPr varScale="1">
        <p:scale>
          <a:sx n="70" d="100"/>
          <a:sy n="70" d="100"/>
        </p:scale>
        <p:origin x="840" y="72"/>
      </p:cViewPr>
      <p:guideLst>
        <p:guide orient="horz" pos="3838"/>
        <p:guide orient="horz" pos="210"/>
        <p:guide orient="horz" pos="4110"/>
        <p:guide orient="horz" pos="119"/>
        <p:guide pos="5465"/>
        <p:guide pos="2880"/>
        <p:guide pos="29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 i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 i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 i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 i="0"/>
            </a:lvl1pPr>
          </a:lstStyle>
          <a:p>
            <a:pPr>
              <a:defRPr/>
            </a:pPr>
            <a:fld id="{1924D3D6-91A9-41C5-A4D7-47C69D33FF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305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27"/>
          <p:cNvSpPr>
            <a:spLocks noGrp="1" noChangeArrowheads="1"/>
          </p:cNvSpPr>
          <p:nvPr>
            <p:ph type="ctrTitle"/>
          </p:nvPr>
        </p:nvSpPr>
        <p:spPr>
          <a:xfrm>
            <a:off x="468313" y="4365625"/>
            <a:ext cx="8207375" cy="960438"/>
          </a:xfrm>
        </p:spPr>
        <p:txBody>
          <a:bodyPr/>
          <a:lstStyle>
            <a:lvl1pPr>
              <a:defRPr sz="3400"/>
            </a:lvl1pPr>
          </a:lstStyle>
          <a:p>
            <a:r>
              <a:rPr lang="zh-CN"/>
              <a:t>单击此处编辑母版标题样式</a:t>
            </a:r>
          </a:p>
        </p:txBody>
      </p:sp>
      <p:sp>
        <p:nvSpPr>
          <p:cNvPr id="2053" name="Rectangle 31"/>
          <p:cNvSpPr>
            <a:spLocks noGrp="1" noChangeArrowheads="1"/>
          </p:cNvSpPr>
          <p:nvPr>
            <p:ph type="subTitle" idx="1"/>
          </p:nvPr>
        </p:nvSpPr>
        <p:spPr>
          <a:xfrm>
            <a:off x="468313" y="5326063"/>
            <a:ext cx="8207375" cy="407987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zh-CN"/>
              <a:t>单击添加署名或公司信息</a:t>
            </a:r>
          </a:p>
        </p:txBody>
      </p:sp>
    </p:spTree>
    <p:extLst>
      <p:ext uri="{BB962C8B-B14F-4D97-AF65-F5344CB8AC3E}">
        <p14:creationId xmlns:p14="http://schemas.microsoft.com/office/powerpoint/2010/main" val="2821983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843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89078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268413"/>
            <a:ext cx="4027487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027488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906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145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432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4321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3632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7358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80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4488" y="44450"/>
            <a:ext cx="2074862" cy="62642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44450"/>
            <a:ext cx="6073775" cy="62642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190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19EF8F-58A5-484B-932E-EB5A9FA09A67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082907-95A6-46E8-A601-F196B65A369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5405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48250C-7CE9-4B61-AE14-2D06BD88CEAD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ED2D0F-7275-4B9E-AFA0-0D598131223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2866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DCE3F-219E-4B4F-94FF-52154345185E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6591A6-7C0B-48B9-9E25-3EF3F0A8802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8260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BEF54-C5FD-4792-8874-A2820BB39CDB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CD0124-1B97-449F-966A-B63CBA215FC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6929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B200E-C847-4325-A09F-4E081E75BD02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6C8A60-54C6-4DFC-BB50-107DC9F3023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27069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EDE1DD-98C9-4643-9E4B-C3B08BB13D75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43B52F-10B1-409B-A0F4-ED4C4FBE6F9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62817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9E8EBC-838B-405E-ABF2-CFBA74E31DCE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E49E7-849C-47CE-AB0C-142BC0FF4F6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13622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A43F92-7993-44DC-B1EF-5524888CE90C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9B15B-65C3-4470-9255-D64402C7928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91226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E5C1B-6C98-47CB-ADAD-7672224BD41F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528EB4-F15C-4BAC-B084-54FBC632048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10242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98B6A-78D8-4D23-A047-7FFAC0ED6E83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9664BA-0624-4BCC-8550-DEC37E8E90D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06731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0B3E8E-7A13-448A-806B-FC89813BCAC0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E52355-8B84-4C44-B682-5AF5FF0CE5D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43936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2921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868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47918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371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9888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6615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49687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61800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4033351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25817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70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6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6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nordri_02"/>
          <p:cNvPicPr>
            <a:picLocks noChangeAspect="1" noChangeArrowheads="1"/>
          </p:cNvPicPr>
          <p:nvPr/>
        </p:nvPicPr>
        <p:blipFill>
          <a:blip r:embed="rId15">
            <a:lum bright="-54000"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25550"/>
            <a:ext cx="914400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9" name="Rectangle 3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268413"/>
            <a:ext cx="8207375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3851275" y="6524625"/>
            <a:ext cx="1439863" cy="19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algn="ctr">
              <a:defRPr/>
            </a:pPr>
            <a:r>
              <a:rPr lang="de-DE" altLang="en-US" sz="1000" smtClean="0"/>
              <a:t>Page </a:t>
            </a:r>
            <a:r>
              <a:rPr lang="de-DE" altLang="en-US" sz="1000" smtClean="0">
                <a:sym typeface="MS UI Gothic" pitchFamily="34" charset="-128"/>
              </a:rPr>
              <a:t></a:t>
            </a:r>
            <a:r>
              <a:rPr lang="de-DE" altLang="en-US" sz="1000" smtClean="0"/>
              <a:t> </a:t>
            </a:r>
            <a:fld id="{4B631835-1FB8-45C5-B806-FF1286C8EAA7}" type="slidenum">
              <a:rPr lang="zh-CN" altLang="en-US" sz="1000" smtClean="0"/>
              <a:pPr algn="ctr">
                <a:defRPr/>
              </a:pPr>
              <a:t>‹#›</a:t>
            </a:fld>
            <a:endParaRPr lang="en-US" altLang="en-US" sz="1000" smtClean="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468313" y="333375"/>
            <a:ext cx="8207375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en-US" sz="2600" i="0" smtClean="0">
              <a:solidFill>
                <a:schemeClr val="bg1"/>
              </a:solidFill>
              <a:ea typeface="SimHei" pitchFamily="49" charset="-122"/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444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0" r:id="rId1"/>
    <p:sldLayoutId id="2147484128" r:id="rId2"/>
    <p:sldLayoutId id="2147484129" r:id="rId3"/>
    <p:sldLayoutId id="2147484130" r:id="rId4"/>
    <p:sldLayoutId id="2147484131" r:id="rId5"/>
    <p:sldLayoutId id="2147484132" r:id="rId6"/>
    <p:sldLayoutId id="2147484133" r:id="rId7"/>
    <p:sldLayoutId id="2147484134" r:id="rId8"/>
    <p:sldLayoutId id="2147484135" r:id="rId9"/>
    <p:sldLayoutId id="2147484136" r:id="rId10"/>
    <p:sldLayoutId id="214748413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sz="20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b="1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1600" b="1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n"/>
        <a:defRPr sz="1400" b="1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 b="0"/>
            </a:lvl1pPr>
          </a:lstStyle>
          <a:p>
            <a:pPr>
              <a:defRPr/>
            </a:pPr>
            <a:fld id="{D53C6C58-1E1F-43EF-893E-996E6ADB7321}" type="datetime1">
              <a:rPr lang="zh-CN" altLang="en-US"/>
              <a:pPr>
                <a:defRPr/>
              </a:pPr>
              <a:t>2018/6/25</a:t>
            </a:fld>
            <a:endParaRPr lang="zh-CN" alt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 b="0"/>
            </a:lvl1pPr>
          </a:lstStyle>
          <a:p>
            <a:pPr>
              <a:defRPr/>
            </a:pPr>
            <a:fld id="{4D2837EE-6C7F-49B7-A63C-4108079A61E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 b="0"/>
            </a:lvl1pPr>
          </a:lstStyle>
          <a:p>
            <a:pPr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8" r:id="rId1"/>
    <p:sldLayoutId id="2147484139" r:id="rId2"/>
    <p:sldLayoutId id="2147484140" r:id="rId3"/>
    <p:sldLayoutId id="2147484141" r:id="rId4"/>
    <p:sldLayoutId id="2147484142" r:id="rId5"/>
    <p:sldLayoutId id="2147484143" r:id="rId6"/>
    <p:sldLayoutId id="2147484144" r:id="rId7"/>
    <p:sldLayoutId id="2147484145" r:id="rId8"/>
    <p:sldLayoutId id="2147484146" r:id="rId9"/>
    <p:sldLayoutId id="2147484147" r:id="rId10"/>
    <p:sldLayoutId id="2147484148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sz="20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b="1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1600" b="1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n"/>
        <a:defRPr sz="1400" b="1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49" r:id="rId1"/>
    <p:sldLayoutId id="2147484150" r:id="rId2"/>
    <p:sldLayoutId id="2147484151" r:id="rId3"/>
    <p:sldLayoutId id="2147484152" r:id="rId4"/>
    <p:sldLayoutId id="2147484153" r:id="rId5"/>
    <p:sldLayoutId id="2147484154" r:id="rId6"/>
    <p:sldLayoutId id="2147484155" r:id="rId7"/>
    <p:sldLayoutId id="2147484156" r:id="rId8"/>
    <p:sldLayoutId id="2147484157" r:id="rId9"/>
    <p:sldLayoutId id="2147484158" r:id="rId10"/>
    <p:sldLayoutId id="21474841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sz="20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b="1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1600" b="1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n"/>
        <a:defRPr sz="1400" b="1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elphoto.net/photos/pictures/Scotland/000011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404664"/>
            <a:ext cx="8424738" cy="1143000"/>
          </a:xfrm>
          <a:noFill/>
        </p:spPr>
        <p:txBody>
          <a:bodyPr/>
          <a:lstStyle/>
          <a:p>
            <a:endParaRPr lang="en-GB" alt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059832" y="3933056"/>
            <a:ext cx="3751989" cy="169277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/>
            </a:pP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3200" i="0" dirty="0" smtClean="0">
                <a:solidFill>
                  <a:schemeClr val="bg1"/>
                </a:solidFill>
              </a:rPr>
              <a:t>Time Management</a:t>
            </a:r>
            <a:endParaRPr lang="en-GB" sz="3200" i="0" dirty="0">
              <a:solidFill>
                <a:schemeClr val="bg1"/>
              </a:solidFill>
            </a:endParaRPr>
          </a:p>
          <a:p>
            <a:pPr algn="ctr">
              <a:defRPr/>
            </a:pPr>
            <a:endParaRPr lang="en-US" sz="2400" i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Time Management: In this lesson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667" y="1412429"/>
            <a:ext cx="8424168" cy="5472955"/>
          </a:xfrm>
        </p:spPr>
        <p:txBody>
          <a:bodyPr/>
          <a:lstStyle/>
          <a:p>
            <a:r>
              <a:rPr lang="en-US" sz="1800" dirty="0" smtClean="0"/>
              <a:t>What is Time Management?</a:t>
            </a:r>
          </a:p>
          <a:p>
            <a:r>
              <a:rPr lang="en-US" sz="1800" dirty="0" smtClean="0"/>
              <a:t>Which activities take time?</a:t>
            </a:r>
          </a:p>
          <a:p>
            <a:r>
              <a:rPr lang="en-US" sz="1800" dirty="0"/>
              <a:t>Basic time management </a:t>
            </a:r>
            <a:r>
              <a:rPr lang="en-US" sz="1800" dirty="0" smtClean="0"/>
              <a:t>principles</a:t>
            </a:r>
          </a:p>
          <a:p>
            <a:r>
              <a:rPr lang="en-US" sz="1800" dirty="0" smtClean="0"/>
              <a:t>Daily time management </a:t>
            </a:r>
          </a:p>
          <a:p>
            <a:r>
              <a:rPr lang="en-US" sz="1800" dirty="0" smtClean="0">
                <a:solidFill>
                  <a:schemeClr val="bg2">
                    <a:lumMod val="50000"/>
                  </a:schemeClr>
                </a:solidFill>
              </a:rPr>
              <a:t>Review your use of time</a:t>
            </a:r>
          </a:p>
          <a:p>
            <a:r>
              <a:rPr lang="en-US" sz="1800" dirty="0" smtClean="0"/>
              <a:t>Organization and time management</a:t>
            </a:r>
          </a:p>
          <a:p>
            <a:r>
              <a:rPr lang="en-US" sz="1800" dirty="0" smtClean="0"/>
              <a:t>Daily To-do lists</a:t>
            </a:r>
          </a:p>
          <a:p>
            <a:r>
              <a:rPr lang="en-US" sz="1800" dirty="0" smtClean="0"/>
              <a:t>Weekly to-do lists</a:t>
            </a:r>
          </a:p>
          <a:p>
            <a:r>
              <a:rPr lang="en-US" sz="1800" dirty="0" smtClean="0"/>
              <a:t>Setting “SMART” goals</a:t>
            </a:r>
          </a:p>
          <a:p>
            <a:r>
              <a:rPr lang="en-US" sz="1800" dirty="0" smtClean="0"/>
              <a:t>Aligning with your body clock</a:t>
            </a:r>
          </a:p>
          <a:p>
            <a:r>
              <a:rPr lang="en-US" sz="1800" dirty="0" smtClean="0">
                <a:solidFill>
                  <a:schemeClr val="bg2">
                    <a:lumMod val="50000"/>
                  </a:schemeClr>
                </a:solidFill>
              </a:rPr>
              <a:t>Time management review</a:t>
            </a:r>
          </a:p>
          <a:p>
            <a:r>
              <a:rPr lang="en-US" sz="1800" dirty="0" smtClean="0"/>
              <a:t>Time management process</a:t>
            </a:r>
          </a:p>
          <a:p>
            <a:r>
              <a:rPr lang="en-US" sz="1800" dirty="0" smtClean="0">
                <a:solidFill>
                  <a:schemeClr val="bg2">
                    <a:lumMod val="50000"/>
                  </a:schemeClr>
                </a:solidFill>
              </a:rPr>
              <a:t>Creating a log</a:t>
            </a:r>
          </a:p>
          <a:p>
            <a:r>
              <a:rPr lang="en-US" sz="1800" dirty="0" smtClean="0"/>
              <a:t>References</a:t>
            </a:r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71698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Time Management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mtClean="0">
              <a:cs typeface="Times New Roman" pitchFamily="18" charset="0"/>
            </a:endParaRPr>
          </a:p>
          <a:p>
            <a:pPr eaLnBrk="1" hangingPunct="1"/>
            <a:endParaRPr lang="en-GB" altLang="en-US" smtClean="0">
              <a:cs typeface="Times New Roman" pitchFamily="18" charset="0"/>
            </a:endParaRPr>
          </a:p>
          <a:p>
            <a:pPr eaLnBrk="1" hangingPunct="1"/>
            <a:r>
              <a:rPr lang="en-GB" altLang="en-US" sz="2400" smtClean="0">
                <a:cs typeface="Times New Roman" pitchFamily="18" charset="0"/>
              </a:rPr>
              <a:t>Allocating time to study</a:t>
            </a:r>
            <a:endParaRPr lang="en-US" altLang="en-US" sz="2400" smtClean="0">
              <a:cs typeface="Times New Roman" pitchFamily="18" charset="0"/>
            </a:endParaRPr>
          </a:p>
          <a:p>
            <a:pPr eaLnBrk="1" hangingPunct="1"/>
            <a:r>
              <a:rPr lang="en-GB" altLang="en-US" sz="2400" smtClean="0">
                <a:cs typeface="Times New Roman" pitchFamily="18" charset="0"/>
              </a:rPr>
              <a:t>Using that time effectively</a:t>
            </a:r>
          </a:p>
          <a:p>
            <a:pPr eaLnBrk="1" hangingPunct="1"/>
            <a:r>
              <a:rPr lang="en-GB" altLang="en-US" sz="2400" smtClean="0">
                <a:cs typeface="Times New Roman" pitchFamily="18" charset="0"/>
              </a:rPr>
              <a:t>Balancing the time requirements of different aspects of your life</a:t>
            </a:r>
            <a:endParaRPr lang="en-US" altLang="en-US" sz="2400" smtClean="0">
              <a:cs typeface="Times New Roman" pitchFamily="18" charset="0"/>
            </a:endParaRPr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Which activities take time?</a:t>
            </a:r>
            <a:endParaRPr lang="en-GB" altLang="en-US" dirty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Lectures and classes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Study </a:t>
            </a:r>
            <a:r>
              <a:rPr lang="en-GB" altLang="en-US" sz="2400" dirty="0">
                <a:cs typeface="Times New Roman" pitchFamily="18" charset="0"/>
              </a:rPr>
              <a:t>(</a:t>
            </a:r>
            <a:r>
              <a:rPr lang="en-GB" altLang="en-US" sz="2200" dirty="0" smtClean="0">
                <a:cs typeface="Times New Roman" pitchFamily="18" charset="0"/>
              </a:rPr>
              <a:t>1-3 </a:t>
            </a:r>
            <a:r>
              <a:rPr lang="en-GB" altLang="en-US" sz="2200" dirty="0" smtClean="0">
                <a:cs typeface="Times New Roman" pitchFamily="18" charset="0"/>
              </a:rPr>
              <a:t>hours for every hour spent in </a:t>
            </a:r>
            <a:r>
              <a:rPr lang="en-GB" altLang="en-US" sz="2200" dirty="0" smtClean="0">
                <a:cs typeface="Times New Roman" pitchFamily="18" charset="0"/>
              </a:rPr>
              <a:t>class)</a:t>
            </a:r>
            <a:endParaRPr lang="en-GB" altLang="en-US" sz="22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Work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Family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cs typeface="Times New Roman" pitchFamily="18" charset="0"/>
              </a:rPr>
              <a:t>Recreation </a:t>
            </a:r>
            <a:r>
              <a:rPr lang="en-US" altLang="en-US" sz="2400" dirty="0">
                <a:cs typeface="Times New Roman" pitchFamily="18" charset="0"/>
              </a:rPr>
              <a:t>(</a:t>
            </a:r>
            <a:r>
              <a:rPr lang="en-US" altLang="en-US" sz="2400" dirty="0" smtClean="0">
                <a:cs typeface="Times New Roman" pitchFamily="18" charset="0"/>
              </a:rPr>
              <a:t>10 </a:t>
            </a:r>
            <a:r>
              <a:rPr lang="en-US" altLang="en-US" sz="2400" dirty="0" smtClean="0">
                <a:cs typeface="Times New Roman" pitchFamily="18" charset="0"/>
              </a:rPr>
              <a:t>-25 hours per </a:t>
            </a:r>
            <a:r>
              <a:rPr lang="en-US" altLang="en-US" sz="2400" dirty="0" smtClean="0">
                <a:cs typeface="Times New Roman" pitchFamily="18" charset="0"/>
              </a:rPr>
              <a:t>week)</a:t>
            </a:r>
            <a:endParaRPr lang="en-US" altLang="en-US" sz="24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cs typeface="Times New Roman" pitchFamily="18" charset="0"/>
              </a:rPr>
              <a:t>Sleep </a:t>
            </a:r>
            <a:r>
              <a:rPr lang="en-US" altLang="en-US" sz="2400" dirty="0" smtClean="0">
                <a:cs typeface="Times New Roman" pitchFamily="18" charset="0"/>
              </a:rPr>
              <a:t>(50-60 </a:t>
            </a:r>
            <a:r>
              <a:rPr lang="en-US" altLang="en-US" sz="2400" dirty="0" smtClean="0">
                <a:cs typeface="Times New Roman" pitchFamily="18" charset="0"/>
              </a:rPr>
              <a:t>hours per </a:t>
            </a:r>
            <a:r>
              <a:rPr lang="en-US" altLang="en-US" sz="2400" dirty="0" smtClean="0">
                <a:cs typeface="Times New Roman" pitchFamily="18" charset="0"/>
              </a:rPr>
              <a:t>week)</a:t>
            </a:r>
            <a:endParaRPr lang="en-US" altLang="en-US" sz="24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cs typeface="Times New Roman" pitchFamily="18" charset="0"/>
              </a:rPr>
              <a:t>Eating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cs typeface="Times New Roman" pitchFamily="18" charset="0"/>
              </a:rPr>
              <a:t>Travel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Basic time management principles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You should direct your effort </a:t>
            </a:r>
            <a:r>
              <a:rPr lang="en-GB" altLang="en-US" sz="2400" i="1" u="sng" smtClean="0"/>
              <a:t>appropriately</a:t>
            </a:r>
            <a:r>
              <a:rPr lang="en-GB" altLang="en-US" sz="2400" smtClean="0"/>
              <a:t>, that is, towards the things that are most important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You should direct your effort </a:t>
            </a:r>
            <a:r>
              <a:rPr lang="en-GB" altLang="en-US" sz="2400" i="1" u="sng" smtClean="0"/>
              <a:t>efficiently</a:t>
            </a:r>
            <a:r>
              <a:rPr lang="en-GB" altLang="en-US" sz="2400" smtClean="0"/>
              <a:t>, that is, maximise what is achieved by the expenditure of time and energy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You should reduce </a:t>
            </a:r>
            <a:r>
              <a:rPr lang="en-GB" altLang="en-US" sz="2400" i="1" u="sng" smtClean="0"/>
              <a:t>time wastage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/>
              <a:t>                                              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/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i="1" smtClean="0"/>
              <a:t>      </a:t>
            </a:r>
            <a:r>
              <a:rPr lang="en-GB" altLang="en-US" sz="1600" i="1" smtClean="0"/>
              <a:t>(Cameron, 2002)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Daily time management</a:t>
            </a:r>
            <a:endParaRPr lang="en-GB" altLang="en-US" dirty="0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60400" indent="-660400" eaLnBrk="1" hangingPunct="1">
              <a:lnSpc>
                <a:spcPct val="90000"/>
              </a:lnSpc>
            </a:pPr>
            <a:endParaRPr lang="en-GB" altLang="en-US" sz="2400" dirty="0" smtClean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List what you need to do within a certain time span</a:t>
            </a:r>
            <a:endParaRPr lang="en-US" altLang="en-US" sz="2400" dirty="0" smtClean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Prioritise all these activities (high, medium and low)</a:t>
            </a:r>
            <a:endParaRPr lang="en-US" altLang="en-US" sz="2400" dirty="0" smtClean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Estimate time requirements</a:t>
            </a:r>
            <a:endParaRPr lang="en-US" altLang="en-US" sz="2400" dirty="0" smtClean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Add in lunch and other ongoing activities</a:t>
            </a:r>
            <a:endParaRPr lang="en-US" altLang="en-US" sz="2400" dirty="0" smtClean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Allow time for planning and problem solving</a:t>
            </a:r>
            <a:endParaRPr lang="en-US" altLang="en-US" sz="2400" dirty="0" smtClean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Allow for delays and interruptions!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Draw up action </a:t>
            </a:r>
            <a:r>
              <a:rPr lang="en-GB" altLang="en-US" sz="2400" dirty="0" smtClean="0">
                <a:cs typeface="Times New Roman" pitchFamily="18" charset="0"/>
              </a:rPr>
              <a:t>logs or “trackers”</a:t>
            </a:r>
            <a:endParaRPr lang="en-US" altLang="en-US" sz="2400" dirty="0" smtClean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 smtClean="0">
                <a:cs typeface="Times New Roman" pitchFamily="18" charset="0"/>
              </a:rPr>
              <a:t>Review, </a:t>
            </a:r>
            <a:r>
              <a:rPr lang="en-GB" altLang="en-US" sz="2400" dirty="0" err="1" smtClean="0">
                <a:cs typeface="Times New Roman" pitchFamily="18" charset="0"/>
              </a:rPr>
              <a:t>replan</a:t>
            </a:r>
            <a:r>
              <a:rPr lang="en-GB" altLang="en-US" sz="2400" dirty="0" smtClean="0">
                <a:cs typeface="Times New Roman" pitchFamily="18" charset="0"/>
              </a:rPr>
              <a:t> etc.  and manage this list</a:t>
            </a:r>
            <a:endParaRPr lang="en-US" altLang="en-US" sz="2400" dirty="0" smtClean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endParaRPr lang="en-GB" altLang="en-US" sz="28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/>
              <a:t>Activity 1:  Review your use of time</a:t>
            </a:r>
            <a:endParaRPr lang="en-GB" altLang="en-US" sz="2800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6069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 smtClean="0"/>
              <a:t>Do I use time efficiently?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 smtClean="0"/>
              <a:t>How do I waste time?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 smtClean="0"/>
              <a:t>What or who distracts me from study?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 smtClean="0"/>
              <a:t>Do I need to plan out </a:t>
            </a:r>
            <a:r>
              <a:rPr lang="en-GB" altLang="en-US" sz="2200" dirty="0" smtClean="0"/>
              <a:t>my </a:t>
            </a:r>
            <a:r>
              <a:rPr lang="en-GB" altLang="en-US" sz="2200" dirty="0" smtClean="0"/>
              <a:t>time:  for the year?  The term?  The week?  The day?  Each piece of work?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 smtClean="0"/>
              <a:t>Do I waste time getting started?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 smtClean="0"/>
              <a:t>Do I make the most of spare moments?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 smtClean="0"/>
              <a:t>Do I find time passes and I don’t know what has happened?</a:t>
            </a:r>
          </a:p>
          <a:p>
            <a:pPr eaLnBrk="1" hangingPunct="1">
              <a:lnSpc>
                <a:spcPct val="80000"/>
              </a:lnSpc>
            </a:pPr>
            <a:endParaRPr lang="en-GB" altLang="en-US" sz="2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 smtClean="0"/>
              <a:t>For each question answer honestly and consider if you need /want to make improvements and what they might be.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/>
              <a:t>(Cottrell, 2003)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Organization and time management</a:t>
            </a:r>
            <a:endParaRPr lang="en-GB" altLang="en-US" dirty="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424862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Being organised as a tool in effective time management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Diaries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Action logs – work </a:t>
            </a:r>
            <a:r>
              <a:rPr lang="en-GB" altLang="en-US" sz="2400" dirty="0" smtClean="0"/>
              <a:t>plans/ trackers</a:t>
            </a: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Lists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Tidy workspace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Organised paperwork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Filing systems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pPr eaLnBrk="1" hangingPunct="1"/>
            <a:r>
              <a:rPr lang="de-DE" altLang="en-US" smtClean="0"/>
              <a:t>To Do lists - Daily</a:t>
            </a:r>
          </a:p>
        </p:txBody>
      </p:sp>
      <p:graphicFrame>
        <p:nvGraphicFramePr>
          <p:cNvPr id="697347" name="Group 3"/>
          <p:cNvGraphicFramePr>
            <a:graphicFrameLocks noGrp="1"/>
          </p:cNvGraphicFramePr>
          <p:nvPr/>
        </p:nvGraphicFramePr>
        <p:xfrm>
          <a:off x="373063" y="1089025"/>
          <a:ext cx="8369300" cy="4726056"/>
        </p:xfrm>
        <a:graphic>
          <a:graphicData uri="http://schemas.openxmlformats.org/drawingml/2006/table">
            <a:tbl>
              <a:tblPr/>
              <a:tblGrid>
                <a:gridCol w="1619250"/>
                <a:gridCol w="1211535"/>
                <a:gridCol w="1228452"/>
                <a:gridCol w="1239838"/>
                <a:gridCol w="3070225"/>
              </a:tblGrid>
              <a:tr h="62059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Activity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Time Required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Priority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Time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Activity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7:00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8:00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9:00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10:00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11:00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12:00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1:00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2:00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3:00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4:00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5:00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6:00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ahoma" pitchFamily="34" charset="0"/>
                        </a:rPr>
                        <a:t>7:00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pPr eaLnBrk="1" hangingPunct="1"/>
            <a:r>
              <a:rPr lang="de-DE" altLang="en-US" smtClean="0"/>
              <a:t>To Do lists - Weekly</a:t>
            </a:r>
          </a:p>
        </p:txBody>
      </p:sp>
      <p:graphicFrame>
        <p:nvGraphicFramePr>
          <p:cNvPr id="700419" name="Group 3"/>
          <p:cNvGraphicFramePr>
            <a:graphicFrameLocks noGrp="1"/>
          </p:cNvGraphicFramePr>
          <p:nvPr/>
        </p:nvGraphicFramePr>
        <p:xfrm>
          <a:off x="323850" y="908050"/>
          <a:ext cx="8391524" cy="5230818"/>
        </p:xfrm>
        <a:graphic>
          <a:graphicData uri="http://schemas.openxmlformats.org/drawingml/2006/table">
            <a:tbl>
              <a:tblPr/>
              <a:tblGrid>
                <a:gridCol w="759488"/>
                <a:gridCol w="720003"/>
                <a:gridCol w="864004"/>
                <a:gridCol w="720003"/>
                <a:gridCol w="1224006"/>
                <a:gridCol w="792004"/>
                <a:gridCol w="936005"/>
                <a:gridCol w="720003"/>
                <a:gridCol w="648003"/>
                <a:gridCol w="1008005"/>
              </a:tblGrid>
              <a:tr h="28714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Tuesday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Wednesday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Thursday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Friday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288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27783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229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7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730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730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730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0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7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7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7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7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7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7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1979613" y="1470025"/>
            <a:ext cx="5224462" cy="3962400"/>
            <a:chOff x="1872" y="1176"/>
            <a:chExt cx="2548" cy="2496"/>
          </a:xfrm>
        </p:grpSpPr>
        <p:sp>
          <p:nvSpPr>
            <p:cNvPr id="28676" name="Rectangle 3"/>
            <p:cNvSpPr>
              <a:spLocks noChangeArrowheads="1"/>
            </p:cNvSpPr>
            <p:nvPr/>
          </p:nvSpPr>
          <p:spPr bwMode="auto">
            <a:xfrm>
              <a:off x="1872" y="1176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 dirty="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S</a:t>
              </a:r>
            </a:p>
          </p:txBody>
        </p:sp>
        <p:sp>
          <p:nvSpPr>
            <p:cNvPr id="28677" name="Text Box 4"/>
            <p:cNvSpPr txBox="1">
              <a:spLocks noChangeArrowheads="1"/>
            </p:cNvSpPr>
            <p:nvPr/>
          </p:nvSpPr>
          <p:spPr bwMode="auto">
            <a:xfrm>
              <a:off x="2600" y="1176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Specific</a:t>
              </a:r>
            </a:p>
          </p:txBody>
        </p:sp>
        <p:sp>
          <p:nvSpPr>
            <p:cNvPr id="28678" name="Rectangle 5"/>
            <p:cNvSpPr>
              <a:spLocks noChangeArrowheads="1"/>
            </p:cNvSpPr>
            <p:nvPr/>
          </p:nvSpPr>
          <p:spPr bwMode="auto">
            <a:xfrm>
              <a:off x="1872" y="1704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M</a:t>
              </a:r>
            </a:p>
          </p:txBody>
        </p:sp>
        <p:sp>
          <p:nvSpPr>
            <p:cNvPr id="28679" name="Text Box 6"/>
            <p:cNvSpPr txBox="1">
              <a:spLocks noChangeArrowheads="1"/>
            </p:cNvSpPr>
            <p:nvPr/>
          </p:nvSpPr>
          <p:spPr bwMode="auto">
            <a:xfrm>
              <a:off x="2600" y="1704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Measurable</a:t>
              </a:r>
            </a:p>
          </p:txBody>
        </p:sp>
        <p:sp>
          <p:nvSpPr>
            <p:cNvPr id="28680" name="Rectangle 7"/>
            <p:cNvSpPr>
              <a:spLocks noChangeArrowheads="1"/>
            </p:cNvSpPr>
            <p:nvPr/>
          </p:nvSpPr>
          <p:spPr bwMode="auto">
            <a:xfrm>
              <a:off x="1872" y="2232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A</a:t>
              </a:r>
            </a:p>
          </p:txBody>
        </p:sp>
        <p:sp>
          <p:nvSpPr>
            <p:cNvPr id="28681" name="Text Box 8"/>
            <p:cNvSpPr txBox="1">
              <a:spLocks noChangeArrowheads="1"/>
            </p:cNvSpPr>
            <p:nvPr/>
          </p:nvSpPr>
          <p:spPr bwMode="auto">
            <a:xfrm>
              <a:off x="2600" y="2232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Achievable</a:t>
              </a:r>
            </a:p>
          </p:txBody>
        </p:sp>
        <p:sp>
          <p:nvSpPr>
            <p:cNvPr id="28682" name="Rectangle 9"/>
            <p:cNvSpPr>
              <a:spLocks noChangeArrowheads="1"/>
            </p:cNvSpPr>
            <p:nvPr/>
          </p:nvSpPr>
          <p:spPr bwMode="auto">
            <a:xfrm>
              <a:off x="1872" y="2760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R</a:t>
              </a:r>
            </a:p>
          </p:txBody>
        </p:sp>
        <p:sp>
          <p:nvSpPr>
            <p:cNvPr id="28683" name="Text Box 10"/>
            <p:cNvSpPr txBox="1">
              <a:spLocks noChangeArrowheads="1"/>
            </p:cNvSpPr>
            <p:nvPr/>
          </p:nvSpPr>
          <p:spPr bwMode="auto">
            <a:xfrm>
              <a:off x="2600" y="2760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Realistic</a:t>
              </a:r>
            </a:p>
          </p:txBody>
        </p:sp>
        <p:sp>
          <p:nvSpPr>
            <p:cNvPr id="28684" name="Rectangle 11"/>
            <p:cNvSpPr>
              <a:spLocks noChangeArrowheads="1"/>
            </p:cNvSpPr>
            <p:nvPr/>
          </p:nvSpPr>
          <p:spPr bwMode="auto">
            <a:xfrm>
              <a:off x="1872" y="3288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T</a:t>
              </a:r>
            </a:p>
          </p:txBody>
        </p:sp>
        <p:sp>
          <p:nvSpPr>
            <p:cNvPr id="28685" name="Text Box 12"/>
            <p:cNvSpPr txBox="1">
              <a:spLocks noChangeArrowheads="1"/>
            </p:cNvSpPr>
            <p:nvPr/>
          </p:nvSpPr>
          <p:spPr bwMode="auto">
            <a:xfrm>
              <a:off x="2600" y="3288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Time-Related</a:t>
              </a:r>
            </a:p>
          </p:txBody>
        </p:sp>
      </p:grpSp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GB" altLang="en-US" smtClean="0"/>
              <a:t>Setting Goals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pPr eaLnBrk="1" hangingPunct="1"/>
            <a:r>
              <a:rPr lang="en-GB" altLang="en-US" smtClean="0"/>
              <a:t>Your natural body clock</a:t>
            </a:r>
            <a:br>
              <a:rPr lang="en-GB" altLang="en-US" smtClean="0"/>
            </a:br>
            <a:r>
              <a:rPr lang="en-GB" altLang="en-US" b="0" smtClean="0"/>
              <a:t>From sunrise to sunset</a:t>
            </a:r>
          </a:p>
        </p:txBody>
      </p:sp>
      <p:pic>
        <p:nvPicPr>
          <p:cNvPr id="29699" name="Picture 4" descr="Sunrise in Glasgow on a sombre d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3" y="1295400"/>
            <a:ext cx="1949450" cy="234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0" name="Picture 5" descr="Sunset in Glasgow.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513" y="1301750"/>
            <a:ext cx="1941512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1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813" y="1930400"/>
            <a:ext cx="4106862" cy="188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2" name="Rectangle 8"/>
          <p:cNvSpPr>
            <a:spLocks noChangeArrowheads="1"/>
          </p:cNvSpPr>
          <p:nvPr/>
        </p:nvSpPr>
        <p:spPr bwMode="auto">
          <a:xfrm>
            <a:off x="381000" y="4187825"/>
            <a:ext cx="7848600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>
                <a:latin typeface="Garamond" pitchFamily="18" charset="0"/>
                <a:cs typeface="Arial" pitchFamily="34" charset="0"/>
              </a:rPr>
              <a:t>During the course of the day there are peak times for your performance.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>
                <a:latin typeface="Garamond" pitchFamily="18" charset="0"/>
                <a:cs typeface="Arial" pitchFamily="34" charset="0"/>
              </a:rPr>
              <a:t>During this time, high importance tasks.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de-DE" altLang="en-US" sz="1800">
              <a:latin typeface="Garamond" pitchFamily="18" charset="0"/>
              <a:cs typeface="Arial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>
                <a:latin typeface="Garamond" pitchFamily="18" charset="0"/>
                <a:cs typeface="Arial" pitchFamily="34" charset="0"/>
              </a:rPr>
              <a:t>You know what works best for you. Don‘t force yourself to work against your natural instincts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Activity 2:  </a:t>
            </a:r>
            <a:r>
              <a:rPr lang="en-GB" altLang="en-US" dirty="0" smtClean="0"/>
              <a:t>Time management review</a:t>
            </a:r>
            <a:endParaRPr lang="en-GB" altLang="en-US" dirty="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endParaRPr lang="en-GB" altLang="en-US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dirty="0" smtClean="0"/>
              <a:t>Think back over the past two days and make a list of how you spent your time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dirty="0" smtClean="0"/>
              <a:t>Add it up – how much time did you spend on each activity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dirty="0" smtClean="0"/>
              <a:t>Review your priorities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dirty="0" smtClean="0"/>
              <a:t>Review your use of time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571500" y="1222375"/>
            <a:ext cx="7467600" cy="6635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 smtClean="0"/>
              <a:t>1. List activities</a:t>
            </a:r>
          </a:p>
          <a:p>
            <a:pPr>
              <a:defRPr/>
            </a:pPr>
            <a:r>
              <a:rPr lang="de-DE" altLang="en-US" sz="1600" dirty="0" smtClean="0"/>
              <a:t>Tasks, meetings, daily routines,things you did not do yesterday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82612"/>
          </a:xfrm>
        </p:spPr>
        <p:txBody>
          <a:bodyPr/>
          <a:lstStyle/>
          <a:p>
            <a:pPr eaLnBrk="1" hangingPunct="1"/>
            <a:r>
              <a:rPr lang="de-DE" altLang="en-US" dirty="0" smtClean="0"/>
              <a:t>Time management process: </a:t>
            </a:r>
            <a:br>
              <a:rPr lang="de-DE" altLang="en-US" dirty="0" smtClean="0"/>
            </a:br>
            <a:r>
              <a:rPr lang="de-DE" altLang="en-US" dirty="0" smtClean="0"/>
              <a:t>To-Do </a:t>
            </a:r>
            <a:r>
              <a:rPr lang="de-DE" altLang="en-US" dirty="0" smtClean="0"/>
              <a:t>lists, Prioritisation and </a:t>
            </a:r>
            <a:r>
              <a:rPr lang="de-DE" altLang="en-US" dirty="0" smtClean="0"/>
              <a:t/>
            </a:r>
            <a:br>
              <a:rPr lang="de-DE" altLang="en-US" dirty="0" smtClean="0"/>
            </a:br>
            <a:r>
              <a:rPr lang="de-DE" altLang="en-US" dirty="0" smtClean="0"/>
              <a:t>Reviewing </a:t>
            </a:r>
            <a:r>
              <a:rPr lang="de-DE" altLang="en-US" dirty="0" smtClean="0"/>
              <a:t>Progress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571500" y="2343150"/>
            <a:ext cx="7467600" cy="6635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 smtClean="0"/>
              <a:t>2. Time required for each activity</a:t>
            </a:r>
            <a:endParaRPr lang="de-DE" altLang="en-US" sz="1600" dirty="0" smtClean="0"/>
          </a:p>
          <a:p>
            <a:pPr>
              <a:defRPr/>
            </a:pPr>
            <a:r>
              <a:rPr lang="de-DE" altLang="en-US" sz="1600" dirty="0" smtClean="0"/>
              <a:t>Estimate if needed</a:t>
            </a: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571500" y="3425825"/>
            <a:ext cx="7467600" cy="6016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mtClean="0"/>
              <a:t>3. Reserve time for interruptions </a:t>
            </a:r>
            <a:endParaRPr lang="de-DE" altLang="en-US" sz="1400" smtClean="0"/>
          </a:p>
          <a:p>
            <a:pPr>
              <a:defRPr/>
            </a:pPr>
            <a:r>
              <a:rPr lang="de-DE" altLang="en-US" sz="1400" smtClean="0"/>
              <a:t>Remember the 70-30 rule, only plan 70% of your day</a:t>
            </a: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571500" y="4419600"/>
            <a:ext cx="7467600" cy="6318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 smtClean="0"/>
              <a:t>4. Set </a:t>
            </a:r>
            <a:r>
              <a:rPr lang="de-DE" altLang="en-US" sz="2000" dirty="0" smtClean="0"/>
              <a:t>priorities – </a:t>
            </a:r>
            <a:r>
              <a:rPr lang="de-DE" altLang="en-US" sz="2000" dirty="0" smtClean="0">
                <a:solidFill>
                  <a:schemeClr val="bg2">
                    <a:lumMod val="25000"/>
                  </a:schemeClr>
                </a:solidFill>
              </a:rPr>
              <a:t>Eisenhower Method</a:t>
            </a:r>
            <a:endParaRPr lang="de-DE" altLang="en-US" sz="16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defRPr/>
            </a:pPr>
            <a:r>
              <a:rPr lang="de-DE" altLang="en-US" sz="1400" dirty="0" smtClean="0"/>
              <a:t>What has to be done today? Sort out the important from the urgent</a:t>
            </a:r>
            <a:endParaRPr lang="de-DE" altLang="en-US" sz="1600" dirty="0" smtClean="0"/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571500" y="5502275"/>
            <a:ext cx="7467600" cy="844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 smtClean="0"/>
              <a:t>5. Monitor your results</a:t>
            </a:r>
            <a:endParaRPr lang="de-DE" altLang="en-US" sz="1400" dirty="0" smtClean="0"/>
          </a:p>
          <a:p>
            <a:pPr>
              <a:defRPr/>
            </a:pPr>
            <a:r>
              <a:rPr lang="de-DE" altLang="en-US" sz="1400" dirty="0" smtClean="0"/>
              <a:t>Cross off your tasks as you do them (gives you a sense of success!), if you have not achieved your plan, assess why not and replan for the following day.</a:t>
            </a:r>
          </a:p>
        </p:txBody>
      </p:sp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924300" y="1974850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3924300" y="306387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3924300" y="407352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11" name="AutoShape 11"/>
          <p:cNvSpPr>
            <a:spLocks noChangeArrowheads="1"/>
          </p:cNvSpPr>
          <p:nvPr/>
        </p:nvSpPr>
        <p:spPr bwMode="auto">
          <a:xfrm>
            <a:off x="3924300" y="511492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5389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animBg="1"/>
      <p:bldP spid="29700" grpId="0" animBg="1"/>
      <p:bldP spid="29701" grpId="0" animBg="1"/>
      <p:bldP spid="29702" grpId="0" animBg="1"/>
      <p:bldP spid="29703" grpId="0" animBg="1"/>
      <p:bldP spid="25608" grpId="0" animBg="1"/>
      <p:bldP spid="25609" grpId="0" animBg="1"/>
      <p:bldP spid="25610" grpId="0" animBg="1"/>
      <p:bldP spid="256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Activity 2:  Creating a time log</a:t>
            </a:r>
            <a:endParaRPr lang="en-GB" altLang="en-US" dirty="0" smtClean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endParaRPr lang="en-GB" altLang="en-US" dirty="0" smtClean="0"/>
          </a:p>
          <a:p>
            <a:pPr eaLnBrk="1" hangingPunct="1">
              <a:buFont typeface="Wingdings" pitchFamily="2" charset="2"/>
              <a:buChar char="Ø"/>
            </a:pPr>
            <a:endParaRPr lang="en-GB" altLang="en-US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dirty="0" smtClean="0"/>
              <a:t>Now draw up a study timetable for a </a:t>
            </a:r>
            <a:r>
              <a:rPr lang="en-GB" altLang="en-US" dirty="0" smtClean="0"/>
              <a:t>week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en-GB" altLang="en-US" dirty="0" smtClean="0"/>
              <a:t>Fit your study activities in with your other responsibilities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en-GB" altLang="en-US" dirty="0" smtClean="0"/>
              <a:t>Create efficiency by considering</a:t>
            </a:r>
          </a:p>
          <a:p>
            <a:pPr lvl="2" eaLnBrk="1" hangingPunct="1">
              <a:buFont typeface="Wingdings" pitchFamily="2" charset="2"/>
              <a:buChar char="§"/>
            </a:pPr>
            <a:r>
              <a:rPr lang="en-GB" altLang="en-US" dirty="0" smtClean="0"/>
              <a:t>Your body clock</a:t>
            </a:r>
          </a:p>
          <a:p>
            <a:pPr lvl="2" eaLnBrk="1" hangingPunct="1">
              <a:buFont typeface="Wingdings" pitchFamily="2" charset="2"/>
              <a:buChar char="§"/>
            </a:pPr>
            <a:r>
              <a:rPr lang="en-GB" altLang="en-US" dirty="0" smtClean="0"/>
              <a:t>Geography</a:t>
            </a:r>
          </a:p>
          <a:p>
            <a:pPr lvl="2" eaLnBrk="1" hangingPunct="1">
              <a:buFont typeface="Wingdings" pitchFamily="2" charset="2"/>
              <a:buChar char="§"/>
            </a:pPr>
            <a:r>
              <a:rPr lang="en-GB" altLang="en-US" dirty="0" smtClean="0"/>
              <a:t>Appropriate multi-tasking</a:t>
            </a:r>
          </a:p>
          <a:p>
            <a:pPr lvl="2" eaLnBrk="1" hangingPunct="1">
              <a:buFont typeface="Wingdings" pitchFamily="2" charset="2"/>
              <a:buChar char="§"/>
            </a:pPr>
            <a:r>
              <a:rPr lang="en-GB" altLang="en-US" dirty="0" smtClean="0"/>
              <a:t>Appropriate delegating</a:t>
            </a:r>
          </a:p>
          <a:p>
            <a:pPr lvl="2" eaLnBrk="1" hangingPunct="1">
              <a:buFont typeface="Wingdings" pitchFamily="2" charset="2"/>
              <a:buChar char="§"/>
            </a:pPr>
            <a:r>
              <a:rPr lang="en-GB" altLang="en-US" dirty="0" smtClean="0"/>
              <a:t>Life hacks</a:t>
            </a:r>
            <a:endParaRPr lang="en-GB" altLang="en-US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dirty="0" smtClean="0"/>
              <a:t>Compare with your partner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Useful sources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Bailey, S. (2011) </a:t>
            </a:r>
            <a:r>
              <a:rPr lang="en-GB" altLang="en-US" i="1" smtClean="0"/>
              <a:t>Academic Writing for International Students of Business</a:t>
            </a:r>
            <a:r>
              <a:rPr lang="en-GB" altLang="en-US" smtClean="0"/>
              <a:t>, Abingdon: Routledge.</a:t>
            </a:r>
          </a:p>
          <a:p>
            <a:r>
              <a:rPr lang="en-GB" altLang="en-US" smtClean="0"/>
              <a:t>Cottrell, S. (2008) </a:t>
            </a:r>
            <a:r>
              <a:rPr lang="en-GB" altLang="en-US" i="1" smtClean="0"/>
              <a:t>The Study Skills Handbook, </a:t>
            </a:r>
            <a:r>
              <a:rPr lang="en-GB" altLang="en-US" smtClean="0"/>
              <a:t>Basingstoke: Palgrave Macmillan.</a:t>
            </a:r>
          </a:p>
          <a:p>
            <a:r>
              <a:rPr lang="en-GB" altLang="en-US" smtClean="0"/>
              <a:t>Cottrell, S. (2011) </a:t>
            </a:r>
            <a:r>
              <a:rPr lang="en-GB" altLang="en-US" i="1" smtClean="0"/>
              <a:t>Critical Thinking Skills, </a:t>
            </a:r>
            <a:r>
              <a:rPr lang="en-GB" altLang="en-US" smtClean="0"/>
              <a:t>Basingstoke: Palgrave Macmillan.</a:t>
            </a:r>
          </a:p>
          <a:p>
            <a:r>
              <a:rPr lang="en-GB" altLang="en-US" smtClean="0"/>
              <a:t>Zemach, D.E. and Rumisek, L.A. (2005) </a:t>
            </a:r>
            <a:r>
              <a:rPr lang="en-GB" altLang="en-US" i="1" smtClean="0"/>
              <a:t>Academic Writing from Paragraph to Essay, </a:t>
            </a:r>
            <a:r>
              <a:rPr lang="en-GB" altLang="en-US" smtClean="0"/>
              <a:t>Oxford: Macmillan.</a:t>
            </a:r>
          </a:p>
          <a:p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演示设计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演示设计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演示设计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3_nordridesign.com">
  <a:themeElements>
    <a:clrScheme name="3_nordridesign.com 7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66B2FE"/>
      </a:folHlink>
    </a:clrScheme>
    <a:fontScheme name="3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3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nordridesign.com">
  <a:themeElements>
    <a:clrScheme name="2_nordridesign.com 1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2A94FE"/>
      </a:folHlink>
    </a:clrScheme>
    <a:fontScheme name="2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2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2A94F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623</TotalTime>
  <Pages>0</Pages>
  <Words>887</Words>
  <Characters>0</Characters>
  <Application>Microsoft Office PowerPoint</Application>
  <DocSecurity>0</DocSecurity>
  <PresentationFormat>On-screen Show (4:3)</PresentationFormat>
  <Lines>0</Lines>
  <Paragraphs>228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9" baseType="lpstr">
      <vt:lpstr>MS UI Gothic</vt:lpstr>
      <vt:lpstr>SimHei</vt:lpstr>
      <vt:lpstr>SimSun</vt:lpstr>
      <vt:lpstr>Arial</vt:lpstr>
      <vt:lpstr>Garamond</vt:lpstr>
      <vt:lpstr>Monotype Sorts</vt:lpstr>
      <vt:lpstr>华文细黑</vt:lpstr>
      <vt:lpstr>Tahoma</vt:lpstr>
      <vt:lpstr>Times New Roman</vt:lpstr>
      <vt:lpstr>Wingdings</vt:lpstr>
      <vt:lpstr>演示设计</vt:lpstr>
      <vt:lpstr>3_nordridesign.com</vt:lpstr>
      <vt:lpstr>2_nordridesign.com</vt:lpstr>
      <vt:lpstr>PowerPoint Presentation</vt:lpstr>
      <vt:lpstr>Time Management: In this lesson</vt:lpstr>
      <vt:lpstr>Time Management</vt:lpstr>
      <vt:lpstr>Which activities take time?</vt:lpstr>
      <vt:lpstr>Basic time management principles</vt:lpstr>
      <vt:lpstr>Daily time management</vt:lpstr>
      <vt:lpstr>Activity 1:  Review your use of time</vt:lpstr>
      <vt:lpstr>Organization and time management</vt:lpstr>
      <vt:lpstr>To Do lists - Daily</vt:lpstr>
      <vt:lpstr>To Do lists - Weekly</vt:lpstr>
      <vt:lpstr>Setting Goals</vt:lpstr>
      <vt:lpstr>Your natural body clock From sunrise to sunset</vt:lpstr>
      <vt:lpstr>Activity 2:  Time management review</vt:lpstr>
      <vt:lpstr>Time management process:  To-Do lists, Prioritisation and  Reviewing Progress</vt:lpstr>
      <vt:lpstr>Activity 2:  Creating a time log</vt:lpstr>
      <vt:lpstr>Useful sources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LibLoan13</dc:creator>
  <cp:lastModifiedBy>thea jaffe</cp:lastModifiedBy>
  <cp:revision>459</cp:revision>
  <cp:lastPrinted>1899-12-30T00:00:00Z</cp:lastPrinted>
  <dcterms:created xsi:type="dcterms:W3CDTF">2008-05-06T01:42:58Z</dcterms:created>
  <dcterms:modified xsi:type="dcterms:W3CDTF">2018-06-25T14:24:52Z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1033-8.1.0.3018</vt:lpwstr>
  </property>
</Properties>
</file>