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lon Pashoja" initials="AP" lastIdx="1" clrIdx="0">
    <p:extLst>
      <p:ext uri="{19B8F6BF-5375-455C-9EA6-DF929625EA0E}">
        <p15:presenceInfo xmlns:p15="http://schemas.microsoft.com/office/powerpoint/2012/main" userId="Aulon Pashoj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8" autoAdjust="0"/>
    <p:restoredTop sz="94652"/>
  </p:normalViewPr>
  <p:slideViewPr>
    <p:cSldViewPr snapToGrid="0" snapToObjects="1">
      <p:cViewPr varScale="1">
        <p:scale>
          <a:sx n="39" d="100"/>
          <a:sy n="39" d="100"/>
        </p:scale>
        <p:origin x="355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commentAuthors" Target="commentAuthors.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a:t>Year to date</a:t>
            </a:r>
          </a:p>
        </c:rich>
      </c:tx>
      <c:layout>
        <c:manualLayout>
          <c:xMode val="edge"/>
          <c:yMode val="edge"/>
          <c:x val="0.40503453413048479"/>
          <c:y val="0.9172633193672286"/>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1017343114428677E-2"/>
          <c:y val="7.9984408889327285E-2"/>
          <c:w val="0.95830868246146295"/>
          <c:h val="0.73808276763337521"/>
        </c:manualLayout>
      </c:layout>
      <c:lineChart>
        <c:grouping val="standard"/>
        <c:varyColors val="0"/>
        <c:ser>
          <c:idx val="0"/>
          <c:order val="0"/>
          <c:tx>
            <c:strRef>
              <c:f>Sheet1!$B$1</c:f>
              <c:strCache>
                <c:ptCount val="1"/>
                <c:pt idx="0">
                  <c:v>Average carbon dioxide emissions from new passenger cars (g CO2/km)</c:v>
                </c:pt>
              </c:strCache>
            </c:strRef>
          </c:tx>
          <c:spPr>
            <a:ln w="28575" cap="rnd">
              <a:solidFill>
                <a:schemeClr val="accent1"/>
              </a:solidFill>
              <a:round/>
            </a:ln>
            <a:effectLst/>
          </c:spPr>
          <c:marker>
            <c:symbol val="circle"/>
            <c:size val="5"/>
            <c:spPr>
              <a:solidFill>
                <a:schemeClr val="accent1"/>
              </a:solidFill>
              <a:ln w="9525">
                <a:solidFill>
                  <a:schemeClr val="accent1"/>
                </a:solidFill>
              </a:ln>
              <a:effectLst/>
            </c:spPr>
          </c:marker>
          <c:cat>
            <c:numRef>
              <c:f>Sheet1!$A$2:$A$21</c:f>
              <c:numCache>
                <c:formatCode>General</c:formatCode>
                <c:ptCount val="20"/>
                <c:pt idx="0">
                  <c:v>2000</c:v>
                </c:pt>
                <c:pt idx="1">
                  <c:v>2001</c:v>
                </c:pt>
                <c:pt idx="2">
                  <c:v>2002</c:v>
                </c:pt>
                <c:pt idx="3">
                  <c:v>2003</c:v>
                </c:pt>
                <c:pt idx="4">
                  <c:v>2004</c:v>
                </c:pt>
                <c:pt idx="5">
                  <c:v>2005</c:v>
                </c:pt>
                <c:pt idx="6">
                  <c:v>2006</c:v>
                </c:pt>
                <c:pt idx="7">
                  <c:v>2007</c:v>
                </c:pt>
                <c:pt idx="8">
                  <c:v>2008</c:v>
                </c:pt>
                <c:pt idx="9">
                  <c:v>2009</c:v>
                </c:pt>
                <c:pt idx="10">
                  <c:v>2010</c:v>
                </c:pt>
                <c:pt idx="11">
                  <c:v>2011</c:v>
                </c:pt>
                <c:pt idx="12">
                  <c:v>2012</c:v>
                </c:pt>
                <c:pt idx="13">
                  <c:v>2013</c:v>
                </c:pt>
                <c:pt idx="14">
                  <c:v>2014</c:v>
                </c:pt>
                <c:pt idx="15">
                  <c:v>2015</c:v>
                </c:pt>
                <c:pt idx="16">
                  <c:v>2016</c:v>
                </c:pt>
                <c:pt idx="17">
                  <c:v>2017</c:v>
                </c:pt>
                <c:pt idx="18">
                  <c:v>2018</c:v>
                </c:pt>
                <c:pt idx="19">
                  <c:v>2019</c:v>
                </c:pt>
              </c:numCache>
            </c:numRef>
          </c:cat>
          <c:val>
            <c:numRef>
              <c:f>Sheet1!$B$2:$B$21</c:f>
              <c:numCache>
                <c:formatCode>General</c:formatCode>
                <c:ptCount val="20"/>
                <c:pt idx="0">
                  <c:v>172.1</c:v>
                </c:pt>
                <c:pt idx="1">
                  <c:v>169.7</c:v>
                </c:pt>
                <c:pt idx="2">
                  <c:v>167.2</c:v>
                </c:pt>
                <c:pt idx="3">
                  <c:v>165.5</c:v>
                </c:pt>
                <c:pt idx="4">
                  <c:v>163.4</c:v>
                </c:pt>
                <c:pt idx="5">
                  <c:v>162.4</c:v>
                </c:pt>
                <c:pt idx="6">
                  <c:v>161.30000000000001</c:v>
                </c:pt>
                <c:pt idx="7">
                  <c:v>158.69999999999999</c:v>
                </c:pt>
                <c:pt idx="8">
                  <c:v>153.5</c:v>
                </c:pt>
                <c:pt idx="9">
                  <c:v>145.69999999999999</c:v>
                </c:pt>
                <c:pt idx="10">
                  <c:v>140.30000000000001</c:v>
                </c:pt>
                <c:pt idx="11">
                  <c:v>135.69999999999999</c:v>
                </c:pt>
                <c:pt idx="12">
                  <c:v>132.19999999999999</c:v>
                </c:pt>
                <c:pt idx="13">
                  <c:v>126.7</c:v>
                </c:pt>
                <c:pt idx="14">
                  <c:v>123.4</c:v>
                </c:pt>
                <c:pt idx="15">
                  <c:v>119.5</c:v>
                </c:pt>
                <c:pt idx="16">
                  <c:v>118.1</c:v>
                </c:pt>
                <c:pt idx="17">
                  <c:v>118.5</c:v>
                </c:pt>
                <c:pt idx="18">
                  <c:v>120.8</c:v>
                </c:pt>
                <c:pt idx="19">
                  <c:v>122.4</c:v>
                </c:pt>
              </c:numCache>
            </c:numRef>
          </c:val>
          <c:smooth val="0"/>
          <c:extLst>
            <c:ext xmlns:c16="http://schemas.microsoft.com/office/drawing/2014/chart" uri="{C3380CC4-5D6E-409C-BE32-E72D297353CC}">
              <c16:uniqueId val="{00000000-46F5-4122-9B30-8E9F3747EA5D}"/>
            </c:ext>
          </c:extLst>
        </c:ser>
        <c:dLbls>
          <c:showLegendKey val="0"/>
          <c:showVal val="0"/>
          <c:showCatName val="0"/>
          <c:showSerName val="0"/>
          <c:showPercent val="0"/>
          <c:showBubbleSize val="0"/>
        </c:dLbls>
        <c:marker val="1"/>
        <c:smooth val="0"/>
        <c:axId val="1451571280"/>
        <c:axId val="1451571696"/>
      </c:lineChart>
      <c:catAx>
        <c:axId val="145157128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51571696"/>
        <c:crosses val="autoZero"/>
        <c:auto val="1"/>
        <c:lblAlgn val="ctr"/>
        <c:lblOffset val="100"/>
        <c:noMultiLvlLbl val="0"/>
      </c:catAx>
      <c:valAx>
        <c:axId val="1451571696"/>
        <c:scaling>
          <c:orientation val="minMax"/>
          <c:min val="11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51571280"/>
        <c:crosses val="autoZero"/>
        <c:crossBetween val="between"/>
      </c:valAx>
      <c:spPr>
        <a:noFill/>
        <a:ln>
          <a:noFill/>
        </a:ln>
        <a:effectLst/>
      </c:spPr>
    </c:plotArea>
    <c:legend>
      <c:legendPos val="b"/>
      <c:layout>
        <c:manualLayout>
          <c:xMode val="edge"/>
          <c:yMode val="edge"/>
          <c:x val="1.0977134544660372E-2"/>
          <c:y val="1.8179739894599815E-2"/>
          <c:w val="0.98902286545533957"/>
          <c:h val="5.7271835027244498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span"/>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12/6/2020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g"/><Relationship Id="rId13" Type="http://schemas.openxmlformats.org/officeDocument/2006/relationships/image" Target="../media/image11.JPG"/><Relationship Id="rId3" Type="http://schemas.openxmlformats.org/officeDocument/2006/relationships/image" Target="../media/image2.jpg"/><Relationship Id="rId7" Type="http://schemas.openxmlformats.org/officeDocument/2006/relationships/image" Target="../media/image6.jpeg"/><Relationship Id="rId12" Type="http://schemas.openxmlformats.org/officeDocument/2006/relationships/image" Target="../media/image10.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9.png"/><Relationship Id="rId5" Type="http://schemas.openxmlformats.org/officeDocument/2006/relationships/image" Target="../media/image4.jpg"/><Relationship Id="rId10" Type="http://schemas.openxmlformats.org/officeDocument/2006/relationships/image" Target="../media/image8.jpg"/><Relationship Id="rId4" Type="http://schemas.openxmlformats.org/officeDocument/2006/relationships/image" Target="../media/image3.jpg"/><Relationship Id="rId9"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descr="Chart, bar chart&#10;&#10;Description automatically generated">
            <a:extLst>
              <a:ext uri="{FF2B5EF4-FFF2-40B4-BE49-F238E27FC236}">
                <a16:creationId xmlns:a16="http://schemas.microsoft.com/office/drawing/2014/main" id="{565279ED-775C-475F-99C6-CBB62CEFA817}"/>
              </a:ext>
            </a:extLst>
          </p:cNvPr>
          <p:cNvPicPr>
            <a:picLocks noChangeAspect="1"/>
          </p:cNvPicPr>
          <p:nvPr/>
        </p:nvPicPr>
        <p:blipFill>
          <a:blip r:embed="rId2"/>
          <a:stretch>
            <a:fillRect/>
          </a:stretch>
        </p:blipFill>
        <p:spPr>
          <a:xfrm>
            <a:off x="7719617" y="23866564"/>
            <a:ext cx="5875020" cy="4453265"/>
          </a:xfrm>
          <a:prstGeom prst="rect">
            <a:avLst/>
          </a:prstGeom>
        </p:spPr>
      </p:pic>
      <p:pic>
        <p:nvPicPr>
          <p:cNvPr id="50" name="Picture 49" descr="A picture containing windmill, object, room, wire&#10;&#10;Description automatically generated">
            <a:extLst>
              <a:ext uri="{FF2B5EF4-FFF2-40B4-BE49-F238E27FC236}">
                <a16:creationId xmlns:a16="http://schemas.microsoft.com/office/drawing/2014/main" id="{D9D0AD39-6023-407A-90C7-547B510DF58B}"/>
              </a:ext>
            </a:extLst>
          </p:cNvPr>
          <p:cNvPicPr>
            <a:picLocks noChangeAspect="1"/>
          </p:cNvPicPr>
          <p:nvPr/>
        </p:nvPicPr>
        <p:blipFill rotWithShape="1">
          <a:blip r:embed="rId3"/>
          <a:srcRect l="35279" t="-419" b="419"/>
          <a:stretch/>
        </p:blipFill>
        <p:spPr>
          <a:xfrm>
            <a:off x="7734781" y="14974488"/>
            <a:ext cx="3165628" cy="3264894"/>
          </a:xfrm>
          <a:prstGeom prst="rect">
            <a:avLst/>
          </a:prstGeom>
        </p:spPr>
      </p:pic>
      <p:pic>
        <p:nvPicPr>
          <p:cNvPr id="41" name="Picture 40" descr="A close up of a car&#10;&#10;Description automatically generated">
            <a:extLst>
              <a:ext uri="{FF2B5EF4-FFF2-40B4-BE49-F238E27FC236}">
                <a16:creationId xmlns:a16="http://schemas.microsoft.com/office/drawing/2014/main" id="{6282FF82-A50E-4694-BFA2-2484D8679F72}"/>
              </a:ext>
            </a:extLst>
          </p:cNvPr>
          <p:cNvPicPr>
            <a:picLocks noChangeAspect="1"/>
          </p:cNvPicPr>
          <p:nvPr/>
        </p:nvPicPr>
        <p:blipFill rotWithShape="1">
          <a:blip r:embed="rId4"/>
          <a:srcRect l="22912" t="495" r="22498" b="-495"/>
          <a:stretch/>
        </p:blipFill>
        <p:spPr>
          <a:xfrm>
            <a:off x="7753316" y="6294629"/>
            <a:ext cx="2790296" cy="3407539"/>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Sustainability and the future of vehicle manufacturing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Aulon Pashoja</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92137" cy="1099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It is estimated that road transportation makes up nearly 22% of the EU’s total CO2 emissions today. On the 7</a:t>
            </a:r>
            <a:r>
              <a:rPr lang="en-GB" altLang="en-US" sz="2800" baseline="30000" dirty="0"/>
              <a:t>th</a:t>
            </a:r>
            <a:r>
              <a:rPr lang="en-GB" altLang="en-US" sz="2800" dirty="0"/>
              <a:t> of October, the EU set a goal to reduce all carbon emissions by 60% in 2030, in comparison to emission levels in 1990. The EU has also pledged to bring carbon neutrality by 2050.</a:t>
            </a:r>
            <a:endParaRPr lang="en-US" altLang="en-US" sz="2800" dirty="0"/>
          </a:p>
          <a:p>
            <a:pPr>
              <a:spcBef>
                <a:spcPct val="50000"/>
              </a:spcBef>
            </a:pPr>
            <a:r>
              <a:rPr lang="en-US" altLang="en-US" sz="2800" dirty="0"/>
              <a:t>I’ve chosen to research sustainability in vehicle manufacturing, based on our previous guest lecture given by Abi Summerfield, as it plays the largest role in the current political and economic landscape of vehicle manufacturing. Car manufacturers must keep up with the regulations set, in order to remain in busines and continue to produce vehicles.</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22301" y="15921762"/>
            <a:ext cx="6646190" cy="1220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Current regulations mean:</a:t>
            </a:r>
          </a:p>
          <a:p>
            <a:pPr>
              <a:spcBef>
                <a:spcPct val="20000"/>
              </a:spcBef>
            </a:pPr>
            <a:r>
              <a:rPr lang="en-AU" altLang="en-US" sz="2800" dirty="0"/>
              <a:t>Each year the EU sets new targets for vehicle manufacturers, if a manufacturer does not meet the target, they receive a penalty. </a:t>
            </a:r>
          </a:p>
          <a:p>
            <a:pPr>
              <a:spcBef>
                <a:spcPct val="40000"/>
              </a:spcBef>
            </a:pPr>
            <a:r>
              <a:rPr lang="en-AU" altLang="en-US" sz="2800" b="1" dirty="0"/>
              <a:t>Current vehicle targets 2020-2021:</a:t>
            </a:r>
          </a:p>
          <a:p>
            <a:pPr>
              <a:spcBef>
                <a:spcPct val="40000"/>
              </a:spcBef>
              <a:buFontTx/>
              <a:buChar char="•"/>
            </a:pPr>
            <a:r>
              <a:rPr lang="en-AU" altLang="en-US" sz="2800" dirty="0"/>
              <a:t> Fleet-wide average emissions are 95g CO2/km based on a fuel consumption of at least:</a:t>
            </a:r>
          </a:p>
          <a:p>
            <a:pPr marL="914400" lvl="1" indent="-457200">
              <a:spcBef>
                <a:spcPct val="40000"/>
              </a:spcBef>
              <a:buFont typeface="Arial" panose="020B0604020202020204" pitchFamily="34" charset="0"/>
              <a:buChar char="•"/>
            </a:pPr>
            <a:r>
              <a:rPr lang="en-AU" altLang="en-US" sz="2800" dirty="0"/>
              <a:t>4.1L/100km for Petrol vehicles</a:t>
            </a:r>
          </a:p>
          <a:p>
            <a:pPr marL="914400" lvl="1" indent="-457200">
              <a:spcBef>
                <a:spcPct val="40000"/>
              </a:spcBef>
              <a:buFont typeface="Arial" panose="020B0604020202020204" pitchFamily="34" charset="0"/>
              <a:buChar char="•"/>
            </a:pPr>
            <a:r>
              <a:rPr lang="en-AU" altLang="en-US" sz="2800" dirty="0"/>
              <a:t>3.6L/100km for Diesel vehicles</a:t>
            </a:r>
          </a:p>
          <a:p>
            <a:pPr marL="0" lvl="2">
              <a:spcBef>
                <a:spcPct val="40000"/>
              </a:spcBef>
            </a:pPr>
            <a:r>
              <a:rPr lang="en-AU" altLang="en-US" sz="2800" b="1" dirty="0"/>
              <a:t>Penalty payments:</a:t>
            </a:r>
          </a:p>
          <a:p>
            <a:pPr marL="457200" lvl="2" indent="-457200">
              <a:spcBef>
                <a:spcPct val="40000"/>
              </a:spcBef>
              <a:buFont typeface="Arial" panose="020B0604020202020204" pitchFamily="34" charset="0"/>
              <a:buChar char="•"/>
            </a:pPr>
            <a:r>
              <a:rPr lang="en-AU" altLang="en-US" sz="2800" dirty="0"/>
              <a:t>If average CO2 emissions exceed a manufacturers target, they are charged an additional €95 for each g/km on every car registered.</a:t>
            </a:r>
          </a:p>
          <a:p>
            <a:pPr>
              <a:spcBef>
                <a:spcPct val="40000"/>
              </a:spcBef>
            </a:pPr>
            <a:r>
              <a:rPr lang="en-AU" altLang="en-US" sz="2800" b="1" dirty="0"/>
              <a:t>Green incentives:</a:t>
            </a:r>
            <a:r>
              <a:rPr lang="en-AU" altLang="en-US" sz="2800" dirty="0"/>
              <a:t> </a:t>
            </a:r>
          </a:p>
          <a:p>
            <a:pPr>
              <a:spcBef>
                <a:spcPct val="40000"/>
              </a:spcBef>
              <a:buFontTx/>
              <a:buChar char="•"/>
            </a:pPr>
            <a:r>
              <a:rPr lang="en-AU" altLang="en-US" sz="2800" dirty="0"/>
              <a:t> Manufacturers can be granted with emission credits for vehicles equipped with new technologies to encourage research and innovation in green technology.</a:t>
            </a:r>
          </a:p>
          <a:p>
            <a:pPr>
              <a:spcBef>
                <a:spcPct val="40000"/>
              </a:spcBef>
            </a:pPr>
            <a:endParaRPr lang="en-AU" altLang="en-US" sz="2800" dirty="0"/>
          </a:p>
        </p:txBody>
      </p:sp>
      <p:sp>
        <p:nvSpPr>
          <p:cNvPr id="14" name="Text Box 19"/>
          <p:cNvSpPr txBox="1">
            <a:spLocks noChangeArrowheads="1"/>
          </p:cNvSpPr>
          <p:nvPr/>
        </p:nvSpPr>
        <p:spPr bwMode="auto">
          <a:xfrm>
            <a:off x="7639904" y="22067717"/>
            <a:ext cx="641032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graph above shows how average carbon dioxide tailpipe emissions has on average fallen from the year 2000 to 2019. You can see a correlation between the Volkswagen emission scandal and 2015 upwards trend.</a:t>
            </a:r>
            <a:br>
              <a:rPr lang="en-AU" altLang="en-US" sz="2000" i="1" dirty="0">
                <a:latin typeface="Times New Roman" charset="0"/>
              </a:rPr>
            </a:br>
            <a:r>
              <a:rPr lang="en-AU" altLang="en-US" sz="2000" i="1" dirty="0">
                <a:latin typeface="Times New Roman" charset="0"/>
              </a:rPr>
              <a:t>Figures provided by the European Environment Agency</a:t>
            </a:r>
          </a:p>
        </p:txBody>
      </p:sp>
      <p:sp>
        <p:nvSpPr>
          <p:cNvPr id="16" name="Text Box 16"/>
          <p:cNvSpPr txBox="1">
            <a:spLocks noChangeArrowheads="1"/>
          </p:cNvSpPr>
          <p:nvPr/>
        </p:nvSpPr>
        <p:spPr bwMode="auto">
          <a:xfrm>
            <a:off x="7724288" y="13181970"/>
            <a:ext cx="5918311" cy="18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In 2015, Volkswagen was the first manufacturer to be found using systems specifically designed to detect and cheat emission tests. Over 30bn has been paid in fines, compensation and buyback schemes worldwide to date.</a:t>
            </a:r>
            <a:br>
              <a:rPr lang="en-AU" altLang="en-US" sz="2000" i="1" dirty="0">
                <a:latin typeface="Times New Roman" charset="0"/>
              </a:rPr>
            </a:br>
            <a:r>
              <a:rPr lang="en-AU" altLang="en-US" sz="2000" i="1" dirty="0">
                <a:latin typeface="Times New Roman" charset="0"/>
              </a:rPr>
              <a:t>Photo reproduced from The Wall Street Journal.</a:t>
            </a:r>
          </a:p>
        </p:txBody>
      </p:sp>
      <p:sp>
        <p:nvSpPr>
          <p:cNvPr id="17" name="Text Box 21"/>
          <p:cNvSpPr txBox="1">
            <a:spLocks noChangeArrowheads="1"/>
          </p:cNvSpPr>
          <p:nvPr/>
        </p:nvSpPr>
        <p:spPr bwMode="auto">
          <a:xfrm>
            <a:off x="10604368" y="6092102"/>
            <a:ext cx="3038231" cy="3652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Petrol and diesel powered vehicles may no longer be sold from as soon as 2030 in the UK. Although they emit no emissions, their batteries will still have an impact on the environment on expiration, something manufacturers will need to plan for. (Photo courtesy of constantinmartens.de.) </a:t>
            </a:r>
          </a:p>
        </p:txBody>
      </p:sp>
      <p:sp>
        <p:nvSpPr>
          <p:cNvPr id="18" name="Text Box 27"/>
          <p:cNvSpPr txBox="1">
            <a:spLocks noChangeArrowheads="1"/>
          </p:cNvSpPr>
          <p:nvPr/>
        </p:nvSpPr>
        <p:spPr bwMode="auto">
          <a:xfrm>
            <a:off x="10935181" y="14839787"/>
            <a:ext cx="2714696" cy="3345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charset="0"/>
              </a:rPr>
              <a:t>Renewable energy will be required in order for electric vehicles to reduce their footprint on the environment, as fossil fuel demand transitions to higher energy requirements. (Photo reproduced from </a:t>
            </a:r>
            <a:r>
              <a:rPr lang="en-AU" altLang="en-US" sz="2000" i="1" dirty="0" err="1">
                <a:latin typeface="Times New Roman" charset="0"/>
              </a:rPr>
              <a:t>economictimes</a:t>
            </a:r>
            <a:r>
              <a:rPr lang="en-AU" altLang="en-US" sz="2000" i="1" dirty="0">
                <a:latin typeface="Times New Roman" charset="0"/>
              </a:rPr>
              <a:t>)</a:t>
            </a:r>
          </a:p>
        </p:txBody>
      </p:sp>
      <p:pic>
        <p:nvPicPr>
          <p:cNvPr id="20" name="Picture 136" descr="IMG_4255"/>
          <p:cNvPicPr>
            <a:picLocks noChangeAspect="1" noChangeArrowheads="1"/>
          </p:cNvPicPr>
          <p:nvPr/>
        </p:nvPicPr>
        <p:blipFill>
          <a:blip r:embed="rId7">
            <a:extLst>
              <a:ext uri="{28A0092B-C50C-407E-A947-70E740481C1C}">
                <a14:useLocalDpi xmlns:a14="http://schemas.microsoft.com/office/drawing/2010/main" val="0"/>
              </a:ext>
            </a:extLst>
          </a:blip>
          <a:srcRect t="20334" b="42812"/>
          <a:stretch>
            <a:fillRect/>
          </a:stretch>
        </p:blipFill>
        <p:spPr bwMode="auto">
          <a:xfrm>
            <a:off x="7732149" y="1002842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 name="Text Box 10"/>
          <p:cNvSpPr txBox="1">
            <a:spLocks noChangeArrowheads="1"/>
          </p:cNvSpPr>
          <p:nvPr/>
        </p:nvSpPr>
        <p:spPr bwMode="auto">
          <a:xfrm>
            <a:off x="14704208" y="22106518"/>
            <a:ext cx="6415088" cy="3520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GB" altLang="en-US" sz="2800" dirty="0"/>
              <a:t>Special thanks to Abi Summerfield, on her guest lecture on Introduction to Engineering Sustainability.</a:t>
            </a:r>
            <a:br>
              <a:rPr lang="en-GB" altLang="en-US" sz="2800" dirty="0"/>
            </a:br>
            <a:endParaRPr lang="en-US" altLang="en-US" dirty="0"/>
          </a:p>
          <a:p>
            <a:pPr>
              <a:spcBef>
                <a:spcPct val="50000"/>
              </a:spcBef>
            </a:pPr>
            <a:endParaRPr lang="en-US" altLang="en-US" dirty="0"/>
          </a:p>
        </p:txBody>
      </p:sp>
      <p:sp>
        <p:nvSpPr>
          <p:cNvPr id="23" name="Text Box 11"/>
          <p:cNvSpPr txBox="1">
            <a:spLocks noChangeArrowheads="1"/>
          </p:cNvSpPr>
          <p:nvPr/>
        </p:nvSpPr>
        <p:spPr bwMode="auto">
          <a:xfrm>
            <a:off x="14704210" y="24461515"/>
            <a:ext cx="6415087" cy="3858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European commission, “</a:t>
            </a:r>
            <a:r>
              <a:rPr lang="en-GB" altLang="en-US" sz="1800" dirty="0">
                <a:ea typeface="Arial" charset="0"/>
                <a:cs typeface="Arial" charset="0"/>
              </a:rPr>
              <a:t>Reducing CO2 emissions from passenger cars - before 2020</a:t>
            </a:r>
            <a:r>
              <a:rPr lang="en-AU" altLang="en-US" sz="1800" dirty="0">
                <a:ea typeface="Arial" charset="0"/>
                <a:cs typeface="Arial" charset="0"/>
              </a:rPr>
              <a:t>,” Current vehicle targets 2020 – 2021, ec.europa.eu/</a:t>
            </a:r>
            <a:r>
              <a:rPr lang="en-AU" altLang="en-US" sz="1800" dirty="0" err="1">
                <a:ea typeface="Arial" charset="0"/>
                <a:cs typeface="Arial" charset="0"/>
              </a:rPr>
              <a:t>clima</a:t>
            </a:r>
            <a:r>
              <a:rPr lang="en-AU" altLang="en-US" sz="1800" dirty="0">
                <a:ea typeface="Arial" charset="0"/>
                <a:cs typeface="Arial" charset="0"/>
              </a:rPr>
              <a:t>/policies/transport/vehicles/</a:t>
            </a:r>
            <a:r>
              <a:rPr lang="en-AU" altLang="en-US" sz="1800" dirty="0" err="1">
                <a:ea typeface="Arial" charset="0"/>
                <a:cs typeface="Arial" charset="0"/>
              </a:rPr>
              <a:t>cars_en</a:t>
            </a:r>
            <a:r>
              <a:rPr lang="en-AU" altLang="en-US" sz="1800" dirty="0">
                <a:ea typeface="Arial" charset="0"/>
                <a:cs typeface="Arial" charset="0"/>
              </a:rPr>
              <a:t>, 2020.</a:t>
            </a:r>
          </a:p>
          <a:p>
            <a:pPr marL="0" indent="0">
              <a:spcBef>
                <a:spcPct val="50000"/>
              </a:spcBef>
            </a:pPr>
            <a:r>
              <a:rPr lang="en-AU" altLang="en-US" sz="1800" dirty="0" err="1">
                <a:ea typeface="Arial" charset="0"/>
                <a:cs typeface="Arial" charset="0"/>
              </a:rPr>
              <a:t>Sören</a:t>
            </a:r>
            <a:r>
              <a:rPr lang="en-AU" altLang="en-US" sz="1800" dirty="0">
                <a:ea typeface="Arial" charset="0"/>
                <a:cs typeface="Arial" charset="0"/>
              </a:rPr>
              <a:t> </a:t>
            </a:r>
            <a:r>
              <a:rPr lang="en-AU" altLang="en-US" sz="1800" dirty="0" err="1">
                <a:ea typeface="Arial" charset="0"/>
                <a:cs typeface="Arial" charset="0"/>
              </a:rPr>
              <a:t>Amelang</a:t>
            </a:r>
            <a:r>
              <a:rPr lang="en-AU" altLang="en-US" sz="1800" dirty="0">
                <a:ea typeface="Arial" charset="0"/>
                <a:cs typeface="Arial" charset="0"/>
              </a:rPr>
              <a:t>, Benjamin </a:t>
            </a:r>
            <a:r>
              <a:rPr lang="en-AU" altLang="en-US" sz="1800" dirty="0" err="1">
                <a:ea typeface="Arial" charset="0"/>
                <a:cs typeface="Arial" charset="0"/>
              </a:rPr>
              <a:t>Wehrmann</a:t>
            </a:r>
            <a:r>
              <a:rPr lang="en-AU" altLang="en-US" sz="1800" dirty="0">
                <a:ea typeface="Arial" charset="0"/>
                <a:cs typeface="Arial" charset="0"/>
              </a:rPr>
              <a:t>, “</a:t>
            </a:r>
            <a:r>
              <a:rPr lang="en-GB" altLang="en-US" sz="1800" dirty="0">
                <a:ea typeface="Arial" charset="0"/>
                <a:cs typeface="Arial" charset="0"/>
              </a:rPr>
              <a:t>"</a:t>
            </a:r>
            <a:r>
              <a:rPr lang="en-GB" altLang="en-US" sz="1800" dirty="0" err="1">
                <a:ea typeface="Arial" charset="0"/>
                <a:cs typeface="Arial" charset="0"/>
              </a:rPr>
              <a:t>Dieselgate</a:t>
            </a:r>
            <a:r>
              <a:rPr lang="en-GB" altLang="en-US" sz="1800" dirty="0">
                <a:ea typeface="Arial" charset="0"/>
                <a:cs typeface="Arial" charset="0"/>
              </a:rPr>
              <a:t>" - a timeline of the car emissions fraud scandal in Germany</a:t>
            </a:r>
            <a:r>
              <a:rPr lang="en-AU" altLang="en-US" sz="1800" dirty="0">
                <a:ea typeface="Arial" charset="0"/>
                <a:cs typeface="Arial" charset="0"/>
              </a:rPr>
              <a:t>,” www.cleanenergywire.org/factsheets/dieselgate-timeline-car-emissions-fraud-scandal-Germany, 2020.</a:t>
            </a:r>
          </a:p>
        </p:txBody>
      </p:sp>
      <p:sp>
        <p:nvSpPr>
          <p:cNvPr id="24" name="Text Box 22"/>
          <p:cNvSpPr txBox="1">
            <a:spLocks noChangeArrowheads="1"/>
          </p:cNvSpPr>
          <p:nvPr/>
        </p:nvSpPr>
        <p:spPr bwMode="auto">
          <a:xfrm>
            <a:off x="14711488" y="5643754"/>
            <a:ext cx="6415087"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 </a:t>
            </a:r>
          </a:p>
        </p:txBody>
      </p:sp>
      <p:sp>
        <p:nvSpPr>
          <p:cNvPr id="25" name="Text Box 25"/>
          <p:cNvSpPr txBox="1">
            <a:spLocks noChangeArrowheads="1"/>
          </p:cNvSpPr>
          <p:nvPr/>
        </p:nvSpPr>
        <p:spPr bwMode="auto">
          <a:xfrm>
            <a:off x="14793675" y="7019851"/>
            <a:ext cx="6410325"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In 1996, Euro 1 emission standards were introduced. For the first time vehicle manufacturers had to meet minimum emissions for CO, HC, NOx &amp; Particulate Matter released into the atmosphere by their vehicles. The table below shows how the maximum amount of CO emitted per kilometre has been reduced through each iteration of the euro standards. Euro 7 is expected in 2025, currently proposing a maximum of 0.1 to 0.3 g/km for both petrol and diesel vehicles.</a:t>
            </a:r>
          </a:p>
        </p:txBody>
      </p:sp>
      <p:graphicFrame>
        <p:nvGraphicFramePr>
          <p:cNvPr id="27" name="Group 139"/>
          <p:cNvGraphicFramePr>
            <a:graphicFrameLocks noGrp="1"/>
          </p:cNvGraphicFramePr>
          <p:nvPr>
            <p:extLst>
              <p:ext uri="{D42A27DB-BD31-4B8C-83A1-F6EECF244321}">
                <p14:modId xmlns:p14="http://schemas.microsoft.com/office/powerpoint/2010/main" val="3261059549"/>
              </p:ext>
            </p:extLst>
          </p:nvPr>
        </p:nvGraphicFramePr>
        <p:xfrm>
          <a:off x="15018668" y="10258002"/>
          <a:ext cx="5867400" cy="551688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Emissions regulations over time: CO (g/km:</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Year of regulation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Petrol</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Diesel</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1982</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20.7</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altLang="en-US" sz="2800" b="0" i="0" u="none" strike="noStrike" cap="none" normalizeH="0" baseline="0" dirty="0">
                          <a:ln>
                            <a:noFill/>
                          </a:ln>
                          <a:solidFill>
                            <a:schemeClr val="tx1"/>
                          </a:solidFill>
                          <a:effectLst/>
                          <a:latin typeface="Arial" charset="0"/>
                          <a:ea typeface="ＭＳ Ｐゴシック" charset="-128"/>
                        </a:rPr>
                        <a:t>20.7</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1992 (Euro 1)</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2.72</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altLang="en-US" sz="2800" b="0" i="0" u="none" strike="noStrike" cap="none" normalizeH="0" baseline="0" dirty="0">
                          <a:ln>
                            <a:noFill/>
                          </a:ln>
                          <a:solidFill>
                            <a:schemeClr val="tx1"/>
                          </a:solidFill>
                          <a:effectLst/>
                          <a:latin typeface="Arial" charset="0"/>
                          <a:ea typeface="ＭＳ Ｐゴシック" charset="-128"/>
                        </a:rPr>
                        <a:t>2.72</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1996 (Euro 2)</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1.0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2000 (Euro 3)</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2.3</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0.64</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r h="4302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2005 (Euro 4)</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1.0</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0.5</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4118750446"/>
                  </a:ext>
                </a:extLst>
              </a:tr>
              <a:tr h="4302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2009 (Euro 5)</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1.0</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0.5</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2494562457"/>
                  </a:ext>
                </a:extLst>
              </a:tr>
              <a:tr h="43021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2014 (Euro 6)</a:t>
                      </a: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1.0</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0.5</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3589759010"/>
                  </a:ext>
                </a:extLst>
              </a:tr>
            </a:tbl>
          </a:graphicData>
        </a:graphic>
      </p:graphicFrame>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303507"/>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45" name="Text Box 19"/>
          <p:cNvSpPr txBox="1">
            <a:spLocks noChangeArrowheads="1"/>
          </p:cNvSpPr>
          <p:nvPr/>
        </p:nvSpPr>
        <p:spPr bwMode="auto">
          <a:xfrm>
            <a:off x="7854013" y="27926072"/>
            <a:ext cx="5788586"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Europa.eu (2020) ‘Renewable energy statistics'</a:t>
            </a:r>
            <a:endParaRPr lang="en-AU" altLang="en-US" sz="2000" i="1" dirty="0">
              <a:latin typeface="Times New Roman" charset="0"/>
            </a:endParaRPr>
          </a:p>
        </p:txBody>
      </p:sp>
      <p:pic>
        <p:nvPicPr>
          <p:cNvPr id="28" name="Picture 27" descr="A picture containing person, indoor, person, shirt&#10;&#10;Description automatically generated">
            <a:extLst>
              <a:ext uri="{FF2B5EF4-FFF2-40B4-BE49-F238E27FC236}">
                <a16:creationId xmlns:a16="http://schemas.microsoft.com/office/drawing/2014/main" id="{C0574E9C-DEDD-46BA-8CC9-C5C49E51A8F1}"/>
              </a:ext>
            </a:extLst>
          </p:cNvPr>
          <p:cNvPicPr>
            <a:picLocks noChangeAspect="1"/>
          </p:cNvPicPr>
          <p:nvPr/>
        </p:nvPicPr>
        <p:blipFill rotWithShape="1">
          <a:blip r:embed="rId8"/>
          <a:srcRect l="21405" t="18746" r="20831" b="17713"/>
          <a:stretch/>
        </p:blipFill>
        <p:spPr>
          <a:xfrm rot="16200000">
            <a:off x="92100" y="2569413"/>
            <a:ext cx="3048000" cy="2514621"/>
          </a:xfrm>
          <a:prstGeom prst="rect">
            <a:avLst/>
          </a:prstGeom>
        </p:spPr>
      </p:pic>
      <p:graphicFrame>
        <p:nvGraphicFramePr>
          <p:cNvPr id="37" name="Chart 36">
            <a:extLst>
              <a:ext uri="{FF2B5EF4-FFF2-40B4-BE49-F238E27FC236}">
                <a16:creationId xmlns:a16="http://schemas.microsoft.com/office/drawing/2014/main" id="{B5C39857-7A92-4711-AACD-6C938BA2ADCB}"/>
              </a:ext>
            </a:extLst>
          </p:cNvPr>
          <p:cNvGraphicFramePr/>
          <p:nvPr>
            <p:extLst>
              <p:ext uri="{D42A27DB-BD31-4B8C-83A1-F6EECF244321}">
                <p14:modId xmlns:p14="http://schemas.microsoft.com/office/powerpoint/2010/main" val="3286339009"/>
              </p:ext>
            </p:extLst>
          </p:nvPr>
        </p:nvGraphicFramePr>
        <p:xfrm>
          <a:off x="7730521" y="18239382"/>
          <a:ext cx="6410325" cy="4103029"/>
        </p:xfrm>
        <a:graphic>
          <a:graphicData uri="http://schemas.openxmlformats.org/drawingml/2006/chart">
            <c:chart xmlns:c="http://schemas.openxmlformats.org/drawingml/2006/chart" xmlns:r="http://schemas.openxmlformats.org/officeDocument/2006/relationships" r:id="rId9"/>
          </a:graphicData>
        </a:graphic>
      </p:graphicFrame>
      <p:pic>
        <p:nvPicPr>
          <p:cNvPr id="5" name="Picture 4" descr="Diagram&#10;&#10;Description automatically generated">
            <a:extLst>
              <a:ext uri="{FF2B5EF4-FFF2-40B4-BE49-F238E27FC236}">
                <a16:creationId xmlns:a16="http://schemas.microsoft.com/office/drawing/2014/main" id="{D39CD0C0-67B4-4908-9D54-CCB3481188FA}"/>
              </a:ext>
            </a:extLst>
          </p:cNvPr>
          <p:cNvPicPr>
            <a:picLocks noChangeAspect="1"/>
          </p:cNvPicPr>
          <p:nvPr/>
        </p:nvPicPr>
        <p:blipFill>
          <a:blip r:embed="rId10"/>
          <a:stretch>
            <a:fillRect/>
          </a:stretch>
        </p:blipFill>
        <p:spPr>
          <a:xfrm>
            <a:off x="7719617" y="10003456"/>
            <a:ext cx="5632470" cy="3226601"/>
          </a:xfrm>
          <a:prstGeom prst="rect">
            <a:avLst/>
          </a:prstGeom>
        </p:spPr>
      </p:pic>
      <p:pic>
        <p:nvPicPr>
          <p:cNvPr id="46" name="Picture 45" descr="A picture containing text&#10;&#10;Description automatically generated">
            <a:extLst>
              <a:ext uri="{FF2B5EF4-FFF2-40B4-BE49-F238E27FC236}">
                <a16:creationId xmlns:a16="http://schemas.microsoft.com/office/drawing/2014/main" id="{9C7B5A3D-9B0D-407E-A55F-526AE6783636}"/>
              </a:ext>
            </a:extLst>
          </p:cNvPr>
          <p:cNvPicPr>
            <a:picLocks noChangeAspect="1"/>
          </p:cNvPicPr>
          <p:nvPr/>
        </p:nvPicPr>
        <p:blipFill>
          <a:blip r:embed="rId11"/>
          <a:stretch>
            <a:fillRect/>
          </a:stretch>
        </p:blipFill>
        <p:spPr>
          <a:xfrm>
            <a:off x="350261" y="29192427"/>
            <a:ext cx="3664612" cy="910059"/>
          </a:xfrm>
          <a:prstGeom prst="rect">
            <a:avLst/>
          </a:prstGeom>
        </p:spPr>
      </p:pic>
      <p:pic>
        <p:nvPicPr>
          <p:cNvPr id="48" name="Picture 47" descr="Text&#10;&#10;Description automatically generated">
            <a:extLst>
              <a:ext uri="{FF2B5EF4-FFF2-40B4-BE49-F238E27FC236}">
                <a16:creationId xmlns:a16="http://schemas.microsoft.com/office/drawing/2014/main" id="{5E867ACA-1617-411E-90C7-DF9E31022372}"/>
              </a:ext>
            </a:extLst>
          </p:cNvPr>
          <p:cNvPicPr>
            <a:picLocks noChangeAspect="1"/>
          </p:cNvPicPr>
          <p:nvPr/>
        </p:nvPicPr>
        <p:blipFill>
          <a:blip r:embed="rId12"/>
          <a:stretch>
            <a:fillRect/>
          </a:stretch>
        </p:blipFill>
        <p:spPr>
          <a:xfrm>
            <a:off x="3901728" y="29284173"/>
            <a:ext cx="2639544" cy="855652"/>
          </a:xfrm>
          <a:prstGeom prst="rect">
            <a:avLst/>
          </a:prstGeom>
        </p:spPr>
      </p:pic>
      <p:pic>
        <p:nvPicPr>
          <p:cNvPr id="56" name="Picture 55" descr="Chart, bar chart&#10;&#10;Description automatically generated">
            <a:extLst>
              <a:ext uri="{FF2B5EF4-FFF2-40B4-BE49-F238E27FC236}">
                <a16:creationId xmlns:a16="http://schemas.microsoft.com/office/drawing/2014/main" id="{A8214C42-F5F9-460C-A10A-490D46CDE251}"/>
              </a:ext>
            </a:extLst>
          </p:cNvPr>
          <p:cNvPicPr>
            <a:picLocks noChangeAspect="1"/>
          </p:cNvPicPr>
          <p:nvPr/>
        </p:nvPicPr>
        <p:blipFill rotWithShape="1">
          <a:blip r:embed="rId13"/>
          <a:srcRect l="577" r="983"/>
          <a:stretch/>
        </p:blipFill>
        <p:spPr>
          <a:xfrm>
            <a:off x="15018668" y="16070561"/>
            <a:ext cx="5867400" cy="5651415"/>
          </a:xfrm>
          <a:prstGeom prst="rect">
            <a:avLst/>
          </a:prstGeom>
        </p:spPr>
      </p:pic>
      <p:sp>
        <p:nvSpPr>
          <p:cNvPr id="57" name="Text Box 19">
            <a:extLst>
              <a:ext uri="{FF2B5EF4-FFF2-40B4-BE49-F238E27FC236}">
                <a16:creationId xmlns:a16="http://schemas.microsoft.com/office/drawing/2014/main" id="{FFC85098-3107-44A3-8B81-AF71B2004B19}"/>
              </a:ext>
            </a:extLst>
          </p:cNvPr>
          <p:cNvSpPr txBox="1">
            <a:spLocks noChangeArrowheads="1"/>
          </p:cNvSpPr>
          <p:nvPr/>
        </p:nvSpPr>
        <p:spPr bwMode="auto">
          <a:xfrm>
            <a:off x="14912259" y="21542318"/>
            <a:ext cx="6358887"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Europa.eu (2020) ‘Passenger cars by type of engine fuel.</a:t>
            </a:r>
            <a:endParaRPr lang="en-AU" altLang="en-US" sz="2000" i="1" dirty="0">
              <a:latin typeface="Times New Roman" charset="0"/>
            </a:endParaRP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5" ma:contentTypeDescription="Create a new document." ma:contentTypeScope="" ma:versionID="163cd96358e649667111de1734c8ace5">
  <xsd:schema xmlns:xsd="http://www.w3.org/2001/XMLSchema" xmlns:xs="http://www.w3.org/2001/XMLSchema" xmlns:p="http://schemas.microsoft.com/office/2006/metadata/properties" xmlns:ns2="0777963d-7f3d-4727-9e72-4d6490188740" targetNamespace="http://schemas.microsoft.com/office/2006/metadata/properties" ma:root="true" ma:fieldsID="586523705176bfa8e9ec1db0a030acb1"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AutoKeyPoints" ma:index="11" nillable="true" ma:displayName="MediaServiceAutoKeyPoints" ma:hidden="true" ma:internalName="MediaServiceAutoKeyPoints" ma:readOnly="true">
      <xsd:simpleType>
        <xsd:restriction base="dms:Note"/>
      </xsd:simpleType>
    </xsd:element>
    <xsd:element name="MediaServiceKeyPoints" ma:index="12"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77FD30C-AD50-4D03-81AB-F75D65DA10BF}">
  <ds:schemaRefs>
    <ds:schemaRef ds:uri="http://schemas.microsoft.com/office/2006/metadata/properties"/>
    <ds:schemaRef ds:uri="http://purl.org/dc/terms/"/>
    <ds:schemaRef ds:uri="0777963d-7f3d-4727-9e72-4d6490188740"/>
    <ds:schemaRef ds:uri="http://purl.org/dc/elements/1.1/"/>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6C0F7171-88B5-40DB-A126-D73B1BCD81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D9FC663-7C79-417E-AABF-357732A2C53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10486</TotalTime>
  <Words>717</Words>
  <Application>Microsoft Office PowerPoint</Application>
  <PresentationFormat>Custom</PresentationFormat>
  <Paragraphs>59</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Aulon P</cp:lastModifiedBy>
  <cp:revision>26</cp:revision>
  <dcterms:created xsi:type="dcterms:W3CDTF">2016-02-25T08:27:32Z</dcterms:created>
  <dcterms:modified xsi:type="dcterms:W3CDTF">2020-12-06T22:35:57Z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