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9" r:id="rId7"/>
    <p:sldId id="261" r:id="rId8"/>
    <p:sldId id="260" r:id="rId9"/>
    <p:sldId id="262" r:id="rId10"/>
    <p:sldId id="263" r:id="rId11"/>
    <p:sldId id="270" r:id="rId12"/>
    <p:sldId id="271" r:id="rId13"/>
    <p:sldId id="272" r:id="rId14"/>
    <p:sldId id="273" r:id="rId15"/>
    <p:sldId id="274" r:id="rId16"/>
    <p:sldId id="275" r:id="rId17"/>
    <p:sldId id="276" r:id="rId18"/>
    <p:sldId id="277"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081783-EED5-43B9-9F43-E2696C5FDB92}" v="3" dt="2026-06-22T08:43:53.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4660"/>
  </p:normalViewPr>
  <p:slideViewPr>
    <p:cSldViewPr snapToGrid="0">
      <p:cViewPr varScale="1">
        <p:scale>
          <a:sx n="59" d="100"/>
          <a:sy n="59" d="100"/>
        </p:scale>
        <p:origin x="96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lina Sanca (2507894)" userId="3782114f-bdda-423f-a8a9-29e2a5c8075a" providerId="ADAL" clId="{A81B8652-4671-4455-9ECB-B18CA0A84B45}"/>
    <pc:docChg chg="undo custSel modSld">
      <pc:chgData name="Jaclina Sanca (2507894)" userId="3782114f-bdda-423f-a8a9-29e2a5c8075a" providerId="ADAL" clId="{A81B8652-4671-4455-9ECB-B18CA0A84B45}" dt="2026-06-22T08:45:56.378" v="76" actId="1076"/>
      <pc:docMkLst>
        <pc:docMk/>
      </pc:docMkLst>
      <pc:sldChg chg="modSp mod">
        <pc:chgData name="Jaclina Sanca (2507894)" userId="3782114f-bdda-423f-a8a9-29e2a5c8075a" providerId="ADAL" clId="{A81B8652-4671-4455-9ECB-B18CA0A84B45}" dt="2026-06-22T08:33:49.134" v="3" actId="1076"/>
        <pc:sldMkLst>
          <pc:docMk/>
          <pc:sldMk cId="3900747390" sldId="256"/>
        </pc:sldMkLst>
        <pc:spChg chg="mod">
          <ac:chgData name="Jaclina Sanca (2507894)" userId="3782114f-bdda-423f-a8a9-29e2a5c8075a" providerId="ADAL" clId="{A81B8652-4671-4455-9ECB-B18CA0A84B45}" dt="2026-06-22T08:33:32.204" v="1" actId="1076"/>
          <ac:spMkLst>
            <pc:docMk/>
            <pc:sldMk cId="3900747390" sldId="256"/>
            <ac:spMk id="2" creationId="{84E5956D-619D-D14A-0C2F-335671DC0487}"/>
          </ac:spMkLst>
        </pc:spChg>
        <pc:spChg chg="mod">
          <ac:chgData name="Jaclina Sanca (2507894)" userId="3782114f-bdda-423f-a8a9-29e2a5c8075a" providerId="ADAL" clId="{A81B8652-4671-4455-9ECB-B18CA0A84B45}" dt="2026-06-22T08:33:49.134" v="3" actId="1076"/>
          <ac:spMkLst>
            <pc:docMk/>
            <pc:sldMk cId="3900747390" sldId="256"/>
            <ac:spMk id="4" creationId="{A5E9A395-D847-8238-38CC-DA1F0F4D8B61}"/>
          </ac:spMkLst>
        </pc:spChg>
        <pc:spChg chg="mod">
          <ac:chgData name="Jaclina Sanca (2507894)" userId="3782114f-bdda-423f-a8a9-29e2a5c8075a" providerId="ADAL" clId="{A81B8652-4671-4455-9ECB-B18CA0A84B45}" dt="2026-06-22T08:33:27.962" v="0" actId="1076"/>
          <ac:spMkLst>
            <pc:docMk/>
            <pc:sldMk cId="3900747390" sldId="256"/>
            <ac:spMk id="7" creationId="{9BE7242F-1CAA-E2F0-5BEA-0658C7822EC0}"/>
          </ac:spMkLst>
        </pc:spChg>
      </pc:sldChg>
      <pc:sldChg chg="modSp mod">
        <pc:chgData name="Jaclina Sanca (2507894)" userId="3782114f-bdda-423f-a8a9-29e2a5c8075a" providerId="ADAL" clId="{A81B8652-4671-4455-9ECB-B18CA0A84B45}" dt="2026-06-22T08:34:34.929" v="4" actId="14100"/>
        <pc:sldMkLst>
          <pc:docMk/>
          <pc:sldMk cId="2847894191" sldId="261"/>
        </pc:sldMkLst>
        <pc:spChg chg="mod">
          <ac:chgData name="Jaclina Sanca (2507894)" userId="3782114f-bdda-423f-a8a9-29e2a5c8075a" providerId="ADAL" clId="{A81B8652-4671-4455-9ECB-B18CA0A84B45}" dt="2026-06-22T08:34:34.929" v="4" actId="14100"/>
          <ac:spMkLst>
            <pc:docMk/>
            <pc:sldMk cId="2847894191" sldId="261"/>
            <ac:spMk id="4" creationId="{687A23ED-70A4-BAC8-5A32-42DE3065750A}"/>
          </ac:spMkLst>
        </pc:spChg>
      </pc:sldChg>
      <pc:sldChg chg="addSp delSp modSp mod">
        <pc:chgData name="Jaclina Sanca (2507894)" userId="3782114f-bdda-423f-a8a9-29e2a5c8075a" providerId="ADAL" clId="{A81B8652-4671-4455-9ECB-B18CA0A84B45}" dt="2026-06-22T08:45:56.378" v="76" actId="1076"/>
        <pc:sldMkLst>
          <pc:docMk/>
          <pc:sldMk cId="3497947815" sldId="269"/>
        </pc:sldMkLst>
        <pc:spChg chg="add del">
          <ac:chgData name="Jaclina Sanca (2507894)" userId="3782114f-bdda-423f-a8a9-29e2a5c8075a" providerId="ADAL" clId="{A81B8652-4671-4455-9ECB-B18CA0A84B45}" dt="2026-06-22T08:40:31.988" v="17" actId="21"/>
          <ac:spMkLst>
            <pc:docMk/>
            <pc:sldMk cId="3497947815" sldId="269"/>
            <ac:spMk id="2" creationId="{77973601-631E-E846-8B62-BA3510819273}"/>
          </ac:spMkLst>
        </pc:spChg>
        <pc:spChg chg="add del mod">
          <ac:chgData name="Jaclina Sanca (2507894)" userId="3782114f-bdda-423f-a8a9-29e2a5c8075a" providerId="ADAL" clId="{A81B8652-4671-4455-9ECB-B18CA0A84B45}" dt="2026-06-22T08:40:21.047" v="15" actId="21"/>
          <ac:spMkLst>
            <pc:docMk/>
            <pc:sldMk cId="3497947815" sldId="269"/>
            <ac:spMk id="4" creationId="{6965F872-3273-5BE5-5342-D7C06F48749D}"/>
          </ac:spMkLst>
        </pc:spChg>
        <pc:spChg chg="add del mod">
          <ac:chgData name="Jaclina Sanca (2507894)" userId="3782114f-bdda-423f-a8a9-29e2a5c8075a" providerId="ADAL" clId="{A81B8652-4671-4455-9ECB-B18CA0A84B45}" dt="2026-06-22T08:40:36.744" v="18" actId="21"/>
          <ac:spMkLst>
            <pc:docMk/>
            <pc:sldMk cId="3497947815" sldId="269"/>
            <ac:spMk id="6" creationId="{0239A616-2206-3FF2-144A-CC86C579F0D6}"/>
          </ac:spMkLst>
        </pc:spChg>
        <pc:spChg chg="mod">
          <ac:chgData name="Jaclina Sanca (2507894)" userId="3782114f-bdda-423f-a8a9-29e2a5c8075a" providerId="ADAL" clId="{A81B8652-4671-4455-9ECB-B18CA0A84B45}" dt="2026-06-22T08:45:50.001" v="75" actId="1076"/>
          <ac:spMkLst>
            <pc:docMk/>
            <pc:sldMk cId="3497947815" sldId="269"/>
            <ac:spMk id="7" creationId="{A98738FB-4BBD-F83D-7926-42FA1BC6CD73}"/>
          </ac:spMkLst>
        </pc:spChg>
        <pc:spChg chg="add mod">
          <ac:chgData name="Jaclina Sanca (2507894)" userId="3782114f-bdda-423f-a8a9-29e2a5c8075a" providerId="ADAL" clId="{A81B8652-4671-4455-9ECB-B18CA0A84B45}" dt="2026-06-22T08:45:56.378" v="76" actId="1076"/>
          <ac:spMkLst>
            <pc:docMk/>
            <pc:sldMk cId="3497947815" sldId="269"/>
            <ac:spMk id="8" creationId="{0E2DB63B-18E5-0050-3D4F-8FDF189EA3EE}"/>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135C1-0A55-4C4B-87CC-2572ADDD7980}"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18461A82-A26F-47B5-8BB7-28175F270522}">
      <dgm:prSet/>
      <dgm:spPr/>
      <dgm:t>
        <a:bodyPr/>
        <a:lstStyle/>
        <a:p>
          <a:r>
            <a:rPr lang="en-GB"/>
            <a:t>Currently, SophiasSweets19 is owner-operated with the owner responsible for baking, customer service and marketing.</a:t>
          </a:r>
          <a:endParaRPr lang="en-US"/>
        </a:p>
      </dgm:t>
    </dgm:pt>
    <dgm:pt modelId="{3A9793E4-A82A-400E-B0A0-D3C11BDC272D}" type="parTrans" cxnId="{451AD84B-AA07-49FC-B893-2D7B0591F179}">
      <dgm:prSet/>
      <dgm:spPr/>
      <dgm:t>
        <a:bodyPr/>
        <a:lstStyle/>
        <a:p>
          <a:endParaRPr lang="en-US"/>
        </a:p>
      </dgm:t>
    </dgm:pt>
    <dgm:pt modelId="{05B557C7-9A81-4CE3-9F0B-6607B609C0EF}" type="sibTrans" cxnId="{451AD84B-AA07-49FC-B893-2D7B0591F179}">
      <dgm:prSet/>
      <dgm:spPr/>
      <dgm:t>
        <a:bodyPr/>
        <a:lstStyle/>
        <a:p>
          <a:endParaRPr lang="en-US"/>
        </a:p>
      </dgm:t>
    </dgm:pt>
    <dgm:pt modelId="{44936427-9BBB-4B93-A63A-4DE523E6A380}">
      <dgm:prSet/>
      <dgm:spPr/>
      <dgm:t>
        <a:bodyPr/>
        <a:lstStyle/>
        <a:p>
          <a:r>
            <a:rPr lang="en-GB" dirty="0"/>
            <a:t>Customer service;</a:t>
          </a:r>
          <a:endParaRPr lang="en-US" dirty="0"/>
        </a:p>
      </dgm:t>
    </dgm:pt>
    <dgm:pt modelId="{058C45DF-F01D-4A83-8F38-E08449D96AA9}" type="parTrans" cxnId="{FD3F54CF-076F-41BF-8949-7A48FFEBBCD6}">
      <dgm:prSet/>
      <dgm:spPr/>
      <dgm:t>
        <a:bodyPr/>
        <a:lstStyle/>
        <a:p>
          <a:endParaRPr lang="en-US"/>
        </a:p>
      </dgm:t>
    </dgm:pt>
    <dgm:pt modelId="{D4242EEA-7A24-406B-89A7-4820AAB18CE0}" type="sibTrans" cxnId="{FD3F54CF-076F-41BF-8949-7A48FFEBBCD6}">
      <dgm:prSet/>
      <dgm:spPr/>
      <dgm:t>
        <a:bodyPr/>
        <a:lstStyle/>
        <a:p>
          <a:endParaRPr lang="en-US"/>
        </a:p>
      </dgm:t>
    </dgm:pt>
    <dgm:pt modelId="{AA379BB4-5D6B-47E4-81BD-FE29867D1CAC}">
      <dgm:prSet/>
      <dgm:spPr/>
      <dgm:t>
        <a:bodyPr/>
        <a:lstStyle/>
        <a:p>
          <a:r>
            <a:rPr lang="en-GB"/>
            <a:t>Marketing (Using Instagram, TikTok, Facebook, Flyers, Business Card);</a:t>
          </a:r>
          <a:endParaRPr lang="en-US"/>
        </a:p>
      </dgm:t>
    </dgm:pt>
    <dgm:pt modelId="{814009D6-96A0-4930-9CF8-D21228A916FC}" type="parTrans" cxnId="{FDDC180C-7D47-49F0-A27B-7E10A31B42B1}">
      <dgm:prSet/>
      <dgm:spPr/>
      <dgm:t>
        <a:bodyPr/>
        <a:lstStyle/>
        <a:p>
          <a:endParaRPr lang="en-US"/>
        </a:p>
      </dgm:t>
    </dgm:pt>
    <dgm:pt modelId="{F8C21DA7-1CE9-425E-BC9E-17805B2809D7}" type="sibTrans" cxnId="{FDDC180C-7D47-49F0-A27B-7E10A31B42B1}">
      <dgm:prSet/>
      <dgm:spPr/>
      <dgm:t>
        <a:bodyPr/>
        <a:lstStyle/>
        <a:p>
          <a:endParaRPr lang="en-US"/>
        </a:p>
      </dgm:t>
    </dgm:pt>
    <dgm:pt modelId="{DD1A81AB-76A7-427D-9E45-87DA724236CD}">
      <dgm:prSet/>
      <dgm:spPr/>
      <dgm:t>
        <a:bodyPr/>
        <a:lstStyle/>
        <a:p>
          <a:r>
            <a:rPr lang="en-GB" dirty="0"/>
            <a:t>In the future, I will  use a (Family support during busy period (wintertime, Christmas season, Eid Mubarak, and Easter);</a:t>
          </a:r>
          <a:endParaRPr lang="en-US" dirty="0"/>
        </a:p>
      </dgm:t>
    </dgm:pt>
    <dgm:pt modelId="{F2EED497-1064-4B72-9303-D56490CA6DA1}" type="parTrans" cxnId="{60FEF68A-4DF5-4B54-9EFF-3D58E10A43DD}">
      <dgm:prSet/>
      <dgm:spPr/>
      <dgm:t>
        <a:bodyPr/>
        <a:lstStyle/>
        <a:p>
          <a:endParaRPr lang="en-US"/>
        </a:p>
      </dgm:t>
    </dgm:pt>
    <dgm:pt modelId="{4D44876E-2DF4-433C-971F-AEBE88BBB83F}" type="sibTrans" cxnId="{60FEF68A-4DF5-4B54-9EFF-3D58E10A43DD}">
      <dgm:prSet/>
      <dgm:spPr/>
      <dgm:t>
        <a:bodyPr/>
        <a:lstStyle/>
        <a:p>
          <a:endParaRPr lang="en-US"/>
        </a:p>
      </dgm:t>
    </dgm:pt>
    <dgm:pt modelId="{007AC26D-8694-4F0B-A03B-08306991006B}">
      <dgm:prSet/>
      <dgm:spPr/>
      <dgm:t>
        <a:bodyPr/>
        <a:lstStyle/>
        <a:p>
          <a:r>
            <a:rPr lang="en-GB"/>
            <a:t>. Freelance Decorator and Seasonal assistance;</a:t>
          </a:r>
          <a:endParaRPr lang="en-US"/>
        </a:p>
      </dgm:t>
    </dgm:pt>
    <dgm:pt modelId="{52B4B13E-3F74-4837-BDC2-45BD2D828E2D}" type="parTrans" cxnId="{4A535667-FD90-4A40-99C4-BE9A37B9F196}">
      <dgm:prSet/>
      <dgm:spPr/>
      <dgm:t>
        <a:bodyPr/>
        <a:lstStyle/>
        <a:p>
          <a:endParaRPr lang="en-US"/>
        </a:p>
      </dgm:t>
    </dgm:pt>
    <dgm:pt modelId="{C07DDCFE-11A9-4B7D-AFE4-0586A291E909}" type="sibTrans" cxnId="{4A535667-FD90-4A40-99C4-BE9A37B9F196}">
      <dgm:prSet/>
      <dgm:spPr/>
      <dgm:t>
        <a:bodyPr/>
        <a:lstStyle/>
        <a:p>
          <a:endParaRPr lang="en-US"/>
        </a:p>
      </dgm:t>
    </dgm:pt>
    <dgm:pt modelId="{84C43242-1C29-47DC-8AD4-302E6BCAEAAE}">
      <dgm:prSet/>
      <dgm:spPr/>
      <dgm:t>
        <a:bodyPr/>
        <a:lstStyle/>
        <a:p>
          <a:r>
            <a:rPr lang="en-GB"/>
            <a:t>. Part-time assistance;</a:t>
          </a:r>
          <a:endParaRPr lang="en-US"/>
        </a:p>
      </dgm:t>
    </dgm:pt>
    <dgm:pt modelId="{AD14B0D4-2FC3-4C02-8CA0-826F7F1E5417}" type="parTrans" cxnId="{1657BF46-7D32-47A1-BCF4-4903C30DA12D}">
      <dgm:prSet/>
      <dgm:spPr/>
      <dgm:t>
        <a:bodyPr/>
        <a:lstStyle/>
        <a:p>
          <a:endParaRPr lang="en-US"/>
        </a:p>
      </dgm:t>
    </dgm:pt>
    <dgm:pt modelId="{01E6E782-3B8E-4589-937A-A5259F34B4C7}" type="sibTrans" cxnId="{1657BF46-7D32-47A1-BCF4-4903C30DA12D}">
      <dgm:prSet/>
      <dgm:spPr/>
      <dgm:t>
        <a:bodyPr/>
        <a:lstStyle/>
        <a:p>
          <a:endParaRPr lang="en-US"/>
        </a:p>
      </dgm:t>
    </dgm:pt>
    <dgm:pt modelId="{8B898BFC-9BED-4239-A2A2-367B037A6D0B}" type="pres">
      <dgm:prSet presAssocID="{CC5135C1-0A55-4C4B-87CC-2572ADDD7980}" presName="Name0" presStyleCnt="0">
        <dgm:presLayoutVars>
          <dgm:dir/>
          <dgm:resizeHandles val="exact"/>
        </dgm:presLayoutVars>
      </dgm:prSet>
      <dgm:spPr/>
    </dgm:pt>
    <dgm:pt modelId="{A8DD8A48-0D0D-40C9-9063-55464328FAEC}" type="pres">
      <dgm:prSet presAssocID="{18461A82-A26F-47B5-8BB7-28175F270522}" presName="node" presStyleLbl="node1" presStyleIdx="0" presStyleCnt="6">
        <dgm:presLayoutVars>
          <dgm:bulletEnabled val="1"/>
        </dgm:presLayoutVars>
      </dgm:prSet>
      <dgm:spPr/>
    </dgm:pt>
    <dgm:pt modelId="{84C5EDF5-F001-45C3-B16C-FB26A358242A}" type="pres">
      <dgm:prSet presAssocID="{05B557C7-9A81-4CE3-9F0B-6607B609C0EF}" presName="sibTrans" presStyleLbl="sibTrans1D1" presStyleIdx="0" presStyleCnt="5"/>
      <dgm:spPr/>
    </dgm:pt>
    <dgm:pt modelId="{BDF68D51-9F4E-4F32-9989-78ECA43BC91D}" type="pres">
      <dgm:prSet presAssocID="{05B557C7-9A81-4CE3-9F0B-6607B609C0EF}" presName="connectorText" presStyleLbl="sibTrans1D1" presStyleIdx="0" presStyleCnt="5"/>
      <dgm:spPr/>
    </dgm:pt>
    <dgm:pt modelId="{DB0E5919-CFD9-4B80-B99B-3589F41DB98C}" type="pres">
      <dgm:prSet presAssocID="{44936427-9BBB-4B93-A63A-4DE523E6A380}" presName="node" presStyleLbl="node1" presStyleIdx="1" presStyleCnt="6">
        <dgm:presLayoutVars>
          <dgm:bulletEnabled val="1"/>
        </dgm:presLayoutVars>
      </dgm:prSet>
      <dgm:spPr/>
    </dgm:pt>
    <dgm:pt modelId="{EAFF62EE-9DAE-4780-ACB9-2535D63B23D0}" type="pres">
      <dgm:prSet presAssocID="{D4242EEA-7A24-406B-89A7-4820AAB18CE0}" presName="sibTrans" presStyleLbl="sibTrans1D1" presStyleIdx="1" presStyleCnt="5"/>
      <dgm:spPr/>
    </dgm:pt>
    <dgm:pt modelId="{9E0CD299-73B5-4056-8CAB-3D77C651F0E7}" type="pres">
      <dgm:prSet presAssocID="{D4242EEA-7A24-406B-89A7-4820AAB18CE0}" presName="connectorText" presStyleLbl="sibTrans1D1" presStyleIdx="1" presStyleCnt="5"/>
      <dgm:spPr/>
    </dgm:pt>
    <dgm:pt modelId="{A638E76E-E730-4516-A1DA-A08428900297}" type="pres">
      <dgm:prSet presAssocID="{AA379BB4-5D6B-47E4-81BD-FE29867D1CAC}" presName="node" presStyleLbl="node1" presStyleIdx="2" presStyleCnt="6">
        <dgm:presLayoutVars>
          <dgm:bulletEnabled val="1"/>
        </dgm:presLayoutVars>
      </dgm:prSet>
      <dgm:spPr/>
    </dgm:pt>
    <dgm:pt modelId="{8398AD3C-F93E-48C9-8E4E-4BEBEB85CB8F}" type="pres">
      <dgm:prSet presAssocID="{F8C21DA7-1CE9-425E-BC9E-17805B2809D7}" presName="sibTrans" presStyleLbl="sibTrans1D1" presStyleIdx="2" presStyleCnt="5"/>
      <dgm:spPr/>
    </dgm:pt>
    <dgm:pt modelId="{5CB32796-31D4-451E-9BA2-A9FC7B88E25A}" type="pres">
      <dgm:prSet presAssocID="{F8C21DA7-1CE9-425E-BC9E-17805B2809D7}" presName="connectorText" presStyleLbl="sibTrans1D1" presStyleIdx="2" presStyleCnt="5"/>
      <dgm:spPr/>
    </dgm:pt>
    <dgm:pt modelId="{E4AC1527-D523-4145-BE29-31164118AD42}" type="pres">
      <dgm:prSet presAssocID="{DD1A81AB-76A7-427D-9E45-87DA724236CD}" presName="node" presStyleLbl="node1" presStyleIdx="3" presStyleCnt="6">
        <dgm:presLayoutVars>
          <dgm:bulletEnabled val="1"/>
        </dgm:presLayoutVars>
      </dgm:prSet>
      <dgm:spPr/>
    </dgm:pt>
    <dgm:pt modelId="{D888E292-9C17-4342-A4D8-B333BB722810}" type="pres">
      <dgm:prSet presAssocID="{4D44876E-2DF4-433C-971F-AEBE88BBB83F}" presName="sibTrans" presStyleLbl="sibTrans1D1" presStyleIdx="3" presStyleCnt="5"/>
      <dgm:spPr/>
    </dgm:pt>
    <dgm:pt modelId="{7457F6DB-C21D-462F-ADFC-B505048059A4}" type="pres">
      <dgm:prSet presAssocID="{4D44876E-2DF4-433C-971F-AEBE88BBB83F}" presName="connectorText" presStyleLbl="sibTrans1D1" presStyleIdx="3" presStyleCnt="5"/>
      <dgm:spPr/>
    </dgm:pt>
    <dgm:pt modelId="{74A165E7-4100-4104-8650-45DE77FBAE7E}" type="pres">
      <dgm:prSet presAssocID="{007AC26D-8694-4F0B-A03B-08306991006B}" presName="node" presStyleLbl="node1" presStyleIdx="4" presStyleCnt="6">
        <dgm:presLayoutVars>
          <dgm:bulletEnabled val="1"/>
        </dgm:presLayoutVars>
      </dgm:prSet>
      <dgm:spPr/>
    </dgm:pt>
    <dgm:pt modelId="{1F7E0AC6-2540-4C93-AB63-DEE7A7A3E50D}" type="pres">
      <dgm:prSet presAssocID="{C07DDCFE-11A9-4B7D-AFE4-0586A291E909}" presName="sibTrans" presStyleLbl="sibTrans1D1" presStyleIdx="4" presStyleCnt="5"/>
      <dgm:spPr/>
    </dgm:pt>
    <dgm:pt modelId="{EE12E0B9-07B8-402C-94D3-23546CC35261}" type="pres">
      <dgm:prSet presAssocID="{C07DDCFE-11A9-4B7D-AFE4-0586A291E909}" presName="connectorText" presStyleLbl="sibTrans1D1" presStyleIdx="4" presStyleCnt="5"/>
      <dgm:spPr/>
    </dgm:pt>
    <dgm:pt modelId="{CCDE4AE5-36D9-40DA-9793-69C2EB59D31A}" type="pres">
      <dgm:prSet presAssocID="{84C43242-1C29-47DC-8AD4-302E6BCAEAAE}" presName="node" presStyleLbl="node1" presStyleIdx="5" presStyleCnt="6">
        <dgm:presLayoutVars>
          <dgm:bulletEnabled val="1"/>
        </dgm:presLayoutVars>
      </dgm:prSet>
      <dgm:spPr/>
    </dgm:pt>
  </dgm:ptLst>
  <dgm:cxnLst>
    <dgm:cxn modelId="{8A780709-D4A5-4002-98E4-9DD1639192E8}" type="presOf" srcId="{D4242EEA-7A24-406B-89A7-4820AAB18CE0}" destId="{EAFF62EE-9DAE-4780-ACB9-2535D63B23D0}" srcOrd="0" destOrd="0" presId="urn:microsoft.com/office/officeart/2016/7/layout/RepeatingBendingProcessNew"/>
    <dgm:cxn modelId="{FDDC180C-7D47-49F0-A27B-7E10A31B42B1}" srcId="{CC5135C1-0A55-4C4B-87CC-2572ADDD7980}" destId="{AA379BB4-5D6B-47E4-81BD-FE29867D1CAC}" srcOrd="2" destOrd="0" parTransId="{814009D6-96A0-4930-9CF8-D21228A916FC}" sibTransId="{F8C21DA7-1CE9-425E-BC9E-17805B2809D7}"/>
    <dgm:cxn modelId="{EF108E10-8C9C-4816-AE5B-4D4855E02D4E}" type="presOf" srcId="{18461A82-A26F-47B5-8BB7-28175F270522}" destId="{A8DD8A48-0D0D-40C9-9063-55464328FAEC}" srcOrd="0" destOrd="0" presId="urn:microsoft.com/office/officeart/2016/7/layout/RepeatingBendingProcessNew"/>
    <dgm:cxn modelId="{0007D417-E27C-4E36-BA84-65D0EF6E57FA}" type="presOf" srcId="{44936427-9BBB-4B93-A63A-4DE523E6A380}" destId="{DB0E5919-CFD9-4B80-B99B-3589F41DB98C}" srcOrd="0" destOrd="0" presId="urn:microsoft.com/office/officeart/2016/7/layout/RepeatingBendingProcessNew"/>
    <dgm:cxn modelId="{8EABD52D-714C-4F77-8BA9-831927367164}" type="presOf" srcId="{05B557C7-9A81-4CE3-9F0B-6607B609C0EF}" destId="{84C5EDF5-F001-45C3-B16C-FB26A358242A}" srcOrd="0" destOrd="0" presId="urn:microsoft.com/office/officeart/2016/7/layout/RepeatingBendingProcessNew"/>
    <dgm:cxn modelId="{3E112A33-9110-433D-9AEB-3C23A956AD7B}" type="presOf" srcId="{F8C21DA7-1CE9-425E-BC9E-17805B2809D7}" destId="{8398AD3C-F93E-48C9-8E4E-4BEBEB85CB8F}" srcOrd="0" destOrd="0" presId="urn:microsoft.com/office/officeart/2016/7/layout/RepeatingBendingProcessNew"/>
    <dgm:cxn modelId="{118FBB41-69BA-4F50-A3C7-83B6300ADD80}" type="presOf" srcId="{4D44876E-2DF4-433C-971F-AEBE88BBB83F}" destId="{D888E292-9C17-4342-A4D8-B333BB722810}" srcOrd="0" destOrd="0" presId="urn:microsoft.com/office/officeart/2016/7/layout/RepeatingBendingProcessNew"/>
    <dgm:cxn modelId="{1657BF46-7D32-47A1-BCF4-4903C30DA12D}" srcId="{CC5135C1-0A55-4C4B-87CC-2572ADDD7980}" destId="{84C43242-1C29-47DC-8AD4-302E6BCAEAAE}" srcOrd="5" destOrd="0" parTransId="{AD14B0D4-2FC3-4C02-8CA0-826F7F1E5417}" sibTransId="{01E6E782-3B8E-4589-937A-A5259F34B4C7}"/>
    <dgm:cxn modelId="{4A535667-FD90-4A40-99C4-BE9A37B9F196}" srcId="{CC5135C1-0A55-4C4B-87CC-2572ADDD7980}" destId="{007AC26D-8694-4F0B-A03B-08306991006B}" srcOrd="4" destOrd="0" parTransId="{52B4B13E-3F74-4837-BDC2-45BD2D828E2D}" sibTransId="{C07DDCFE-11A9-4B7D-AFE4-0586A291E909}"/>
    <dgm:cxn modelId="{451AD84B-AA07-49FC-B893-2D7B0591F179}" srcId="{CC5135C1-0A55-4C4B-87CC-2572ADDD7980}" destId="{18461A82-A26F-47B5-8BB7-28175F270522}" srcOrd="0" destOrd="0" parTransId="{3A9793E4-A82A-400E-B0A0-D3C11BDC272D}" sibTransId="{05B557C7-9A81-4CE3-9F0B-6607B609C0EF}"/>
    <dgm:cxn modelId="{EB29E471-607F-4F15-92D7-766BA75C2771}" type="presOf" srcId="{AA379BB4-5D6B-47E4-81BD-FE29867D1CAC}" destId="{A638E76E-E730-4516-A1DA-A08428900297}" srcOrd="0" destOrd="0" presId="urn:microsoft.com/office/officeart/2016/7/layout/RepeatingBendingProcessNew"/>
    <dgm:cxn modelId="{C8E0DC55-4318-4966-82C1-91AF68411DB1}" type="presOf" srcId="{CC5135C1-0A55-4C4B-87CC-2572ADDD7980}" destId="{8B898BFC-9BED-4239-A2A2-367B037A6D0B}" srcOrd="0" destOrd="0" presId="urn:microsoft.com/office/officeart/2016/7/layout/RepeatingBendingProcessNew"/>
    <dgm:cxn modelId="{60FEF68A-4DF5-4B54-9EFF-3D58E10A43DD}" srcId="{CC5135C1-0A55-4C4B-87CC-2572ADDD7980}" destId="{DD1A81AB-76A7-427D-9E45-87DA724236CD}" srcOrd="3" destOrd="0" parTransId="{F2EED497-1064-4B72-9303-D56490CA6DA1}" sibTransId="{4D44876E-2DF4-433C-971F-AEBE88BBB83F}"/>
    <dgm:cxn modelId="{E6F93C90-336B-43C9-9917-017224164903}" type="presOf" srcId="{DD1A81AB-76A7-427D-9E45-87DA724236CD}" destId="{E4AC1527-D523-4145-BE29-31164118AD42}" srcOrd="0" destOrd="0" presId="urn:microsoft.com/office/officeart/2016/7/layout/RepeatingBendingProcessNew"/>
    <dgm:cxn modelId="{8A500197-ED13-48E9-8148-8AC7F1AE60EF}" type="presOf" srcId="{84C43242-1C29-47DC-8AD4-302E6BCAEAAE}" destId="{CCDE4AE5-36D9-40DA-9793-69C2EB59D31A}" srcOrd="0" destOrd="0" presId="urn:microsoft.com/office/officeart/2016/7/layout/RepeatingBendingProcessNew"/>
    <dgm:cxn modelId="{5B9F8299-62D6-450B-8C88-5135F7024B46}" type="presOf" srcId="{05B557C7-9A81-4CE3-9F0B-6607B609C0EF}" destId="{BDF68D51-9F4E-4F32-9989-78ECA43BC91D}" srcOrd="1" destOrd="0" presId="urn:microsoft.com/office/officeart/2016/7/layout/RepeatingBendingProcessNew"/>
    <dgm:cxn modelId="{6D657C9D-8DA5-4DC1-B128-1964180FA85F}" type="presOf" srcId="{C07DDCFE-11A9-4B7D-AFE4-0586A291E909}" destId="{EE12E0B9-07B8-402C-94D3-23546CC35261}" srcOrd="1" destOrd="0" presId="urn:microsoft.com/office/officeart/2016/7/layout/RepeatingBendingProcessNew"/>
    <dgm:cxn modelId="{AC102AB0-F477-432C-A5D7-A2417A2F8429}" type="presOf" srcId="{007AC26D-8694-4F0B-A03B-08306991006B}" destId="{74A165E7-4100-4104-8650-45DE77FBAE7E}" srcOrd="0" destOrd="0" presId="urn:microsoft.com/office/officeart/2016/7/layout/RepeatingBendingProcessNew"/>
    <dgm:cxn modelId="{273F5FB2-5EC7-457C-8BDF-A147D779ADF4}" type="presOf" srcId="{D4242EEA-7A24-406B-89A7-4820AAB18CE0}" destId="{9E0CD299-73B5-4056-8CAB-3D77C651F0E7}" srcOrd="1" destOrd="0" presId="urn:microsoft.com/office/officeart/2016/7/layout/RepeatingBendingProcessNew"/>
    <dgm:cxn modelId="{B3C81BB3-9F53-4D14-9077-8371375D5C43}" type="presOf" srcId="{F8C21DA7-1CE9-425E-BC9E-17805B2809D7}" destId="{5CB32796-31D4-451E-9BA2-A9FC7B88E25A}" srcOrd="1" destOrd="0" presId="urn:microsoft.com/office/officeart/2016/7/layout/RepeatingBendingProcessNew"/>
    <dgm:cxn modelId="{FD3F54CF-076F-41BF-8949-7A48FFEBBCD6}" srcId="{CC5135C1-0A55-4C4B-87CC-2572ADDD7980}" destId="{44936427-9BBB-4B93-A63A-4DE523E6A380}" srcOrd="1" destOrd="0" parTransId="{058C45DF-F01D-4A83-8F38-E08449D96AA9}" sibTransId="{D4242EEA-7A24-406B-89A7-4820AAB18CE0}"/>
    <dgm:cxn modelId="{CBCACBEC-9C18-4ECE-8904-620A57D85579}" type="presOf" srcId="{4D44876E-2DF4-433C-971F-AEBE88BBB83F}" destId="{7457F6DB-C21D-462F-ADFC-B505048059A4}" srcOrd="1" destOrd="0" presId="urn:microsoft.com/office/officeart/2016/7/layout/RepeatingBendingProcessNew"/>
    <dgm:cxn modelId="{661B6EF9-3A65-423A-85C1-B4A5D04E048A}" type="presOf" srcId="{C07DDCFE-11A9-4B7D-AFE4-0586A291E909}" destId="{1F7E0AC6-2540-4C93-AB63-DEE7A7A3E50D}" srcOrd="0" destOrd="0" presId="urn:microsoft.com/office/officeart/2016/7/layout/RepeatingBendingProcessNew"/>
    <dgm:cxn modelId="{B9ADFE4C-1C18-404B-B7C2-2917E439D700}" type="presParOf" srcId="{8B898BFC-9BED-4239-A2A2-367B037A6D0B}" destId="{A8DD8A48-0D0D-40C9-9063-55464328FAEC}" srcOrd="0" destOrd="0" presId="urn:microsoft.com/office/officeart/2016/7/layout/RepeatingBendingProcessNew"/>
    <dgm:cxn modelId="{6A02F0AC-C631-4106-BB5A-8C09316BF9FF}" type="presParOf" srcId="{8B898BFC-9BED-4239-A2A2-367B037A6D0B}" destId="{84C5EDF5-F001-45C3-B16C-FB26A358242A}" srcOrd="1" destOrd="0" presId="urn:microsoft.com/office/officeart/2016/7/layout/RepeatingBendingProcessNew"/>
    <dgm:cxn modelId="{F4764F26-EDF4-4B54-951D-3FA0E08FD2A9}" type="presParOf" srcId="{84C5EDF5-F001-45C3-B16C-FB26A358242A}" destId="{BDF68D51-9F4E-4F32-9989-78ECA43BC91D}" srcOrd="0" destOrd="0" presId="urn:microsoft.com/office/officeart/2016/7/layout/RepeatingBendingProcessNew"/>
    <dgm:cxn modelId="{17BA9DBA-D652-4D85-B065-F549898E9198}" type="presParOf" srcId="{8B898BFC-9BED-4239-A2A2-367B037A6D0B}" destId="{DB0E5919-CFD9-4B80-B99B-3589F41DB98C}" srcOrd="2" destOrd="0" presId="urn:microsoft.com/office/officeart/2016/7/layout/RepeatingBendingProcessNew"/>
    <dgm:cxn modelId="{5B367224-3454-40C5-A8A8-B54447D0D2AC}" type="presParOf" srcId="{8B898BFC-9BED-4239-A2A2-367B037A6D0B}" destId="{EAFF62EE-9DAE-4780-ACB9-2535D63B23D0}" srcOrd="3" destOrd="0" presId="urn:microsoft.com/office/officeart/2016/7/layout/RepeatingBendingProcessNew"/>
    <dgm:cxn modelId="{FBB5E036-52F4-4D0E-A397-6F4C7D679E77}" type="presParOf" srcId="{EAFF62EE-9DAE-4780-ACB9-2535D63B23D0}" destId="{9E0CD299-73B5-4056-8CAB-3D77C651F0E7}" srcOrd="0" destOrd="0" presId="urn:microsoft.com/office/officeart/2016/7/layout/RepeatingBendingProcessNew"/>
    <dgm:cxn modelId="{83628F57-DAF2-4F0E-942A-5D4A50D7009A}" type="presParOf" srcId="{8B898BFC-9BED-4239-A2A2-367B037A6D0B}" destId="{A638E76E-E730-4516-A1DA-A08428900297}" srcOrd="4" destOrd="0" presId="urn:microsoft.com/office/officeart/2016/7/layout/RepeatingBendingProcessNew"/>
    <dgm:cxn modelId="{55C91F7E-9AC3-46F9-8168-96746938F9C4}" type="presParOf" srcId="{8B898BFC-9BED-4239-A2A2-367B037A6D0B}" destId="{8398AD3C-F93E-48C9-8E4E-4BEBEB85CB8F}" srcOrd="5" destOrd="0" presId="urn:microsoft.com/office/officeart/2016/7/layout/RepeatingBendingProcessNew"/>
    <dgm:cxn modelId="{903A2E30-BE50-400F-8554-1A2A44DBE503}" type="presParOf" srcId="{8398AD3C-F93E-48C9-8E4E-4BEBEB85CB8F}" destId="{5CB32796-31D4-451E-9BA2-A9FC7B88E25A}" srcOrd="0" destOrd="0" presId="urn:microsoft.com/office/officeart/2016/7/layout/RepeatingBendingProcessNew"/>
    <dgm:cxn modelId="{6BAA0A7A-66FC-476E-B530-C766FB996F0A}" type="presParOf" srcId="{8B898BFC-9BED-4239-A2A2-367B037A6D0B}" destId="{E4AC1527-D523-4145-BE29-31164118AD42}" srcOrd="6" destOrd="0" presId="urn:microsoft.com/office/officeart/2016/7/layout/RepeatingBendingProcessNew"/>
    <dgm:cxn modelId="{F89128F1-BE63-4292-9B48-BD808E9F3BFF}" type="presParOf" srcId="{8B898BFC-9BED-4239-A2A2-367B037A6D0B}" destId="{D888E292-9C17-4342-A4D8-B333BB722810}" srcOrd="7" destOrd="0" presId="urn:microsoft.com/office/officeart/2016/7/layout/RepeatingBendingProcessNew"/>
    <dgm:cxn modelId="{9751DF22-C3F2-4075-804F-55ACE000C698}" type="presParOf" srcId="{D888E292-9C17-4342-A4D8-B333BB722810}" destId="{7457F6DB-C21D-462F-ADFC-B505048059A4}" srcOrd="0" destOrd="0" presId="urn:microsoft.com/office/officeart/2016/7/layout/RepeatingBendingProcessNew"/>
    <dgm:cxn modelId="{3E2BB5BA-084F-4632-BD54-86100686948B}" type="presParOf" srcId="{8B898BFC-9BED-4239-A2A2-367B037A6D0B}" destId="{74A165E7-4100-4104-8650-45DE77FBAE7E}" srcOrd="8" destOrd="0" presId="urn:microsoft.com/office/officeart/2016/7/layout/RepeatingBendingProcessNew"/>
    <dgm:cxn modelId="{5E349A77-A0BD-4378-AD9E-B43A28920784}" type="presParOf" srcId="{8B898BFC-9BED-4239-A2A2-367B037A6D0B}" destId="{1F7E0AC6-2540-4C93-AB63-DEE7A7A3E50D}" srcOrd="9" destOrd="0" presId="urn:microsoft.com/office/officeart/2016/7/layout/RepeatingBendingProcessNew"/>
    <dgm:cxn modelId="{495E8EA8-650A-469E-9EC7-E57A15A07824}" type="presParOf" srcId="{1F7E0AC6-2540-4C93-AB63-DEE7A7A3E50D}" destId="{EE12E0B9-07B8-402C-94D3-23546CC35261}" srcOrd="0" destOrd="0" presId="urn:microsoft.com/office/officeart/2016/7/layout/RepeatingBendingProcessNew"/>
    <dgm:cxn modelId="{1FC015EC-A10C-44C7-B4F6-61462C2EFBCE}" type="presParOf" srcId="{8B898BFC-9BED-4239-A2A2-367B037A6D0B}" destId="{CCDE4AE5-36D9-40DA-9793-69C2EB59D31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9F7E82-A18D-4322-9C7A-A3FEC252AA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8D949E-A87A-4C27-B7A4-5BF52CBB1DD1}">
      <dgm:prSet/>
      <dgm:spPr/>
      <dgm:t>
        <a:bodyPr/>
        <a:lstStyle/>
        <a:p>
          <a:pPr>
            <a:lnSpc>
              <a:spcPct val="100000"/>
            </a:lnSpc>
          </a:pPr>
          <a:r>
            <a:rPr lang="en-GB"/>
            <a:t>73% purchased a celebration cake in the last year;</a:t>
          </a:r>
          <a:endParaRPr lang="en-US"/>
        </a:p>
      </dgm:t>
    </dgm:pt>
    <dgm:pt modelId="{3CB3C69A-3F18-40C4-9093-0629409E8A9F}" type="parTrans" cxnId="{C4AC765E-1551-4213-A782-92D2B8761CDD}">
      <dgm:prSet/>
      <dgm:spPr/>
      <dgm:t>
        <a:bodyPr/>
        <a:lstStyle/>
        <a:p>
          <a:endParaRPr lang="en-US"/>
        </a:p>
      </dgm:t>
    </dgm:pt>
    <dgm:pt modelId="{29A9E7CB-D429-46B4-A570-726162C293CF}" type="sibTrans" cxnId="{C4AC765E-1551-4213-A782-92D2B8761CDD}">
      <dgm:prSet/>
      <dgm:spPr/>
      <dgm:t>
        <a:bodyPr/>
        <a:lstStyle/>
        <a:p>
          <a:endParaRPr lang="en-US"/>
        </a:p>
      </dgm:t>
    </dgm:pt>
    <dgm:pt modelId="{2345ABFB-D27C-41D9-A2A3-099D2E62A172}">
      <dgm:prSet/>
      <dgm:spPr/>
      <dgm:t>
        <a:bodyPr/>
        <a:lstStyle/>
        <a:p>
          <a:pPr>
            <a:lnSpc>
              <a:spcPct val="100000"/>
            </a:lnSpc>
          </a:pPr>
          <a:r>
            <a:rPr lang="en-GB"/>
            <a:t>60% would support local bakers;</a:t>
          </a:r>
          <a:endParaRPr lang="en-US"/>
        </a:p>
      </dgm:t>
    </dgm:pt>
    <dgm:pt modelId="{05C24D51-E9CC-496B-A424-1B26E43C4C3C}" type="parTrans" cxnId="{E9EC1712-FA7F-4A99-B3DD-D0101541154E}">
      <dgm:prSet/>
      <dgm:spPr/>
      <dgm:t>
        <a:bodyPr/>
        <a:lstStyle/>
        <a:p>
          <a:endParaRPr lang="en-US"/>
        </a:p>
      </dgm:t>
    </dgm:pt>
    <dgm:pt modelId="{11A7F471-3ADB-43A2-8E03-8F09E448691D}" type="sibTrans" cxnId="{E9EC1712-FA7F-4A99-B3DD-D0101541154E}">
      <dgm:prSet/>
      <dgm:spPr/>
      <dgm:t>
        <a:bodyPr/>
        <a:lstStyle/>
        <a:p>
          <a:endParaRPr lang="en-US"/>
        </a:p>
      </dgm:t>
    </dgm:pt>
    <dgm:pt modelId="{CB22243B-A745-482A-AEE3-9C0D60E417F1}">
      <dgm:prSet/>
      <dgm:spPr/>
      <dgm:t>
        <a:bodyPr/>
        <a:lstStyle/>
        <a:p>
          <a:pPr>
            <a:lnSpc>
              <a:spcPct val="100000"/>
            </a:lnSpc>
          </a:pPr>
          <a:r>
            <a:rPr lang="en-GB"/>
            <a:t>UK bakery market continues to grow;</a:t>
          </a:r>
          <a:endParaRPr lang="en-US"/>
        </a:p>
      </dgm:t>
    </dgm:pt>
    <dgm:pt modelId="{8C9326CE-C467-4780-87D7-8175C31B2C3E}" type="parTrans" cxnId="{3D5A0299-44EE-42A8-AF8B-2A2C9B41D1B8}">
      <dgm:prSet/>
      <dgm:spPr/>
      <dgm:t>
        <a:bodyPr/>
        <a:lstStyle/>
        <a:p>
          <a:endParaRPr lang="en-US"/>
        </a:p>
      </dgm:t>
    </dgm:pt>
    <dgm:pt modelId="{BC556C80-D2AF-4EB1-8139-B26D75DBA9BD}" type="sibTrans" cxnId="{3D5A0299-44EE-42A8-AF8B-2A2C9B41D1B8}">
      <dgm:prSet/>
      <dgm:spPr/>
      <dgm:t>
        <a:bodyPr/>
        <a:lstStyle/>
        <a:p>
          <a:endParaRPr lang="en-US"/>
        </a:p>
      </dgm:t>
    </dgm:pt>
    <dgm:pt modelId="{719CFD0A-5359-47D5-9E51-7164604056BC}" type="pres">
      <dgm:prSet presAssocID="{AE9F7E82-A18D-4322-9C7A-A3FEC252AADD}" presName="root" presStyleCnt="0">
        <dgm:presLayoutVars>
          <dgm:dir/>
          <dgm:resizeHandles val="exact"/>
        </dgm:presLayoutVars>
      </dgm:prSet>
      <dgm:spPr/>
    </dgm:pt>
    <dgm:pt modelId="{3907C762-819A-4829-AE76-32B353D6823E}" type="pres">
      <dgm:prSet presAssocID="{B38D949E-A87A-4C27-B7A4-5BF52CBB1DD1}" presName="compNode" presStyleCnt="0"/>
      <dgm:spPr/>
    </dgm:pt>
    <dgm:pt modelId="{06DCEA9C-0417-4FE7-80C2-2BF5E19F50D3}" type="pres">
      <dgm:prSet presAssocID="{B38D949E-A87A-4C27-B7A4-5BF52CBB1DD1}" presName="bgRect" presStyleLbl="bgShp" presStyleIdx="0" presStyleCnt="3"/>
      <dgm:spPr/>
    </dgm:pt>
    <dgm:pt modelId="{39A8E9D4-4AD6-4D85-9598-CEB40EDE4FFC}" type="pres">
      <dgm:prSet presAssocID="{B38D949E-A87A-4C27-B7A4-5BF52CBB1DD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ke"/>
        </a:ext>
      </dgm:extLst>
    </dgm:pt>
    <dgm:pt modelId="{2991E9C9-FDCE-4F2B-BFAF-B0A169874018}" type="pres">
      <dgm:prSet presAssocID="{B38D949E-A87A-4C27-B7A4-5BF52CBB1DD1}" presName="spaceRect" presStyleCnt="0"/>
      <dgm:spPr/>
    </dgm:pt>
    <dgm:pt modelId="{B2C00E68-5F19-4ACC-B65B-60A5E8FEDEF7}" type="pres">
      <dgm:prSet presAssocID="{B38D949E-A87A-4C27-B7A4-5BF52CBB1DD1}" presName="parTx" presStyleLbl="revTx" presStyleIdx="0" presStyleCnt="3">
        <dgm:presLayoutVars>
          <dgm:chMax val="0"/>
          <dgm:chPref val="0"/>
        </dgm:presLayoutVars>
      </dgm:prSet>
      <dgm:spPr/>
    </dgm:pt>
    <dgm:pt modelId="{7E051201-A59F-4BAE-8892-C2FAF8172FAD}" type="pres">
      <dgm:prSet presAssocID="{29A9E7CB-D429-46B4-A570-726162C293CF}" presName="sibTrans" presStyleCnt="0"/>
      <dgm:spPr/>
    </dgm:pt>
    <dgm:pt modelId="{13A052B6-D5C2-4907-BE82-803E49C855CF}" type="pres">
      <dgm:prSet presAssocID="{2345ABFB-D27C-41D9-A2A3-099D2E62A172}" presName="compNode" presStyleCnt="0"/>
      <dgm:spPr/>
    </dgm:pt>
    <dgm:pt modelId="{3BB7A323-CB2E-4539-9735-C3ADBE4BB5D0}" type="pres">
      <dgm:prSet presAssocID="{2345ABFB-D27C-41D9-A2A3-099D2E62A172}" presName="bgRect" presStyleLbl="bgShp" presStyleIdx="1" presStyleCnt="3"/>
      <dgm:spPr/>
    </dgm:pt>
    <dgm:pt modelId="{12CE1733-6CF1-468B-B7EA-301B6CD24223}" type="pres">
      <dgm:prSet presAssocID="{2345ABFB-D27C-41D9-A2A3-099D2E62A17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f"/>
        </a:ext>
      </dgm:extLst>
    </dgm:pt>
    <dgm:pt modelId="{BDACF730-32AD-4D17-ABD8-7E0DED9461CB}" type="pres">
      <dgm:prSet presAssocID="{2345ABFB-D27C-41D9-A2A3-099D2E62A172}" presName="spaceRect" presStyleCnt="0"/>
      <dgm:spPr/>
    </dgm:pt>
    <dgm:pt modelId="{F4D2337D-7B7B-4F6F-82C1-5129CFCEF6F6}" type="pres">
      <dgm:prSet presAssocID="{2345ABFB-D27C-41D9-A2A3-099D2E62A172}" presName="parTx" presStyleLbl="revTx" presStyleIdx="1" presStyleCnt="3">
        <dgm:presLayoutVars>
          <dgm:chMax val="0"/>
          <dgm:chPref val="0"/>
        </dgm:presLayoutVars>
      </dgm:prSet>
      <dgm:spPr/>
    </dgm:pt>
    <dgm:pt modelId="{746678ED-B994-4A1E-ADDD-102D43B0AC89}" type="pres">
      <dgm:prSet presAssocID="{11A7F471-3ADB-43A2-8E03-8F09E448691D}" presName="sibTrans" presStyleCnt="0"/>
      <dgm:spPr/>
    </dgm:pt>
    <dgm:pt modelId="{BF105771-2B6C-4141-B278-AF2087E3DE64}" type="pres">
      <dgm:prSet presAssocID="{CB22243B-A745-482A-AEE3-9C0D60E417F1}" presName="compNode" presStyleCnt="0"/>
      <dgm:spPr/>
    </dgm:pt>
    <dgm:pt modelId="{9AB9144F-B7C5-4A0A-B817-B1551742DAA6}" type="pres">
      <dgm:prSet presAssocID="{CB22243B-A745-482A-AEE3-9C0D60E417F1}" presName="bgRect" presStyleLbl="bgShp" presStyleIdx="2" presStyleCnt="3"/>
      <dgm:spPr/>
    </dgm:pt>
    <dgm:pt modelId="{F3F48759-2014-4E14-8F65-EA09F05714A0}" type="pres">
      <dgm:prSet presAssocID="{CB22243B-A745-482A-AEE3-9C0D60E417F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upcake"/>
        </a:ext>
      </dgm:extLst>
    </dgm:pt>
    <dgm:pt modelId="{5ED06FE4-902E-4B42-BDAA-7492C66D4D11}" type="pres">
      <dgm:prSet presAssocID="{CB22243B-A745-482A-AEE3-9C0D60E417F1}" presName="spaceRect" presStyleCnt="0"/>
      <dgm:spPr/>
    </dgm:pt>
    <dgm:pt modelId="{8337B99B-8289-49EE-8BCF-F29A3026630F}" type="pres">
      <dgm:prSet presAssocID="{CB22243B-A745-482A-AEE3-9C0D60E417F1}" presName="parTx" presStyleLbl="revTx" presStyleIdx="2" presStyleCnt="3">
        <dgm:presLayoutVars>
          <dgm:chMax val="0"/>
          <dgm:chPref val="0"/>
        </dgm:presLayoutVars>
      </dgm:prSet>
      <dgm:spPr/>
    </dgm:pt>
  </dgm:ptLst>
  <dgm:cxnLst>
    <dgm:cxn modelId="{E9EC1712-FA7F-4A99-B3DD-D0101541154E}" srcId="{AE9F7E82-A18D-4322-9C7A-A3FEC252AADD}" destId="{2345ABFB-D27C-41D9-A2A3-099D2E62A172}" srcOrd="1" destOrd="0" parTransId="{05C24D51-E9CC-496B-A424-1B26E43C4C3C}" sibTransId="{11A7F471-3ADB-43A2-8E03-8F09E448691D}"/>
    <dgm:cxn modelId="{C4AC765E-1551-4213-A782-92D2B8761CDD}" srcId="{AE9F7E82-A18D-4322-9C7A-A3FEC252AADD}" destId="{B38D949E-A87A-4C27-B7A4-5BF52CBB1DD1}" srcOrd="0" destOrd="0" parTransId="{3CB3C69A-3F18-40C4-9093-0629409E8A9F}" sibTransId="{29A9E7CB-D429-46B4-A570-726162C293CF}"/>
    <dgm:cxn modelId="{0D8AE683-C996-4A95-B7E1-1775A9C3B1EF}" type="presOf" srcId="{2345ABFB-D27C-41D9-A2A3-099D2E62A172}" destId="{F4D2337D-7B7B-4F6F-82C1-5129CFCEF6F6}" srcOrd="0" destOrd="0" presId="urn:microsoft.com/office/officeart/2018/2/layout/IconVerticalSolidList"/>
    <dgm:cxn modelId="{3D5A0299-44EE-42A8-AF8B-2A2C9B41D1B8}" srcId="{AE9F7E82-A18D-4322-9C7A-A3FEC252AADD}" destId="{CB22243B-A745-482A-AEE3-9C0D60E417F1}" srcOrd="2" destOrd="0" parTransId="{8C9326CE-C467-4780-87D7-8175C31B2C3E}" sibTransId="{BC556C80-D2AF-4EB1-8139-B26D75DBA9BD}"/>
    <dgm:cxn modelId="{5CB724AF-B34B-48B3-BED8-10C74F166542}" type="presOf" srcId="{AE9F7E82-A18D-4322-9C7A-A3FEC252AADD}" destId="{719CFD0A-5359-47D5-9E51-7164604056BC}" srcOrd="0" destOrd="0" presId="urn:microsoft.com/office/officeart/2018/2/layout/IconVerticalSolidList"/>
    <dgm:cxn modelId="{370FFACA-3462-41AB-8F4B-A084BBC2DD55}" type="presOf" srcId="{CB22243B-A745-482A-AEE3-9C0D60E417F1}" destId="{8337B99B-8289-49EE-8BCF-F29A3026630F}" srcOrd="0" destOrd="0" presId="urn:microsoft.com/office/officeart/2018/2/layout/IconVerticalSolidList"/>
    <dgm:cxn modelId="{ACEE11F1-D259-4BA1-8BF0-2454A6772347}" type="presOf" srcId="{B38D949E-A87A-4C27-B7A4-5BF52CBB1DD1}" destId="{B2C00E68-5F19-4ACC-B65B-60A5E8FEDEF7}" srcOrd="0" destOrd="0" presId="urn:microsoft.com/office/officeart/2018/2/layout/IconVerticalSolidList"/>
    <dgm:cxn modelId="{1C667C39-0EEE-4BC7-A6E2-AC6F712DDE1E}" type="presParOf" srcId="{719CFD0A-5359-47D5-9E51-7164604056BC}" destId="{3907C762-819A-4829-AE76-32B353D6823E}" srcOrd="0" destOrd="0" presId="urn:microsoft.com/office/officeart/2018/2/layout/IconVerticalSolidList"/>
    <dgm:cxn modelId="{102135B1-E0CB-4797-91BB-0A7345754DAB}" type="presParOf" srcId="{3907C762-819A-4829-AE76-32B353D6823E}" destId="{06DCEA9C-0417-4FE7-80C2-2BF5E19F50D3}" srcOrd="0" destOrd="0" presId="urn:microsoft.com/office/officeart/2018/2/layout/IconVerticalSolidList"/>
    <dgm:cxn modelId="{A5FA83A4-E02D-4D73-91FA-4B02642B2E5A}" type="presParOf" srcId="{3907C762-819A-4829-AE76-32B353D6823E}" destId="{39A8E9D4-4AD6-4D85-9598-CEB40EDE4FFC}" srcOrd="1" destOrd="0" presId="urn:microsoft.com/office/officeart/2018/2/layout/IconVerticalSolidList"/>
    <dgm:cxn modelId="{93E29248-E5F6-4015-913C-7799549C8D5F}" type="presParOf" srcId="{3907C762-819A-4829-AE76-32B353D6823E}" destId="{2991E9C9-FDCE-4F2B-BFAF-B0A169874018}" srcOrd="2" destOrd="0" presId="urn:microsoft.com/office/officeart/2018/2/layout/IconVerticalSolidList"/>
    <dgm:cxn modelId="{E71D3173-6179-4182-81C5-CA07CDF537D1}" type="presParOf" srcId="{3907C762-819A-4829-AE76-32B353D6823E}" destId="{B2C00E68-5F19-4ACC-B65B-60A5E8FEDEF7}" srcOrd="3" destOrd="0" presId="urn:microsoft.com/office/officeart/2018/2/layout/IconVerticalSolidList"/>
    <dgm:cxn modelId="{96F12EB9-D0DD-44DB-A64E-0344C42B6A13}" type="presParOf" srcId="{719CFD0A-5359-47D5-9E51-7164604056BC}" destId="{7E051201-A59F-4BAE-8892-C2FAF8172FAD}" srcOrd="1" destOrd="0" presId="urn:microsoft.com/office/officeart/2018/2/layout/IconVerticalSolidList"/>
    <dgm:cxn modelId="{924C3F27-D896-4DDC-B19D-48C3906F830D}" type="presParOf" srcId="{719CFD0A-5359-47D5-9E51-7164604056BC}" destId="{13A052B6-D5C2-4907-BE82-803E49C855CF}" srcOrd="2" destOrd="0" presId="urn:microsoft.com/office/officeart/2018/2/layout/IconVerticalSolidList"/>
    <dgm:cxn modelId="{C444C365-C26D-41B0-B59F-06A9F626E11B}" type="presParOf" srcId="{13A052B6-D5C2-4907-BE82-803E49C855CF}" destId="{3BB7A323-CB2E-4539-9735-C3ADBE4BB5D0}" srcOrd="0" destOrd="0" presId="urn:microsoft.com/office/officeart/2018/2/layout/IconVerticalSolidList"/>
    <dgm:cxn modelId="{D3C2DCC7-13FB-4CB7-AAA6-98ABC4A7757F}" type="presParOf" srcId="{13A052B6-D5C2-4907-BE82-803E49C855CF}" destId="{12CE1733-6CF1-468B-B7EA-301B6CD24223}" srcOrd="1" destOrd="0" presId="urn:microsoft.com/office/officeart/2018/2/layout/IconVerticalSolidList"/>
    <dgm:cxn modelId="{2C705468-E159-4B29-9D56-7F3DA1C7F178}" type="presParOf" srcId="{13A052B6-D5C2-4907-BE82-803E49C855CF}" destId="{BDACF730-32AD-4D17-ABD8-7E0DED9461CB}" srcOrd="2" destOrd="0" presId="urn:microsoft.com/office/officeart/2018/2/layout/IconVerticalSolidList"/>
    <dgm:cxn modelId="{C9F4572E-FA6B-4113-83F3-4E7AB5EC22C7}" type="presParOf" srcId="{13A052B6-D5C2-4907-BE82-803E49C855CF}" destId="{F4D2337D-7B7B-4F6F-82C1-5129CFCEF6F6}" srcOrd="3" destOrd="0" presId="urn:microsoft.com/office/officeart/2018/2/layout/IconVerticalSolidList"/>
    <dgm:cxn modelId="{222F60CC-9C1A-4B16-A759-197DBE34F90D}" type="presParOf" srcId="{719CFD0A-5359-47D5-9E51-7164604056BC}" destId="{746678ED-B994-4A1E-ADDD-102D43B0AC89}" srcOrd="3" destOrd="0" presId="urn:microsoft.com/office/officeart/2018/2/layout/IconVerticalSolidList"/>
    <dgm:cxn modelId="{89E16135-BF9E-4026-A94C-31E97E21F70D}" type="presParOf" srcId="{719CFD0A-5359-47D5-9E51-7164604056BC}" destId="{BF105771-2B6C-4141-B278-AF2087E3DE64}" srcOrd="4" destOrd="0" presId="urn:microsoft.com/office/officeart/2018/2/layout/IconVerticalSolidList"/>
    <dgm:cxn modelId="{3E1D83CE-4EE1-420F-A077-274A3729EE41}" type="presParOf" srcId="{BF105771-2B6C-4141-B278-AF2087E3DE64}" destId="{9AB9144F-B7C5-4A0A-B817-B1551742DAA6}" srcOrd="0" destOrd="0" presId="urn:microsoft.com/office/officeart/2018/2/layout/IconVerticalSolidList"/>
    <dgm:cxn modelId="{BAF99E26-4B12-4729-8D85-15F9D6CE4DAD}" type="presParOf" srcId="{BF105771-2B6C-4141-B278-AF2087E3DE64}" destId="{F3F48759-2014-4E14-8F65-EA09F05714A0}" srcOrd="1" destOrd="0" presId="urn:microsoft.com/office/officeart/2018/2/layout/IconVerticalSolidList"/>
    <dgm:cxn modelId="{4DEF0460-83B5-4169-B828-6C69EC73388E}" type="presParOf" srcId="{BF105771-2B6C-4141-B278-AF2087E3DE64}" destId="{5ED06FE4-902E-4B42-BDAA-7492C66D4D11}" srcOrd="2" destOrd="0" presId="urn:microsoft.com/office/officeart/2018/2/layout/IconVerticalSolidList"/>
    <dgm:cxn modelId="{21494A73-19D3-4815-B4F1-87F71866F1E2}" type="presParOf" srcId="{BF105771-2B6C-4141-B278-AF2087E3DE64}" destId="{8337B99B-8289-49EE-8BCF-F29A302663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FB06A8-FE74-4209-A9D7-14A1C5DFA7FB}"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609992A5-58AA-4203-A91B-9822D8BE0266}">
      <dgm:prSet/>
      <dgm:spPr/>
      <dgm:t>
        <a:bodyPr/>
        <a:lstStyle/>
        <a:p>
          <a:r>
            <a:rPr lang="en-GB"/>
            <a:t>Handmade bespoke products;</a:t>
          </a:r>
          <a:endParaRPr lang="en-US"/>
        </a:p>
      </dgm:t>
    </dgm:pt>
    <dgm:pt modelId="{3D7D04B7-93F1-4E75-9F30-093B428AD188}" type="parTrans" cxnId="{0DB011B1-463B-4949-B002-FC161D152A8A}">
      <dgm:prSet/>
      <dgm:spPr/>
      <dgm:t>
        <a:bodyPr/>
        <a:lstStyle/>
        <a:p>
          <a:endParaRPr lang="en-US"/>
        </a:p>
      </dgm:t>
    </dgm:pt>
    <dgm:pt modelId="{83A31A9A-6281-4AD7-81E1-E0197A6164D9}" type="sibTrans" cxnId="{0DB011B1-463B-4949-B002-FC161D152A8A}">
      <dgm:prSet/>
      <dgm:spPr/>
      <dgm:t>
        <a:bodyPr/>
        <a:lstStyle/>
        <a:p>
          <a:endParaRPr lang="en-US"/>
        </a:p>
      </dgm:t>
    </dgm:pt>
    <dgm:pt modelId="{549A8EE9-29DD-42CB-9D16-827E76AC9809}">
      <dgm:prSet/>
      <dgm:spPr/>
      <dgm:t>
        <a:bodyPr/>
        <a:lstStyle/>
        <a:p>
          <a:r>
            <a:rPr lang="en-GB"/>
            <a:t>Loyal customer base;</a:t>
          </a:r>
          <a:endParaRPr lang="en-US"/>
        </a:p>
      </dgm:t>
    </dgm:pt>
    <dgm:pt modelId="{C4EFCBA8-B47B-440A-9A83-0CC9038E3874}" type="parTrans" cxnId="{0CE67F71-BCF7-45AE-99B4-16721C972CA9}">
      <dgm:prSet/>
      <dgm:spPr/>
      <dgm:t>
        <a:bodyPr/>
        <a:lstStyle/>
        <a:p>
          <a:endParaRPr lang="en-US"/>
        </a:p>
      </dgm:t>
    </dgm:pt>
    <dgm:pt modelId="{17E25BC9-139E-4616-B3E0-B79EE016E93F}" type="sibTrans" cxnId="{0CE67F71-BCF7-45AE-99B4-16721C972CA9}">
      <dgm:prSet/>
      <dgm:spPr/>
      <dgm:t>
        <a:bodyPr/>
        <a:lstStyle/>
        <a:p>
          <a:endParaRPr lang="en-US"/>
        </a:p>
      </dgm:t>
    </dgm:pt>
    <dgm:pt modelId="{238BE52A-5F2C-4F81-AA75-C267874F0764}">
      <dgm:prSet/>
      <dgm:spPr/>
      <dgm:t>
        <a:bodyPr/>
        <a:lstStyle/>
        <a:p>
          <a:r>
            <a:rPr lang="en-GB"/>
            <a:t>Low overhead costs;</a:t>
          </a:r>
          <a:endParaRPr lang="en-US"/>
        </a:p>
      </dgm:t>
    </dgm:pt>
    <dgm:pt modelId="{F3A4A808-0BC5-4107-BD6F-32236C4282AD}" type="parTrans" cxnId="{ABE10AFA-20FA-40E1-B25B-E60B696AFFAA}">
      <dgm:prSet/>
      <dgm:spPr/>
      <dgm:t>
        <a:bodyPr/>
        <a:lstStyle/>
        <a:p>
          <a:endParaRPr lang="en-US"/>
        </a:p>
      </dgm:t>
    </dgm:pt>
    <dgm:pt modelId="{566C69EC-8E12-45EA-B593-F1D93021F02C}" type="sibTrans" cxnId="{ABE10AFA-20FA-40E1-B25B-E60B696AFFAA}">
      <dgm:prSet/>
      <dgm:spPr/>
      <dgm:t>
        <a:bodyPr/>
        <a:lstStyle/>
        <a:p>
          <a:endParaRPr lang="en-US"/>
        </a:p>
      </dgm:t>
    </dgm:pt>
    <dgm:pt modelId="{1087F43F-8CC0-4AF5-942E-0FDD1D498AA0}">
      <dgm:prSet/>
      <dgm:spPr/>
      <dgm:t>
        <a:bodyPr/>
        <a:lstStyle/>
        <a:p>
          <a:r>
            <a:rPr lang="en-GB"/>
            <a:t>Attention to detail;</a:t>
          </a:r>
          <a:endParaRPr lang="en-US"/>
        </a:p>
      </dgm:t>
    </dgm:pt>
    <dgm:pt modelId="{7CB4D0CE-64E2-412C-A06E-CE2A20514D2A}" type="parTrans" cxnId="{F0C5A57C-7350-4F8E-9F7B-C116D811AE49}">
      <dgm:prSet/>
      <dgm:spPr/>
      <dgm:t>
        <a:bodyPr/>
        <a:lstStyle/>
        <a:p>
          <a:endParaRPr lang="en-US"/>
        </a:p>
      </dgm:t>
    </dgm:pt>
    <dgm:pt modelId="{A6AD355B-2539-461F-93AC-5AC48BC17BB1}" type="sibTrans" cxnId="{F0C5A57C-7350-4F8E-9F7B-C116D811AE49}">
      <dgm:prSet/>
      <dgm:spPr/>
      <dgm:t>
        <a:bodyPr/>
        <a:lstStyle/>
        <a:p>
          <a:endParaRPr lang="en-US"/>
        </a:p>
      </dgm:t>
    </dgm:pt>
    <dgm:pt modelId="{F2A53368-330C-4891-90A6-3A4B48B6242E}" type="pres">
      <dgm:prSet presAssocID="{25FB06A8-FE74-4209-A9D7-14A1C5DFA7FB}" presName="matrix" presStyleCnt="0">
        <dgm:presLayoutVars>
          <dgm:chMax val="1"/>
          <dgm:dir/>
          <dgm:resizeHandles val="exact"/>
        </dgm:presLayoutVars>
      </dgm:prSet>
      <dgm:spPr/>
    </dgm:pt>
    <dgm:pt modelId="{589CE2D3-F196-471F-9796-3AB38A5B3A6F}" type="pres">
      <dgm:prSet presAssocID="{25FB06A8-FE74-4209-A9D7-14A1C5DFA7FB}" presName="diamond" presStyleLbl="bgShp" presStyleIdx="0" presStyleCnt="1"/>
      <dgm:spPr/>
    </dgm:pt>
    <dgm:pt modelId="{A5A103F8-2C4F-4644-823A-A1A1105C0D2D}" type="pres">
      <dgm:prSet presAssocID="{25FB06A8-FE74-4209-A9D7-14A1C5DFA7FB}" presName="quad1" presStyleLbl="node1" presStyleIdx="0" presStyleCnt="4">
        <dgm:presLayoutVars>
          <dgm:chMax val="0"/>
          <dgm:chPref val="0"/>
          <dgm:bulletEnabled val="1"/>
        </dgm:presLayoutVars>
      </dgm:prSet>
      <dgm:spPr/>
    </dgm:pt>
    <dgm:pt modelId="{5A95D3B4-97AA-49FE-A5DD-DE127E90B5C3}" type="pres">
      <dgm:prSet presAssocID="{25FB06A8-FE74-4209-A9D7-14A1C5DFA7FB}" presName="quad2" presStyleLbl="node1" presStyleIdx="1" presStyleCnt="4">
        <dgm:presLayoutVars>
          <dgm:chMax val="0"/>
          <dgm:chPref val="0"/>
          <dgm:bulletEnabled val="1"/>
        </dgm:presLayoutVars>
      </dgm:prSet>
      <dgm:spPr/>
    </dgm:pt>
    <dgm:pt modelId="{38D3BB08-FCA7-46B7-8265-6A05575C803E}" type="pres">
      <dgm:prSet presAssocID="{25FB06A8-FE74-4209-A9D7-14A1C5DFA7FB}" presName="quad3" presStyleLbl="node1" presStyleIdx="2" presStyleCnt="4">
        <dgm:presLayoutVars>
          <dgm:chMax val="0"/>
          <dgm:chPref val="0"/>
          <dgm:bulletEnabled val="1"/>
        </dgm:presLayoutVars>
      </dgm:prSet>
      <dgm:spPr/>
    </dgm:pt>
    <dgm:pt modelId="{E29A6890-BF28-46D9-9E9E-875C07C1B298}" type="pres">
      <dgm:prSet presAssocID="{25FB06A8-FE74-4209-A9D7-14A1C5DFA7FB}" presName="quad4" presStyleLbl="node1" presStyleIdx="3" presStyleCnt="4">
        <dgm:presLayoutVars>
          <dgm:chMax val="0"/>
          <dgm:chPref val="0"/>
          <dgm:bulletEnabled val="1"/>
        </dgm:presLayoutVars>
      </dgm:prSet>
      <dgm:spPr/>
    </dgm:pt>
  </dgm:ptLst>
  <dgm:cxnLst>
    <dgm:cxn modelId="{734A276F-6672-42E8-AAC1-B241C1CDDC60}" type="presOf" srcId="{549A8EE9-29DD-42CB-9D16-827E76AC9809}" destId="{5A95D3B4-97AA-49FE-A5DD-DE127E90B5C3}" srcOrd="0" destOrd="0" presId="urn:microsoft.com/office/officeart/2005/8/layout/matrix3"/>
    <dgm:cxn modelId="{0CE67F71-BCF7-45AE-99B4-16721C972CA9}" srcId="{25FB06A8-FE74-4209-A9D7-14A1C5DFA7FB}" destId="{549A8EE9-29DD-42CB-9D16-827E76AC9809}" srcOrd="1" destOrd="0" parTransId="{C4EFCBA8-B47B-440A-9A83-0CC9038E3874}" sibTransId="{17E25BC9-139E-4616-B3E0-B79EE016E93F}"/>
    <dgm:cxn modelId="{C429F357-F153-40E8-89E0-94775B69E720}" type="presOf" srcId="{1087F43F-8CC0-4AF5-942E-0FDD1D498AA0}" destId="{E29A6890-BF28-46D9-9E9E-875C07C1B298}" srcOrd="0" destOrd="0" presId="urn:microsoft.com/office/officeart/2005/8/layout/matrix3"/>
    <dgm:cxn modelId="{F0C5A57C-7350-4F8E-9F7B-C116D811AE49}" srcId="{25FB06A8-FE74-4209-A9D7-14A1C5DFA7FB}" destId="{1087F43F-8CC0-4AF5-942E-0FDD1D498AA0}" srcOrd="3" destOrd="0" parTransId="{7CB4D0CE-64E2-412C-A06E-CE2A20514D2A}" sibTransId="{A6AD355B-2539-461F-93AC-5AC48BC17BB1}"/>
    <dgm:cxn modelId="{6FB74C8B-F05D-498D-B347-F46B42E8A2FB}" type="presOf" srcId="{609992A5-58AA-4203-A91B-9822D8BE0266}" destId="{A5A103F8-2C4F-4644-823A-A1A1105C0D2D}" srcOrd="0" destOrd="0" presId="urn:microsoft.com/office/officeart/2005/8/layout/matrix3"/>
    <dgm:cxn modelId="{904CA3AB-E150-41F3-AEF2-4F7D259F63BF}" type="presOf" srcId="{238BE52A-5F2C-4F81-AA75-C267874F0764}" destId="{38D3BB08-FCA7-46B7-8265-6A05575C803E}" srcOrd="0" destOrd="0" presId="urn:microsoft.com/office/officeart/2005/8/layout/matrix3"/>
    <dgm:cxn modelId="{0DB011B1-463B-4949-B002-FC161D152A8A}" srcId="{25FB06A8-FE74-4209-A9D7-14A1C5DFA7FB}" destId="{609992A5-58AA-4203-A91B-9822D8BE0266}" srcOrd="0" destOrd="0" parTransId="{3D7D04B7-93F1-4E75-9F30-093B428AD188}" sibTransId="{83A31A9A-6281-4AD7-81E1-E0197A6164D9}"/>
    <dgm:cxn modelId="{ABE10AFA-20FA-40E1-B25B-E60B696AFFAA}" srcId="{25FB06A8-FE74-4209-A9D7-14A1C5DFA7FB}" destId="{238BE52A-5F2C-4F81-AA75-C267874F0764}" srcOrd="2" destOrd="0" parTransId="{F3A4A808-0BC5-4107-BD6F-32236C4282AD}" sibTransId="{566C69EC-8E12-45EA-B593-F1D93021F02C}"/>
    <dgm:cxn modelId="{FB6829FB-7BB4-4A93-BB65-E8B0629C35C1}" type="presOf" srcId="{25FB06A8-FE74-4209-A9D7-14A1C5DFA7FB}" destId="{F2A53368-330C-4891-90A6-3A4B48B6242E}" srcOrd="0" destOrd="0" presId="urn:microsoft.com/office/officeart/2005/8/layout/matrix3"/>
    <dgm:cxn modelId="{EAF1C2EB-BCFE-458C-984A-FA9BFE832336}" type="presParOf" srcId="{F2A53368-330C-4891-90A6-3A4B48B6242E}" destId="{589CE2D3-F196-471F-9796-3AB38A5B3A6F}" srcOrd="0" destOrd="0" presId="urn:microsoft.com/office/officeart/2005/8/layout/matrix3"/>
    <dgm:cxn modelId="{8533EBEC-6BDB-4C7A-B109-492A73AA34A9}" type="presParOf" srcId="{F2A53368-330C-4891-90A6-3A4B48B6242E}" destId="{A5A103F8-2C4F-4644-823A-A1A1105C0D2D}" srcOrd="1" destOrd="0" presId="urn:microsoft.com/office/officeart/2005/8/layout/matrix3"/>
    <dgm:cxn modelId="{8C63C2BD-1F73-4A64-95AB-5FEBCFAFDE2C}" type="presParOf" srcId="{F2A53368-330C-4891-90A6-3A4B48B6242E}" destId="{5A95D3B4-97AA-49FE-A5DD-DE127E90B5C3}" srcOrd="2" destOrd="0" presId="urn:microsoft.com/office/officeart/2005/8/layout/matrix3"/>
    <dgm:cxn modelId="{02C91AA3-0489-4169-B800-4752A345F492}" type="presParOf" srcId="{F2A53368-330C-4891-90A6-3A4B48B6242E}" destId="{38D3BB08-FCA7-46B7-8265-6A05575C803E}" srcOrd="3" destOrd="0" presId="urn:microsoft.com/office/officeart/2005/8/layout/matrix3"/>
    <dgm:cxn modelId="{CEBC9353-F199-4DF4-A41D-49C82882F3BB}" type="presParOf" srcId="{F2A53368-330C-4891-90A6-3A4B48B6242E}" destId="{E29A6890-BF28-46D9-9E9E-875C07C1B29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CBCC85-5158-41F2-AABB-EC749C0A342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A03C743-A3A6-4939-8FE8-AC9052B6D967}">
      <dgm:prSet/>
      <dgm:spPr/>
      <dgm:t>
        <a:bodyPr/>
        <a:lstStyle/>
        <a:p>
          <a:r>
            <a:rPr lang="en-GB"/>
            <a:t>Established local customer base;</a:t>
          </a:r>
          <a:endParaRPr lang="en-US"/>
        </a:p>
      </dgm:t>
    </dgm:pt>
    <dgm:pt modelId="{BC621B47-96C5-4926-BCFC-FC417C871A15}" type="parTrans" cxnId="{F77AE439-6D7F-4CD5-A1BA-863E8093490F}">
      <dgm:prSet/>
      <dgm:spPr/>
      <dgm:t>
        <a:bodyPr/>
        <a:lstStyle/>
        <a:p>
          <a:endParaRPr lang="en-US"/>
        </a:p>
      </dgm:t>
    </dgm:pt>
    <dgm:pt modelId="{D4F5C7CD-BDEA-4FB5-9C87-9581F99D41C6}" type="sibTrans" cxnId="{F77AE439-6D7F-4CD5-A1BA-863E8093490F}">
      <dgm:prSet/>
      <dgm:spPr/>
      <dgm:t>
        <a:bodyPr/>
        <a:lstStyle/>
        <a:p>
          <a:endParaRPr lang="en-US"/>
        </a:p>
      </dgm:t>
    </dgm:pt>
    <dgm:pt modelId="{ECC90959-126F-4CAA-9654-E1174C246721}">
      <dgm:prSet/>
      <dgm:spPr/>
      <dgm:t>
        <a:bodyPr/>
        <a:lstStyle/>
        <a:p>
          <a:r>
            <a:rPr lang="en-GB"/>
            <a:t>Positive customer feedback;</a:t>
          </a:r>
          <a:endParaRPr lang="en-US"/>
        </a:p>
      </dgm:t>
    </dgm:pt>
    <dgm:pt modelId="{3A08B1AC-A435-4E3A-AFC3-33D489D3E017}" type="parTrans" cxnId="{2CA90FB8-4D5B-48C3-9E60-E5EDF2D970D7}">
      <dgm:prSet/>
      <dgm:spPr/>
      <dgm:t>
        <a:bodyPr/>
        <a:lstStyle/>
        <a:p>
          <a:endParaRPr lang="en-US"/>
        </a:p>
      </dgm:t>
    </dgm:pt>
    <dgm:pt modelId="{64F2005E-047D-4639-8483-00250A0DB634}" type="sibTrans" cxnId="{2CA90FB8-4D5B-48C3-9E60-E5EDF2D970D7}">
      <dgm:prSet/>
      <dgm:spPr/>
      <dgm:t>
        <a:bodyPr/>
        <a:lstStyle/>
        <a:p>
          <a:endParaRPr lang="en-US"/>
        </a:p>
      </dgm:t>
    </dgm:pt>
    <dgm:pt modelId="{676E8ADA-90C1-40CC-945F-DCDFE928C67A}">
      <dgm:prSet/>
      <dgm:spPr/>
      <dgm:t>
        <a:bodyPr/>
        <a:lstStyle/>
        <a:p>
          <a:r>
            <a:rPr lang="en-GB"/>
            <a:t>Growing social media presence;</a:t>
          </a:r>
          <a:endParaRPr lang="en-US"/>
        </a:p>
      </dgm:t>
    </dgm:pt>
    <dgm:pt modelId="{323F5932-2848-41B2-92D0-8029F51DAB11}" type="parTrans" cxnId="{BE84A7BC-D61C-4B21-AEE3-F0698B19C5B8}">
      <dgm:prSet/>
      <dgm:spPr/>
      <dgm:t>
        <a:bodyPr/>
        <a:lstStyle/>
        <a:p>
          <a:endParaRPr lang="en-US"/>
        </a:p>
      </dgm:t>
    </dgm:pt>
    <dgm:pt modelId="{909AD9B1-F0E1-4F27-B201-1932D285F893}" type="sibTrans" cxnId="{BE84A7BC-D61C-4B21-AEE3-F0698B19C5B8}">
      <dgm:prSet/>
      <dgm:spPr/>
      <dgm:t>
        <a:bodyPr/>
        <a:lstStyle/>
        <a:p>
          <a:endParaRPr lang="en-US"/>
        </a:p>
      </dgm:t>
    </dgm:pt>
    <dgm:pt modelId="{F0BA3678-D705-4F8E-BF62-5DB73CBE2FF1}">
      <dgm:prSet/>
      <dgm:spPr/>
      <dgm:t>
        <a:bodyPr/>
        <a:lstStyle/>
        <a:p>
          <a:r>
            <a:rPr lang="en-GB"/>
            <a:t>My passion started from a love of baking and a drive to create happiness and bring them to people’s tables.</a:t>
          </a:r>
          <a:endParaRPr lang="en-US"/>
        </a:p>
      </dgm:t>
    </dgm:pt>
    <dgm:pt modelId="{77AADDF0-CE8D-43C1-A750-3C2B27882EF2}" type="parTrans" cxnId="{BFF4E368-3B83-42E6-8888-FFC8CDAFDE5C}">
      <dgm:prSet/>
      <dgm:spPr/>
      <dgm:t>
        <a:bodyPr/>
        <a:lstStyle/>
        <a:p>
          <a:endParaRPr lang="en-US"/>
        </a:p>
      </dgm:t>
    </dgm:pt>
    <dgm:pt modelId="{669F705F-E8A9-486F-B37D-2B2BBD724F8C}" type="sibTrans" cxnId="{BFF4E368-3B83-42E6-8888-FFC8CDAFDE5C}">
      <dgm:prSet/>
      <dgm:spPr/>
      <dgm:t>
        <a:bodyPr/>
        <a:lstStyle/>
        <a:p>
          <a:endParaRPr lang="en-US"/>
        </a:p>
      </dgm:t>
    </dgm:pt>
    <dgm:pt modelId="{5C595720-B8A7-469D-B579-9D07EA2E5A92}" type="pres">
      <dgm:prSet presAssocID="{F7CBCC85-5158-41F2-AABB-EC749C0A342F}" presName="root" presStyleCnt="0">
        <dgm:presLayoutVars>
          <dgm:dir/>
          <dgm:resizeHandles val="exact"/>
        </dgm:presLayoutVars>
      </dgm:prSet>
      <dgm:spPr/>
    </dgm:pt>
    <dgm:pt modelId="{92C9BECD-16D6-4530-A682-0402C1B41CAE}" type="pres">
      <dgm:prSet presAssocID="{F7CBCC85-5158-41F2-AABB-EC749C0A342F}" presName="container" presStyleCnt="0">
        <dgm:presLayoutVars>
          <dgm:dir/>
          <dgm:resizeHandles val="exact"/>
        </dgm:presLayoutVars>
      </dgm:prSet>
      <dgm:spPr/>
    </dgm:pt>
    <dgm:pt modelId="{3816E816-0267-443C-A326-5CE6275F13F6}" type="pres">
      <dgm:prSet presAssocID="{1A03C743-A3A6-4939-8FE8-AC9052B6D967}" presName="compNode" presStyleCnt="0"/>
      <dgm:spPr/>
    </dgm:pt>
    <dgm:pt modelId="{88C6186C-785D-4DEC-AC37-9DC96DFC11B6}" type="pres">
      <dgm:prSet presAssocID="{1A03C743-A3A6-4939-8FE8-AC9052B6D967}" presName="iconBgRect" presStyleLbl="bgShp" presStyleIdx="0" presStyleCnt="4"/>
      <dgm:spPr/>
    </dgm:pt>
    <dgm:pt modelId="{FE7A159D-C4BD-4DCC-AA1E-63118C08D327}" type="pres">
      <dgm:prSet presAssocID="{1A03C743-A3A6-4939-8FE8-AC9052B6D96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re"/>
        </a:ext>
      </dgm:extLst>
    </dgm:pt>
    <dgm:pt modelId="{D721BD94-F776-42C1-B0C7-D358BC7F036B}" type="pres">
      <dgm:prSet presAssocID="{1A03C743-A3A6-4939-8FE8-AC9052B6D967}" presName="spaceRect" presStyleCnt="0"/>
      <dgm:spPr/>
    </dgm:pt>
    <dgm:pt modelId="{156EDB79-89A7-4796-9E79-1C45D38F6C16}" type="pres">
      <dgm:prSet presAssocID="{1A03C743-A3A6-4939-8FE8-AC9052B6D967}" presName="textRect" presStyleLbl="revTx" presStyleIdx="0" presStyleCnt="4">
        <dgm:presLayoutVars>
          <dgm:chMax val="1"/>
          <dgm:chPref val="1"/>
        </dgm:presLayoutVars>
      </dgm:prSet>
      <dgm:spPr/>
    </dgm:pt>
    <dgm:pt modelId="{BA2E62B1-4736-4226-9B49-21E3507CF9A3}" type="pres">
      <dgm:prSet presAssocID="{D4F5C7CD-BDEA-4FB5-9C87-9581F99D41C6}" presName="sibTrans" presStyleLbl="sibTrans2D1" presStyleIdx="0" presStyleCnt="0"/>
      <dgm:spPr/>
    </dgm:pt>
    <dgm:pt modelId="{59E3DE73-FB6B-4136-A3CD-8B53D714E654}" type="pres">
      <dgm:prSet presAssocID="{ECC90959-126F-4CAA-9654-E1174C246721}" presName="compNode" presStyleCnt="0"/>
      <dgm:spPr/>
    </dgm:pt>
    <dgm:pt modelId="{61532C18-895B-4411-B4CC-BEDE85059D94}" type="pres">
      <dgm:prSet presAssocID="{ECC90959-126F-4CAA-9654-E1174C246721}" presName="iconBgRect" presStyleLbl="bgShp" presStyleIdx="1" presStyleCnt="4"/>
      <dgm:spPr/>
    </dgm:pt>
    <dgm:pt modelId="{A85F3187-3381-4A59-ABA4-F84CD8C0A5FC}" type="pres">
      <dgm:prSet presAssocID="{ECC90959-126F-4CAA-9654-E1174C24672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C887889E-B599-4EAC-985D-D1A67A6D17AB}" type="pres">
      <dgm:prSet presAssocID="{ECC90959-126F-4CAA-9654-E1174C246721}" presName="spaceRect" presStyleCnt="0"/>
      <dgm:spPr/>
    </dgm:pt>
    <dgm:pt modelId="{1D682E3A-2F5E-41F1-BD09-FF54D8517575}" type="pres">
      <dgm:prSet presAssocID="{ECC90959-126F-4CAA-9654-E1174C246721}" presName="textRect" presStyleLbl="revTx" presStyleIdx="1" presStyleCnt="4">
        <dgm:presLayoutVars>
          <dgm:chMax val="1"/>
          <dgm:chPref val="1"/>
        </dgm:presLayoutVars>
      </dgm:prSet>
      <dgm:spPr/>
    </dgm:pt>
    <dgm:pt modelId="{7898312D-3415-454E-BFDF-F7528D78C181}" type="pres">
      <dgm:prSet presAssocID="{64F2005E-047D-4639-8483-00250A0DB634}" presName="sibTrans" presStyleLbl="sibTrans2D1" presStyleIdx="0" presStyleCnt="0"/>
      <dgm:spPr/>
    </dgm:pt>
    <dgm:pt modelId="{99D7ED82-6E2A-494F-8750-7D60BFEB996F}" type="pres">
      <dgm:prSet presAssocID="{676E8ADA-90C1-40CC-945F-DCDFE928C67A}" presName="compNode" presStyleCnt="0"/>
      <dgm:spPr/>
    </dgm:pt>
    <dgm:pt modelId="{70E86D10-2EAC-4F88-9AA0-C294F40D57F3}" type="pres">
      <dgm:prSet presAssocID="{676E8ADA-90C1-40CC-945F-DCDFE928C67A}" presName="iconBgRect" presStyleLbl="bgShp" presStyleIdx="2" presStyleCnt="4"/>
      <dgm:spPr/>
    </dgm:pt>
    <dgm:pt modelId="{8F13526E-4036-429F-BEBD-CC1DDAB37C37}" type="pres">
      <dgm:prSet presAssocID="{676E8ADA-90C1-40CC-945F-DCDFE928C67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EA393833-D452-46F3-BF77-CF403A5F94ED}" type="pres">
      <dgm:prSet presAssocID="{676E8ADA-90C1-40CC-945F-DCDFE928C67A}" presName="spaceRect" presStyleCnt="0"/>
      <dgm:spPr/>
    </dgm:pt>
    <dgm:pt modelId="{B1061367-6D68-474C-BA73-50759D8D0ADA}" type="pres">
      <dgm:prSet presAssocID="{676E8ADA-90C1-40CC-945F-DCDFE928C67A}" presName="textRect" presStyleLbl="revTx" presStyleIdx="2" presStyleCnt="4">
        <dgm:presLayoutVars>
          <dgm:chMax val="1"/>
          <dgm:chPref val="1"/>
        </dgm:presLayoutVars>
      </dgm:prSet>
      <dgm:spPr/>
    </dgm:pt>
    <dgm:pt modelId="{D9D7C195-B2BA-413B-9119-36111E570FED}" type="pres">
      <dgm:prSet presAssocID="{909AD9B1-F0E1-4F27-B201-1932D285F893}" presName="sibTrans" presStyleLbl="sibTrans2D1" presStyleIdx="0" presStyleCnt="0"/>
      <dgm:spPr/>
    </dgm:pt>
    <dgm:pt modelId="{1A5C8D8B-D3AA-46B0-A3B8-ACE69A53AC8A}" type="pres">
      <dgm:prSet presAssocID="{F0BA3678-D705-4F8E-BF62-5DB73CBE2FF1}" presName="compNode" presStyleCnt="0"/>
      <dgm:spPr/>
    </dgm:pt>
    <dgm:pt modelId="{014585DA-8FD7-4989-920E-0F7998CE619A}" type="pres">
      <dgm:prSet presAssocID="{F0BA3678-D705-4F8E-BF62-5DB73CBE2FF1}" presName="iconBgRect" presStyleLbl="bgShp" presStyleIdx="3" presStyleCnt="4"/>
      <dgm:spPr/>
    </dgm:pt>
    <dgm:pt modelId="{4CE6FC65-3FBB-4D75-840A-24D7D005A51B}" type="pres">
      <dgm:prSet presAssocID="{F0BA3678-D705-4F8E-BF62-5DB73CBE2FF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pcake"/>
        </a:ext>
      </dgm:extLst>
    </dgm:pt>
    <dgm:pt modelId="{8EA7D393-851C-4B43-A75D-98678E79223F}" type="pres">
      <dgm:prSet presAssocID="{F0BA3678-D705-4F8E-BF62-5DB73CBE2FF1}" presName="spaceRect" presStyleCnt="0"/>
      <dgm:spPr/>
    </dgm:pt>
    <dgm:pt modelId="{1C5652DE-C417-475B-B6D5-B397F802596D}" type="pres">
      <dgm:prSet presAssocID="{F0BA3678-D705-4F8E-BF62-5DB73CBE2FF1}" presName="textRect" presStyleLbl="revTx" presStyleIdx="3" presStyleCnt="4">
        <dgm:presLayoutVars>
          <dgm:chMax val="1"/>
          <dgm:chPref val="1"/>
        </dgm:presLayoutVars>
      </dgm:prSet>
      <dgm:spPr/>
    </dgm:pt>
  </dgm:ptLst>
  <dgm:cxnLst>
    <dgm:cxn modelId="{3084EF0A-105B-4420-BF3A-508D47FFE68A}" type="presOf" srcId="{ECC90959-126F-4CAA-9654-E1174C246721}" destId="{1D682E3A-2F5E-41F1-BD09-FF54D8517575}" srcOrd="0" destOrd="0" presId="urn:microsoft.com/office/officeart/2018/2/layout/IconCircleList"/>
    <dgm:cxn modelId="{A811612C-B435-4089-90D5-C57AA6184717}" type="presOf" srcId="{F0BA3678-D705-4F8E-BF62-5DB73CBE2FF1}" destId="{1C5652DE-C417-475B-B6D5-B397F802596D}" srcOrd="0" destOrd="0" presId="urn:microsoft.com/office/officeart/2018/2/layout/IconCircleList"/>
    <dgm:cxn modelId="{F77AE439-6D7F-4CD5-A1BA-863E8093490F}" srcId="{F7CBCC85-5158-41F2-AABB-EC749C0A342F}" destId="{1A03C743-A3A6-4939-8FE8-AC9052B6D967}" srcOrd="0" destOrd="0" parTransId="{BC621B47-96C5-4926-BCFC-FC417C871A15}" sibTransId="{D4F5C7CD-BDEA-4FB5-9C87-9581F99D41C6}"/>
    <dgm:cxn modelId="{BFF4E368-3B83-42E6-8888-FFC8CDAFDE5C}" srcId="{F7CBCC85-5158-41F2-AABB-EC749C0A342F}" destId="{F0BA3678-D705-4F8E-BF62-5DB73CBE2FF1}" srcOrd="3" destOrd="0" parTransId="{77AADDF0-CE8D-43C1-A750-3C2B27882EF2}" sibTransId="{669F705F-E8A9-486F-B37D-2B2BBD724F8C}"/>
    <dgm:cxn modelId="{3F5AEF4D-31BB-4AC0-BFE0-A71E7ECE1712}" type="presOf" srcId="{64F2005E-047D-4639-8483-00250A0DB634}" destId="{7898312D-3415-454E-BFDF-F7528D78C181}" srcOrd="0" destOrd="0" presId="urn:microsoft.com/office/officeart/2018/2/layout/IconCircleList"/>
    <dgm:cxn modelId="{80AE0259-61B4-4D1D-AC9B-DCB6F77BC189}" type="presOf" srcId="{D4F5C7CD-BDEA-4FB5-9C87-9581F99D41C6}" destId="{BA2E62B1-4736-4226-9B49-21E3507CF9A3}" srcOrd="0" destOrd="0" presId="urn:microsoft.com/office/officeart/2018/2/layout/IconCircleList"/>
    <dgm:cxn modelId="{ADCE4F98-2238-4E77-A5BA-80124C5865E8}" type="presOf" srcId="{676E8ADA-90C1-40CC-945F-DCDFE928C67A}" destId="{B1061367-6D68-474C-BA73-50759D8D0ADA}" srcOrd="0" destOrd="0" presId="urn:microsoft.com/office/officeart/2018/2/layout/IconCircleList"/>
    <dgm:cxn modelId="{2CA90FB8-4D5B-48C3-9E60-E5EDF2D970D7}" srcId="{F7CBCC85-5158-41F2-AABB-EC749C0A342F}" destId="{ECC90959-126F-4CAA-9654-E1174C246721}" srcOrd="1" destOrd="0" parTransId="{3A08B1AC-A435-4E3A-AFC3-33D489D3E017}" sibTransId="{64F2005E-047D-4639-8483-00250A0DB634}"/>
    <dgm:cxn modelId="{BE84A7BC-D61C-4B21-AEE3-F0698B19C5B8}" srcId="{F7CBCC85-5158-41F2-AABB-EC749C0A342F}" destId="{676E8ADA-90C1-40CC-945F-DCDFE928C67A}" srcOrd="2" destOrd="0" parTransId="{323F5932-2848-41B2-92D0-8029F51DAB11}" sibTransId="{909AD9B1-F0E1-4F27-B201-1932D285F893}"/>
    <dgm:cxn modelId="{36C7F5DA-954C-46AD-B244-7A75DAF989B1}" type="presOf" srcId="{1A03C743-A3A6-4939-8FE8-AC9052B6D967}" destId="{156EDB79-89A7-4796-9E79-1C45D38F6C16}" srcOrd="0" destOrd="0" presId="urn:microsoft.com/office/officeart/2018/2/layout/IconCircleList"/>
    <dgm:cxn modelId="{FE9422DE-5025-4949-AD57-9E159900BE01}" type="presOf" srcId="{909AD9B1-F0E1-4F27-B201-1932D285F893}" destId="{D9D7C195-B2BA-413B-9119-36111E570FED}" srcOrd="0" destOrd="0" presId="urn:microsoft.com/office/officeart/2018/2/layout/IconCircleList"/>
    <dgm:cxn modelId="{B1992EF0-384D-4270-8163-E8EA181CD1F5}" type="presOf" srcId="{F7CBCC85-5158-41F2-AABB-EC749C0A342F}" destId="{5C595720-B8A7-469D-B579-9D07EA2E5A92}" srcOrd="0" destOrd="0" presId="urn:microsoft.com/office/officeart/2018/2/layout/IconCircleList"/>
    <dgm:cxn modelId="{D3822D10-637C-4606-9F2C-663F7CE603C1}" type="presParOf" srcId="{5C595720-B8A7-469D-B579-9D07EA2E5A92}" destId="{92C9BECD-16D6-4530-A682-0402C1B41CAE}" srcOrd="0" destOrd="0" presId="urn:microsoft.com/office/officeart/2018/2/layout/IconCircleList"/>
    <dgm:cxn modelId="{542C5B6D-0BC5-449B-B890-A3B093C0CBC1}" type="presParOf" srcId="{92C9BECD-16D6-4530-A682-0402C1B41CAE}" destId="{3816E816-0267-443C-A326-5CE6275F13F6}" srcOrd="0" destOrd="0" presId="urn:microsoft.com/office/officeart/2018/2/layout/IconCircleList"/>
    <dgm:cxn modelId="{204A6254-1E7F-42A1-A40E-4D68AACF4F91}" type="presParOf" srcId="{3816E816-0267-443C-A326-5CE6275F13F6}" destId="{88C6186C-785D-4DEC-AC37-9DC96DFC11B6}" srcOrd="0" destOrd="0" presId="urn:microsoft.com/office/officeart/2018/2/layout/IconCircleList"/>
    <dgm:cxn modelId="{3070FCA4-B9D5-45BF-A725-2EE2C282AF72}" type="presParOf" srcId="{3816E816-0267-443C-A326-5CE6275F13F6}" destId="{FE7A159D-C4BD-4DCC-AA1E-63118C08D327}" srcOrd="1" destOrd="0" presId="urn:microsoft.com/office/officeart/2018/2/layout/IconCircleList"/>
    <dgm:cxn modelId="{45DC1C1E-B347-48B0-8431-EF16B684857F}" type="presParOf" srcId="{3816E816-0267-443C-A326-5CE6275F13F6}" destId="{D721BD94-F776-42C1-B0C7-D358BC7F036B}" srcOrd="2" destOrd="0" presId="urn:microsoft.com/office/officeart/2018/2/layout/IconCircleList"/>
    <dgm:cxn modelId="{FC15822F-3C4B-4602-92C9-EE8078D418B4}" type="presParOf" srcId="{3816E816-0267-443C-A326-5CE6275F13F6}" destId="{156EDB79-89A7-4796-9E79-1C45D38F6C16}" srcOrd="3" destOrd="0" presId="urn:microsoft.com/office/officeart/2018/2/layout/IconCircleList"/>
    <dgm:cxn modelId="{6575045A-7132-4397-87C8-933B00B65F97}" type="presParOf" srcId="{92C9BECD-16D6-4530-A682-0402C1B41CAE}" destId="{BA2E62B1-4736-4226-9B49-21E3507CF9A3}" srcOrd="1" destOrd="0" presId="urn:microsoft.com/office/officeart/2018/2/layout/IconCircleList"/>
    <dgm:cxn modelId="{9540C95D-F542-4DD6-B8D5-026CB5C0AE53}" type="presParOf" srcId="{92C9BECD-16D6-4530-A682-0402C1B41CAE}" destId="{59E3DE73-FB6B-4136-A3CD-8B53D714E654}" srcOrd="2" destOrd="0" presId="urn:microsoft.com/office/officeart/2018/2/layout/IconCircleList"/>
    <dgm:cxn modelId="{81F4DBA3-0C23-4566-A288-F1C98D926F17}" type="presParOf" srcId="{59E3DE73-FB6B-4136-A3CD-8B53D714E654}" destId="{61532C18-895B-4411-B4CC-BEDE85059D94}" srcOrd="0" destOrd="0" presId="urn:microsoft.com/office/officeart/2018/2/layout/IconCircleList"/>
    <dgm:cxn modelId="{85531695-E10F-4274-A257-DA7A84305F5B}" type="presParOf" srcId="{59E3DE73-FB6B-4136-A3CD-8B53D714E654}" destId="{A85F3187-3381-4A59-ABA4-F84CD8C0A5FC}" srcOrd="1" destOrd="0" presId="urn:microsoft.com/office/officeart/2018/2/layout/IconCircleList"/>
    <dgm:cxn modelId="{493AC981-50F7-49A8-BC41-88015E4ECE23}" type="presParOf" srcId="{59E3DE73-FB6B-4136-A3CD-8B53D714E654}" destId="{C887889E-B599-4EAC-985D-D1A67A6D17AB}" srcOrd="2" destOrd="0" presId="urn:microsoft.com/office/officeart/2018/2/layout/IconCircleList"/>
    <dgm:cxn modelId="{FAF0C416-8027-42EB-AF53-620A62BA0653}" type="presParOf" srcId="{59E3DE73-FB6B-4136-A3CD-8B53D714E654}" destId="{1D682E3A-2F5E-41F1-BD09-FF54D8517575}" srcOrd="3" destOrd="0" presId="urn:microsoft.com/office/officeart/2018/2/layout/IconCircleList"/>
    <dgm:cxn modelId="{E66E116D-106E-4582-97F6-AD7563F306EB}" type="presParOf" srcId="{92C9BECD-16D6-4530-A682-0402C1B41CAE}" destId="{7898312D-3415-454E-BFDF-F7528D78C181}" srcOrd="3" destOrd="0" presId="urn:microsoft.com/office/officeart/2018/2/layout/IconCircleList"/>
    <dgm:cxn modelId="{18A35BD1-6888-4400-B9BF-83FB687C52F4}" type="presParOf" srcId="{92C9BECD-16D6-4530-A682-0402C1B41CAE}" destId="{99D7ED82-6E2A-494F-8750-7D60BFEB996F}" srcOrd="4" destOrd="0" presId="urn:microsoft.com/office/officeart/2018/2/layout/IconCircleList"/>
    <dgm:cxn modelId="{CF1E309B-FE91-44C6-B589-B022E1BA61A9}" type="presParOf" srcId="{99D7ED82-6E2A-494F-8750-7D60BFEB996F}" destId="{70E86D10-2EAC-4F88-9AA0-C294F40D57F3}" srcOrd="0" destOrd="0" presId="urn:microsoft.com/office/officeart/2018/2/layout/IconCircleList"/>
    <dgm:cxn modelId="{124328B7-966B-4178-87C5-CD8F9EB96EBF}" type="presParOf" srcId="{99D7ED82-6E2A-494F-8750-7D60BFEB996F}" destId="{8F13526E-4036-429F-BEBD-CC1DDAB37C37}" srcOrd="1" destOrd="0" presId="urn:microsoft.com/office/officeart/2018/2/layout/IconCircleList"/>
    <dgm:cxn modelId="{AB67FC30-AE03-4069-BB93-D7E2A601E6FA}" type="presParOf" srcId="{99D7ED82-6E2A-494F-8750-7D60BFEB996F}" destId="{EA393833-D452-46F3-BF77-CF403A5F94ED}" srcOrd="2" destOrd="0" presId="urn:microsoft.com/office/officeart/2018/2/layout/IconCircleList"/>
    <dgm:cxn modelId="{8225FF3C-BF82-44C7-A097-569C17454C5C}" type="presParOf" srcId="{99D7ED82-6E2A-494F-8750-7D60BFEB996F}" destId="{B1061367-6D68-474C-BA73-50759D8D0ADA}" srcOrd="3" destOrd="0" presId="urn:microsoft.com/office/officeart/2018/2/layout/IconCircleList"/>
    <dgm:cxn modelId="{E693C1AE-E8B3-4AFE-93F1-B855CA89C4A3}" type="presParOf" srcId="{92C9BECD-16D6-4530-A682-0402C1B41CAE}" destId="{D9D7C195-B2BA-413B-9119-36111E570FED}" srcOrd="5" destOrd="0" presId="urn:microsoft.com/office/officeart/2018/2/layout/IconCircleList"/>
    <dgm:cxn modelId="{42B060BF-378F-4C46-BBFC-1C675FB4C0FF}" type="presParOf" srcId="{92C9BECD-16D6-4530-A682-0402C1B41CAE}" destId="{1A5C8D8B-D3AA-46B0-A3B8-ACE69A53AC8A}" srcOrd="6" destOrd="0" presId="urn:microsoft.com/office/officeart/2018/2/layout/IconCircleList"/>
    <dgm:cxn modelId="{34974414-D7F4-40D3-A40E-0D863067E51A}" type="presParOf" srcId="{1A5C8D8B-D3AA-46B0-A3B8-ACE69A53AC8A}" destId="{014585DA-8FD7-4989-920E-0F7998CE619A}" srcOrd="0" destOrd="0" presId="urn:microsoft.com/office/officeart/2018/2/layout/IconCircleList"/>
    <dgm:cxn modelId="{3046A70B-0F59-4341-826B-46A0799C09B1}" type="presParOf" srcId="{1A5C8D8B-D3AA-46B0-A3B8-ACE69A53AC8A}" destId="{4CE6FC65-3FBB-4D75-840A-24D7D005A51B}" srcOrd="1" destOrd="0" presId="urn:microsoft.com/office/officeart/2018/2/layout/IconCircleList"/>
    <dgm:cxn modelId="{2C1CDB53-69E4-4DCA-AB74-9E0641C7A961}" type="presParOf" srcId="{1A5C8D8B-D3AA-46B0-A3B8-ACE69A53AC8A}" destId="{8EA7D393-851C-4B43-A75D-98678E79223F}" srcOrd="2" destOrd="0" presId="urn:microsoft.com/office/officeart/2018/2/layout/IconCircleList"/>
    <dgm:cxn modelId="{EBBB3259-E528-4AE3-812C-4A8675B6F4BB}" type="presParOf" srcId="{1A5C8D8B-D3AA-46B0-A3B8-ACE69A53AC8A}" destId="{1C5652DE-C417-475B-B6D5-B397F802596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5EDF5-F001-45C3-B16C-FB26A358242A}">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A8DD8A48-0D0D-40C9-9063-55464328FAEC}">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Currently, SophiasSweets19 is owner-operated with the owner responsible for baking, customer service and marketing.</a:t>
          </a:r>
          <a:endParaRPr lang="en-US" sz="1800" kern="1200"/>
        </a:p>
      </dsp:txBody>
      <dsp:txXfrm>
        <a:off x="8061" y="5979"/>
        <a:ext cx="3034531" cy="1820718"/>
      </dsp:txXfrm>
    </dsp:sp>
    <dsp:sp modelId="{EAFF62EE-9DAE-4780-ACB9-2535D63B23D0}">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B0E5919-CFD9-4B80-B99B-3589F41DB98C}">
      <dsp:nvSpPr>
        <dsp:cNvPr id="0" name=""/>
        <dsp:cNvSpPr/>
      </dsp:nvSpPr>
      <dsp:spPr>
        <a:xfrm>
          <a:off x="3740534" y="5979"/>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Customer service;</a:t>
          </a:r>
          <a:endParaRPr lang="en-US" sz="1800" kern="1200" dirty="0"/>
        </a:p>
      </dsp:txBody>
      <dsp:txXfrm>
        <a:off x="3740534" y="5979"/>
        <a:ext cx="3034531" cy="1820718"/>
      </dsp:txXfrm>
    </dsp:sp>
    <dsp:sp modelId="{8398AD3C-F93E-48C9-8E4E-4BEBEB85CB8F}">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A638E76E-E730-4516-A1DA-A08428900297}">
      <dsp:nvSpPr>
        <dsp:cNvPr id="0" name=""/>
        <dsp:cNvSpPr/>
      </dsp:nvSpPr>
      <dsp:spPr>
        <a:xfrm>
          <a:off x="7473007" y="5979"/>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Marketing (Using Instagram, TikTok, Facebook, Flyers, Business Card);</a:t>
          </a:r>
          <a:endParaRPr lang="en-US" sz="1800" kern="1200"/>
        </a:p>
      </dsp:txBody>
      <dsp:txXfrm>
        <a:off x="7473007" y="5979"/>
        <a:ext cx="3034531" cy="1820718"/>
      </dsp:txXfrm>
    </dsp:sp>
    <dsp:sp modelId="{D888E292-9C17-4342-A4D8-B333BB722810}">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E4AC1527-D523-4145-BE29-31164118AD42}">
      <dsp:nvSpPr>
        <dsp:cNvPr id="0" name=""/>
        <dsp:cNvSpPr/>
      </dsp:nvSpPr>
      <dsp:spPr>
        <a:xfrm>
          <a:off x="8061" y="2524640"/>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t>In the future, I will  use a (Family support during busy period (wintertime, Christmas season, Eid Mubarak, and Easter);</a:t>
          </a:r>
          <a:endParaRPr lang="en-US" sz="1800" kern="1200" dirty="0"/>
        </a:p>
      </dsp:txBody>
      <dsp:txXfrm>
        <a:off x="8061" y="2524640"/>
        <a:ext cx="3034531" cy="1820718"/>
      </dsp:txXfrm>
    </dsp:sp>
    <dsp:sp modelId="{1F7E0AC6-2540-4C93-AB63-DEE7A7A3E50D}">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74A165E7-4100-4104-8650-45DE77FBAE7E}">
      <dsp:nvSpPr>
        <dsp:cNvPr id="0" name=""/>
        <dsp:cNvSpPr/>
      </dsp:nvSpPr>
      <dsp:spPr>
        <a:xfrm>
          <a:off x="3740534" y="2524640"/>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 Freelance Decorator and Seasonal assistance;</a:t>
          </a:r>
          <a:endParaRPr lang="en-US" sz="1800" kern="1200"/>
        </a:p>
      </dsp:txBody>
      <dsp:txXfrm>
        <a:off x="3740534" y="2524640"/>
        <a:ext cx="3034531" cy="1820718"/>
      </dsp:txXfrm>
    </dsp:sp>
    <dsp:sp modelId="{CCDE4AE5-36D9-40DA-9793-69C2EB59D31A}">
      <dsp:nvSpPr>
        <dsp:cNvPr id="0" name=""/>
        <dsp:cNvSpPr/>
      </dsp:nvSpPr>
      <dsp:spPr>
        <a:xfrm>
          <a:off x="7473007" y="2524640"/>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a:t>. Part-time assistance;</a:t>
          </a:r>
          <a:endParaRPr lang="en-US" sz="1800" kern="1200"/>
        </a:p>
      </dsp:txBody>
      <dsp:txXfrm>
        <a:off x="7473007"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CEA9C-0417-4FE7-80C2-2BF5E19F50D3}">
      <dsp:nvSpPr>
        <dsp:cNvPr id="0" name=""/>
        <dsp:cNvSpPr/>
      </dsp:nvSpPr>
      <dsp:spPr>
        <a:xfrm>
          <a:off x="0" y="463"/>
          <a:ext cx="10515600" cy="1084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8E9D4-4AD6-4D85-9598-CEB40EDE4FFC}">
      <dsp:nvSpPr>
        <dsp:cNvPr id="0" name=""/>
        <dsp:cNvSpPr/>
      </dsp:nvSpPr>
      <dsp:spPr>
        <a:xfrm>
          <a:off x="328169" y="244556"/>
          <a:ext cx="596672" cy="596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00E68-5F19-4ACC-B65B-60A5E8FEDEF7}">
      <dsp:nvSpPr>
        <dsp:cNvPr id="0" name=""/>
        <dsp:cNvSpPr/>
      </dsp:nvSpPr>
      <dsp:spPr>
        <a:xfrm>
          <a:off x="1253012" y="463"/>
          <a:ext cx="9262587" cy="1084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14" tIns="114814" rIns="114814" bIns="114814" numCol="1" spcCol="1270" anchor="ctr" anchorCtr="0">
          <a:noAutofit/>
        </a:bodyPr>
        <a:lstStyle/>
        <a:p>
          <a:pPr marL="0" lvl="0" indent="0" algn="l" defTabSz="1111250">
            <a:lnSpc>
              <a:spcPct val="100000"/>
            </a:lnSpc>
            <a:spcBef>
              <a:spcPct val="0"/>
            </a:spcBef>
            <a:spcAft>
              <a:spcPct val="35000"/>
            </a:spcAft>
            <a:buNone/>
          </a:pPr>
          <a:r>
            <a:rPr lang="en-GB" sz="2500" kern="1200"/>
            <a:t>73% purchased a celebration cake in the last year;</a:t>
          </a:r>
          <a:endParaRPr lang="en-US" sz="2500" kern="1200"/>
        </a:p>
      </dsp:txBody>
      <dsp:txXfrm>
        <a:off x="1253012" y="463"/>
        <a:ext cx="9262587" cy="1084859"/>
      </dsp:txXfrm>
    </dsp:sp>
    <dsp:sp modelId="{3BB7A323-CB2E-4539-9735-C3ADBE4BB5D0}">
      <dsp:nvSpPr>
        <dsp:cNvPr id="0" name=""/>
        <dsp:cNvSpPr/>
      </dsp:nvSpPr>
      <dsp:spPr>
        <a:xfrm>
          <a:off x="0" y="1356537"/>
          <a:ext cx="10515600" cy="1084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CE1733-6CF1-468B-B7EA-301B6CD24223}">
      <dsp:nvSpPr>
        <dsp:cNvPr id="0" name=""/>
        <dsp:cNvSpPr/>
      </dsp:nvSpPr>
      <dsp:spPr>
        <a:xfrm>
          <a:off x="328169" y="1600631"/>
          <a:ext cx="596672" cy="596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2337D-7B7B-4F6F-82C1-5129CFCEF6F6}">
      <dsp:nvSpPr>
        <dsp:cNvPr id="0" name=""/>
        <dsp:cNvSpPr/>
      </dsp:nvSpPr>
      <dsp:spPr>
        <a:xfrm>
          <a:off x="1253012" y="1356537"/>
          <a:ext cx="9262587" cy="1084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14" tIns="114814" rIns="114814" bIns="114814" numCol="1" spcCol="1270" anchor="ctr" anchorCtr="0">
          <a:noAutofit/>
        </a:bodyPr>
        <a:lstStyle/>
        <a:p>
          <a:pPr marL="0" lvl="0" indent="0" algn="l" defTabSz="1111250">
            <a:lnSpc>
              <a:spcPct val="100000"/>
            </a:lnSpc>
            <a:spcBef>
              <a:spcPct val="0"/>
            </a:spcBef>
            <a:spcAft>
              <a:spcPct val="35000"/>
            </a:spcAft>
            <a:buNone/>
          </a:pPr>
          <a:r>
            <a:rPr lang="en-GB" sz="2500" kern="1200"/>
            <a:t>60% would support local bakers;</a:t>
          </a:r>
          <a:endParaRPr lang="en-US" sz="2500" kern="1200"/>
        </a:p>
      </dsp:txBody>
      <dsp:txXfrm>
        <a:off x="1253012" y="1356537"/>
        <a:ext cx="9262587" cy="1084859"/>
      </dsp:txXfrm>
    </dsp:sp>
    <dsp:sp modelId="{9AB9144F-B7C5-4A0A-B817-B1551742DAA6}">
      <dsp:nvSpPr>
        <dsp:cNvPr id="0" name=""/>
        <dsp:cNvSpPr/>
      </dsp:nvSpPr>
      <dsp:spPr>
        <a:xfrm>
          <a:off x="0" y="2712612"/>
          <a:ext cx="10515600" cy="10848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F48759-2014-4E14-8F65-EA09F05714A0}">
      <dsp:nvSpPr>
        <dsp:cNvPr id="0" name=""/>
        <dsp:cNvSpPr/>
      </dsp:nvSpPr>
      <dsp:spPr>
        <a:xfrm>
          <a:off x="328169" y="2956705"/>
          <a:ext cx="596672" cy="596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7B99B-8289-49EE-8BCF-F29A3026630F}">
      <dsp:nvSpPr>
        <dsp:cNvPr id="0" name=""/>
        <dsp:cNvSpPr/>
      </dsp:nvSpPr>
      <dsp:spPr>
        <a:xfrm>
          <a:off x="1253012" y="2712612"/>
          <a:ext cx="9262587" cy="1084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14" tIns="114814" rIns="114814" bIns="114814" numCol="1" spcCol="1270" anchor="ctr" anchorCtr="0">
          <a:noAutofit/>
        </a:bodyPr>
        <a:lstStyle/>
        <a:p>
          <a:pPr marL="0" lvl="0" indent="0" algn="l" defTabSz="1111250">
            <a:lnSpc>
              <a:spcPct val="100000"/>
            </a:lnSpc>
            <a:spcBef>
              <a:spcPct val="0"/>
            </a:spcBef>
            <a:spcAft>
              <a:spcPct val="35000"/>
            </a:spcAft>
            <a:buNone/>
          </a:pPr>
          <a:r>
            <a:rPr lang="en-GB" sz="2500" kern="1200"/>
            <a:t>UK bakery market continues to grow;</a:t>
          </a:r>
          <a:endParaRPr lang="en-US" sz="2500" kern="1200"/>
        </a:p>
      </dsp:txBody>
      <dsp:txXfrm>
        <a:off x="1253012" y="2712612"/>
        <a:ext cx="9262587" cy="1084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CE2D3-F196-471F-9796-3AB38A5B3A6F}">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103F8-2C4F-4644-823A-A1A1105C0D2D}">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Handmade bespoke products;</a:t>
          </a:r>
          <a:endParaRPr lang="en-US" sz="2800" kern="1200"/>
        </a:p>
      </dsp:txBody>
      <dsp:txXfrm>
        <a:off x="1011204" y="630714"/>
        <a:ext cx="1946396" cy="1946396"/>
      </dsp:txXfrm>
    </dsp:sp>
    <dsp:sp modelId="{5A95D3B4-97AA-49FE-A5DD-DE127E90B5C3}">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Loyal customer base;</a:t>
          </a:r>
          <a:endParaRPr lang="en-US" sz="2800" kern="1200"/>
        </a:p>
      </dsp:txBody>
      <dsp:txXfrm>
        <a:off x="3334113" y="630714"/>
        <a:ext cx="1946396" cy="1946396"/>
      </dsp:txXfrm>
    </dsp:sp>
    <dsp:sp modelId="{38D3BB08-FCA7-46B7-8265-6A05575C803E}">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Low overhead costs;</a:t>
          </a:r>
          <a:endParaRPr lang="en-US" sz="2800" kern="1200"/>
        </a:p>
      </dsp:txBody>
      <dsp:txXfrm>
        <a:off x="1011204" y="2953623"/>
        <a:ext cx="1946396" cy="1946396"/>
      </dsp:txXfrm>
    </dsp:sp>
    <dsp:sp modelId="{E29A6890-BF28-46D9-9E9E-875C07C1B298}">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Attention to detail;</a:t>
          </a:r>
          <a:endParaRPr lang="en-US" sz="2800" kern="1200"/>
        </a:p>
      </dsp:txBody>
      <dsp:txXfrm>
        <a:off x="3334113" y="2953623"/>
        <a:ext cx="1946396" cy="1946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6186C-785D-4DEC-AC37-9DC96DFC11B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A159D-C4BD-4DCC-AA1E-63118C08D327}">
      <dsp:nvSpPr>
        <dsp:cNvPr id="0" name=""/>
        <dsp:cNvSpPr/>
      </dsp:nvSpPr>
      <dsp:spPr>
        <a:xfrm>
          <a:off x="492877"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6EDB79-89A7-4796-9E79-1C45D38F6C16}">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Established local customer base;</a:t>
          </a:r>
          <a:endParaRPr lang="en-US" sz="2000" kern="1200"/>
        </a:p>
      </dsp:txBody>
      <dsp:txXfrm>
        <a:off x="1834517" y="469890"/>
        <a:ext cx="3148942" cy="1335915"/>
      </dsp:txXfrm>
    </dsp:sp>
    <dsp:sp modelId="{61532C18-895B-4411-B4CC-BEDE85059D94}">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F3187-3381-4A59-ABA4-F84CD8C0A5FC}">
      <dsp:nvSpPr>
        <dsp:cNvPr id="0" name=""/>
        <dsp:cNvSpPr/>
      </dsp:nvSpPr>
      <dsp:spPr>
        <a:xfrm>
          <a:off x="5812681"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682E3A-2F5E-41F1-BD09-FF54D8517575}">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Positive customer feedback;</a:t>
          </a:r>
          <a:endParaRPr lang="en-US" sz="2000" kern="1200"/>
        </a:p>
      </dsp:txBody>
      <dsp:txXfrm>
        <a:off x="7154322" y="469890"/>
        <a:ext cx="3148942" cy="1335915"/>
      </dsp:txXfrm>
    </dsp:sp>
    <dsp:sp modelId="{70E86D10-2EAC-4F88-9AA0-C294F40D57F3}">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13526E-4036-429F-BEBD-CC1DDAB37C37}">
      <dsp:nvSpPr>
        <dsp:cNvPr id="0" name=""/>
        <dsp:cNvSpPr/>
      </dsp:nvSpPr>
      <dsp:spPr>
        <a:xfrm>
          <a:off x="492877"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61367-6D68-474C-BA73-50759D8D0ADA}">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Growing social media presence;</a:t>
          </a:r>
          <a:endParaRPr lang="en-US" sz="2000" kern="1200"/>
        </a:p>
      </dsp:txBody>
      <dsp:txXfrm>
        <a:off x="1834517" y="2545532"/>
        <a:ext cx="3148942" cy="1335915"/>
      </dsp:txXfrm>
    </dsp:sp>
    <dsp:sp modelId="{014585DA-8FD7-4989-920E-0F7998CE619A}">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6FC65-3FBB-4D75-840A-24D7D005A51B}">
      <dsp:nvSpPr>
        <dsp:cNvPr id="0" name=""/>
        <dsp:cNvSpPr/>
      </dsp:nvSpPr>
      <dsp:spPr>
        <a:xfrm>
          <a:off x="5812681"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5652DE-C417-475B-B6D5-B397F802596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My passion started from a love of baking and a drive to create happiness and bring them to people’s tables.</a:t>
          </a:r>
          <a:endParaRPr lang="en-US" sz="20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D3F79-A798-675A-EFBD-477DC880A0C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224BCA3-4532-7A86-436C-99734C488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0ECE124-D011-2836-66A2-06244221DE0E}"/>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5" name="Footer Placeholder 4">
            <a:extLst>
              <a:ext uri="{FF2B5EF4-FFF2-40B4-BE49-F238E27FC236}">
                <a16:creationId xmlns:a16="http://schemas.microsoft.com/office/drawing/2014/main" id="{F05EFE55-973D-196E-3CC4-2D72E4EA0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B159A6-C178-2417-3007-8165614452EB}"/>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202742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905C-B33F-572B-B727-75E461DED70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E3C9E-FC9C-047F-66F2-809FC79581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B625A4-DD15-A2BE-46A6-B4E433379EED}"/>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5" name="Footer Placeholder 4">
            <a:extLst>
              <a:ext uri="{FF2B5EF4-FFF2-40B4-BE49-F238E27FC236}">
                <a16:creationId xmlns:a16="http://schemas.microsoft.com/office/drawing/2014/main" id="{E5A2E50A-67EB-888F-81AE-5609B02F5D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A204D3-D1F5-74AF-6980-58A0F7A0DECD}"/>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55856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64F9-DF12-9F76-FF70-84120949A8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BABDA6A-772D-6332-7E5E-089CF50730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DD87A8-856E-0C7F-B538-85E29264D5E1}"/>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5" name="Footer Placeholder 4">
            <a:extLst>
              <a:ext uri="{FF2B5EF4-FFF2-40B4-BE49-F238E27FC236}">
                <a16:creationId xmlns:a16="http://schemas.microsoft.com/office/drawing/2014/main" id="{E764A58C-B14B-FD08-8171-38C229911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61B677-E0E0-2E59-946D-A67C1F65A6CB}"/>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3890255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51CB1-E8B8-0856-0A95-4F5D293D98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ED9CFE7-5189-55BA-3201-22AFCAA45A4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E6614E4-A10E-C932-86E9-BB2DF5D1250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25A074E-B311-11BA-5BD0-FA7C8CA22EDC}"/>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6" name="Footer Placeholder 5">
            <a:extLst>
              <a:ext uri="{FF2B5EF4-FFF2-40B4-BE49-F238E27FC236}">
                <a16:creationId xmlns:a16="http://schemas.microsoft.com/office/drawing/2014/main" id="{CA503E07-5B2D-453B-4DD9-597942801E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83E87E-E166-647D-9D1F-A528D77112A3}"/>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359187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EB030-12FE-6F3C-5E55-2BB17DA86D1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D932247-7197-5B6E-3554-3FD4B5E981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B2DD7F-AF0D-D4DF-4350-C8D9B8F95E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9639F04-C27E-7C4C-23E4-91C28F58FA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63CA7D3-8545-751C-7899-2B0310C95A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1FCDE9A-1225-35C6-8E7D-FE2392CEEF2E}"/>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8" name="Footer Placeholder 7">
            <a:extLst>
              <a:ext uri="{FF2B5EF4-FFF2-40B4-BE49-F238E27FC236}">
                <a16:creationId xmlns:a16="http://schemas.microsoft.com/office/drawing/2014/main" id="{F29F2EE2-C77C-630D-C17B-61C2DB1F21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92E8EE-374F-1052-A1F8-FE18878BA0DE}"/>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386124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A27E2-1BF8-B10B-0FF6-2746F48E0FF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0194EAB-E7CA-87C1-A2CF-AF45BF416A50}"/>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4" name="Footer Placeholder 3">
            <a:extLst>
              <a:ext uri="{FF2B5EF4-FFF2-40B4-BE49-F238E27FC236}">
                <a16:creationId xmlns:a16="http://schemas.microsoft.com/office/drawing/2014/main" id="{7A0190A0-76C2-0B33-1B1F-BEF9A3C5E0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6F0217-F652-FDE9-805A-427A09FE321C}"/>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3237938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401E44-5DD1-13C4-F179-833EBA78BF51}"/>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3" name="Footer Placeholder 2">
            <a:extLst>
              <a:ext uri="{FF2B5EF4-FFF2-40B4-BE49-F238E27FC236}">
                <a16:creationId xmlns:a16="http://schemas.microsoft.com/office/drawing/2014/main" id="{ABCA7B00-4D5E-A215-3716-ED6D8BA721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D8F5C6-99C7-A2EE-8FA5-D766AD7BA45E}"/>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1820169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647E2-ED85-9B1F-4252-B6957F35E5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15DF307-379B-64E4-EAD1-70A90597A0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4327E24-ED45-E87D-1028-3AD6CEEFFF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D81D88-2C5D-E04F-D605-37A9265121E4}"/>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6" name="Footer Placeholder 5">
            <a:extLst>
              <a:ext uri="{FF2B5EF4-FFF2-40B4-BE49-F238E27FC236}">
                <a16:creationId xmlns:a16="http://schemas.microsoft.com/office/drawing/2014/main" id="{374DB190-BE37-124F-CF36-B93EDFC005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4DCB3B-72C1-C6CB-EC45-731F34CA2D04}"/>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196701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F038-30CD-81D0-0CC8-2EFDAF65E9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C7483D8-0A2A-1042-C5E1-F327FCABE3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648DDC-9E06-6BE1-8E17-04996EA8C4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18E45A-5B38-7149-D7A3-27BB09323EE4}"/>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6" name="Footer Placeholder 5">
            <a:extLst>
              <a:ext uri="{FF2B5EF4-FFF2-40B4-BE49-F238E27FC236}">
                <a16:creationId xmlns:a16="http://schemas.microsoft.com/office/drawing/2014/main" id="{E095F289-4301-C4D1-F185-1D90F2A74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C04D49-ABA6-BAB2-C35A-75BF472E51F1}"/>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2374260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52E6B-A0B4-119B-AD84-D9D5B98078D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533989F-B2F4-6DC5-C0EB-6F4BA2E9BA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55B8A1-0482-CB9D-87A8-823DFB4DF08F}"/>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5" name="Footer Placeholder 4">
            <a:extLst>
              <a:ext uri="{FF2B5EF4-FFF2-40B4-BE49-F238E27FC236}">
                <a16:creationId xmlns:a16="http://schemas.microsoft.com/office/drawing/2014/main" id="{95E58303-0599-8151-A887-525EE036C3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9DDE0-FC20-3302-21E0-048BB1F3AC6D}"/>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571659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1DDE63-6C9C-675A-0AB3-EB35BDA7A44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C499C6C-7B72-D290-B223-54496A8738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AD3E5F-F6BF-097C-8FA3-B84F8DE36B14}"/>
              </a:ext>
            </a:extLst>
          </p:cNvPr>
          <p:cNvSpPr>
            <a:spLocks noGrp="1"/>
          </p:cNvSpPr>
          <p:nvPr>
            <p:ph type="dt" sz="half" idx="10"/>
          </p:nvPr>
        </p:nvSpPr>
        <p:spPr/>
        <p:txBody>
          <a:bodyPr/>
          <a:lstStyle/>
          <a:p>
            <a:fld id="{703CBBE8-538B-482F-A279-5C780413C451}" type="datetimeFigureOut">
              <a:rPr lang="en-GB" smtClean="0"/>
              <a:t>22/06/2026</a:t>
            </a:fld>
            <a:endParaRPr lang="en-GB"/>
          </a:p>
        </p:txBody>
      </p:sp>
      <p:sp>
        <p:nvSpPr>
          <p:cNvPr id="5" name="Footer Placeholder 4">
            <a:extLst>
              <a:ext uri="{FF2B5EF4-FFF2-40B4-BE49-F238E27FC236}">
                <a16:creationId xmlns:a16="http://schemas.microsoft.com/office/drawing/2014/main" id="{13E3A125-5835-0844-6478-87B7494207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15DFF4-9FE5-29E8-61C3-5785FBC19DC0}"/>
              </a:ext>
            </a:extLst>
          </p:cNvPr>
          <p:cNvSpPr>
            <a:spLocks noGrp="1"/>
          </p:cNvSpPr>
          <p:nvPr>
            <p:ph type="sldNum" sz="quarter" idx="12"/>
          </p:nvPr>
        </p:nvSpPr>
        <p:spPr/>
        <p:txBody>
          <a:bodyPr/>
          <a:lstStyle/>
          <a:p>
            <a:fld id="{E5DE290C-6B80-4E76-B2D6-A1A6B3ADD542}" type="slidenum">
              <a:rPr lang="en-GB" smtClean="0"/>
              <a:t>‹#›</a:t>
            </a:fld>
            <a:endParaRPr lang="en-GB"/>
          </a:p>
        </p:txBody>
      </p:sp>
    </p:spTree>
    <p:extLst>
      <p:ext uri="{BB962C8B-B14F-4D97-AF65-F5344CB8AC3E}">
        <p14:creationId xmlns:p14="http://schemas.microsoft.com/office/powerpoint/2010/main" val="2623148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086F1C-A095-0552-46E3-7AAF898443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51913E7-B813-FFC1-864E-093C9CEE32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4549D0-3294-F647-2492-C7EDDD0CF0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03CBBE8-538B-482F-A279-5C780413C451}" type="datetimeFigureOut">
              <a:rPr lang="en-GB" smtClean="0"/>
              <a:t>22/06/2026</a:t>
            </a:fld>
            <a:endParaRPr lang="en-GB"/>
          </a:p>
        </p:txBody>
      </p:sp>
      <p:sp>
        <p:nvSpPr>
          <p:cNvPr id="5" name="Footer Placeholder 4">
            <a:extLst>
              <a:ext uri="{FF2B5EF4-FFF2-40B4-BE49-F238E27FC236}">
                <a16:creationId xmlns:a16="http://schemas.microsoft.com/office/drawing/2014/main" id="{1A1CA08B-34F8-986A-CDC3-611826F8D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424E5F-3432-1FC5-CBEB-5C262F40A2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DE290C-6B80-4E76-B2D6-A1A6B3ADD542}" type="slidenum">
              <a:rPr lang="en-GB" smtClean="0"/>
              <a:t>‹#›</a:t>
            </a:fld>
            <a:endParaRPr lang="en-GB"/>
          </a:p>
        </p:txBody>
      </p:sp>
    </p:spTree>
    <p:extLst>
      <p:ext uri="{BB962C8B-B14F-4D97-AF65-F5344CB8AC3E}">
        <p14:creationId xmlns:p14="http://schemas.microsoft.com/office/powerpoint/2010/main" val="2299088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merald.com/bfj/article/126/12/4013/1229143" TargetMode="External"/><Relationship Id="rId2" Type="http://schemas.openxmlformats.org/officeDocument/2006/relationships/hyperlink" Target="https://www.pearson.com/en-gb/subject-catalog/p/entrepreneurship-successfully-launching-new-ventures-global-edition/P200000004388" TargetMode="External"/><Relationship Id="rId1" Type="http://schemas.openxmlformats.org/officeDocument/2006/relationships/slideLayout" Target="../slideLayouts/slideLayout2.xml"/><Relationship Id="rId4" Type="http://schemas.openxmlformats.org/officeDocument/2006/relationships/hyperlink" Target="https://www.ft.com/content/ft-guide-business-start-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CED81E-ADCC-C8EE-6A5C-F3C2205E7E0C}"/>
              </a:ext>
            </a:extLst>
          </p:cNvPr>
          <p:cNvPicPr>
            <a:picLocks noChangeAspect="1"/>
          </p:cNvPicPr>
          <p:nvPr/>
        </p:nvPicPr>
        <p:blipFill>
          <a:blip r:embed="rId2"/>
          <a:stretch>
            <a:fillRect/>
          </a:stretch>
        </p:blipFill>
        <p:spPr>
          <a:xfrm>
            <a:off x="1629670" y="303007"/>
            <a:ext cx="4420969" cy="1655762"/>
          </a:xfrm>
          <a:prstGeom prst="rect">
            <a:avLst/>
          </a:prstGeom>
        </p:spPr>
      </p:pic>
      <p:sp>
        <p:nvSpPr>
          <p:cNvPr id="7" name="TextBox 6">
            <a:extLst>
              <a:ext uri="{FF2B5EF4-FFF2-40B4-BE49-F238E27FC236}">
                <a16:creationId xmlns:a16="http://schemas.microsoft.com/office/drawing/2014/main" id="{9BE7242F-1CAA-E2F0-5BEA-0658C7822EC0}"/>
              </a:ext>
            </a:extLst>
          </p:cNvPr>
          <p:cNvSpPr txBox="1"/>
          <p:nvPr/>
        </p:nvSpPr>
        <p:spPr>
          <a:xfrm>
            <a:off x="5388430" y="1560232"/>
            <a:ext cx="6096000" cy="1200329"/>
          </a:xfrm>
          <a:prstGeom prst="rect">
            <a:avLst/>
          </a:prstGeom>
          <a:noFill/>
        </p:spPr>
        <p:txBody>
          <a:bodyPr wrap="square">
            <a:spAutoFit/>
          </a:bodyPr>
          <a:lstStyle/>
          <a:p>
            <a:pPr algn="r">
              <a:buNone/>
              <a:tabLst>
                <a:tab pos="2637155" algn="ctr"/>
                <a:tab pos="5274310" algn="r"/>
                <a:tab pos="457200" algn="l"/>
                <a:tab pos="2637155" algn="ctr"/>
                <a:tab pos="5274310" algn="r"/>
              </a:tabLst>
            </a:pPr>
            <a:r>
              <a:rPr lang="en-GB" sz="2400" b="1" dirty="0">
                <a:effectLst/>
                <a:latin typeface="Arial" panose="020B0604020202020204" pitchFamily="34" charset="0"/>
                <a:ea typeface="Times New Roman" panose="02020603050405020304" pitchFamily="18" charset="0"/>
                <a:cs typeface="Arial" panose="020B0604020202020204" pitchFamily="34" charset="0"/>
              </a:rPr>
              <a:t>Certificate of Higher Education in Employability Skills </a:t>
            </a:r>
          </a:p>
          <a:p>
            <a:pPr algn="r">
              <a:buNone/>
              <a:tabLst>
                <a:tab pos="2637155" algn="ctr"/>
                <a:tab pos="5274310" algn="r"/>
                <a:tab pos="457200" algn="l"/>
                <a:tab pos="2637155" algn="ctr"/>
                <a:tab pos="5274310" algn="r"/>
              </a:tabLst>
            </a:pPr>
            <a:r>
              <a:rPr lang="en-GB" sz="2400" b="1" dirty="0">
                <a:effectLst/>
                <a:latin typeface="Arial" panose="020B0604020202020204" pitchFamily="34" charset="0"/>
                <a:ea typeface="Times New Roman" panose="02020603050405020304" pitchFamily="18" charset="0"/>
                <a:cs typeface="Arial" panose="020B0604020202020204" pitchFamily="34" charset="0"/>
              </a:rPr>
              <a:t>LEVEL 4</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p>
        </p:txBody>
      </p:sp>
      <p:sp>
        <p:nvSpPr>
          <p:cNvPr id="13" name="TextBox 12">
            <a:extLst>
              <a:ext uri="{FF2B5EF4-FFF2-40B4-BE49-F238E27FC236}">
                <a16:creationId xmlns:a16="http://schemas.microsoft.com/office/drawing/2014/main" id="{AC938A7B-677C-A5F0-0BEE-4C239A38BD27}"/>
              </a:ext>
            </a:extLst>
          </p:cNvPr>
          <p:cNvSpPr txBox="1"/>
          <p:nvPr/>
        </p:nvSpPr>
        <p:spPr>
          <a:xfrm>
            <a:off x="315686" y="5453743"/>
            <a:ext cx="4360489" cy="1138773"/>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Student Name: </a:t>
            </a:r>
            <a:r>
              <a:rPr lang="en-GB" sz="2400" dirty="0">
                <a:latin typeface="Arial" panose="020B0604020202020204" pitchFamily="34" charset="0"/>
                <a:cs typeface="Arial" panose="020B0604020202020204" pitchFamily="34" charset="0"/>
              </a:rPr>
              <a:t>Jaclina Sanca</a:t>
            </a:r>
          </a:p>
          <a:p>
            <a:endParaRPr lang="en-GB" sz="20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Number: </a:t>
            </a:r>
            <a:r>
              <a:rPr lang="en-GB" sz="2400" dirty="0">
                <a:latin typeface="Arial" panose="020B0604020202020204" pitchFamily="34" charset="0"/>
                <a:cs typeface="Arial" panose="020B0604020202020204" pitchFamily="34" charset="0"/>
              </a:rPr>
              <a:t>2507894</a:t>
            </a:r>
          </a:p>
        </p:txBody>
      </p:sp>
      <p:sp>
        <p:nvSpPr>
          <p:cNvPr id="2" name="TextBox 1">
            <a:extLst>
              <a:ext uri="{FF2B5EF4-FFF2-40B4-BE49-F238E27FC236}">
                <a16:creationId xmlns:a16="http://schemas.microsoft.com/office/drawing/2014/main" id="{84E5956D-619D-D14A-0C2F-335671DC0487}"/>
              </a:ext>
            </a:extLst>
          </p:cNvPr>
          <p:cNvSpPr txBox="1"/>
          <p:nvPr/>
        </p:nvSpPr>
        <p:spPr>
          <a:xfrm>
            <a:off x="6694438" y="3422466"/>
            <a:ext cx="5216493"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Module Name: </a:t>
            </a:r>
            <a:r>
              <a:rPr lang="en-GB" sz="2400" dirty="0">
                <a:latin typeface="Arial" panose="020B0604020202020204" pitchFamily="34" charset="0"/>
                <a:cs typeface="Arial" panose="020B0604020202020204" pitchFamily="34" charset="0"/>
              </a:rPr>
              <a:t>Managing Enterprise</a:t>
            </a:r>
          </a:p>
        </p:txBody>
      </p:sp>
      <p:sp>
        <p:nvSpPr>
          <p:cNvPr id="3" name="TextBox 2">
            <a:extLst>
              <a:ext uri="{FF2B5EF4-FFF2-40B4-BE49-F238E27FC236}">
                <a16:creationId xmlns:a16="http://schemas.microsoft.com/office/drawing/2014/main" id="{9A3E85A3-E59C-2F8E-C5CA-696DEE17031D}"/>
              </a:ext>
            </a:extLst>
          </p:cNvPr>
          <p:cNvSpPr txBox="1"/>
          <p:nvPr/>
        </p:nvSpPr>
        <p:spPr>
          <a:xfrm>
            <a:off x="7722266" y="5730741"/>
            <a:ext cx="3661580"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Lecturer: </a:t>
            </a:r>
            <a:r>
              <a:rPr lang="en-GB" sz="2400" dirty="0">
                <a:latin typeface="Arial" panose="020B0604020202020204" pitchFamily="34" charset="0"/>
                <a:cs typeface="Arial" panose="020B0604020202020204" pitchFamily="34" charset="0"/>
              </a:rPr>
              <a:t>Melanie Squire</a:t>
            </a:r>
            <a:endParaRPr lang="en-GB"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5E9A395-D847-8238-38CC-DA1F0F4D8B61}"/>
              </a:ext>
            </a:extLst>
          </p:cNvPr>
          <p:cNvSpPr txBox="1"/>
          <p:nvPr/>
        </p:nvSpPr>
        <p:spPr>
          <a:xfrm>
            <a:off x="7437894" y="4082302"/>
            <a:ext cx="3945952"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BMSW4011</a:t>
            </a:r>
          </a:p>
        </p:txBody>
      </p:sp>
    </p:spTree>
    <p:extLst>
      <p:ext uri="{BB962C8B-B14F-4D97-AF65-F5344CB8AC3E}">
        <p14:creationId xmlns:p14="http://schemas.microsoft.com/office/powerpoint/2010/main" val="3900747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7CE791-76EA-BA8F-B9AC-9720979DBEE1}"/>
              </a:ext>
            </a:extLst>
          </p:cNvPr>
          <p:cNvSpPr>
            <a:spLocks noGrp="1"/>
          </p:cNvSpPr>
          <p:nvPr>
            <p:ph type="title"/>
          </p:nvPr>
        </p:nvSpPr>
        <p:spPr>
          <a:xfrm>
            <a:off x="117190" y="470568"/>
            <a:ext cx="7059909" cy="1330840"/>
          </a:xfrm>
        </p:spPr>
        <p:txBody>
          <a:bodyPr>
            <a:normAutofit/>
          </a:bodyPr>
          <a:lstStyle/>
          <a:p>
            <a:r>
              <a:rPr lang="en-GB" sz="3100" b="1" dirty="0">
                <a:latin typeface="Arial" panose="020B0604020202020204" pitchFamily="34" charset="0"/>
                <a:cs typeface="Arial" panose="020B0604020202020204" pitchFamily="34" charset="0"/>
              </a:rPr>
              <a:t>1.1	Business Description and Company Name</a:t>
            </a:r>
          </a:p>
        </p:txBody>
      </p:sp>
      <p:pic>
        <p:nvPicPr>
          <p:cNvPr id="13" name="Picture 12">
            <a:extLst>
              <a:ext uri="{FF2B5EF4-FFF2-40B4-BE49-F238E27FC236}">
                <a16:creationId xmlns:a16="http://schemas.microsoft.com/office/drawing/2014/main" id="{8DB899D7-2378-2B32-8FCB-38783444C6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4541" y="2006355"/>
            <a:ext cx="5181530" cy="2130182"/>
          </a:xfrm>
          <a:prstGeom prst="rect">
            <a:avLst/>
          </a:prstGeom>
        </p:spPr>
      </p:pic>
      <p:sp>
        <p:nvSpPr>
          <p:cNvPr id="47" name="TextBox 46">
            <a:extLst>
              <a:ext uri="{FF2B5EF4-FFF2-40B4-BE49-F238E27FC236}">
                <a16:creationId xmlns:a16="http://schemas.microsoft.com/office/drawing/2014/main" id="{AB12819C-8C94-BB01-4CAF-C2B270F5B5BB}"/>
              </a:ext>
            </a:extLst>
          </p:cNvPr>
          <p:cNvSpPr txBox="1"/>
          <p:nvPr/>
        </p:nvSpPr>
        <p:spPr>
          <a:xfrm>
            <a:off x="117190" y="2140790"/>
            <a:ext cx="6094520" cy="3785652"/>
          </a:xfrm>
          <a:prstGeom prst="rect">
            <a:avLst/>
          </a:prstGeom>
          <a:noFill/>
        </p:spPr>
        <p:txBody>
          <a:bodyPr wrap="square">
            <a:spAutoFit/>
          </a:bodyPr>
          <a:lstStyle/>
          <a:p>
            <a:pPr marL="285750" indent="-285750">
              <a:buFont typeface="Wingdings" panose="05000000000000000000" pitchFamily="2" charset="2"/>
              <a:buChar char="§"/>
            </a:pPr>
            <a:r>
              <a:rPr lang="en-GB" sz="2400" dirty="0">
                <a:latin typeface="Arial" panose="020B0604020202020204" pitchFamily="34" charset="0"/>
                <a:cs typeface="Arial" panose="020B0604020202020204" pitchFamily="34" charset="0"/>
              </a:rPr>
              <a:t>SophiasSweets19 is a home-based custom cake company that specialises in handmade, fully customised cakes for all occasions. </a:t>
            </a:r>
          </a:p>
          <a:p>
            <a:pPr marL="285750" indent="-28575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400" dirty="0">
                <a:latin typeface="Arial" panose="020B0604020202020204" pitchFamily="34" charset="0"/>
                <a:cs typeface="Arial" panose="020B0604020202020204" pitchFamily="34" charset="0"/>
              </a:rPr>
              <a:t>Fresh local ingredients</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400" dirty="0">
                <a:latin typeface="Arial" panose="020B0604020202020204" pitchFamily="34" charset="0"/>
                <a:cs typeface="Arial" panose="020B0604020202020204" pitchFamily="34" charset="0"/>
              </a:rPr>
              <a:t>Cardiff-based business</a:t>
            </a:r>
          </a:p>
          <a:p>
            <a:pPr marL="285750" indent="-28575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400" dirty="0">
                <a:latin typeface="Arial" panose="020B0604020202020204" pitchFamily="34" charset="0"/>
                <a:cs typeface="Arial" panose="020B0604020202020204" pitchFamily="34" charset="0"/>
              </a:rPr>
              <a:t>Slogan: “Because Life Is Sweet”</a:t>
            </a:r>
          </a:p>
        </p:txBody>
      </p:sp>
    </p:spTree>
    <p:extLst>
      <p:ext uri="{BB962C8B-B14F-4D97-AF65-F5344CB8AC3E}">
        <p14:creationId xmlns:p14="http://schemas.microsoft.com/office/powerpoint/2010/main" val="1444971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9" name="Rectangle 3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C4211-715F-D7A6-8A55-65E908612774}"/>
              </a:ext>
            </a:extLst>
          </p:cNvPr>
          <p:cNvSpPr>
            <a:spLocks noGrp="1"/>
          </p:cNvSpPr>
          <p:nvPr>
            <p:ph type="title"/>
          </p:nvPr>
        </p:nvSpPr>
        <p:spPr>
          <a:xfrm>
            <a:off x="761802" y="88938"/>
            <a:ext cx="4646904" cy="1010519"/>
          </a:xfrm>
        </p:spPr>
        <p:txBody>
          <a:bodyPr vert="horz" lIns="91440" tIns="45720" rIns="91440" bIns="45720" rtlCol="0" anchor="ctr">
            <a:normAutofit/>
          </a:bodyPr>
          <a:lstStyle/>
          <a:p>
            <a:r>
              <a:rPr lang="en-US" sz="4000" b="1" dirty="0"/>
              <a:t>1.2 My Story</a:t>
            </a:r>
          </a:p>
        </p:txBody>
      </p:sp>
      <p:sp>
        <p:nvSpPr>
          <p:cNvPr id="4" name="Rectangle: Rounded Corners 3">
            <a:extLst>
              <a:ext uri="{FF2B5EF4-FFF2-40B4-BE49-F238E27FC236}">
                <a16:creationId xmlns:a16="http://schemas.microsoft.com/office/drawing/2014/main" id="{A97E85BF-37A6-B9B5-9C56-C4B944647805}"/>
              </a:ext>
            </a:extLst>
          </p:cNvPr>
          <p:cNvSpPr/>
          <p:nvPr/>
        </p:nvSpPr>
        <p:spPr>
          <a:xfrm>
            <a:off x="293914" y="2471057"/>
            <a:ext cx="5377543" cy="4298005"/>
          </a:xfrm>
          <a:prstGeom prst="roundRect">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p>
            <a:pPr marL="342900" indent="-228600">
              <a:lnSpc>
                <a:spcPct val="90000"/>
              </a:lnSpc>
              <a:spcAft>
                <a:spcPts val="600"/>
              </a:spcAf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I chose the name SophiasSweets19 in honor of my daughter maned Lara Sophia who was born on February 19, 2019. </a:t>
            </a:r>
          </a:p>
          <a:p>
            <a:pPr indent="-228600">
              <a:lnSpc>
                <a:spcPct val="90000"/>
              </a:lnSpc>
              <a:spcAft>
                <a:spcPts val="600"/>
              </a:spcAft>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SophiasSweets19 was born from a love and passion for baking and a drive to create happiness through food that has endured throughout the years. </a:t>
            </a:r>
          </a:p>
          <a:p>
            <a:pPr marL="342900" indent="-228600">
              <a:lnSpc>
                <a:spcPct val="90000"/>
              </a:lnSpc>
              <a:spcAft>
                <a:spcPts val="600"/>
              </a:spcAft>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Identified a market gap for affordable personalised cakes;</a:t>
            </a:r>
          </a:p>
        </p:txBody>
      </p:sp>
      <p:pic>
        <p:nvPicPr>
          <p:cNvPr id="24" name="Picture 23">
            <a:extLst>
              <a:ext uri="{FF2B5EF4-FFF2-40B4-BE49-F238E27FC236}">
                <a16:creationId xmlns:a16="http://schemas.microsoft.com/office/drawing/2014/main" id="{CDD89354-208E-CF9C-8110-1398E495EB1D}"/>
              </a:ext>
            </a:extLst>
          </p:cNvPr>
          <p:cNvPicPr>
            <a:picLocks noChangeAspect="1"/>
          </p:cNvPicPr>
          <p:nvPr/>
        </p:nvPicPr>
        <p:blipFill>
          <a:blip r:embed="rId2">
            <a:extLst>
              <a:ext uri="{28A0092B-C50C-407E-A947-70E740481C1C}">
                <a14:useLocalDpi xmlns:a14="http://schemas.microsoft.com/office/drawing/2010/main" val="0"/>
              </a:ext>
            </a:extLst>
          </a:blip>
          <a:srcRect t="15439" r="-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917344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0F21-3271-2BBC-43B4-FFDBBB3484B7}"/>
              </a:ext>
            </a:extLst>
          </p:cNvPr>
          <p:cNvSpPr>
            <a:spLocks noGrp="1"/>
          </p:cNvSpPr>
          <p:nvPr>
            <p:ph type="title"/>
          </p:nvPr>
        </p:nvSpPr>
        <p:spPr>
          <a:xfrm>
            <a:off x="838199" y="113451"/>
            <a:ext cx="10515600" cy="832847"/>
          </a:xfrm>
        </p:spPr>
        <p:txBody>
          <a:bodyPr>
            <a:normAutofit fontScale="90000"/>
          </a:bodyPr>
          <a:lstStyle/>
          <a:p>
            <a:r>
              <a:rPr lang="en-GB" b="1"/>
              <a:t>1.3 Mission Statement, Aims, Objectives and USP</a:t>
            </a:r>
            <a:endParaRPr lang="en-GB" b="1" dirty="0"/>
          </a:p>
        </p:txBody>
      </p:sp>
      <p:sp>
        <p:nvSpPr>
          <p:cNvPr id="4" name="Rectangle: Single Corner Rounded 3">
            <a:extLst>
              <a:ext uri="{FF2B5EF4-FFF2-40B4-BE49-F238E27FC236}">
                <a16:creationId xmlns:a16="http://schemas.microsoft.com/office/drawing/2014/main" id="{687A23ED-70A4-BAC8-5A32-42DE3065750A}"/>
              </a:ext>
            </a:extLst>
          </p:cNvPr>
          <p:cNvSpPr/>
          <p:nvPr/>
        </p:nvSpPr>
        <p:spPr>
          <a:xfrm>
            <a:off x="304800" y="946298"/>
            <a:ext cx="9905999" cy="5798251"/>
          </a:xfrm>
          <a:prstGeom prst="round1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b="1" dirty="0">
                <a:latin typeface="Arial" panose="020B0604020202020204" pitchFamily="34" charset="0"/>
                <a:cs typeface="Arial" panose="020B0604020202020204" pitchFamily="34" charset="0"/>
              </a:rPr>
              <a:t>Mission:</a:t>
            </a:r>
            <a:r>
              <a:rPr lang="en-GB" sz="2000" dirty="0">
                <a:latin typeface="Arial" panose="020B0604020202020204" pitchFamily="34" charset="0"/>
                <a:cs typeface="Arial" panose="020B0604020202020204" pitchFamily="34" charset="0"/>
              </a:rPr>
              <a:t> Create handmade bespoke cakes which reflect the most important moments in life.</a:t>
            </a:r>
          </a:p>
          <a:p>
            <a:pPr algn="ct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SMART Objectives:</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Minimum 10 orders a month;</a:t>
            </a:r>
          </a:p>
          <a:p>
            <a:r>
              <a:rPr lang="en-GB" sz="20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Reach 500 followers on TikTok and Instagram by Dec 2026</a:t>
            </a:r>
          </a:p>
          <a:p>
            <a:r>
              <a:rPr lang="en-GB" sz="20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Achieve at least £500 monthly revenue;</a:t>
            </a:r>
          </a:p>
          <a:p>
            <a:r>
              <a:rPr lang="en-GB" sz="20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Food Hygiene Rating 5;</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USP: </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Handmade;</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Fully personalised;</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Affordable bespoke cakes;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894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14BF0-63AA-437F-4856-8A802D5D867F}"/>
              </a:ext>
            </a:extLst>
          </p:cNvPr>
          <p:cNvSpPr>
            <a:spLocks noGrp="1"/>
          </p:cNvSpPr>
          <p:nvPr>
            <p:ph type="title"/>
          </p:nvPr>
        </p:nvSpPr>
        <p:spPr>
          <a:xfrm>
            <a:off x="838200" y="1"/>
            <a:ext cx="10515600" cy="1180214"/>
          </a:xfrm>
        </p:spPr>
        <p:txBody>
          <a:bodyPr>
            <a:normAutofit/>
          </a:bodyPr>
          <a:lstStyle/>
          <a:p>
            <a:pPr algn="ctr"/>
            <a:r>
              <a:rPr lang="en-GB" b="1">
                <a:latin typeface="Arial" panose="020B0604020202020204" pitchFamily="34" charset="0"/>
                <a:cs typeface="Arial" panose="020B0604020202020204" pitchFamily="34" charset="0"/>
              </a:rPr>
              <a:t>1.4</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Legal Structure</a:t>
            </a:r>
            <a:endParaRPr lang="en-GB" b="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69EA1E5C-A008-227A-3E05-CF2FAF700ECD}"/>
              </a:ext>
            </a:extLst>
          </p:cNvPr>
          <p:cNvSpPr/>
          <p:nvPr/>
        </p:nvSpPr>
        <p:spPr>
          <a:xfrm>
            <a:off x="751114" y="1362087"/>
            <a:ext cx="9198935" cy="522058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2000" dirty="0">
                <a:latin typeface="Arial" panose="020B0604020202020204" pitchFamily="34" charset="0"/>
                <a:cs typeface="Arial" panose="020B0604020202020204" pitchFamily="34" charset="0"/>
              </a:rPr>
              <a:t>It is a sole trader business which is the simplest and most common form of business in the United Kingdom for small businesses.</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The benefits include a low overheads costs and full control of decision making of setup</a:t>
            </a:r>
            <a:endParaRPr lang="en-GB" sz="2000" dirty="0"/>
          </a:p>
          <a:p>
            <a:endParaRPr lang="en-GB" dirty="0"/>
          </a:p>
        </p:txBody>
      </p:sp>
      <p:sp>
        <p:nvSpPr>
          <p:cNvPr id="3" name="TextBox 2">
            <a:extLst>
              <a:ext uri="{FF2B5EF4-FFF2-40B4-BE49-F238E27FC236}">
                <a16:creationId xmlns:a16="http://schemas.microsoft.com/office/drawing/2014/main" id="{F7AB7A23-E3EB-DDA4-A9E2-BAFA589656C7}"/>
              </a:ext>
            </a:extLst>
          </p:cNvPr>
          <p:cNvSpPr txBox="1"/>
          <p:nvPr/>
        </p:nvSpPr>
        <p:spPr>
          <a:xfrm>
            <a:off x="1589313" y="5095803"/>
            <a:ext cx="7130143" cy="400110"/>
          </a:xfrm>
          <a:prstGeom prst="rect">
            <a:avLst/>
          </a:prstGeom>
          <a:noFill/>
        </p:spPr>
        <p:txBody>
          <a:bodyPr wrap="square" rtlCol="0">
            <a:spAutoFit/>
          </a:bodyPr>
          <a:lstStyle/>
          <a:p>
            <a:pPr marL="342900"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Easy to establish and manage</a:t>
            </a:r>
          </a:p>
        </p:txBody>
      </p:sp>
    </p:spTree>
    <p:extLst>
      <p:ext uri="{BB962C8B-B14F-4D97-AF65-F5344CB8AC3E}">
        <p14:creationId xmlns:p14="http://schemas.microsoft.com/office/powerpoint/2010/main" val="2525105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16E1490-8932-BB96-6C27-071E378E2E14}"/>
              </a:ext>
            </a:extLst>
          </p:cNvPr>
          <p:cNvPicPr>
            <a:picLocks noChangeAspect="1"/>
          </p:cNvPicPr>
          <p:nvPr/>
        </p:nvPicPr>
        <p:blipFill>
          <a:blip r:embed="rId2"/>
          <a:srcRect r="2712" b="1"/>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89D585-7B6C-2E2E-DFB3-8C5CFDC57834}"/>
              </a:ext>
            </a:extLst>
          </p:cNvPr>
          <p:cNvSpPr>
            <a:spLocks noGrp="1"/>
          </p:cNvSpPr>
          <p:nvPr>
            <p:ph type="title"/>
          </p:nvPr>
        </p:nvSpPr>
        <p:spPr>
          <a:xfrm>
            <a:off x="8626415" y="109944"/>
            <a:ext cx="3484069" cy="1112146"/>
          </a:xfrm>
        </p:spPr>
        <p:txBody>
          <a:bodyPr>
            <a:normAutofit/>
          </a:bodyPr>
          <a:lstStyle/>
          <a:p>
            <a:r>
              <a:rPr lang="en-GB" sz="4000" b="1" dirty="0"/>
              <a:t>1.5 Location</a:t>
            </a:r>
          </a:p>
        </p:txBody>
      </p:sp>
      <p:sp>
        <p:nvSpPr>
          <p:cNvPr id="3" name="Content Placeholder 2">
            <a:extLst>
              <a:ext uri="{FF2B5EF4-FFF2-40B4-BE49-F238E27FC236}">
                <a16:creationId xmlns:a16="http://schemas.microsoft.com/office/drawing/2014/main" id="{C95B98DC-53DF-D31D-13AC-9CC5B215AD8C}"/>
              </a:ext>
            </a:extLst>
          </p:cNvPr>
          <p:cNvSpPr>
            <a:spLocks noGrp="1"/>
          </p:cNvSpPr>
          <p:nvPr>
            <p:ph idx="1"/>
          </p:nvPr>
        </p:nvSpPr>
        <p:spPr>
          <a:xfrm>
            <a:off x="7760072" y="1764350"/>
            <a:ext cx="4350412" cy="4551390"/>
          </a:xfrm>
        </p:spPr>
        <p:txBody>
          <a:bodyPr>
            <a:normAutofit lnSpcReduction="10000"/>
          </a:bodyPr>
          <a:lstStyle/>
          <a:p>
            <a:r>
              <a:rPr lang="en-GB" sz="2000" dirty="0">
                <a:latin typeface="Arial" panose="020B0604020202020204" pitchFamily="34" charset="0"/>
                <a:cs typeface="Arial" panose="020B0604020202020204" pitchFamily="34" charset="0"/>
              </a:rPr>
              <a:t>The company has been able to use a private home-based kitchen in Cardiff (Riverside/Canton).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Delivery &amp; collection available.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One of the most important areas of managing premises, and thus of the attainment of early positive cash flow, is the cost control of a micro enterprise, as pointed out by Barrow, Barrow and Brown (2021, p. 112).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Strong community market;</a:t>
            </a:r>
          </a:p>
          <a:p>
            <a:endParaRPr lang="en-GB" sz="1700" dirty="0"/>
          </a:p>
          <a:p>
            <a:endParaRPr lang="en-GB" sz="1700" dirty="0"/>
          </a:p>
        </p:txBody>
      </p:sp>
    </p:spTree>
    <p:extLst>
      <p:ext uri="{BB962C8B-B14F-4D97-AF65-F5344CB8AC3E}">
        <p14:creationId xmlns:p14="http://schemas.microsoft.com/office/powerpoint/2010/main" val="152610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29BDA2D-76F9-ADB9-9BB0-27AAF450CA6E}"/>
              </a:ext>
            </a:extLst>
          </p:cNvPr>
          <p:cNvPicPr>
            <a:picLocks noChangeAspect="1"/>
          </p:cNvPicPr>
          <p:nvPr/>
        </p:nvPicPr>
        <p:blipFill>
          <a:blip r:embed="rId2">
            <a:duotone>
              <a:schemeClr val="bg2">
                <a:shade val="45000"/>
                <a:satMod val="135000"/>
              </a:schemeClr>
              <a:prstClr val="white"/>
            </a:duotone>
          </a:blip>
          <a:srcRect t="1541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512E5-42F0-D9DE-EDCC-E120858FFFD7}"/>
              </a:ext>
            </a:extLst>
          </p:cNvPr>
          <p:cNvSpPr>
            <a:spLocks noGrp="1"/>
          </p:cNvSpPr>
          <p:nvPr>
            <p:ph type="title"/>
          </p:nvPr>
        </p:nvSpPr>
        <p:spPr>
          <a:xfrm>
            <a:off x="838200" y="365125"/>
            <a:ext cx="10515600" cy="1325563"/>
          </a:xfrm>
        </p:spPr>
        <p:txBody>
          <a:bodyPr>
            <a:normAutofit/>
          </a:bodyPr>
          <a:lstStyle/>
          <a:p>
            <a:r>
              <a:rPr lang="en-GB" b="1"/>
              <a:t>1.6 Human Resources Strategy</a:t>
            </a:r>
            <a:endParaRPr lang="en-GB" b="1" dirty="0"/>
          </a:p>
        </p:txBody>
      </p:sp>
      <p:graphicFrame>
        <p:nvGraphicFramePr>
          <p:cNvPr id="72" name="Content Placeholder 2">
            <a:extLst>
              <a:ext uri="{FF2B5EF4-FFF2-40B4-BE49-F238E27FC236}">
                <a16:creationId xmlns:a16="http://schemas.microsoft.com/office/drawing/2014/main" id="{7D425778-5298-E410-498E-7C92ECD7B027}"/>
              </a:ext>
            </a:extLst>
          </p:cNvPr>
          <p:cNvGraphicFramePr>
            <a:graphicFrameLocks noGrp="1"/>
          </p:cNvGraphicFramePr>
          <p:nvPr>
            <p:ph idx="1"/>
            <p:extLst>
              <p:ext uri="{D42A27DB-BD31-4B8C-83A1-F6EECF244321}">
                <p14:modId xmlns:p14="http://schemas.microsoft.com/office/powerpoint/2010/main" val="34200831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876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72278-3074-14C3-3598-E1926F21DDE6}"/>
              </a:ext>
            </a:extLst>
          </p:cNvPr>
          <p:cNvSpPr>
            <a:spLocks noGrp="1"/>
          </p:cNvSpPr>
          <p:nvPr>
            <p:ph type="title"/>
          </p:nvPr>
        </p:nvSpPr>
        <p:spPr>
          <a:xfrm>
            <a:off x="838200" y="195005"/>
            <a:ext cx="8685810" cy="644968"/>
          </a:xfrm>
        </p:spPr>
        <p:txBody>
          <a:bodyPr>
            <a:normAutofit fontScale="90000"/>
          </a:bodyPr>
          <a:lstStyle/>
          <a:p>
            <a:r>
              <a:rPr lang="en-GB" b="1" dirty="0">
                <a:latin typeface="Arial" panose="020B0604020202020204" pitchFamily="34" charset="0"/>
                <a:cs typeface="Arial" panose="020B0604020202020204" pitchFamily="34" charset="0"/>
              </a:rPr>
              <a:t>1.7 Financial Overview &amp; Cash Flow Forecast</a:t>
            </a:r>
          </a:p>
        </p:txBody>
      </p:sp>
      <p:sp>
        <p:nvSpPr>
          <p:cNvPr id="8" name="Rectangle: Single Corner Rounded 7">
            <a:extLst>
              <a:ext uri="{FF2B5EF4-FFF2-40B4-BE49-F238E27FC236}">
                <a16:creationId xmlns:a16="http://schemas.microsoft.com/office/drawing/2014/main" id="{542BAB2B-B6DF-E507-C5A9-813B597D1ABE}"/>
              </a:ext>
            </a:extLst>
          </p:cNvPr>
          <p:cNvSpPr/>
          <p:nvPr/>
        </p:nvSpPr>
        <p:spPr>
          <a:xfrm>
            <a:off x="8712530" y="1603954"/>
            <a:ext cx="3479470" cy="4631377"/>
          </a:xfrm>
          <a:prstGeom prst="round1Rect">
            <a:avLst/>
          </a:prstGeom>
        </p:spPr>
        <p:style>
          <a:lnRef idx="3">
            <a:schemeClr val="lt1"/>
          </a:lnRef>
          <a:fillRef idx="1">
            <a:schemeClr val="accent2"/>
          </a:fillRef>
          <a:effectRef idx="1">
            <a:schemeClr val="accent2"/>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prstClr val="black"/>
                </a:solidFill>
                <a:latin typeface="Arial" panose="020B0604020202020204" pitchFamily="34" charset="0"/>
                <a:cs typeface="Arial" panose="020B0604020202020204" pitchFamily="34" charset="0"/>
              </a:rPr>
              <a:t>- </a:t>
            </a: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Initial investment £500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Positive cash flow throughout Year 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Projected closing balance of approximately £2,600</a:t>
            </a:r>
          </a:p>
        </p:txBody>
      </p:sp>
      <p:graphicFrame>
        <p:nvGraphicFramePr>
          <p:cNvPr id="34" name="Table 33">
            <a:extLst>
              <a:ext uri="{FF2B5EF4-FFF2-40B4-BE49-F238E27FC236}">
                <a16:creationId xmlns:a16="http://schemas.microsoft.com/office/drawing/2014/main" id="{4039FDBC-EE17-66E7-CFA4-5113ED66C4AD}"/>
              </a:ext>
            </a:extLst>
          </p:cNvPr>
          <p:cNvGraphicFramePr>
            <a:graphicFrameLocks noGrp="1"/>
          </p:cNvGraphicFramePr>
          <p:nvPr>
            <p:extLst>
              <p:ext uri="{D42A27DB-BD31-4B8C-83A1-F6EECF244321}">
                <p14:modId xmlns:p14="http://schemas.microsoft.com/office/powerpoint/2010/main" val="1637466354"/>
              </p:ext>
            </p:extLst>
          </p:nvPr>
        </p:nvGraphicFramePr>
        <p:xfrm>
          <a:off x="186047" y="1460667"/>
          <a:ext cx="8071739" cy="5351102"/>
        </p:xfrm>
        <a:graphic>
          <a:graphicData uri="http://schemas.openxmlformats.org/drawingml/2006/table">
            <a:tbl>
              <a:tblPr firstRow="1" firstCol="1" bandRow="1"/>
              <a:tblGrid>
                <a:gridCol w="620903">
                  <a:extLst>
                    <a:ext uri="{9D8B030D-6E8A-4147-A177-3AD203B41FA5}">
                      <a16:colId xmlns:a16="http://schemas.microsoft.com/office/drawing/2014/main" val="3291358865"/>
                    </a:ext>
                  </a:extLst>
                </a:gridCol>
                <a:gridCol w="620903">
                  <a:extLst>
                    <a:ext uri="{9D8B030D-6E8A-4147-A177-3AD203B41FA5}">
                      <a16:colId xmlns:a16="http://schemas.microsoft.com/office/drawing/2014/main" val="3606429123"/>
                    </a:ext>
                  </a:extLst>
                </a:gridCol>
                <a:gridCol w="620903">
                  <a:extLst>
                    <a:ext uri="{9D8B030D-6E8A-4147-A177-3AD203B41FA5}">
                      <a16:colId xmlns:a16="http://schemas.microsoft.com/office/drawing/2014/main" val="34002222"/>
                    </a:ext>
                  </a:extLst>
                </a:gridCol>
                <a:gridCol w="620903">
                  <a:extLst>
                    <a:ext uri="{9D8B030D-6E8A-4147-A177-3AD203B41FA5}">
                      <a16:colId xmlns:a16="http://schemas.microsoft.com/office/drawing/2014/main" val="1308580190"/>
                    </a:ext>
                  </a:extLst>
                </a:gridCol>
                <a:gridCol w="620903">
                  <a:extLst>
                    <a:ext uri="{9D8B030D-6E8A-4147-A177-3AD203B41FA5}">
                      <a16:colId xmlns:a16="http://schemas.microsoft.com/office/drawing/2014/main" val="2143808176"/>
                    </a:ext>
                  </a:extLst>
                </a:gridCol>
                <a:gridCol w="620903">
                  <a:extLst>
                    <a:ext uri="{9D8B030D-6E8A-4147-A177-3AD203B41FA5}">
                      <a16:colId xmlns:a16="http://schemas.microsoft.com/office/drawing/2014/main" val="2766307699"/>
                    </a:ext>
                  </a:extLst>
                </a:gridCol>
                <a:gridCol w="620903">
                  <a:extLst>
                    <a:ext uri="{9D8B030D-6E8A-4147-A177-3AD203B41FA5}">
                      <a16:colId xmlns:a16="http://schemas.microsoft.com/office/drawing/2014/main" val="1954568279"/>
                    </a:ext>
                  </a:extLst>
                </a:gridCol>
                <a:gridCol w="620903">
                  <a:extLst>
                    <a:ext uri="{9D8B030D-6E8A-4147-A177-3AD203B41FA5}">
                      <a16:colId xmlns:a16="http://schemas.microsoft.com/office/drawing/2014/main" val="903486649"/>
                    </a:ext>
                  </a:extLst>
                </a:gridCol>
                <a:gridCol w="620903">
                  <a:extLst>
                    <a:ext uri="{9D8B030D-6E8A-4147-A177-3AD203B41FA5}">
                      <a16:colId xmlns:a16="http://schemas.microsoft.com/office/drawing/2014/main" val="4038524057"/>
                    </a:ext>
                  </a:extLst>
                </a:gridCol>
                <a:gridCol w="620903">
                  <a:extLst>
                    <a:ext uri="{9D8B030D-6E8A-4147-A177-3AD203B41FA5}">
                      <a16:colId xmlns:a16="http://schemas.microsoft.com/office/drawing/2014/main" val="3713356293"/>
                    </a:ext>
                  </a:extLst>
                </a:gridCol>
                <a:gridCol w="620903">
                  <a:extLst>
                    <a:ext uri="{9D8B030D-6E8A-4147-A177-3AD203B41FA5}">
                      <a16:colId xmlns:a16="http://schemas.microsoft.com/office/drawing/2014/main" val="1927263940"/>
                    </a:ext>
                  </a:extLst>
                </a:gridCol>
                <a:gridCol w="620903">
                  <a:extLst>
                    <a:ext uri="{9D8B030D-6E8A-4147-A177-3AD203B41FA5}">
                      <a16:colId xmlns:a16="http://schemas.microsoft.com/office/drawing/2014/main" val="3810898623"/>
                    </a:ext>
                  </a:extLst>
                </a:gridCol>
                <a:gridCol w="620903">
                  <a:extLst>
                    <a:ext uri="{9D8B030D-6E8A-4147-A177-3AD203B41FA5}">
                      <a16:colId xmlns:a16="http://schemas.microsoft.com/office/drawing/2014/main" val="85252969"/>
                    </a:ext>
                  </a:extLst>
                </a:gridCol>
              </a:tblGrid>
              <a:tr h="248197">
                <a:tc>
                  <a:txBody>
                    <a:bodyPr/>
                    <a:lstStyle/>
                    <a:p>
                      <a:pPr>
                        <a:lnSpc>
                          <a:spcPct val="150000"/>
                        </a:lnSpc>
                        <a:spcAft>
                          <a:spcPts val="800"/>
                        </a:spcAft>
                        <a:buNone/>
                      </a:pPr>
                      <a:r>
                        <a:rPr lang="en-US" sz="1000" b="1" kern="0">
                          <a:effectLst/>
                          <a:latin typeface="Arial" panose="020B0604020202020204" pitchFamily="34" charset="0"/>
                          <a:ea typeface="Arial" panose="020B0604020202020204" pitchFamily="34" charset="0"/>
                          <a:cs typeface="Times New Roman" panose="02020603050405020304" pitchFamily="18" charset="0"/>
                        </a:rPr>
                        <a:t>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Apr</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May</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Jun</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Jul</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Aug</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Sep</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Oct</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Nov</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Dec</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Jan</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a:solidFill>
                            <a:srgbClr val="FFFFFF"/>
                          </a:solidFill>
                          <a:effectLst/>
                          <a:latin typeface="Arial" panose="020B0604020202020204" pitchFamily="34" charset="0"/>
                          <a:ea typeface="Arial" panose="020B0604020202020204" pitchFamily="34" charset="0"/>
                          <a:cs typeface="Times New Roman" panose="02020603050405020304" pitchFamily="18" charset="0"/>
                        </a:rPr>
                        <a:t>Feb</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tc>
                  <a:txBody>
                    <a:bodyPr/>
                    <a:lstStyle/>
                    <a:p>
                      <a:pPr algn="r">
                        <a:lnSpc>
                          <a:spcPct val="150000"/>
                        </a:lnSpc>
                        <a:spcAft>
                          <a:spcPts val="800"/>
                        </a:spcAft>
                        <a:buNone/>
                      </a:pPr>
                      <a:r>
                        <a:rPr lang="en-US" sz="1000" b="1" kern="0" dirty="0">
                          <a:solidFill>
                            <a:srgbClr val="FFFFFF"/>
                          </a:solidFill>
                          <a:effectLst/>
                          <a:latin typeface="Arial" panose="020B0604020202020204" pitchFamily="34" charset="0"/>
                          <a:ea typeface="Arial" panose="020B0604020202020204" pitchFamily="34" charset="0"/>
                          <a:cs typeface="Times New Roman" panose="02020603050405020304" pitchFamily="18" charset="0"/>
                        </a:rPr>
                        <a:t>Mar</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2E4882"/>
                    </a:solidFill>
                  </a:tcPr>
                </a:tc>
                <a:extLst>
                  <a:ext uri="{0D108BD9-81ED-4DB2-BD59-A6C34878D82A}">
                    <a16:rowId xmlns:a16="http://schemas.microsoft.com/office/drawing/2014/main" val="73150206"/>
                  </a:ext>
                </a:extLst>
              </a:tr>
              <a:tr h="618277">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Sales Income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£400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£400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£450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£700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£800</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EAF2EA"/>
                    </a:solidFill>
                  </a:tcPr>
                </a:tc>
                <a:extLst>
                  <a:ext uri="{0D108BD9-81ED-4DB2-BD59-A6C34878D82A}">
                    <a16:rowId xmlns:a16="http://schemas.microsoft.com/office/drawing/2014/main" val="2551429225"/>
                  </a:ext>
                </a:extLst>
              </a:tr>
              <a:tr h="630761">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Ingredient Costs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£180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£200</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£140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£180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£280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£140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466646208"/>
                  </a:ext>
                </a:extLst>
              </a:tr>
              <a:tr h="328625">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Packaging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£35</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376378574"/>
                  </a:ext>
                </a:extLst>
              </a:tr>
              <a:tr h="347102">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Overheads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718198673"/>
                  </a:ext>
                </a:extLst>
              </a:tr>
              <a:tr h="479692">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Total Outgoings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£235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£285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£210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£235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£285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£380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£405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£210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£235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£285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FF2CC"/>
                    </a:solidFill>
                  </a:tcPr>
                </a:tc>
                <a:extLst>
                  <a:ext uri="{0D108BD9-81ED-4DB2-BD59-A6C34878D82A}">
                    <a16:rowId xmlns:a16="http://schemas.microsoft.com/office/drawing/2014/main" val="4271656821"/>
                  </a:ext>
                </a:extLst>
              </a:tr>
              <a:tr h="630761">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Net Cash Flow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£140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£90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£140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£165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£320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£395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£90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extLst>
                  <a:ext uri="{0D108BD9-81ED-4DB2-BD59-A6C34878D82A}">
                    <a16:rowId xmlns:a16="http://schemas.microsoft.com/office/drawing/2014/main" val="1274515923"/>
                  </a:ext>
                </a:extLst>
              </a:tr>
              <a:tr h="630761">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Opening Balance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£500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£640</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£755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£970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£1060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£1175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£1315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£1480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£1800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£2195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£2285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£2400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F3F3F3"/>
                    </a:solidFill>
                  </a:tcPr>
                </a:tc>
                <a:extLst>
                  <a:ext uri="{0D108BD9-81ED-4DB2-BD59-A6C34878D82A}">
                    <a16:rowId xmlns:a16="http://schemas.microsoft.com/office/drawing/2014/main" val="1309664135"/>
                  </a:ext>
                </a:extLst>
              </a:tr>
              <a:tr h="479692">
                <a:tc>
                  <a:txBody>
                    <a:bodyPr/>
                    <a:lstStyle/>
                    <a:p>
                      <a:pP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Closing Balance (£)</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£640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£755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£970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£1060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£1175</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£1315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£1480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£1800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£2195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£2285</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a:solidFill>
                            <a:srgbClr val="000000"/>
                          </a:solidFill>
                          <a:effectLst/>
                          <a:latin typeface="Arial" panose="020B0604020202020204" pitchFamily="34" charset="0"/>
                          <a:ea typeface="Arial" panose="020B0604020202020204" pitchFamily="34" charset="0"/>
                          <a:cs typeface="Times New Roman" panose="02020603050405020304" pitchFamily="18" charset="0"/>
                        </a:rPr>
                        <a:t>£2400</a:t>
                      </a:r>
                      <a:endParaRPr lang="en-GB" sz="1000" b="1" kern="10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tc>
                  <a:txBody>
                    <a:bodyPr/>
                    <a:lstStyle/>
                    <a:p>
                      <a:pPr algn="r">
                        <a:lnSpc>
                          <a:spcPct val="150000"/>
                        </a:lnSpc>
                        <a:spcAft>
                          <a:spcPts val="800"/>
                        </a:spcAft>
                        <a:buNone/>
                      </a:pPr>
                      <a:r>
                        <a:rPr lang="en-US" sz="10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£2615</a:t>
                      </a:r>
                      <a:endParaRPr lang="en-GB" sz="10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31320" marR="31320" marT="20880" marB="20880">
                    <a:lnL w="12700" cap="flat" cmpd="sng" algn="ctr">
                      <a:solidFill>
                        <a:srgbClr val="AAAAAA"/>
                      </a:solidFill>
                      <a:prstDash val="solid"/>
                      <a:round/>
                      <a:headEnd type="none" w="med" len="med"/>
                      <a:tailEnd type="none" w="med" len="med"/>
                    </a:lnL>
                    <a:lnR w="12700" cap="flat" cmpd="sng" algn="ctr">
                      <a:solidFill>
                        <a:srgbClr val="AAAAAA"/>
                      </a:solidFill>
                      <a:prstDash val="solid"/>
                      <a:round/>
                      <a:headEnd type="none" w="med" len="med"/>
                      <a:tailEnd type="none" w="med" len="med"/>
                    </a:lnR>
                    <a:lnT w="12700" cap="flat" cmpd="sng" algn="ctr">
                      <a:solidFill>
                        <a:srgbClr val="AAAAAA"/>
                      </a:solidFill>
                      <a:prstDash val="solid"/>
                      <a:round/>
                      <a:headEnd type="none" w="med" len="med"/>
                      <a:tailEnd type="none" w="med" len="med"/>
                    </a:lnT>
                    <a:lnB w="12700" cap="flat" cmpd="sng" algn="ctr">
                      <a:solidFill>
                        <a:srgbClr val="AAAAAA"/>
                      </a:solidFill>
                      <a:prstDash val="solid"/>
                      <a:round/>
                      <a:headEnd type="none" w="med" len="med"/>
                      <a:tailEnd type="none" w="med" len="med"/>
                    </a:lnB>
                    <a:solidFill>
                      <a:srgbClr val="D9EAF7"/>
                    </a:solidFill>
                  </a:tcPr>
                </a:tc>
                <a:extLst>
                  <a:ext uri="{0D108BD9-81ED-4DB2-BD59-A6C34878D82A}">
                    <a16:rowId xmlns:a16="http://schemas.microsoft.com/office/drawing/2014/main" val="3329614618"/>
                  </a:ext>
                </a:extLst>
              </a:tr>
            </a:tbl>
          </a:graphicData>
        </a:graphic>
      </p:graphicFrame>
    </p:spTree>
    <p:extLst>
      <p:ext uri="{BB962C8B-B14F-4D97-AF65-F5344CB8AC3E}">
        <p14:creationId xmlns:p14="http://schemas.microsoft.com/office/powerpoint/2010/main" val="3871016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9C267-7410-EFB1-59B9-A575324D803F}"/>
              </a:ext>
            </a:extLst>
          </p:cNvPr>
          <p:cNvSpPr>
            <a:spLocks noGrp="1"/>
          </p:cNvSpPr>
          <p:nvPr>
            <p:ph type="title"/>
          </p:nvPr>
        </p:nvSpPr>
        <p:spPr>
          <a:xfrm>
            <a:off x="838200" y="99312"/>
            <a:ext cx="10166498" cy="476656"/>
          </a:xfrm>
        </p:spPr>
        <p:txBody>
          <a:bodyPr>
            <a:normAutofit fontScale="90000"/>
          </a:bodyPr>
          <a:lstStyle/>
          <a:p>
            <a:pPr algn="ctr"/>
            <a:r>
              <a:rPr lang="en-GB" b="1" dirty="0">
                <a:latin typeface="Arial" panose="020B0604020202020204" pitchFamily="34" charset="0"/>
                <a:cs typeface="Arial" panose="020B0604020202020204" pitchFamily="34" charset="0"/>
              </a:rPr>
              <a:t>1.8 SWOT</a:t>
            </a:r>
          </a:p>
        </p:txBody>
      </p:sp>
      <p:graphicFrame>
        <p:nvGraphicFramePr>
          <p:cNvPr id="7" name="Table 6">
            <a:extLst>
              <a:ext uri="{FF2B5EF4-FFF2-40B4-BE49-F238E27FC236}">
                <a16:creationId xmlns:a16="http://schemas.microsoft.com/office/drawing/2014/main" id="{79DD3972-B236-733F-CC5A-69563D413ED0}"/>
              </a:ext>
            </a:extLst>
          </p:cNvPr>
          <p:cNvGraphicFramePr>
            <a:graphicFrameLocks noGrp="1"/>
          </p:cNvGraphicFramePr>
          <p:nvPr>
            <p:extLst>
              <p:ext uri="{D42A27DB-BD31-4B8C-83A1-F6EECF244321}">
                <p14:modId xmlns:p14="http://schemas.microsoft.com/office/powerpoint/2010/main" val="2913310563"/>
              </p:ext>
            </p:extLst>
          </p:nvPr>
        </p:nvGraphicFramePr>
        <p:xfrm>
          <a:off x="1252869" y="692924"/>
          <a:ext cx="10166498" cy="5854920"/>
        </p:xfrm>
        <a:graphic>
          <a:graphicData uri="http://schemas.openxmlformats.org/drawingml/2006/table">
            <a:tbl>
              <a:tblPr firstRow="1" firstCol="1" bandRow="1"/>
              <a:tblGrid>
                <a:gridCol w="5083249">
                  <a:extLst>
                    <a:ext uri="{9D8B030D-6E8A-4147-A177-3AD203B41FA5}">
                      <a16:colId xmlns:a16="http://schemas.microsoft.com/office/drawing/2014/main" val="3360451432"/>
                    </a:ext>
                  </a:extLst>
                </a:gridCol>
                <a:gridCol w="5083249">
                  <a:extLst>
                    <a:ext uri="{9D8B030D-6E8A-4147-A177-3AD203B41FA5}">
                      <a16:colId xmlns:a16="http://schemas.microsoft.com/office/drawing/2014/main" val="1810592326"/>
                    </a:ext>
                  </a:extLst>
                </a:gridCol>
              </a:tblGrid>
              <a:tr h="3132040">
                <a:tc>
                  <a:txBody>
                    <a:bodyPr/>
                    <a:lstStyle/>
                    <a:p>
                      <a:pPr>
                        <a:lnSpc>
                          <a:spcPct val="150000"/>
                        </a:lnSpc>
                        <a:spcAft>
                          <a:spcPts val="400"/>
                        </a:spcAft>
                        <a:buNone/>
                      </a:pPr>
                      <a:r>
                        <a:rPr lang="en-US" sz="1800" b="1"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Strengths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Low overhead — home-based kitchen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Fully customised, handmade products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Existing loyal local customer base</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Strong baking passion and craft skills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88900" marR="88900" marT="63500" marB="63500">
                    <a:lnL w="12700" cap="flat" cmpd="sng" algn="ctr">
                      <a:solidFill>
                        <a:srgbClr val="888888"/>
                      </a:solidFill>
                      <a:prstDash val="solid"/>
                      <a:round/>
                      <a:headEnd type="none" w="med" len="med"/>
                      <a:tailEnd type="none" w="med" len="med"/>
                    </a:lnL>
                    <a:lnR w="12700" cap="flat" cmpd="sng" algn="ctr">
                      <a:solidFill>
                        <a:srgbClr val="888888"/>
                      </a:solidFill>
                      <a:prstDash val="solid"/>
                      <a:round/>
                      <a:headEnd type="none" w="med" len="med"/>
                      <a:tailEnd type="none" w="med" len="med"/>
                    </a:lnR>
                    <a:lnT w="12700" cap="flat" cmpd="sng" algn="ctr">
                      <a:solidFill>
                        <a:srgbClr val="888888"/>
                      </a:solidFill>
                      <a:prstDash val="solid"/>
                      <a:round/>
                      <a:headEnd type="none" w="med" len="med"/>
                      <a:tailEnd type="none" w="med" len="med"/>
                    </a:lnT>
                    <a:lnB w="12700" cap="flat" cmpd="sng" algn="ctr">
                      <a:solidFill>
                        <a:srgbClr val="888888"/>
                      </a:solidFill>
                      <a:prstDash val="solid"/>
                      <a:round/>
                      <a:headEnd type="none" w="med" len="med"/>
                      <a:tailEnd type="none" w="med" len="med"/>
                    </a:lnB>
                    <a:solidFill>
                      <a:srgbClr val="D9EAD3"/>
                    </a:solidFill>
                  </a:tcPr>
                </a:tc>
                <a:tc>
                  <a:txBody>
                    <a:bodyPr/>
                    <a:lstStyle/>
                    <a:p>
                      <a:pPr>
                        <a:lnSpc>
                          <a:spcPct val="150000"/>
                        </a:lnSpc>
                        <a:spcAft>
                          <a:spcPts val="400"/>
                        </a:spcAft>
                        <a:buNone/>
                      </a:pPr>
                      <a:r>
                        <a:rPr lang="en-US" sz="1800" b="1"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Weaknesses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Limited production capacity as a sole trader</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Seasonal fluctuation in demand</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Restricted marketing budget</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Home kitchen subject to food hygiene registration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88900" marR="88900" marT="63500" marB="63500">
                    <a:lnL w="12700" cap="flat" cmpd="sng" algn="ctr">
                      <a:solidFill>
                        <a:srgbClr val="888888"/>
                      </a:solidFill>
                      <a:prstDash val="solid"/>
                      <a:round/>
                      <a:headEnd type="none" w="med" len="med"/>
                      <a:tailEnd type="none" w="med" len="med"/>
                    </a:lnL>
                    <a:lnR w="12700" cap="flat" cmpd="sng" algn="ctr">
                      <a:solidFill>
                        <a:srgbClr val="888888"/>
                      </a:solidFill>
                      <a:prstDash val="solid"/>
                      <a:round/>
                      <a:headEnd type="none" w="med" len="med"/>
                      <a:tailEnd type="none" w="med" len="med"/>
                    </a:lnR>
                    <a:lnT w="12700" cap="flat" cmpd="sng" algn="ctr">
                      <a:solidFill>
                        <a:srgbClr val="888888"/>
                      </a:solidFill>
                      <a:prstDash val="solid"/>
                      <a:round/>
                      <a:headEnd type="none" w="med" len="med"/>
                      <a:tailEnd type="none" w="med" len="med"/>
                    </a:lnT>
                    <a:lnB w="12700" cap="flat" cmpd="sng" algn="ctr">
                      <a:solidFill>
                        <a:srgbClr val="888888"/>
                      </a:solidFill>
                      <a:prstDash val="solid"/>
                      <a:round/>
                      <a:headEnd type="none" w="med" len="med"/>
                      <a:tailEnd type="none" w="med" len="med"/>
                    </a:lnB>
                    <a:solidFill>
                      <a:srgbClr val="FCE5CD"/>
                    </a:solidFill>
                  </a:tcPr>
                </a:tc>
                <a:extLst>
                  <a:ext uri="{0D108BD9-81ED-4DB2-BD59-A6C34878D82A}">
                    <a16:rowId xmlns:a16="http://schemas.microsoft.com/office/drawing/2014/main" val="6845812"/>
                  </a:ext>
                </a:extLst>
              </a:tr>
              <a:tr h="2449263">
                <a:tc>
                  <a:txBody>
                    <a:bodyPr/>
                    <a:lstStyle/>
                    <a:p>
                      <a:pPr>
                        <a:lnSpc>
                          <a:spcPct val="150000"/>
                        </a:lnSpc>
                        <a:spcAft>
                          <a:spcPts val="400"/>
                        </a:spcAft>
                        <a:buNone/>
                      </a:pPr>
                      <a:r>
                        <a:rPr lang="en-US" sz="1800" b="1"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Opportunities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Growing UK artisan bakery market (CAGR 3.5%)</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Rising consumer demand for personalization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Potential expansion to events and corporate orders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88900" marR="88900" marT="63500" marB="63500">
                    <a:lnL w="12700" cap="flat" cmpd="sng" algn="ctr">
                      <a:solidFill>
                        <a:srgbClr val="888888"/>
                      </a:solidFill>
                      <a:prstDash val="solid"/>
                      <a:round/>
                      <a:headEnd type="none" w="med" len="med"/>
                      <a:tailEnd type="none" w="med" len="med"/>
                    </a:lnL>
                    <a:lnR w="12700" cap="flat" cmpd="sng" algn="ctr">
                      <a:solidFill>
                        <a:srgbClr val="888888"/>
                      </a:solidFill>
                      <a:prstDash val="solid"/>
                      <a:round/>
                      <a:headEnd type="none" w="med" len="med"/>
                      <a:tailEnd type="none" w="med" len="med"/>
                    </a:lnR>
                    <a:lnT w="12700" cap="flat" cmpd="sng" algn="ctr">
                      <a:solidFill>
                        <a:srgbClr val="888888"/>
                      </a:solidFill>
                      <a:prstDash val="solid"/>
                      <a:round/>
                      <a:headEnd type="none" w="med" len="med"/>
                      <a:tailEnd type="none" w="med" len="med"/>
                    </a:lnT>
                    <a:lnB w="12700" cap="flat" cmpd="sng" algn="ctr">
                      <a:solidFill>
                        <a:srgbClr val="888888"/>
                      </a:solidFill>
                      <a:prstDash val="solid"/>
                      <a:round/>
                      <a:headEnd type="none" w="med" len="med"/>
                      <a:tailEnd type="none" w="med" len="med"/>
                    </a:lnB>
                    <a:solidFill>
                      <a:srgbClr val="CFE2F3"/>
                    </a:solidFill>
                  </a:tcPr>
                </a:tc>
                <a:tc>
                  <a:txBody>
                    <a:bodyPr/>
                    <a:lstStyle/>
                    <a:p>
                      <a:pPr>
                        <a:lnSpc>
                          <a:spcPct val="150000"/>
                        </a:lnSpc>
                        <a:spcAft>
                          <a:spcPts val="400"/>
                        </a:spcAft>
                        <a:buNone/>
                      </a:pPr>
                      <a:r>
                        <a:rPr lang="en-US" sz="1800" b="1"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Threats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Competition from supermarket bakeries and online sellers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Rising ingredient costs due to inflation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200"/>
                        </a:spcBef>
                        <a:spcAft>
                          <a:spcPts val="200"/>
                        </a:spcAft>
                        <a:buNone/>
                      </a:pPr>
                      <a:r>
                        <a:rPr lang="en-US" sz="1800" kern="0" dirty="0">
                          <a:solidFill>
                            <a:srgbClr val="000000"/>
                          </a:solidFill>
                          <a:effectLst/>
                          <a:latin typeface="Arial" panose="020B0604020202020204" pitchFamily="34" charset="0"/>
                          <a:ea typeface="Arial" panose="020B0604020202020204" pitchFamily="34" charset="0"/>
                          <a:cs typeface="Arial" panose="020B0604020202020204" pitchFamily="34" charset="0"/>
                        </a:rPr>
                        <a:t>• Difficulty scaling without further capital investment</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88900" marR="88900" marT="63500" marB="63500">
                    <a:lnL w="12700" cap="flat" cmpd="sng" algn="ctr">
                      <a:solidFill>
                        <a:srgbClr val="888888"/>
                      </a:solidFill>
                      <a:prstDash val="solid"/>
                      <a:round/>
                      <a:headEnd type="none" w="med" len="med"/>
                      <a:tailEnd type="none" w="med" len="med"/>
                    </a:lnL>
                    <a:lnR w="12700" cap="flat" cmpd="sng" algn="ctr">
                      <a:solidFill>
                        <a:srgbClr val="888888"/>
                      </a:solidFill>
                      <a:prstDash val="solid"/>
                      <a:round/>
                      <a:headEnd type="none" w="med" len="med"/>
                      <a:tailEnd type="none" w="med" len="med"/>
                    </a:lnR>
                    <a:lnT w="12700" cap="flat" cmpd="sng" algn="ctr">
                      <a:solidFill>
                        <a:srgbClr val="888888"/>
                      </a:solidFill>
                      <a:prstDash val="solid"/>
                      <a:round/>
                      <a:headEnd type="none" w="med" len="med"/>
                      <a:tailEnd type="none" w="med" len="med"/>
                    </a:lnT>
                    <a:lnB w="12700" cap="flat" cmpd="sng" algn="ctr">
                      <a:solidFill>
                        <a:srgbClr val="888888"/>
                      </a:solidFill>
                      <a:prstDash val="solid"/>
                      <a:round/>
                      <a:headEnd type="none" w="med" len="med"/>
                      <a:tailEnd type="none" w="med" len="med"/>
                    </a:lnB>
                    <a:solidFill>
                      <a:srgbClr val="F4CCCC"/>
                    </a:solidFill>
                  </a:tcPr>
                </a:tc>
                <a:extLst>
                  <a:ext uri="{0D108BD9-81ED-4DB2-BD59-A6C34878D82A}">
                    <a16:rowId xmlns:a16="http://schemas.microsoft.com/office/drawing/2014/main" val="2033397889"/>
                  </a:ext>
                </a:extLst>
              </a:tr>
            </a:tbl>
          </a:graphicData>
        </a:graphic>
      </p:graphicFrame>
    </p:spTree>
    <p:extLst>
      <p:ext uri="{BB962C8B-B14F-4D97-AF65-F5344CB8AC3E}">
        <p14:creationId xmlns:p14="http://schemas.microsoft.com/office/powerpoint/2010/main" val="1780607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8C7FF-7F78-0B35-C76B-9851E1F263F1}"/>
              </a:ext>
            </a:extLst>
          </p:cNvPr>
          <p:cNvSpPr>
            <a:spLocks noGrp="1"/>
          </p:cNvSpPr>
          <p:nvPr>
            <p:ph type="title"/>
          </p:nvPr>
        </p:nvSpPr>
        <p:spPr>
          <a:xfrm>
            <a:off x="753139" y="131208"/>
            <a:ext cx="10515600" cy="708763"/>
          </a:xfrm>
        </p:spPr>
        <p:txBody>
          <a:bodyPr/>
          <a:lstStyle/>
          <a:p>
            <a:r>
              <a:rPr lang="en-GB" b="1">
                <a:latin typeface="Arial" panose="020B0604020202020204" pitchFamily="34" charset="0"/>
                <a:cs typeface="Arial" panose="020B0604020202020204" pitchFamily="34" charset="0"/>
              </a:rPr>
              <a:t>1.9 Market Research </a:t>
            </a:r>
            <a:endParaRPr lang="en-GB"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B0F7954-103C-7522-2645-DB43A8658B06}"/>
              </a:ext>
            </a:extLst>
          </p:cNvPr>
          <p:cNvGraphicFramePr>
            <a:graphicFrameLocks noGrp="1"/>
          </p:cNvGraphicFramePr>
          <p:nvPr>
            <p:ph idx="1"/>
            <p:extLst>
              <p:ext uri="{D42A27DB-BD31-4B8C-83A1-F6EECF244321}">
                <p14:modId xmlns:p14="http://schemas.microsoft.com/office/powerpoint/2010/main" val="3568546057"/>
              </p:ext>
            </p:extLst>
          </p:nvPr>
        </p:nvGraphicFramePr>
        <p:xfrm>
          <a:off x="472440" y="1116862"/>
          <a:ext cx="10515600" cy="37979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850E385-2535-0606-39AF-9641AF2ECF52}"/>
              </a:ext>
            </a:extLst>
          </p:cNvPr>
          <p:cNvSpPr txBox="1"/>
          <p:nvPr/>
        </p:nvSpPr>
        <p:spPr>
          <a:xfrm>
            <a:off x="339090" y="5581118"/>
            <a:ext cx="9030728"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According to Straits Research (2024), the value of the bakery product market in the UK amounted to USD 12.20 billion in 2024 and is expected to increase to USD 16.63 billion in 2033 at a compound annual growth rate of 3.5%. </a:t>
            </a:r>
          </a:p>
        </p:txBody>
      </p:sp>
    </p:spTree>
    <p:extLst>
      <p:ext uri="{BB962C8B-B14F-4D97-AF65-F5344CB8AC3E}">
        <p14:creationId xmlns:p14="http://schemas.microsoft.com/office/powerpoint/2010/main" val="2166597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0">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A47E96-C010-2CDF-B69E-10E4798902A6}"/>
              </a:ext>
            </a:extLst>
          </p:cNvPr>
          <p:cNvSpPr>
            <a:spLocks noGrp="1"/>
          </p:cNvSpPr>
          <p:nvPr>
            <p:ph type="title"/>
          </p:nvPr>
        </p:nvSpPr>
        <p:spPr>
          <a:xfrm>
            <a:off x="733427" y="609599"/>
            <a:ext cx="3686174" cy="1322888"/>
          </a:xfrm>
        </p:spPr>
        <p:txBody>
          <a:bodyPr>
            <a:normAutofit/>
          </a:bodyPr>
          <a:lstStyle/>
          <a:p>
            <a:r>
              <a:rPr lang="en-GB" sz="2400" b="1">
                <a:latin typeface="Arial" panose="020B0604020202020204" pitchFamily="34" charset="0"/>
                <a:cs typeface="Arial" panose="020B0604020202020204" pitchFamily="34" charset="0"/>
              </a:rPr>
              <a:t>2. Marketing Strategy</a:t>
            </a:r>
            <a:br>
              <a:rPr lang="en-GB" sz="2400" b="1">
                <a:latin typeface="Arial" panose="020B0604020202020204" pitchFamily="34" charset="0"/>
                <a:cs typeface="Arial" panose="020B0604020202020204" pitchFamily="34" charset="0"/>
              </a:rPr>
            </a:br>
            <a:br>
              <a:rPr lang="en-GB" sz="2400" b="1">
                <a:latin typeface="Arial" panose="020B0604020202020204" pitchFamily="34" charset="0"/>
                <a:cs typeface="Arial" panose="020B0604020202020204" pitchFamily="34" charset="0"/>
              </a:rPr>
            </a:br>
            <a:r>
              <a:rPr lang="en-GB" sz="2400" b="1">
                <a:latin typeface="Arial" panose="020B0604020202020204" pitchFamily="34" charset="0"/>
                <a:cs typeface="Arial" panose="020B0604020202020204" pitchFamily="34" charset="0"/>
              </a:rPr>
              <a:t>2.1 Marketing Examples</a:t>
            </a:r>
          </a:p>
        </p:txBody>
      </p:sp>
      <p:sp>
        <p:nvSpPr>
          <p:cNvPr id="3" name="Content Placeholder 2">
            <a:extLst>
              <a:ext uri="{FF2B5EF4-FFF2-40B4-BE49-F238E27FC236}">
                <a16:creationId xmlns:a16="http://schemas.microsoft.com/office/drawing/2014/main" id="{787B6F2A-289F-4ACF-917A-CAE7B7E78490}"/>
              </a:ext>
            </a:extLst>
          </p:cNvPr>
          <p:cNvSpPr>
            <a:spLocks noGrp="1"/>
          </p:cNvSpPr>
          <p:nvPr>
            <p:ph idx="1"/>
          </p:nvPr>
        </p:nvSpPr>
        <p:spPr>
          <a:xfrm>
            <a:off x="733427" y="2194101"/>
            <a:ext cx="3543298" cy="3973337"/>
          </a:xfrm>
        </p:spPr>
        <p:txBody>
          <a:bodyPr>
            <a:normAutofit lnSpcReduction="10000"/>
          </a:bodyPr>
          <a:lstStyle/>
          <a:p>
            <a:r>
              <a:rPr lang="en-GB" sz="2000" dirty="0"/>
              <a:t> </a:t>
            </a:r>
            <a:r>
              <a:rPr lang="en-GB" sz="2400" dirty="0">
                <a:latin typeface="Arial" panose="020B0604020202020204" pitchFamily="34" charset="0"/>
                <a:cs typeface="Arial" panose="020B0604020202020204" pitchFamily="34" charset="0"/>
              </a:rPr>
              <a:t>Instagram;</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TikTok;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Business Cards;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Flyers;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Word of Mouth;</a:t>
            </a:r>
          </a:p>
        </p:txBody>
      </p:sp>
      <p:pic>
        <p:nvPicPr>
          <p:cNvPr id="5" name="Picture 4">
            <a:extLst>
              <a:ext uri="{FF2B5EF4-FFF2-40B4-BE49-F238E27FC236}">
                <a16:creationId xmlns:a16="http://schemas.microsoft.com/office/drawing/2014/main" id="{0A551AD8-4319-F734-0591-15B5A111CB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9609" y="253996"/>
            <a:ext cx="3357910" cy="6495021"/>
          </a:xfrm>
          <a:prstGeom prst="rect">
            <a:avLst/>
          </a:prstGeom>
        </p:spPr>
      </p:pic>
      <p:pic>
        <p:nvPicPr>
          <p:cNvPr id="7" name="Picture 6">
            <a:extLst>
              <a:ext uri="{FF2B5EF4-FFF2-40B4-BE49-F238E27FC236}">
                <a16:creationId xmlns:a16="http://schemas.microsoft.com/office/drawing/2014/main" id="{14DAAB1A-0D78-CBC6-760B-2216A7CA6F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2118" y="253996"/>
            <a:ext cx="3620802" cy="6682412"/>
          </a:xfrm>
          <a:prstGeom prst="rect">
            <a:avLst/>
          </a:prstGeom>
        </p:spPr>
      </p:pic>
    </p:spTree>
    <p:extLst>
      <p:ext uri="{BB962C8B-B14F-4D97-AF65-F5344CB8AC3E}">
        <p14:creationId xmlns:p14="http://schemas.microsoft.com/office/powerpoint/2010/main" val="73956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615779F-7B85-59FA-2825-6086DAAB1237}"/>
              </a:ext>
            </a:extLst>
          </p:cNvPr>
          <p:cNvSpPr>
            <a:spLocks noGrp="1"/>
          </p:cNvSpPr>
          <p:nvPr>
            <p:ph type="title"/>
          </p:nvPr>
        </p:nvSpPr>
        <p:spPr>
          <a:xfrm>
            <a:off x="838200" y="643467"/>
            <a:ext cx="2951205" cy="5571066"/>
          </a:xfrm>
        </p:spPr>
        <p:txBody>
          <a:bodyPr>
            <a:normAutofit/>
          </a:bodyPr>
          <a:lstStyle/>
          <a:p>
            <a:r>
              <a:rPr lang="en-GB" b="1">
                <a:solidFill>
                  <a:srgbClr val="FFFFFF"/>
                </a:solidFill>
                <a:latin typeface="Arial" panose="020B0604020202020204" pitchFamily="34" charset="0"/>
                <a:cs typeface="Arial" panose="020B0604020202020204" pitchFamily="34" charset="0"/>
              </a:rPr>
              <a:t>3. Angel Investor “Pitch”</a:t>
            </a:r>
            <a:br>
              <a:rPr lang="en-GB" b="1">
                <a:solidFill>
                  <a:srgbClr val="FFFFFF"/>
                </a:solidFill>
                <a:latin typeface="Arial" panose="020B0604020202020204" pitchFamily="34" charset="0"/>
                <a:cs typeface="Arial" panose="020B0604020202020204" pitchFamily="34" charset="0"/>
              </a:rPr>
            </a:br>
            <a:r>
              <a:rPr lang="en-GB" b="1">
                <a:solidFill>
                  <a:srgbClr val="FFFFFF"/>
                </a:solidFill>
                <a:latin typeface="Arial" panose="020B0604020202020204" pitchFamily="34" charset="0"/>
                <a:cs typeface="Arial" panose="020B0604020202020204" pitchFamily="34" charset="0"/>
              </a:rPr>
              <a:t>3.1 Strengths</a:t>
            </a:r>
          </a:p>
        </p:txBody>
      </p:sp>
      <p:graphicFrame>
        <p:nvGraphicFramePr>
          <p:cNvPr id="5" name="Content Placeholder 2">
            <a:extLst>
              <a:ext uri="{FF2B5EF4-FFF2-40B4-BE49-F238E27FC236}">
                <a16:creationId xmlns:a16="http://schemas.microsoft.com/office/drawing/2014/main" id="{75502C12-F526-E41E-DC67-8F6B64E91200}"/>
              </a:ext>
            </a:extLst>
          </p:cNvPr>
          <p:cNvGraphicFramePr>
            <a:graphicFrameLocks noGrp="1"/>
          </p:cNvGraphicFramePr>
          <p:nvPr>
            <p:ph idx="1"/>
            <p:extLst>
              <p:ext uri="{D42A27DB-BD31-4B8C-83A1-F6EECF244321}">
                <p14:modId xmlns:p14="http://schemas.microsoft.com/office/powerpoint/2010/main" val="165045406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4814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CC639-30FB-6F40-744C-D02D632526AE}"/>
              </a:ext>
            </a:extLst>
          </p:cNvPr>
          <p:cNvSpPr>
            <a:spLocks noGrp="1"/>
          </p:cNvSpPr>
          <p:nvPr>
            <p:ph type="title"/>
          </p:nvPr>
        </p:nvSpPr>
        <p:spPr>
          <a:xfrm>
            <a:off x="871442" y="685800"/>
            <a:ext cx="4353116" cy="1474666"/>
          </a:xfrm>
        </p:spPr>
        <p:txBody>
          <a:bodyPr anchor="b">
            <a:normAutofit/>
          </a:bodyPr>
          <a:lstStyle/>
          <a:p>
            <a:pPr algn="ctr"/>
            <a:r>
              <a:rPr lang="en-GB" sz="3200" b="1">
                <a:solidFill>
                  <a:srgbClr val="595959"/>
                </a:solidFill>
                <a:latin typeface="Arial" panose="020B0604020202020204" pitchFamily="34" charset="0"/>
                <a:cs typeface="Arial" panose="020B0604020202020204" pitchFamily="34" charset="0"/>
              </a:rPr>
              <a:t>3.2 Entrepreneurial Traits</a:t>
            </a:r>
          </a:p>
        </p:txBody>
      </p:sp>
      <p:sp>
        <p:nvSpPr>
          <p:cNvPr id="3" name="Content Placeholder 2">
            <a:extLst>
              <a:ext uri="{FF2B5EF4-FFF2-40B4-BE49-F238E27FC236}">
                <a16:creationId xmlns:a16="http://schemas.microsoft.com/office/drawing/2014/main" id="{1636FAF2-5031-CF47-3E9E-A1E92A20E79D}"/>
              </a:ext>
            </a:extLst>
          </p:cNvPr>
          <p:cNvSpPr>
            <a:spLocks noGrp="1"/>
          </p:cNvSpPr>
          <p:nvPr>
            <p:ph idx="1"/>
          </p:nvPr>
        </p:nvSpPr>
        <p:spPr>
          <a:xfrm>
            <a:off x="871442" y="2447337"/>
            <a:ext cx="4353116" cy="3770434"/>
          </a:xfrm>
        </p:spPr>
        <p:txBody>
          <a:bodyPr anchor="t">
            <a:normAutofit/>
          </a:bodyPr>
          <a:lstStyle/>
          <a:p>
            <a:pPr>
              <a:buFont typeface="Wingdings" panose="05000000000000000000" pitchFamily="2" charset="2"/>
              <a:buChar char="v"/>
            </a:pPr>
            <a:r>
              <a:rPr lang="en-GB" sz="2000" dirty="0">
                <a:solidFill>
                  <a:srgbClr val="595959"/>
                </a:solidFill>
                <a:latin typeface="Arial" panose="020B0604020202020204" pitchFamily="34" charset="0"/>
                <a:cs typeface="Arial" panose="020B0604020202020204" pitchFamily="34" charset="0"/>
              </a:rPr>
              <a:t> </a:t>
            </a:r>
            <a:r>
              <a:rPr lang="en-GB" dirty="0">
                <a:solidFill>
                  <a:srgbClr val="595959"/>
                </a:solidFill>
                <a:latin typeface="Arial" panose="020B0604020202020204" pitchFamily="34" charset="0"/>
                <a:cs typeface="Arial" panose="020B0604020202020204" pitchFamily="34" charset="0"/>
              </a:rPr>
              <a:t>Creative;</a:t>
            </a:r>
          </a:p>
          <a:p>
            <a:pPr>
              <a:buFont typeface="Wingdings" panose="05000000000000000000" pitchFamily="2" charset="2"/>
              <a:buChar char="v"/>
            </a:pPr>
            <a:endParaRPr lang="en-GB" dirty="0">
              <a:solidFill>
                <a:srgbClr val="595959"/>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solidFill>
                  <a:srgbClr val="595959"/>
                </a:solidFill>
                <a:latin typeface="Arial" panose="020B0604020202020204" pitchFamily="34" charset="0"/>
                <a:cs typeface="Arial" panose="020B0604020202020204" pitchFamily="34" charset="0"/>
              </a:rPr>
              <a:t> Passionate;</a:t>
            </a:r>
          </a:p>
          <a:p>
            <a:pPr>
              <a:buFont typeface="Wingdings" panose="05000000000000000000" pitchFamily="2" charset="2"/>
              <a:buChar char="v"/>
            </a:pPr>
            <a:endParaRPr lang="en-GB" dirty="0">
              <a:solidFill>
                <a:srgbClr val="595959"/>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solidFill>
                  <a:srgbClr val="595959"/>
                </a:solidFill>
                <a:latin typeface="Arial" panose="020B0604020202020204" pitchFamily="34" charset="0"/>
                <a:cs typeface="Arial" panose="020B0604020202020204" pitchFamily="34" charset="0"/>
              </a:rPr>
              <a:t> Customer-focused;</a:t>
            </a:r>
          </a:p>
          <a:p>
            <a:pPr>
              <a:buFont typeface="Wingdings" panose="05000000000000000000" pitchFamily="2" charset="2"/>
              <a:buChar char="v"/>
            </a:pPr>
            <a:endParaRPr lang="en-GB" dirty="0">
              <a:solidFill>
                <a:srgbClr val="595959"/>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solidFill>
                  <a:srgbClr val="595959"/>
                </a:solidFill>
                <a:latin typeface="Arial" panose="020B0604020202020204" pitchFamily="34" charset="0"/>
                <a:cs typeface="Arial" panose="020B0604020202020204" pitchFamily="34" charset="0"/>
              </a:rPr>
              <a:t>Determined;</a:t>
            </a:r>
          </a:p>
        </p:txBody>
      </p:sp>
      <p:pic>
        <p:nvPicPr>
          <p:cNvPr id="5" name="Picture 4">
            <a:extLst>
              <a:ext uri="{FF2B5EF4-FFF2-40B4-BE49-F238E27FC236}">
                <a16:creationId xmlns:a16="http://schemas.microsoft.com/office/drawing/2014/main" id="{4D3B7444-D013-6B7E-325A-8CE590BA0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3288" y="685799"/>
            <a:ext cx="3734081" cy="5531972"/>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1435128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BD856-2B1E-D452-1822-33190A7D7AC8}"/>
              </a:ext>
            </a:extLst>
          </p:cNvPr>
          <p:cNvSpPr>
            <a:spLocks noGrp="1"/>
          </p:cNvSpPr>
          <p:nvPr>
            <p:ph type="title"/>
          </p:nvPr>
        </p:nvSpPr>
        <p:spPr>
          <a:xfrm>
            <a:off x="838200" y="459863"/>
            <a:ext cx="10515600" cy="1004594"/>
          </a:xfrm>
        </p:spPr>
        <p:txBody>
          <a:bodyPr>
            <a:normAutofit/>
          </a:bodyPr>
          <a:lstStyle/>
          <a:p>
            <a:pPr algn="ctr"/>
            <a:r>
              <a:rPr lang="en-GB" sz="4100" b="1">
                <a:solidFill>
                  <a:srgbClr val="FFFFFF"/>
                </a:solidFill>
                <a:latin typeface="Arial" panose="020B0604020202020204" pitchFamily="34" charset="0"/>
                <a:cs typeface="Arial" panose="020B0604020202020204" pitchFamily="34" charset="0"/>
              </a:rPr>
              <a:t>3.3 Achievements, Experience, Passion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5307E6-1552-7DA6-BB67-AD4882A7044D}"/>
              </a:ext>
            </a:extLst>
          </p:cNvPr>
          <p:cNvGraphicFramePr>
            <a:graphicFrameLocks noGrp="1"/>
          </p:cNvGraphicFramePr>
          <p:nvPr>
            <p:ph idx="1"/>
            <p:extLst>
              <p:ext uri="{D42A27DB-BD31-4B8C-83A1-F6EECF244321}">
                <p14:modId xmlns:p14="http://schemas.microsoft.com/office/powerpoint/2010/main" val="33314326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7868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lowchart: Document 2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B77A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131E41F-2579-14AD-1EAD-8137B3B4D64B}"/>
              </a:ext>
            </a:extLst>
          </p:cNvPr>
          <p:cNvSpPr/>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b="1" kern="1200" dirty="0">
              <a:ln w="22225">
                <a:solidFill>
                  <a:schemeClr val="accent2"/>
                </a:solidFill>
                <a:prstDash val="solid"/>
              </a:ln>
              <a:solidFill>
                <a:srgbClr val="FFFFFF"/>
              </a:solidFill>
              <a:latin typeface="+mj-lt"/>
              <a:ea typeface="+mj-ea"/>
              <a:cs typeface="+mj-cs"/>
            </a:endParaRPr>
          </a:p>
        </p:txBody>
      </p:sp>
      <p:pic>
        <p:nvPicPr>
          <p:cNvPr id="7" name="Picture 6">
            <a:extLst>
              <a:ext uri="{FF2B5EF4-FFF2-40B4-BE49-F238E27FC236}">
                <a16:creationId xmlns:a16="http://schemas.microsoft.com/office/drawing/2014/main" id="{5518F2FC-06B8-BD97-09E8-3EB431E84E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739" y="2010236"/>
            <a:ext cx="7347537" cy="3122704"/>
          </a:xfrm>
          <a:prstGeom prst="rect">
            <a:avLst/>
          </a:prstGeom>
        </p:spPr>
      </p:pic>
      <p:sp>
        <p:nvSpPr>
          <p:cNvPr id="8" name="Rectangle 7">
            <a:extLst>
              <a:ext uri="{FF2B5EF4-FFF2-40B4-BE49-F238E27FC236}">
                <a16:creationId xmlns:a16="http://schemas.microsoft.com/office/drawing/2014/main" id="{D2B45236-99FE-FF21-B100-9452106F4AC0}"/>
              </a:ext>
            </a:extLst>
          </p:cNvPr>
          <p:cNvSpPr/>
          <p:nvPr/>
        </p:nvSpPr>
        <p:spPr>
          <a:xfrm>
            <a:off x="459292" y="776883"/>
            <a:ext cx="3443315" cy="923330"/>
          </a:xfrm>
          <a:prstGeom prst="rect">
            <a:avLst/>
          </a:prstGeom>
          <a:noFill/>
        </p:spPr>
        <p:txBody>
          <a:bodyPr wrap="none" lIns="91440" tIns="45720" rIns="91440" bIns="45720">
            <a:spAutoFit/>
          </a:bodyPr>
          <a:lstStyle/>
          <a:p>
            <a:pPr algn="ctr"/>
            <a:r>
              <a:rPr lang="en-GB" sz="5400" b="1" spc="50" dirty="0">
                <a:ln w="0"/>
                <a:solidFill>
                  <a:schemeClr val="bg2"/>
                </a:solidFill>
                <a:effectLst>
                  <a:innerShdw blurRad="63500" dist="50800" dir="13500000">
                    <a:srgbClr val="000000">
                      <a:alpha val="50000"/>
                    </a:srgbClr>
                  </a:innerShdw>
                </a:effectLst>
              </a:rPr>
              <a:t>Thank You</a:t>
            </a:r>
          </a:p>
        </p:txBody>
      </p:sp>
    </p:spTree>
    <p:extLst>
      <p:ext uri="{BB962C8B-B14F-4D97-AF65-F5344CB8AC3E}">
        <p14:creationId xmlns:p14="http://schemas.microsoft.com/office/powerpoint/2010/main" val="2965961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98738FB-4BBD-F83D-7926-42FA1BC6CD73}"/>
              </a:ext>
            </a:extLst>
          </p:cNvPr>
          <p:cNvSpPr txBox="1"/>
          <p:nvPr/>
        </p:nvSpPr>
        <p:spPr>
          <a:xfrm>
            <a:off x="0" y="642258"/>
            <a:ext cx="11569082" cy="7323030"/>
          </a:xfrm>
          <a:prstGeom prst="rect">
            <a:avLst/>
          </a:prstGeom>
          <a:noFill/>
        </p:spPr>
        <p:txBody>
          <a:bodyPr wrap="square">
            <a:spAutoFit/>
          </a:bodyPr>
          <a:lstStyle/>
          <a:p>
            <a:pPr marL="342900" indent="-342900" algn="just">
              <a:lnSpc>
                <a:spcPct val="150000"/>
              </a:lnSpc>
              <a:spcBef>
                <a:spcPts val="400"/>
              </a:spcBef>
              <a:spcAft>
                <a:spcPts val="700"/>
              </a:spcAft>
              <a:buAutoNum type="arabicPeriod"/>
            </a:pPr>
            <a:r>
              <a:rPr lang="en-US" sz="1200" kern="0" dirty="0">
                <a:effectLst/>
                <a:latin typeface="Arial" panose="020B0604020202020204" pitchFamily="34" charset="0"/>
                <a:ea typeface="Arial" panose="020B0604020202020204" pitchFamily="34" charset="0"/>
                <a:cs typeface="Arial" panose="020B0604020202020204" pitchFamily="34" charset="0"/>
              </a:rPr>
              <a:t>Barringer, B.R. and Ireland, R.D. (2022) </a:t>
            </a:r>
            <a:r>
              <a:rPr lang="en-US" sz="1200" i="1" kern="0" dirty="0">
                <a:effectLst/>
                <a:latin typeface="Arial" panose="020B0604020202020204" pitchFamily="34" charset="0"/>
                <a:ea typeface="Arial" panose="020B0604020202020204" pitchFamily="34" charset="0"/>
                <a:cs typeface="Arial" panose="020B0604020202020204" pitchFamily="34" charset="0"/>
              </a:rPr>
              <a:t>Entrepreneurship: Successfully Launching New Ventures.</a:t>
            </a:r>
            <a:r>
              <a:rPr lang="en-US" sz="1200" kern="0" dirty="0">
                <a:effectLst/>
                <a:latin typeface="Arial" panose="020B0604020202020204" pitchFamily="34" charset="0"/>
                <a:ea typeface="Arial" panose="020B0604020202020204" pitchFamily="34" charset="0"/>
                <a:cs typeface="Arial" panose="020B0604020202020204" pitchFamily="34" charset="0"/>
              </a:rPr>
              <a:t> Updated 6th </a:t>
            </a:r>
            <a:r>
              <a:rPr lang="en-US" sz="1200" kern="0" dirty="0" err="1">
                <a:effectLst/>
                <a:latin typeface="Arial" panose="020B0604020202020204" pitchFamily="34" charset="0"/>
                <a:ea typeface="Arial" panose="020B0604020202020204" pitchFamily="34" charset="0"/>
                <a:cs typeface="Arial" panose="020B0604020202020204" pitchFamily="34" charset="0"/>
              </a:rPr>
              <a:t>edn</a:t>
            </a:r>
            <a:r>
              <a:rPr lang="en-US" sz="1200" kern="0" dirty="0">
                <a:effectLst/>
                <a:latin typeface="Arial" panose="020B0604020202020204" pitchFamily="34" charset="0"/>
                <a:ea typeface="Arial" panose="020B0604020202020204" pitchFamily="34" charset="0"/>
                <a:cs typeface="Arial" panose="020B0604020202020204" pitchFamily="34" charset="0"/>
              </a:rPr>
              <a:t>, Global Edition. Harlow: Pearson. Available at: </a:t>
            </a:r>
            <a:r>
              <a:rPr lang="en-US" sz="1200" kern="0" dirty="0">
                <a:effectLst/>
                <a:latin typeface="Arial" panose="020B0604020202020204" pitchFamily="34" charset="0"/>
                <a:ea typeface="Arial" panose="020B0604020202020204" pitchFamily="34" charset="0"/>
                <a:cs typeface="Arial" panose="020B0604020202020204" pitchFamily="34" charset="0"/>
                <a:hlinkClick r:id="rId2"/>
              </a:rPr>
              <a:t>https://www.pearson.com/en-gb/subject-catalog/p/entrepreneurship-successfully-launching-new-ventures-global-edition/P200000004388</a:t>
            </a:r>
            <a:r>
              <a:rPr lang="en-US" sz="1200" kern="0" dirty="0">
                <a:effectLst/>
                <a:latin typeface="Arial" panose="020B0604020202020204" pitchFamily="34" charset="0"/>
                <a:ea typeface="Arial" panose="020B0604020202020204" pitchFamily="34" charset="0"/>
                <a:cs typeface="Arial" panose="020B0604020202020204" pitchFamily="34" charset="0"/>
              </a:rPr>
              <a:t>.</a:t>
            </a:r>
          </a:p>
          <a:p>
            <a:pPr algn="just">
              <a:lnSpc>
                <a:spcPct val="150000"/>
              </a:lnSpc>
              <a:spcBef>
                <a:spcPts val="400"/>
              </a:spcBef>
              <a:spcAft>
                <a:spcPts val="700"/>
              </a:spcAft>
              <a:buNone/>
            </a:pPr>
            <a:r>
              <a:rPr lang="en-US" sz="1200" b="1" kern="0" dirty="0">
                <a:latin typeface="Arial" panose="020B0604020202020204" pitchFamily="34" charset="0"/>
                <a:ea typeface="Arial" panose="020B0604020202020204" pitchFamily="34" charset="0"/>
                <a:cs typeface="Times New Roman" panose="02020603050405020304" pitchFamily="18" charset="0"/>
              </a:rPr>
              <a:t>2.</a:t>
            </a:r>
            <a:r>
              <a:rPr lang="en-US" sz="1200" b="1" kern="0" dirty="0">
                <a:effectLst/>
                <a:latin typeface="Arial" panose="020B0604020202020204" pitchFamily="34" charset="0"/>
                <a:ea typeface="Arial" panose="020B0604020202020204" pitchFamily="34" charset="0"/>
                <a:cs typeface="Times New Roman" panose="02020603050405020304" pitchFamily="18" charset="0"/>
              </a:rPr>
              <a:t> </a:t>
            </a:r>
            <a:r>
              <a:rPr lang="en-US" sz="1200" kern="0" dirty="0">
                <a:effectLst/>
                <a:latin typeface="Arial" panose="020B0604020202020204" pitchFamily="34" charset="0"/>
                <a:ea typeface="Arial" panose="020B0604020202020204" pitchFamily="34" charset="0"/>
                <a:cs typeface="Times New Roman" panose="02020603050405020304" pitchFamily="18" charset="0"/>
              </a:rPr>
              <a:t>Straits Research (2024) </a:t>
            </a:r>
            <a:r>
              <a:rPr lang="en-US" sz="1200" i="1" kern="0" dirty="0">
                <a:effectLst/>
                <a:latin typeface="Arial" panose="020B0604020202020204" pitchFamily="34" charset="0"/>
                <a:ea typeface="Arial" panose="020B0604020202020204" pitchFamily="34" charset="0"/>
                <a:cs typeface="Times New Roman" panose="02020603050405020304" pitchFamily="18" charset="0"/>
              </a:rPr>
              <a:t>United Kingdom Bakery Product Market Size and Forecast to 2033.</a:t>
            </a:r>
            <a:r>
              <a:rPr lang="en-US" sz="1200" kern="0" dirty="0">
                <a:effectLst/>
                <a:latin typeface="Arial" panose="020B0604020202020204" pitchFamily="34" charset="0"/>
                <a:ea typeface="Arial" panose="020B0604020202020204" pitchFamily="34" charset="0"/>
                <a:cs typeface="Times New Roman" panose="02020603050405020304" pitchFamily="18" charset="0"/>
              </a:rPr>
              <a:t> Straits Research. Available at: https://straitsresearch.com/report/bakery-product-market/united-kingdom.</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Bef>
                <a:spcPts val="400"/>
              </a:spcBef>
              <a:spcAft>
                <a:spcPts val="700"/>
              </a:spcAft>
              <a:buNone/>
            </a:pPr>
            <a:r>
              <a:rPr lang="en-US" sz="1200" kern="0" dirty="0">
                <a:effectLst/>
                <a:latin typeface="Arial" panose="020B0604020202020204" pitchFamily="34" charset="0"/>
                <a:ea typeface="Arial" panose="020B0604020202020204" pitchFamily="34" charset="0"/>
                <a:cs typeface="Arial" panose="020B0604020202020204" pitchFamily="34" charset="0"/>
              </a:rPr>
              <a:t>3.  Finch, B. (2022) </a:t>
            </a:r>
            <a:r>
              <a:rPr lang="en-US" sz="1200" i="1" kern="0" dirty="0">
                <a:effectLst/>
                <a:latin typeface="Arial" panose="020B0604020202020204" pitchFamily="34" charset="0"/>
                <a:ea typeface="Arial" panose="020B0604020202020204" pitchFamily="34" charset="0"/>
                <a:cs typeface="Arial" panose="020B0604020202020204" pitchFamily="34" charset="0"/>
              </a:rPr>
              <a:t>How to Write a Business Plan: Win Backing and Support for Your Ideas and Ventures.</a:t>
            </a:r>
            <a:r>
              <a:rPr lang="en-US" sz="1200" kern="0" dirty="0">
                <a:effectLst/>
                <a:latin typeface="Arial" panose="020B0604020202020204" pitchFamily="34" charset="0"/>
                <a:ea typeface="Arial" panose="020B0604020202020204" pitchFamily="34" charset="0"/>
                <a:cs typeface="Arial" panose="020B0604020202020204" pitchFamily="34" charset="0"/>
              </a:rPr>
              <a:t> 7th </a:t>
            </a:r>
            <a:r>
              <a:rPr lang="en-US" sz="1200" kern="0" dirty="0" err="1">
                <a:effectLst/>
                <a:latin typeface="Arial" panose="020B0604020202020204" pitchFamily="34" charset="0"/>
                <a:ea typeface="Arial" panose="020B0604020202020204" pitchFamily="34" charset="0"/>
                <a:cs typeface="Arial" panose="020B0604020202020204" pitchFamily="34" charset="0"/>
              </a:rPr>
              <a:t>edn</a:t>
            </a:r>
            <a:r>
              <a:rPr lang="en-US" sz="1200" kern="0" dirty="0">
                <a:effectLst/>
                <a:latin typeface="Arial" panose="020B0604020202020204" pitchFamily="34" charset="0"/>
                <a:ea typeface="Arial" panose="020B0604020202020204" pitchFamily="34" charset="0"/>
                <a:cs typeface="Arial" panose="020B0604020202020204" pitchFamily="34" charset="0"/>
              </a:rPr>
              <a:t>. London: Kogan Page. Available at: https://www.koganpage.com/product/how-to-write-a-business-plan-9781398605060.</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50000"/>
              </a:lnSpc>
              <a:spcBef>
                <a:spcPts val="400"/>
              </a:spcBef>
              <a:spcAft>
                <a:spcPts val="700"/>
              </a:spcAft>
              <a:buNone/>
            </a:pPr>
            <a:r>
              <a:rPr lang="en-US" sz="1200" kern="0" dirty="0">
                <a:effectLst/>
                <a:latin typeface="Arial" panose="020B0604020202020204" pitchFamily="34" charset="0"/>
                <a:ea typeface="Arial" panose="020B0604020202020204" pitchFamily="34" charset="0"/>
                <a:cs typeface="Arial" panose="020B0604020202020204" pitchFamily="34" charset="0"/>
              </a:rPr>
              <a:t>4.  </a:t>
            </a:r>
            <a:r>
              <a:rPr lang="en-US" sz="1200" kern="0" dirty="0" err="1">
                <a:effectLst/>
                <a:latin typeface="Arial" panose="020B0604020202020204" pitchFamily="34" charset="0"/>
                <a:ea typeface="Arial" panose="020B0604020202020204" pitchFamily="34" charset="0"/>
                <a:cs typeface="Arial" panose="020B0604020202020204" pitchFamily="34" charset="0"/>
              </a:rPr>
              <a:t>GoForma</a:t>
            </a:r>
            <a:r>
              <a:rPr lang="en-US" sz="1200" kern="0" dirty="0">
                <a:effectLst/>
                <a:latin typeface="Arial" panose="020B0604020202020204" pitchFamily="34" charset="0"/>
                <a:ea typeface="Arial" panose="020B0604020202020204" pitchFamily="34" charset="0"/>
                <a:cs typeface="Arial" panose="020B0604020202020204" pitchFamily="34" charset="0"/>
              </a:rPr>
              <a:t> (2026) </a:t>
            </a:r>
            <a:r>
              <a:rPr lang="en-US" sz="1200" i="1" kern="0" dirty="0">
                <a:effectLst/>
                <a:latin typeface="Arial" panose="020B0604020202020204" pitchFamily="34" charset="0"/>
                <a:ea typeface="Arial" panose="020B0604020202020204" pitchFamily="34" charset="0"/>
                <a:cs typeface="Arial" panose="020B0604020202020204" pitchFamily="34" charset="0"/>
              </a:rPr>
              <a:t>10 Advantages of Being a Sole Trader in the UK.</a:t>
            </a:r>
            <a:r>
              <a:rPr lang="en-US" sz="1200" kern="0" dirty="0">
                <a:effectLst/>
                <a:latin typeface="Arial" panose="020B0604020202020204" pitchFamily="34" charset="0"/>
                <a:ea typeface="Arial" panose="020B0604020202020204" pitchFamily="34" charset="0"/>
                <a:cs typeface="Arial" panose="020B0604020202020204" pitchFamily="34" charset="0"/>
              </a:rPr>
              <a:t> </a:t>
            </a:r>
            <a:r>
              <a:rPr lang="en-US" sz="1200" kern="0" dirty="0" err="1">
                <a:effectLst/>
                <a:latin typeface="Arial" panose="020B0604020202020204" pitchFamily="34" charset="0"/>
                <a:ea typeface="Arial" panose="020B0604020202020204" pitchFamily="34" charset="0"/>
                <a:cs typeface="Arial" panose="020B0604020202020204" pitchFamily="34" charset="0"/>
              </a:rPr>
              <a:t>GoForma</a:t>
            </a:r>
            <a:r>
              <a:rPr lang="en-US" sz="1200" kern="0" dirty="0">
                <a:effectLst/>
                <a:latin typeface="Arial" panose="020B0604020202020204" pitchFamily="34" charset="0"/>
                <a:ea typeface="Arial" panose="020B0604020202020204" pitchFamily="34" charset="0"/>
                <a:cs typeface="Arial" panose="020B0604020202020204" pitchFamily="34" charset="0"/>
              </a:rPr>
              <a:t>. Available at: https://www.goforma.com/self-employed/sole-trader-advantages.</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gn="just">
              <a:lnSpc>
                <a:spcPct val="150000"/>
              </a:lnSpc>
              <a:spcBef>
                <a:spcPts val="400"/>
              </a:spcBef>
              <a:spcAft>
                <a:spcPts val="700"/>
              </a:spcAft>
              <a:buAutoNum type="arabicPeriod" startAt="5"/>
            </a:pPr>
            <a:r>
              <a:rPr lang="en-US" sz="1200" kern="0" dirty="0">
                <a:effectLst/>
                <a:latin typeface="Arial" panose="020B0604020202020204" pitchFamily="34" charset="0"/>
                <a:ea typeface="Arial" panose="020B0604020202020204" pitchFamily="34" charset="0"/>
                <a:cs typeface="Arial" panose="020B0604020202020204" pitchFamily="34" charset="0"/>
              </a:rPr>
              <a:t>Han, R. and </a:t>
            </a:r>
            <a:r>
              <a:rPr lang="en-US" sz="1200" kern="0" dirty="0" err="1">
                <a:effectLst/>
                <a:latin typeface="Arial" panose="020B0604020202020204" pitchFamily="34" charset="0"/>
                <a:ea typeface="Arial" panose="020B0604020202020204" pitchFamily="34" charset="0"/>
                <a:cs typeface="Arial" panose="020B0604020202020204" pitchFamily="34" charset="0"/>
              </a:rPr>
              <a:t>Balabanis</a:t>
            </a:r>
            <a:r>
              <a:rPr lang="en-US" sz="1200" kern="0" dirty="0">
                <a:effectLst/>
                <a:latin typeface="Arial" panose="020B0604020202020204" pitchFamily="34" charset="0"/>
                <a:ea typeface="Arial" panose="020B0604020202020204" pitchFamily="34" charset="0"/>
                <a:cs typeface="Arial" panose="020B0604020202020204" pitchFamily="34" charset="0"/>
              </a:rPr>
              <a:t>, G. (2024) ‘Meta-analysis of social media influencer marketing in the food and beverage industry’, </a:t>
            </a:r>
            <a:r>
              <a:rPr lang="en-US" sz="1200" i="1" kern="0" dirty="0">
                <a:effectLst/>
                <a:latin typeface="Arial" panose="020B0604020202020204" pitchFamily="34" charset="0"/>
                <a:ea typeface="Arial" panose="020B0604020202020204" pitchFamily="34" charset="0"/>
                <a:cs typeface="Arial" panose="020B0604020202020204" pitchFamily="34" charset="0"/>
              </a:rPr>
              <a:t>British Food Journal,</a:t>
            </a:r>
            <a:r>
              <a:rPr lang="en-US" sz="1200" kern="0" dirty="0">
                <a:effectLst/>
                <a:latin typeface="Arial" panose="020B0604020202020204" pitchFamily="34" charset="0"/>
                <a:ea typeface="Arial" panose="020B0604020202020204" pitchFamily="34" charset="0"/>
                <a:cs typeface="Arial" panose="020B0604020202020204" pitchFamily="34" charset="0"/>
              </a:rPr>
              <a:t> 126(12), pp. 4013–4035. Available at: </a:t>
            </a:r>
            <a:r>
              <a:rPr lang="en-US" sz="1200" kern="0" dirty="0">
                <a:effectLst/>
                <a:latin typeface="Arial" panose="020B0604020202020204" pitchFamily="34" charset="0"/>
                <a:ea typeface="Arial" panose="020B0604020202020204" pitchFamily="34" charset="0"/>
                <a:cs typeface="Arial" panose="020B0604020202020204" pitchFamily="34" charset="0"/>
                <a:hlinkClick r:id="rId3"/>
              </a:rPr>
              <a:t>https://www.emerald.com/bfj/article/126/12/4013/1229143</a:t>
            </a:r>
            <a:r>
              <a:rPr lang="en-US" sz="1200" kern="0" dirty="0">
                <a:effectLst/>
                <a:latin typeface="Arial" panose="020B0604020202020204" pitchFamily="34" charset="0"/>
                <a:ea typeface="Arial" panose="020B0604020202020204" pitchFamily="34" charset="0"/>
                <a:cs typeface="Arial" panose="020B0604020202020204" pitchFamily="34" charset="0"/>
              </a:rPr>
              <a:t>.</a:t>
            </a:r>
          </a:p>
          <a:p>
            <a:pPr algn="just">
              <a:lnSpc>
                <a:spcPct val="150000"/>
              </a:lnSpc>
              <a:spcBef>
                <a:spcPts val="400"/>
              </a:spcBef>
              <a:spcAft>
                <a:spcPts val="700"/>
              </a:spcAft>
              <a:buNone/>
            </a:pPr>
            <a:r>
              <a:rPr lang="en-US" sz="1200" kern="0" dirty="0">
                <a:latin typeface="Arial" panose="020B0604020202020204" pitchFamily="34" charset="0"/>
                <a:ea typeface="Arial" panose="020B0604020202020204" pitchFamily="34" charset="0"/>
                <a:cs typeface="Times New Roman" panose="02020603050405020304" pitchFamily="18" charset="0"/>
              </a:rPr>
              <a:t>6.</a:t>
            </a:r>
            <a:r>
              <a:rPr lang="en-US" sz="1200" kern="0" dirty="0">
                <a:effectLst/>
                <a:latin typeface="Arial" panose="020B0604020202020204" pitchFamily="34" charset="0"/>
                <a:ea typeface="Arial" panose="020B0604020202020204" pitchFamily="34" charset="0"/>
                <a:cs typeface="Times New Roman" panose="02020603050405020304" pitchFamily="18" charset="0"/>
              </a:rPr>
              <a:t> Whittington, R., Regner, P., Angwin, D., Johnson, G. and Scholes, K. (2023) </a:t>
            </a:r>
            <a:r>
              <a:rPr lang="en-US" sz="1200" i="1" kern="0" dirty="0">
                <a:effectLst/>
                <a:latin typeface="Arial" panose="020B0604020202020204" pitchFamily="34" charset="0"/>
                <a:ea typeface="Arial" panose="020B0604020202020204" pitchFamily="34" charset="0"/>
                <a:cs typeface="Times New Roman" panose="02020603050405020304" pitchFamily="18" charset="0"/>
              </a:rPr>
              <a:t>Exploring Strategy: Text and Cases.</a:t>
            </a:r>
            <a:r>
              <a:rPr lang="en-US" sz="1200" kern="0" dirty="0">
                <a:effectLst/>
                <a:latin typeface="Arial" panose="020B0604020202020204" pitchFamily="34" charset="0"/>
                <a:ea typeface="Arial" panose="020B0604020202020204" pitchFamily="34" charset="0"/>
                <a:cs typeface="Times New Roman" panose="02020603050405020304" pitchFamily="18" charset="0"/>
              </a:rPr>
              <a:t> 13th </a:t>
            </a:r>
            <a:r>
              <a:rPr lang="en-US" sz="1200" kern="0" dirty="0" err="1">
                <a:effectLst/>
                <a:latin typeface="Arial" panose="020B0604020202020204" pitchFamily="34" charset="0"/>
                <a:ea typeface="Arial" panose="020B0604020202020204" pitchFamily="34" charset="0"/>
                <a:cs typeface="Times New Roman" panose="02020603050405020304" pitchFamily="18" charset="0"/>
              </a:rPr>
              <a:t>edn</a:t>
            </a:r>
            <a:r>
              <a:rPr lang="en-US" sz="1200" kern="0" dirty="0">
                <a:effectLst/>
                <a:latin typeface="Arial" panose="020B0604020202020204" pitchFamily="34" charset="0"/>
                <a:ea typeface="Arial" panose="020B0604020202020204" pitchFamily="34" charset="0"/>
                <a:cs typeface="Times New Roman" panose="02020603050405020304" pitchFamily="18" charset="0"/>
              </a:rPr>
              <a:t>. Harlow: Pearson. Available at: https://www.pearson.com/en-gb/subject-catalog/p/exploring-strategy-text-and-cases/P200000007187.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Bef>
                <a:spcPts val="400"/>
              </a:spcBef>
              <a:spcAft>
                <a:spcPts val="700"/>
              </a:spcAft>
              <a:buNone/>
            </a:pPr>
            <a:r>
              <a:rPr lang="en-US" sz="1200" kern="0" dirty="0">
                <a:latin typeface="Arial" panose="020B0604020202020204" pitchFamily="34" charset="0"/>
                <a:ea typeface="Arial" panose="020B0604020202020204" pitchFamily="34" charset="0"/>
                <a:cs typeface="Times New Roman" panose="02020603050405020304" pitchFamily="18" charset="0"/>
              </a:rPr>
              <a:t>7.</a:t>
            </a:r>
            <a:r>
              <a:rPr lang="en-US" sz="1200" kern="0" dirty="0">
                <a:effectLst/>
                <a:latin typeface="Arial" panose="020B0604020202020204" pitchFamily="34" charset="0"/>
                <a:ea typeface="Arial" panose="020B0604020202020204" pitchFamily="34" charset="0"/>
                <a:cs typeface="Times New Roman" panose="02020603050405020304" pitchFamily="18" charset="0"/>
              </a:rPr>
              <a:t>Williams, S. (2022) </a:t>
            </a:r>
            <a:r>
              <a:rPr lang="en-US" sz="1200" i="1" kern="0" dirty="0">
                <a:effectLst/>
                <a:latin typeface="Arial" panose="020B0604020202020204" pitchFamily="34" charset="0"/>
                <a:ea typeface="Arial" panose="020B0604020202020204" pitchFamily="34" charset="0"/>
                <a:cs typeface="Times New Roman" panose="02020603050405020304" pitchFamily="18" charset="0"/>
              </a:rPr>
              <a:t>The Financial Times Guide to Business Start Up 2022/2023.</a:t>
            </a:r>
            <a:r>
              <a:rPr lang="en-US" sz="1200" kern="0" dirty="0">
                <a:effectLst/>
                <a:latin typeface="Arial" panose="020B0604020202020204" pitchFamily="34" charset="0"/>
                <a:ea typeface="Arial" panose="020B0604020202020204" pitchFamily="34" charset="0"/>
                <a:cs typeface="Times New Roman" panose="02020603050405020304" pitchFamily="18" charset="0"/>
              </a:rPr>
              <a:t> 32nd </a:t>
            </a:r>
            <a:r>
              <a:rPr lang="en-US" sz="1200" kern="0" dirty="0" err="1">
                <a:effectLst/>
                <a:latin typeface="Arial" panose="020B0604020202020204" pitchFamily="34" charset="0"/>
                <a:ea typeface="Arial" panose="020B0604020202020204" pitchFamily="34" charset="0"/>
                <a:cs typeface="Times New Roman" panose="02020603050405020304" pitchFamily="18" charset="0"/>
              </a:rPr>
              <a:t>edn</a:t>
            </a:r>
            <a:r>
              <a:rPr lang="en-US" sz="1200" kern="0" dirty="0">
                <a:effectLst/>
                <a:latin typeface="Arial" panose="020B0604020202020204" pitchFamily="34" charset="0"/>
                <a:ea typeface="Arial" panose="020B0604020202020204" pitchFamily="34" charset="0"/>
                <a:cs typeface="Times New Roman" panose="02020603050405020304" pitchFamily="18" charset="0"/>
              </a:rPr>
              <a:t>. Harlow: Pearson. Available at: </a:t>
            </a:r>
            <a:r>
              <a:rPr lang="en-US" sz="1200" kern="0" dirty="0">
                <a:effectLst/>
                <a:latin typeface="Arial" panose="020B0604020202020204" pitchFamily="34" charset="0"/>
                <a:ea typeface="Arial" panose="020B0604020202020204" pitchFamily="34" charset="0"/>
                <a:cs typeface="Times New Roman" panose="02020603050405020304" pitchFamily="18" charset="0"/>
                <a:hlinkClick r:id="rId4"/>
              </a:rPr>
              <a:t>https://www.ft.com/content/ft-guide-business-start-up</a:t>
            </a:r>
            <a:endParaRPr lang="en-US" sz="1200" kern="0" dirty="0">
              <a:effectLst/>
              <a:latin typeface="Arial" panose="020B0604020202020204" pitchFamily="34" charset="0"/>
              <a:ea typeface="Arial" panose="020B0604020202020204" pitchFamily="34" charset="0"/>
              <a:cs typeface="Times New Roman" panose="02020603050405020304" pitchFamily="18" charset="0"/>
            </a:endParaRPr>
          </a:p>
          <a:p>
            <a:pPr algn="just">
              <a:lnSpc>
                <a:spcPct val="150000"/>
              </a:lnSpc>
              <a:spcBef>
                <a:spcPts val="400"/>
              </a:spcBef>
              <a:spcAft>
                <a:spcPts val="700"/>
              </a:spcAft>
              <a:buNone/>
            </a:pPr>
            <a:r>
              <a:rPr lang="en-US" sz="1200" b="1" kern="0" dirty="0">
                <a:latin typeface="Arial" panose="020B0604020202020204" pitchFamily="34" charset="0"/>
                <a:ea typeface="Arial" panose="020B0604020202020204" pitchFamily="34" charset="0"/>
                <a:cs typeface="Times New Roman" panose="02020603050405020304" pitchFamily="18" charset="0"/>
              </a:rPr>
              <a:t>8.</a:t>
            </a:r>
            <a:r>
              <a:rPr lang="en-US" sz="1200" b="1" kern="0" dirty="0">
                <a:effectLst/>
                <a:latin typeface="Arial" panose="020B0604020202020204" pitchFamily="34" charset="0"/>
                <a:ea typeface="Arial" panose="020B0604020202020204" pitchFamily="34" charset="0"/>
                <a:cs typeface="Times New Roman" panose="02020603050405020304" pitchFamily="18" charset="0"/>
              </a:rPr>
              <a:t> </a:t>
            </a:r>
            <a:r>
              <a:rPr lang="en-US" sz="1200" kern="0" dirty="0">
                <a:effectLst/>
                <a:latin typeface="Arial" panose="020B0604020202020204" pitchFamily="34" charset="0"/>
                <a:ea typeface="Arial" panose="020B0604020202020204" pitchFamily="34" charset="0"/>
                <a:cs typeface="Times New Roman" panose="02020603050405020304" pitchFamily="18" charset="0"/>
              </a:rPr>
              <a:t>Hooley, G., </a:t>
            </a:r>
            <a:r>
              <a:rPr lang="en-US" sz="1200" kern="0" dirty="0" err="1">
                <a:effectLst/>
                <a:latin typeface="Arial" panose="020B0604020202020204" pitchFamily="34" charset="0"/>
                <a:ea typeface="Arial" panose="020B0604020202020204" pitchFamily="34" charset="0"/>
                <a:cs typeface="Times New Roman" panose="02020603050405020304" pitchFamily="18" charset="0"/>
              </a:rPr>
              <a:t>Nicoulaud</a:t>
            </a:r>
            <a:r>
              <a:rPr lang="en-US" sz="1200" kern="0" dirty="0">
                <a:effectLst/>
                <a:latin typeface="Arial" panose="020B0604020202020204" pitchFamily="34" charset="0"/>
                <a:ea typeface="Arial" panose="020B0604020202020204" pitchFamily="34" charset="0"/>
                <a:cs typeface="Times New Roman" panose="02020603050405020304" pitchFamily="18" charset="0"/>
              </a:rPr>
              <a:t>, B., Rudd, J. and Lee, N. (2020) </a:t>
            </a:r>
            <a:r>
              <a:rPr lang="en-US" sz="1200" i="1" kern="0" dirty="0">
                <a:effectLst/>
                <a:latin typeface="Arial" panose="020B0604020202020204" pitchFamily="34" charset="0"/>
                <a:ea typeface="Arial" panose="020B0604020202020204" pitchFamily="34" charset="0"/>
                <a:cs typeface="Times New Roman" panose="02020603050405020304" pitchFamily="18" charset="0"/>
              </a:rPr>
              <a:t>Marketing Strategy and Competitive Positioning.</a:t>
            </a:r>
            <a:r>
              <a:rPr lang="en-US" sz="1200" kern="0" dirty="0">
                <a:effectLst/>
                <a:latin typeface="Arial" panose="020B0604020202020204" pitchFamily="34" charset="0"/>
                <a:ea typeface="Arial" panose="020B0604020202020204" pitchFamily="34" charset="0"/>
                <a:cs typeface="Times New Roman" panose="02020603050405020304" pitchFamily="18" charset="0"/>
              </a:rPr>
              <a:t> 7th </a:t>
            </a:r>
            <a:r>
              <a:rPr lang="en-US" sz="1200" kern="0" dirty="0" err="1">
                <a:effectLst/>
                <a:latin typeface="Arial" panose="020B0604020202020204" pitchFamily="34" charset="0"/>
                <a:ea typeface="Arial" panose="020B0604020202020204" pitchFamily="34" charset="0"/>
                <a:cs typeface="Times New Roman" panose="02020603050405020304" pitchFamily="18" charset="0"/>
              </a:rPr>
              <a:t>edn</a:t>
            </a:r>
            <a:r>
              <a:rPr lang="en-US" sz="1200" kern="0" dirty="0">
                <a:effectLst/>
                <a:latin typeface="Arial" panose="020B0604020202020204" pitchFamily="34" charset="0"/>
                <a:ea typeface="Arial" panose="020B0604020202020204" pitchFamily="34" charset="0"/>
                <a:cs typeface="Times New Roman" panose="02020603050405020304" pitchFamily="18" charset="0"/>
              </a:rPr>
              <a:t>. Harlow: Pearson. Available at: https://www.pearson.com/en-gb/subject-catalog/p/marketing-strategy-and-competitive-positioning/P200000004396.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Bef>
                <a:spcPts val="400"/>
              </a:spcBef>
              <a:spcAft>
                <a:spcPts val="700"/>
              </a:spcAft>
              <a:buNone/>
            </a:pPr>
            <a:r>
              <a:rPr lang="en-US" sz="1200" b="1" kern="0" dirty="0">
                <a:latin typeface="Arial" panose="020B0604020202020204" pitchFamily="34" charset="0"/>
                <a:ea typeface="Arial" panose="020B0604020202020204" pitchFamily="34" charset="0"/>
                <a:cs typeface="Times New Roman" panose="02020603050405020304" pitchFamily="18" charset="0"/>
              </a:rPr>
              <a:t>9. </a:t>
            </a:r>
            <a:r>
              <a:rPr lang="en-US" sz="1200" kern="0" dirty="0">
                <a:effectLst/>
                <a:latin typeface="Arial" panose="020B0604020202020204" pitchFamily="34" charset="0"/>
                <a:ea typeface="Arial" panose="020B0604020202020204" pitchFamily="34" charset="0"/>
                <a:cs typeface="Times New Roman" panose="02020603050405020304" pitchFamily="18" charset="0"/>
              </a:rPr>
              <a:t>IBISWorld (2025) </a:t>
            </a:r>
            <a:r>
              <a:rPr lang="en-US" sz="1200" i="1" kern="0" dirty="0">
                <a:effectLst/>
                <a:latin typeface="Arial" panose="020B0604020202020204" pitchFamily="34" charset="0"/>
                <a:ea typeface="Arial" panose="020B0604020202020204" pitchFamily="34" charset="0"/>
                <a:cs typeface="Times New Roman" panose="02020603050405020304" pitchFamily="18" charset="0"/>
              </a:rPr>
              <a:t>Bread and Bakery Goods Production in the UK.</a:t>
            </a:r>
            <a:r>
              <a:rPr lang="en-US" sz="1200" kern="0" dirty="0">
                <a:effectLst/>
                <a:latin typeface="Arial" panose="020B0604020202020204" pitchFamily="34" charset="0"/>
                <a:ea typeface="Arial" panose="020B0604020202020204" pitchFamily="34" charset="0"/>
                <a:cs typeface="Times New Roman" panose="02020603050405020304" pitchFamily="18" charset="0"/>
              </a:rPr>
              <a:t> IBISWorld. Available at: https://www.ibisworld.com/united-kingdom/industry/bread-bakery-goods-production/580/.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Bef>
                <a:spcPts val="400"/>
              </a:spcBef>
              <a:spcAft>
                <a:spcPts val="700"/>
              </a:spcAft>
              <a:buNone/>
            </a:pPr>
            <a:r>
              <a:rPr lang="en-US" sz="1200" b="1" kern="0" dirty="0">
                <a:latin typeface="Arial" panose="020B0604020202020204" pitchFamily="34" charset="0"/>
                <a:ea typeface="Arial" panose="020B0604020202020204" pitchFamily="34" charset="0"/>
                <a:cs typeface="Times New Roman" panose="02020603050405020304" pitchFamily="18" charset="0"/>
              </a:rPr>
              <a:t>10.</a:t>
            </a:r>
            <a:r>
              <a:rPr lang="en-US" sz="1200" b="1" kern="0" dirty="0">
                <a:effectLst/>
                <a:latin typeface="Arial" panose="020B0604020202020204" pitchFamily="34" charset="0"/>
                <a:ea typeface="Arial" panose="020B0604020202020204" pitchFamily="34" charset="0"/>
                <a:cs typeface="Times New Roman" panose="02020603050405020304" pitchFamily="18" charset="0"/>
              </a:rPr>
              <a:t> </a:t>
            </a:r>
            <a:r>
              <a:rPr lang="en-US" sz="1200" kern="0" dirty="0">
                <a:effectLst/>
                <a:latin typeface="Arial" panose="020B0604020202020204" pitchFamily="34" charset="0"/>
                <a:ea typeface="Arial" panose="020B0604020202020204" pitchFamily="34" charset="0"/>
                <a:cs typeface="Times New Roman" panose="02020603050405020304" pitchFamily="18" charset="0"/>
              </a:rPr>
              <a:t>IBISWorld (2026) </a:t>
            </a:r>
            <a:r>
              <a:rPr lang="en-US" sz="1200" i="1" kern="0" dirty="0">
                <a:effectLst/>
                <a:latin typeface="Arial" panose="020B0604020202020204" pitchFamily="34" charset="0"/>
                <a:ea typeface="Arial" panose="020B0604020202020204" pitchFamily="34" charset="0"/>
                <a:cs typeface="Times New Roman" panose="02020603050405020304" pitchFamily="18" charset="0"/>
              </a:rPr>
              <a:t>Bakery Product Retailing in the UK.</a:t>
            </a:r>
            <a:r>
              <a:rPr lang="en-US" sz="1200" kern="0" dirty="0">
                <a:effectLst/>
                <a:latin typeface="Arial" panose="020B0604020202020204" pitchFamily="34" charset="0"/>
                <a:ea typeface="Arial" panose="020B0604020202020204" pitchFamily="34" charset="0"/>
                <a:cs typeface="Times New Roman" panose="02020603050405020304" pitchFamily="18" charset="0"/>
              </a:rPr>
              <a:t> IBISWorld</a:t>
            </a:r>
            <a:r>
              <a:rPr lang="en-US" sz="1050" kern="0" dirty="0">
                <a:effectLst/>
                <a:latin typeface="Arial" panose="020B0604020202020204" pitchFamily="34" charset="0"/>
                <a:ea typeface="Arial" panose="020B0604020202020204" pitchFamily="34" charset="0"/>
                <a:cs typeface="Times New Roman" panose="02020603050405020304" pitchFamily="18" charset="0"/>
              </a:rPr>
              <a:t>. Available at: https://www.ibisworld.com/united-kingdom/market-size/bakery-product-retailing/2945/.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Bef>
                <a:spcPts val="400"/>
              </a:spcBef>
              <a:spcAft>
                <a:spcPts val="700"/>
              </a:spcAft>
              <a:buNone/>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indent="-342900" algn="just">
              <a:lnSpc>
                <a:spcPct val="150000"/>
              </a:lnSpc>
              <a:spcBef>
                <a:spcPts val="400"/>
              </a:spcBef>
              <a:spcAft>
                <a:spcPts val="700"/>
              </a:spcAft>
              <a:buAutoNum type="arabicPeriod" startAt="5"/>
            </a:pP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E2DB63B-18E5-0050-3D4F-8FDF189EA3EE}"/>
              </a:ext>
            </a:extLst>
          </p:cNvPr>
          <p:cNvSpPr txBox="1"/>
          <p:nvPr/>
        </p:nvSpPr>
        <p:spPr>
          <a:xfrm>
            <a:off x="936172" y="0"/>
            <a:ext cx="3450771"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497947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edbe505bf763f30c31c8ac95d593003b">
  <xsd:schema xmlns:xsd="http://www.w3.org/2001/XMLSchema" xmlns:xs="http://www.w3.org/2001/XMLSchema" xmlns:p="http://schemas.microsoft.com/office/2006/metadata/properties" xmlns:ns3="b4f9f7ee-5770-4a14-8925-17f3d16e50b7" targetNamespace="http://schemas.microsoft.com/office/2006/metadata/properties" ma:root="true" ma:fieldsID="38a69fec9876c4afa107577e5262f3c6"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FE0EA36-C54A-4033-93F8-72B2FD9E1898}">
  <ds:schemaRefs>
    <ds:schemaRef ds:uri="http://schemas.microsoft.com/office/2006/metadata/properties"/>
    <ds:schemaRef ds:uri="http://purl.org/dc/dcmitype/"/>
    <ds:schemaRef ds:uri="b4f9f7ee-5770-4a14-8925-17f3d16e50b7"/>
    <ds:schemaRef ds:uri="http://schemas.openxmlformats.org/package/2006/metadata/core-properties"/>
    <ds:schemaRef ds:uri="http://www.w3.org/XML/1998/namespace"/>
    <ds:schemaRef ds:uri="http://purl.org/dc/elements/1.1/"/>
    <ds:schemaRef ds:uri="http://schemas.microsoft.com/office/2006/documentManagement/types"/>
    <ds:schemaRef ds:uri="http://purl.org/dc/terms/"/>
    <ds:schemaRef ds:uri="http://schemas.microsoft.com/office/infopath/2007/PartnerControls"/>
  </ds:schemaRefs>
</ds:datastoreItem>
</file>

<file path=customXml/itemProps2.xml><?xml version="1.0" encoding="utf-8"?>
<ds:datastoreItem xmlns:ds="http://schemas.openxmlformats.org/officeDocument/2006/customXml" ds:itemID="{03640C77-E356-4606-B57F-4BB1B5428067}">
  <ds:schemaRefs>
    <ds:schemaRef ds:uri="http://schemas.microsoft.com/sharepoint/v3/contenttype/forms"/>
  </ds:schemaRefs>
</ds:datastoreItem>
</file>

<file path=customXml/itemProps3.xml><?xml version="1.0" encoding="utf-8"?>
<ds:datastoreItem xmlns:ds="http://schemas.openxmlformats.org/officeDocument/2006/customXml" ds:itemID="{AE704129-1B13-4E3E-8E13-FD8EE9434D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5317</TotalTime>
  <Words>1387</Words>
  <Application>Microsoft Office PowerPoint</Application>
  <PresentationFormat>Widescreen</PresentationFormat>
  <Paragraphs>248</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Wingdings</vt:lpstr>
      <vt:lpstr>Office Theme</vt:lpstr>
      <vt:lpstr>PowerPoint Presentation</vt:lpstr>
      <vt:lpstr>1.1 Business Description and Company Name</vt:lpstr>
      <vt:lpstr>1.2 My Story</vt:lpstr>
      <vt:lpstr>1.3 Mission Statement, Aims, Objectives and USP</vt:lpstr>
      <vt:lpstr>1.4 Legal Structure</vt:lpstr>
      <vt:lpstr>1.5 Location</vt:lpstr>
      <vt:lpstr>1.6 Human Resources Strategy</vt:lpstr>
      <vt:lpstr>1.7 Financial Overview &amp; Cash Flow Forecast</vt:lpstr>
      <vt:lpstr>1.8 SWOT</vt:lpstr>
      <vt:lpstr>1.9 Market Research </vt:lpstr>
      <vt:lpstr>2. Marketing Strategy  2.1 Marketing Examples</vt:lpstr>
      <vt:lpstr>3. Angel Investor “Pitch” 3.1 Strengths</vt:lpstr>
      <vt:lpstr>3.2 Entrepreneurial Traits</vt:lpstr>
      <vt:lpstr>3.3 Achievements, Experience, Passion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Jaclina Sanca (2507894)</dc:creator>
  <cp:lastModifiedBy>Jaclina Sanca (2507894)</cp:lastModifiedBy>
  <cp:revision>2</cp:revision>
  <dcterms:created xsi:type="dcterms:W3CDTF">2026-06-18T12:37:36Z</dcterms:created>
  <dcterms:modified xsi:type="dcterms:W3CDTF">2026-06-22T08:46:07Z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