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8" r:id="rId4"/>
    <p:sldMasterId id="2147483666" r:id="rId5"/>
  </p:sldMasterIdLst>
  <p:notesMasterIdLst>
    <p:notesMasterId r:id="rId19"/>
  </p:notesMasterIdLst>
  <p:sldIdLst>
    <p:sldId id="259" r:id="rId6"/>
    <p:sldId id="2563" r:id="rId7"/>
    <p:sldId id="2569" r:id="rId8"/>
    <p:sldId id="265" r:id="rId9"/>
    <p:sldId id="2570" r:id="rId10"/>
    <p:sldId id="2571" r:id="rId11"/>
    <p:sldId id="2572" r:id="rId12"/>
    <p:sldId id="2577" r:id="rId13"/>
    <p:sldId id="2578" r:id="rId14"/>
    <p:sldId id="2579" r:id="rId15"/>
    <p:sldId id="2574" r:id="rId16"/>
    <p:sldId id="2576" r:id="rId17"/>
    <p:sldId id="2580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736"/>
    <p:restoredTop sz="78373" autoAdjust="0"/>
  </p:normalViewPr>
  <p:slideViewPr>
    <p:cSldViewPr snapToGrid="0" snapToObjects="1">
      <p:cViewPr varScale="1">
        <p:scale>
          <a:sx n="82" d="100"/>
          <a:sy n="82" d="100"/>
        </p:scale>
        <p:origin x="57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tableStyles" Target="tableStyles.xml"/><Relationship Id="rId10" Type="http://schemas.openxmlformats.org/officeDocument/2006/relationships/slide" Target="slides/slide5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Hutchings" userId="585bde28-eced-4edb-8f9c-713ef82e6f71" providerId="ADAL" clId="{68E57178-E163-4CBF-99E8-41840621237C}"/>
    <pc:docChg chg="modSld">
      <pc:chgData name="Paul Hutchings" userId="585bde28-eced-4edb-8f9c-713ef82e6f71" providerId="ADAL" clId="{68E57178-E163-4CBF-99E8-41840621237C}" dt="2026-09-29T20:50:08.344" v="8" actId="6549"/>
      <pc:docMkLst>
        <pc:docMk/>
      </pc:docMkLst>
      <pc:sldChg chg="modNotesTx">
        <pc:chgData name="Paul Hutchings" userId="585bde28-eced-4edb-8f9c-713ef82e6f71" providerId="ADAL" clId="{68E57178-E163-4CBF-99E8-41840621237C}" dt="2026-09-29T20:49:06.048" v="0" actId="6549"/>
        <pc:sldMkLst>
          <pc:docMk/>
          <pc:sldMk cId="2623861021" sldId="2563"/>
        </pc:sldMkLst>
      </pc:sldChg>
      <pc:sldChg chg="modNotesTx">
        <pc:chgData name="Paul Hutchings" userId="585bde28-eced-4edb-8f9c-713ef82e6f71" providerId="ADAL" clId="{68E57178-E163-4CBF-99E8-41840621237C}" dt="2026-09-29T20:49:11.889" v="1" actId="6549"/>
        <pc:sldMkLst>
          <pc:docMk/>
          <pc:sldMk cId="1783702833" sldId="2569"/>
        </pc:sldMkLst>
      </pc:sldChg>
      <pc:sldChg chg="modNotesTx">
        <pc:chgData name="Paul Hutchings" userId="585bde28-eced-4edb-8f9c-713ef82e6f71" providerId="ADAL" clId="{68E57178-E163-4CBF-99E8-41840621237C}" dt="2026-09-29T20:49:30.966" v="2" actId="6549"/>
        <pc:sldMkLst>
          <pc:docMk/>
          <pc:sldMk cId="1896947676" sldId="2571"/>
        </pc:sldMkLst>
      </pc:sldChg>
      <pc:sldChg chg="modNotesTx">
        <pc:chgData name="Paul Hutchings" userId="585bde28-eced-4edb-8f9c-713ef82e6f71" providerId="ADAL" clId="{68E57178-E163-4CBF-99E8-41840621237C}" dt="2026-09-29T20:49:36.891" v="3" actId="6549"/>
        <pc:sldMkLst>
          <pc:docMk/>
          <pc:sldMk cId="1013788016" sldId="2572"/>
        </pc:sldMkLst>
      </pc:sldChg>
      <pc:sldChg chg="modNotesTx">
        <pc:chgData name="Paul Hutchings" userId="585bde28-eced-4edb-8f9c-713ef82e6f71" providerId="ADAL" clId="{68E57178-E163-4CBF-99E8-41840621237C}" dt="2026-09-29T20:50:00.086" v="7" actId="6549"/>
        <pc:sldMkLst>
          <pc:docMk/>
          <pc:sldMk cId="614775682" sldId="2574"/>
        </pc:sldMkLst>
      </pc:sldChg>
      <pc:sldChg chg="modNotesTx">
        <pc:chgData name="Paul Hutchings" userId="585bde28-eced-4edb-8f9c-713ef82e6f71" providerId="ADAL" clId="{68E57178-E163-4CBF-99E8-41840621237C}" dt="2026-09-29T20:50:08.344" v="8" actId="6549"/>
        <pc:sldMkLst>
          <pc:docMk/>
          <pc:sldMk cId="2668011684" sldId="2576"/>
        </pc:sldMkLst>
      </pc:sldChg>
      <pc:sldChg chg="modNotesTx">
        <pc:chgData name="Paul Hutchings" userId="585bde28-eced-4edb-8f9c-713ef82e6f71" providerId="ADAL" clId="{68E57178-E163-4CBF-99E8-41840621237C}" dt="2026-09-29T20:49:42.593" v="4" actId="6549"/>
        <pc:sldMkLst>
          <pc:docMk/>
          <pc:sldMk cId="3409631683" sldId="2577"/>
        </pc:sldMkLst>
      </pc:sldChg>
      <pc:sldChg chg="modNotesTx">
        <pc:chgData name="Paul Hutchings" userId="585bde28-eced-4edb-8f9c-713ef82e6f71" providerId="ADAL" clId="{68E57178-E163-4CBF-99E8-41840621237C}" dt="2026-09-29T20:49:49.196" v="5" actId="6549"/>
        <pc:sldMkLst>
          <pc:docMk/>
          <pc:sldMk cId="668829226" sldId="2578"/>
        </pc:sldMkLst>
      </pc:sldChg>
      <pc:sldChg chg="modNotesTx">
        <pc:chgData name="Paul Hutchings" userId="585bde28-eced-4edb-8f9c-713ef82e6f71" providerId="ADAL" clId="{68E57178-E163-4CBF-99E8-41840621237C}" dt="2026-09-29T20:49:54.688" v="6" actId="6549"/>
        <pc:sldMkLst>
          <pc:docMk/>
          <pc:sldMk cId="2664597465" sldId="2579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BC536F6-AB2E-436C-B416-34C7DFB07137}" type="doc">
      <dgm:prSet loTypeId="urn:microsoft.com/office/officeart/2005/8/layout/hierarchy1" loCatId="hierarchy" qsTypeId="urn:microsoft.com/office/officeart/2005/8/quickstyle/simple5#1" qsCatId="simple" csTypeId="urn:microsoft.com/office/officeart/2005/8/colors/accent1_2#1" csCatId="accent1"/>
      <dgm:spPr/>
      <dgm:t>
        <a:bodyPr/>
        <a:lstStyle/>
        <a:p>
          <a:endParaRPr lang="en-US"/>
        </a:p>
      </dgm:t>
    </dgm:pt>
    <dgm:pt modelId="{2B8C7FCD-664C-45B2-AC3C-69D6D42C57F6}">
      <dgm:prSet/>
      <dgm:spPr/>
      <dgm:t>
        <a:bodyPr/>
        <a:lstStyle/>
        <a:p>
          <a:r>
            <a:rPr lang="en-US"/>
            <a:t>Certain mental health conditions are recognised only within specific cultural contexts.</a:t>
          </a:r>
        </a:p>
      </dgm:t>
    </dgm:pt>
    <dgm:pt modelId="{B420474C-23A2-4784-B173-0E6ECCE16DD4}" type="parTrans" cxnId="{8D3DA533-FE7D-4EF6-89CE-E6B6FDCFF64A}">
      <dgm:prSet/>
      <dgm:spPr/>
      <dgm:t>
        <a:bodyPr/>
        <a:lstStyle/>
        <a:p>
          <a:endParaRPr lang="en-US"/>
        </a:p>
      </dgm:t>
    </dgm:pt>
    <dgm:pt modelId="{AD096488-4C98-4690-9C0C-7ABF1A95E8DF}" type="sibTrans" cxnId="{8D3DA533-FE7D-4EF6-89CE-E6B6FDCFF64A}">
      <dgm:prSet/>
      <dgm:spPr/>
      <dgm:t>
        <a:bodyPr/>
        <a:lstStyle/>
        <a:p>
          <a:endParaRPr lang="en-US"/>
        </a:p>
      </dgm:t>
    </dgm:pt>
    <dgm:pt modelId="{71FCE775-1CBE-4EA2-BF52-3A3C8C63E507}">
      <dgm:prSet/>
      <dgm:spPr/>
      <dgm:t>
        <a:bodyPr/>
        <a:lstStyle/>
        <a:p>
          <a:r>
            <a:rPr lang="en-US" dirty="0"/>
            <a:t>Examples include '</a:t>
          </a:r>
          <a:r>
            <a:rPr lang="en-US" dirty="0" err="1"/>
            <a:t>Ataque</a:t>
          </a:r>
          <a:r>
            <a:rPr lang="en-US" dirty="0"/>
            <a:t> de </a:t>
          </a:r>
          <a:r>
            <a:rPr lang="en-US" dirty="0" err="1"/>
            <a:t>Nervios</a:t>
          </a:r>
          <a:r>
            <a:rPr lang="en-US" dirty="0"/>
            <a:t>' in Latin America and '</a:t>
          </a:r>
          <a:r>
            <a:rPr lang="en-US" dirty="0" err="1"/>
            <a:t>Taijin</a:t>
          </a:r>
          <a:r>
            <a:rPr lang="en-US" dirty="0"/>
            <a:t> </a:t>
          </a:r>
          <a:r>
            <a:rPr lang="en-US" dirty="0" err="1"/>
            <a:t>Kyofusho</a:t>
          </a:r>
          <a:r>
            <a:rPr lang="en-US" dirty="0"/>
            <a:t>' in Japan.</a:t>
          </a:r>
        </a:p>
      </dgm:t>
    </dgm:pt>
    <dgm:pt modelId="{08B2CDBB-9F46-456D-AC02-A0E9E7DAD92E}" type="parTrans" cxnId="{410D9081-8024-4D1D-8A7E-C72013A1FDCE}">
      <dgm:prSet/>
      <dgm:spPr/>
      <dgm:t>
        <a:bodyPr/>
        <a:lstStyle/>
        <a:p>
          <a:endParaRPr lang="en-US"/>
        </a:p>
      </dgm:t>
    </dgm:pt>
    <dgm:pt modelId="{F5FEA0DC-A8E5-4AEB-A17D-F60A640A17D4}" type="sibTrans" cxnId="{410D9081-8024-4D1D-8A7E-C72013A1FDCE}">
      <dgm:prSet/>
      <dgm:spPr/>
      <dgm:t>
        <a:bodyPr/>
        <a:lstStyle/>
        <a:p>
          <a:endParaRPr lang="en-US"/>
        </a:p>
      </dgm:t>
    </dgm:pt>
    <dgm:pt modelId="{775B31D2-D1A4-41D4-A679-21EA42B09539}" type="pres">
      <dgm:prSet presAssocID="{2BC536F6-AB2E-436C-B416-34C7DFB0713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A4CB453-1418-4C13-8123-AD61C843C86F}" type="pres">
      <dgm:prSet presAssocID="{2B8C7FCD-664C-45B2-AC3C-69D6D42C57F6}" presName="hierRoot1" presStyleCnt="0"/>
      <dgm:spPr/>
    </dgm:pt>
    <dgm:pt modelId="{E8046047-F3C5-472E-B589-DA3C17FDBC5E}" type="pres">
      <dgm:prSet presAssocID="{2B8C7FCD-664C-45B2-AC3C-69D6D42C57F6}" presName="composite" presStyleCnt="0"/>
      <dgm:spPr/>
    </dgm:pt>
    <dgm:pt modelId="{B949810D-55A9-44A5-BC46-062B665302D5}" type="pres">
      <dgm:prSet presAssocID="{2B8C7FCD-664C-45B2-AC3C-69D6D42C57F6}" presName="background" presStyleLbl="node0" presStyleIdx="0" presStyleCnt="2"/>
      <dgm:spPr/>
    </dgm:pt>
    <dgm:pt modelId="{C7C59DA1-A54A-49EE-B235-2A9530528B53}" type="pres">
      <dgm:prSet presAssocID="{2B8C7FCD-664C-45B2-AC3C-69D6D42C57F6}" presName="text" presStyleLbl="fgAcc0" presStyleIdx="0" presStyleCnt="2">
        <dgm:presLayoutVars>
          <dgm:chPref val="3"/>
        </dgm:presLayoutVars>
      </dgm:prSet>
      <dgm:spPr/>
    </dgm:pt>
    <dgm:pt modelId="{525566D4-E413-47F2-9446-B5999F2D1996}" type="pres">
      <dgm:prSet presAssocID="{2B8C7FCD-664C-45B2-AC3C-69D6D42C57F6}" presName="hierChild2" presStyleCnt="0"/>
      <dgm:spPr/>
    </dgm:pt>
    <dgm:pt modelId="{EDD5D5CC-5BC9-4758-82DC-34AD63C45424}" type="pres">
      <dgm:prSet presAssocID="{71FCE775-1CBE-4EA2-BF52-3A3C8C63E507}" presName="hierRoot1" presStyleCnt="0"/>
      <dgm:spPr/>
    </dgm:pt>
    <dgm:pt modelId="{437050CF-FBEB-4C41-921E-E3A48EE9EDBC}" type="pres">
      <dgm:prSet presAssocID="{71FCE775-1CBE-4EA2-BF52-3A3C8C63E507}" presName="composite" presStyleCnt="0"/>
      <dgm:spPr/>
    </dgm:pt>
    <dgm:pt modelId="{730D6845-EE97-4DDF-8A05-CA1D69049AD5}" type="pres">
      <dgm:prSet presAssocID="{71FCE775-1CBE-4EA2-BF52-3A3C8C63E507}" presName="background" presStyleLbl="node0" presStyleIdx="1" presStyleCnt="2"/>
      <dgm:spPr/>
    </dgm:pt>
    <dgm:pt modelId="{7B27FA44-F121-429A-92D9-351BB10AC3F2}" type="pres">
      <dgm:prSet presAssocID="{71FCE775-1CBE-4EA2-BF52-3A3C8C63E507}" presName="text" presStyleLbl="fgAcc0" presStyleIdx="1" presStyleCnt="2">
        <dgm:presLayoutVars>
          <dgm:chPref val="3"/>
        </dgm:presLayoutVars>
      </dgm:prSet>
      <dgm:spPr/>
    </dgm:pt>
    <dgm:pt modelId="{AB905609-EC0B-4A34-8C70-2CE5A4361A30}" type="pres">
      <dgm:prSet presAssocID="{71FCE775-1CBE-4EA2-BF52-3A3C8C63E507}" presName="hierChild2" presStyleCnt="0"/>
      <dgm:spPr/>
    </dgm:pt>
  </dgm:ptLst>
  <dgm:cxnLst>
    <dgm:cxn modelId="{BC072D31-9A48-41FC-BD64-B63D87262E9B}" type="presOf" srcId="{71FCE775-1CBE-4EA2-BF52-3A3C8C63E507}" destId="{7B27FA44-F121-429A-92D9-351BB10AC3F2}" srcOrd="0" destOrd="0" presId="urn:microsoft.com/office/officeart/2005/8/layout/hierarchy1"/>
    <dgm:cxn modelId="{8D3DA533-FE7D-4EF6-89CE-E6B6FDCFF64A}" srcId="{2BC536F6-AB2E-436C-B416-34C7DFB07137}" destId="{2B8C7FCD-664C-45B2-AC3C-69D6D42C57F6}" srcOrd="0" destOrd="0" parTransId="{B420474C-23A2-4784-B173-0E6ECCE16DD4}" sibTransId="{AD096488-4C98-4690-9C0C-7ABF1A95E8DF}"/>
    <dgm:cxn modelId="{6EF9CE58-FEBF-4AFD-90DB-C7E1CAE208D8}" type="presOf" srcId="{2BC536F6-AB2E-436C-B416-34C7DFB07137}" destId="{775B31D2-D1A4-41D4-A679-21EA42B09539}" srcOrd="0" destOrd="0" presId="urn:microsoft.com/office/officeart/2005/8/layout/hierarchy1"/>
    <dgm:cxn modelId="{410D9081-8024-4D1D-8A7E-C72013A1FDCE}" srcId="{2BC536F6-AB2E-436C-B416-34C7DFB07137}" destId="{71FCE775-1CBE-4EA2-BF52-3A3C8C63E507}" srcOrd="1" destOrd="0" parTransId="{08B2CDBB-9F46-456D-AC02-A0E9E7DAD92E}" sibTransId="{F5FEA0DC-A8E5-4AEB-A17D-F60A640A17D4}"/>
    <dgm:cxn modelId="{2C432C99-12E6-459D-A436-153B4F610038}" type="presOf" srcId="{2B8C7FCD-664C-45B2-AC3C-69D6D42C57F6}" destId="{C7C59DA1-A54A-49EE-B235-2A9530528B53}" srcOrd="0" destOrd="0" presId="urn:microsoft.com/office/officeart/2005/8/layout/hierarchy1"/>
    <dgm:cxn modelId="{CDA4DB69-949E-4E48-863F-C34025F474AF}" type="presParOf" srcId="{775B31D2-D1A4-41D4-A679-21EA42B09539}" destId="{5A4CB453-1418-4C13-8123-AD61C843C86F}" srcOrd="0" destOrd="0" presId="urn:microsoft.com/office/officeart/2005/8/layout/hierarchy1"/>
    <dgm:cxn modelId="{9D07D3A3-214C-46D7-8563-3CD1B6D939A6}" type="presParOf" srcId="{5A4CB453-1418-4C13-8123-AD61C843C86F}" destId="{E8046047-F3C5-472E-B589-DA3C17FDBC5E}" srcOrd="0" destOrd="0" presId="urn:microsoft.com/office/officeart/2005/8/layout/hierarchy1"/>
    <dgm:cxn modelId="{868F4B76-76F5-4C8B-ABE2-4267DD8BD9FA}" type="presParOf" srcId="{E8046047-F3C5-472E-B589-DA3C17FDBC5E}" destId="{B949810D-55A9-44A5-BC46-062B665302D5}" srcOrd="0" destOrd="0" presId="urn:microsoft.com/office/officeart/2005/8/layout/hierarchy1"/>
    <dgm:cxn modelId="{ABC09543-01A5-4854-80EC-21381034E945}" type="presParOf" srcId="{E8046047-F3C5-472E-B589-DA3C17FDBC5E}" destId="{C7C59DA1-A54A-49EE-B235-2A9530528B53}" srcOrd="1" destOrd="0" presId="urn:microsoft.com/office/officeart/2005/8/layout/hierarchy1"/>
    <dgm:cxn modelId="{CD14BBA5-622D-4CF0-8500-E2886D53862F}" type="presParOf" srcId="{5A4CB453-1418-4C13-8123-AD61C843C86F}" destId="{525566D4-E413-47F2-9446-B5999F2D1996}" srcOrd="1" destOrd="0" presId="urn:microsoft.com/office/officeart/2005/8/layout/hierarchy1"/>
    <dgm:cxn modelId="{BE0C71E6-3BEB-4AC7-9875-847FBDA01B49}" type="presParOf" srcId="{775B31D2-D1A4-41D4-A679-21EA42B09539}" destId="{EDD5D5CC-5BC9-4758-82DC-34AD63C45424}" srcOrd="1" destOrd="0" presId="urn:microsoft.com/office/officeart/2005/8/layout/hierarchy1"/>
    <dgm:cxn modelId="{3C1FAC90-5B77-4563-A675-BF8C64D51BFF}" type="presParOf" srcId="{EDD5D5CC-5BC9-4758-82DC-34AD63C45424}" destId="{437050CF-FBEB-4C41-921E-E3A48EE9EDBC}" srcOrd="0" destOrd="0" presId="urn:microsoft.com/office/officeart/2005/8/layout/hierarchy1"/>
    <dgm:cxn modelId="{4989A6D9-B76D-4CCD-86EB-174901CFD9E2}" type="presParOf" srcId="{437050CF-FBEB-4C41-921E-E3A48EE9EDBC}" destId="{730D6845-EE97-4DDF-8A05-CA1D69049AD5}" srcOrd="0" destOrd="0" presId="urn:microsoft.com/office/officeart/2005/8/layout/hierarchy1"/>
    <dgm:cxn modelId="{1384684A-27E0-4A05-AA26-F3867F45D788}" type="presParOf" srcId="{437050CF-FBEB-4C41-921E-E3A48EE9EDBC}" destId="{7B27FA44-F121-429A-92D9-351BB10AC3F2}" srcOrd="1" destOrd="0" presId="urn:microsoft.com/office/officeart/2005/8/layout/hierarchy1"/>
    <dgm:cxn modelId="{E559EEC8-4748-4D62-A944-33ED02152FBD}" type="presParOf" srcId="{EDD5D5CC-5BC9-4758-82DC-34AD63C45424}" destId="{AB905609-EC0B-4A34-8C70-2CE5A4361A3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49810D-55A9-44A5-BC46-062B665302D5}">
      <dsp:nvSpPr>
        <dsp:cNvPr id="0" name=""/>
        <dsp:cNvSpPr/>
      </dsp:nvSpPr>
      <dsp:spPr>
        <a:xfrm>
          <a:off x="1218" y="701823"/>
          <a:ext cx="4278347" cy="271675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7C59DA1-A54A-49EE-B235-2A9530528B53}">
      <dsp:nvSpPr>
        <dsp:cNvPr id="0" name=""/>
        <dsp:cNvSpPr/>
      </dsp:nvSpPr>
      <dsp:spPr>
        <a:xfrm>
          <a:off x="476590" y="1153426"/>
          <a:ext cx="4278347" cy="27167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Certain mental health conditions are recognised only within specific cultural contexts.</a:t>
          </a:r>
        </a:p>
      </dsp:txBody>
      <dsp:txXfrm>
        <a:off x="556161" y="1232997"/>
        <a:ext cx="4119205" cy="2557608"/>
      </dsp:txXfrm>
    </dsp:sp>
    <dsp:sp modelId="{730D6845-EE97-4DDF-8A05-CA1D69049AD5}">
      <dsp:nvSpPr>
        <dsp:cNvPr id="0" name=""/>
        <dsp:cNvSpPr/>
      </dsp:nvSpPr>
      <dsp:spPr>
        <a:xfrm>
          <a:off x="5230309" y="701823"/>
          <a:ext cx="4278347" cy="271675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B27FA44-F121-429A-92D9-351BB10AC3F2}">
      <dsp:nvSpPr>
        <dsp:cNvPr id="0" name=""/>
        <dsp:cNvSpPr/>
      </dsp:nvSpPr>
      <dsp:spPr>
        <a:xfrm>
          <a:off x="5705681" y="1153426"/>
          <a:ext cx="4278347" cy="27167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Examples include '</a:t>
          </a:r>
          <a:r>
            <a:rPr lang="en-US" sz="3300" kern="1200" dirty="0" err="1"/>
            <a:t>Ataque</a:t>
          </a:r>
          <a:r>
            <a:rPr lang="en-US" sz="3300" kern="1200" dirty="0"/>
            <a:t> de </a:t>
          </a:r>
          <a:r>
            <a:rPr lang="en-US" sz="3300" kern="1200" dirty="0" err="1"/>
            <a:t>Nervios</a:t>
          </a:r>
          <a:r>
            <a:rPr lang="en-US" sz="3300" kern="1200" dirty="0"/>
            <a:t>' in Latin America and '</a:t>
          </a:r>
          <a:r>
            <a:rPr lang="en-US" sz="3300" kern="1200" dirty="0" err="1"/>
            <a:t>Taijin</a:t>
          </a:r>
          <a:r>
            <a:rPr lang="en-US" sz="3300" kern="1200" dirty="0"/>
            <a:t> </a:t>
          </a:r>
          <a:r>
            <a:rPr lang="en-US" sz="3300" kern="1200" dirty="0" err="1"/>
            <a:t>Kyofusho</a:t>
          </a:r>
          <a:r>
            <a:rPr lang="en-US" sz="3300" kern="1200" dirty="0"/>
            <a:t>' in Japan.</a:t>
          </a:r>
        </a:p>
      </dsp:txBody>
      <dsp:txXfrm>
        <a:off x="5785252" y="1232997"/>
        <a:ext cx="4119205" cy="25576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#1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EF3A7C-F03C-4E80-ACF5-3243B1E1E1D0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675602-E2FC-4A29-9562-D642B7C7D4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5701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1A11ED-D191-499E-A9B2-24CA0DCAAB25}" type="slidenum"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94214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1A11ED-D191-499E-A9B2-24CA0DCAAB25}" type="slidenum"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34547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1A11ED-D191-499E-A9B2-24CA0DCAAB25}" type="slidenum"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58007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1A11ED-D191-499E-A9B2-24CA0DCAAB25}" type="slidenum"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18039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1A11ED-D191-499E-A9B2-24CA0DCAAB25}" type="slidenum"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03758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EFF46E-6B43-41F9-9272-B566D03A251C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39182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657074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03422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1A11ED-D191-499E-A9B2-24CA0DCAAB25}" type="slidenum"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659264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1A11ED-D191-499E-A9B2-24CA0DCAAB25}" type="slidenum"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9279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7965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Section Header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5B2555FD-4C27-26F9-D396-F44BD2552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14D9F56-D5FE-5416-E898-561CCD18E6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7226" y="2522"/>
            <a:ext cx="12210294" cy="6855478"/>
          </a:xfrm>
          <a:prstGeom prst="rect">
            <a:avLst/>
          </a:prstGeom>
          <a:gradFill>
            <a:gsLst>
              <a:gs pos="0">
                <a:srgbClr val="FF411C">
                  <a:alpha val="66000"/>
                </a:srgbClr>
              </a:gs>
              <a:gs pos="99000">
                <a:srgbClr val="962077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CE312D2-549E-F681-7F68-B8AAD2F76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 flipH="1">
            <a:off x="383414" y="0"/>
            <a:ext cx="11826874" cy="6858000"/>
          </a:xfrm>
          <a:prstGeom prst="rect">
            <a:avLst/>
          </a:prstGeom>
          <a:gradFill>
            <a:gsLst>
              <a:gs pos="0">
                <a:srgbClr val="FA0036">
                  <a:alpha val="4000"/>
                </a:srgbClr>
              </a:gs>
              <a:gs pos="99000">
                <a:srgbClr val="92248E">
                  <a:alpha val="97647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CC4FFFC-E214-3024-4ED7-32DAAA7A66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 flipH="1">
            <a:off x="4945773" y="-4953002"/>
            <a:ext cx="2286000" cy="12192001"/>
          </a:xfrm>
          <a:prstGeom prst="rect">
            <a:avLst/>
          </a:prstGeom>
          <a:gradFill>
            <a:gsLst>
              <a:gs pos="20000">
                <a:srgbClr val="D861D4">
                  <a:alpha val="0"/>
                </a:srgbClr>
              </a:gs>
              <a:gs pos="100000">
                <a:srgbClr val="FF7037">
                  <a:alpha val="66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63C23C4-6670-C4D3-CA25-EAF7EB91AC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3048" y="-5047"/>
            <a:ext cx="12188952" cy="6420678"/>
          </a:xfrm>
          <a:prstGeom prst="rect">
            <a:avLst/>
          </a:prstGeom>
          <a:gradFill>
            <a:gsLst>
              <a:gs pos="0">
                <a:srgbClr val="FA0036">
                  <a:alpha val="22000"/>
                </a:srgbClr>
              </a:gs>
              <a:gs pos="52000">
                <a:srgbClr val="FF907A">
                  <a:alpha val="0"/>
                </a:srgb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FAF9AED1-BD83-3598-C1F0-DC7ED01509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20481594" flipH="1">
            <a:off x="6172247" y="626278"/>
            <a:ext cx="5005754" cy="5005754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1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2596896"/>
            <a:ext cx="8933688" cy="3566160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6000" cap="all" spc="7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5F6D2C8-34B4-4D49-8BA1-BACB1E5E91D7}" type="datetime2">
              <a:rPr lang="en-US" smtClean="0"/>
              <a:t>Tuesday, September 29,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4145AC3-CC88-4C8A-A6CE-8D44921B6A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18655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FCDB1A6A-A82E-C28C-BC71-E59067A1D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2B683A0-4783-F398-8347-7EAF3DEE63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8491125" y="6406116"/>
            <a:ext cx="3700874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12572"/>
            <a:ext cx="6858000" cy="923544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6858000" cy="46085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6917188-FC72-8B54-8EBD-7107C6956DBB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491126" y="603504"/>
            <a:ext cx="3085177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A907A-57F4-4BE4-B9CF-66B2A48FC3D2}" type="datetime2">
              <a:rPr lang="en-US" smtClean="0"/>
              <a:t>Tuesday, September 29, 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59111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985248" cy="9601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3272" y="1563624"/>
            <a:ext cx="9985248" cy="4572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ACF9F-8FDB-4ADC-A9FD-4B179047B36A}" type="datetime2">
              <a:rPr lang="en-US" smtClean="0"/>
              <a:t>Tuesday, September 29,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73393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8303" y="685800"/>
            <a:ext cx="6858000" cy="1111532"/>
          </a:xfrm>
        </p:spPr>
        <p:txBody>
          <a:bodyPr anchor="b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D2B02E8B-EB97-8158-B585-0E0E95CF40C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100267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18303" y="1965960"/>
            <a:ext cx="6858000" cy="420019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724397" y="6343954"/>
            <a:ext cx="3422906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945699" y="6343955"/>
            <a:ext cx="2150873" cy="365125"/>
          </a:xfrm>
        </p:spPr>
        <p:txBody>
          <a:bodyPr>
            <a:noAutofit/>
          </a:bodyPr>
          <a:lstStyle/>
          <a:p>
            <a:fld id="{28E9021D-675F-4984-8FE0-04DA4F4E22F1}" type="datetime1">
              <a:rPr lang="en-US" smtClean="0"/>
              <a:t>9/29/2026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47096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48419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ntent with Pictur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B5514FA0-05E8-2961-1038-EAF5251DC6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7024" y="634999"/>
            <a:ext cx="6950232" cy="1124525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2067304" y="2231454"/>
            <a:ext cx="4564376" cy="429768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-532354" y="5260879"/>
            <a:ext cx="1494474" cy="429768"/>
          </a:xfrm>
        </p:spPr>
        <p:txBody>
          <a:bodyPr/>
          <a:lstStyle/>
          <a:p>
            <a:fld id="{F2A5EBC1-EEC5-7C42-832C-A9026EE0BC29}" type="datetime1">
              <a:rPr lang="en-US" smtClean="0"/>
              <a:t>9/29/2026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EA26726-2193-5028-87FF-55119A73A643}"/>
              </a:ext>
            </a:extLst>
          </p:cNvPr>
          <p:cNvCxnSpPr>
            <a:cxnSpLocks/>
          </p:cNvCxnSpPr>
          <p:nvPr userDrawn="1"/>
        </p:nvCxnSpPr>
        <p:spPr>
          <a:xfrm>
            <a:off x="3854841" y="164150"/>
            <a:ext cx="833715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98328" y="0"/>
            <a:ext cx="3256513" cy="6858000"/>
          </a:xfrm>
          <a:prstGeom prst="rect">
            <a:avLst/>
          </a:prstGeom>
          <a:blipFill dpi="0" rotWithShape="1">
            <a:blip r:embed="rId2">
              <a:alphaModFix amt="60000"/>
            </a:blip>
            <a:srcRect/>
            <a:stretch>
              <a:fillRect l="-74" r="-74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FAA0E72-1F2C-EAE4-77B7-9FF7C88D21DD}"/>
              </a:ext>
            </a:extLst>
          </p:cNvPr>
          <p:cNvCxnSpPr>
            <a:cxnSpLocks/>
          </p:cNvCxnSpPr>
          <p:nvPr userDrawn="1"/>
        </p:nvCxnSpPr>
        <p:spPr>
          <a:xfrm>
            <a:off x="3854841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EA80D3F-C3CE-0859-0D1F-594C0503DBAA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Content Placeholder 7">
            <a:extLst>
              <a:ext uri="{FF2B5EF4-FFF2-40B4-BE49-F238E27FC236}">
                <a16:creationId xmlns:a16="http://schemas.microsoft.com/office/drawing/2014/main" id="{7A9AAC07-CAB1-CF16-5C97-C863D7E6BD2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87024" y="1879608"/>
            <a:ext cx="6950232" cy="434338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5919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ontent with Picture 5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7AF30E7C-B7B6-19F0-A56E-A9173599A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553" y="634999"/>
            <a:ext cx="4477512" cy="1328932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1666" y="5260191"/>
            <a:ext cx="1493097" cy="42976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18FB12C4-D228-0548-ADB4-1A4C8851F4D3}" type="datetime1">
              <a:rPr lang="en-US" smtClean="0"/>
              <a:t>9/29/2026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44E0F01-74F8-4E05-0BF9-107555BA139C}"/>
              </a:ext>
            </a:extLst>
          </p:cNvPr>
          <p:cNvCxnSpPr>
            <a:cxnSpLocks/>
          </p:cNvCxnSpPr>
          <p:nvPr userDrawn="1"/>
        </p:nvCxnSpPr>
        <p:spPr>
          <a:xfrm>
            <a:off x="6453101" y="164150"/>
            <a:ext cx="57388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9599" y="0"/>
            <a:ext cx="5843502" cy="6858000"/>
          </a:xfrm>
          <a:prstGeom prst="rect">
            <a:avLst/>
          </a:pr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85E70CC-C7D7-B9CE-493E-0579781D2D31}"/>
              </a:ext>
            </a:extLst>
          </p:cNvPr>
          <p:cNvCxnSpPr>
            <a:cxnSpLocks/>
          </p:cNvCxnSpPr>
          <p:nvPr userDrawn="1"/>
        </p:nvCxnSpPr>
        <p:spPr>
          <a:xfrm>
            <a:off x="6453101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E830231-922B-910E-CA0F-2B635AE5E80F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Content Placeholder 7">
            <a:extLst>
              <a:ext uri="{FF2B5EF4-FFF2-40B4-BE49-F238E27FC236}">
                <a16:creationId xmlns:a16="http://schemas.microsoft.com/office/drawing/2014/main" id="{2805764E-60E5-FE62-A39B-C399C892CA2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094553" y="2110570"/>
            <a:ext cx="4477512" cy="428257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03570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1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  <p:sldLayoutId id="2147483707" r:id="rId5"/>
    <p:sldLayoutId id="2147483649" r:id="rId6"/>
    <p:sldLayoutId id="2147483650" r:id="rId7"/>
    <p:sldLayoutId id="2147483709" r:id="rId8"/>
    <p:sldLayoutId id="2147483710" r:id="rId9"/>
    <p:sldLayoutId id="2147483712" r:id="rId10"/>
    <p:sldLayoutId id="2147483713" r:id="rId11"/>
    <p:sldLayoutId id="2147483714" r:id="rId12"/>
    <p:sldLayoutId id="2147483715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07/s10943-021-01324-4" TargetMode="External"/><Relationship Id="rId7" Type="http://schemas.openxmlformats.org/officeDocument/2006/relationships/hyperlink" Target="https://doi.org/10.1080/17482631.2022.2123090%20s40594-023-00419-6" TargetMode="External"/><Relationship Id="rId2" Type="http://schemas.openxmlformats.org/officeDocument/2006/relationships/hyperlink" Target="https://doi.org/10.1080/09540261.2020.1777748" TargetMode="Externa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doi.org/10.7759/cureus.39549" TargetMode="External"/><Relationship Id="rId5" Type="http://schemas.openxmlformats.org/officeDocument/2006/relationships/hyperlink" Target="https://doi.org/10.1080/15332985.2024.2446175" TargetMode="External"/><Relationship Id="rId4" Type="http://schemas.openxmlformats.org/officeDocument/2006/relationships/hyperlink" Target="https://doi.org/10.1186/s12888-020-02991-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1508F0A2-62A9-E9DF-BBD8-FFBFE439B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1320539"/>
            <a:ext cx="11594969" cy="3651349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8000" dirty="0"/>
              <a:t>ECAS7010 Week 2</a:t>
            </a:r>
          </a:p>
          <a:p>
            <a:pPr marL="0" indent="0" algn="ctr">
              <a:buNone/>
            </a:pPr>
            <a:r>
              <a:rPr lang="en-US" sz="6600" dirty="0"/>
              <a:t>Cultural Models of Mental Health:</a:t>
            </a:r>
          </a:p>
          <a:p>
            <a:pPr marL="0" indent="0" algn="ctr">
              <a:buNone/>
            </a:pPr>
            <a:r>
              <a:rPr lang="en-US" sz="6600" dirty="0"/>
              <a:t>Understanding diverse perceptions of mental wellbeing</a:t>
            </a:r>
          </a:p>
          <a:p>
            <a:pPr marL="0" indent="0" algn="ctr">
              <a:buNone/>
            </a:pPr>
            <a:endParaRPr lang="en-US" sz="6600" dirty="0"/>
          </a:p>
        </p:txBody>
      </p:sp>
      <p:sp>
        <p:nvSpPr>
          <p:cNvPr id="2" name="Subtitle 2">
            <a:extLst>
              <a:ext uri="{FF2B5EF4-FFF2-40B4-BE49-F238E27FC236}">
                <a16:creationId xmlns:a16="http://schemas.microsoft.com/office/drawing/2014/main" id="{C301E929-8519-FD80-8EB1-3669C7F0B506}"/>
              </a:ext>
            </a:extLst>
          </p:cNvPr>
          <p:cNvSpPr txBox="1">
            <a:spLocks/>
          </p:cNvSpPr>
          <p:nvPr/>
        </p:nvSpPr>
        <p:spPr>
          <a:xfrm>
            <a:off x="1809749" y="5547609"/>
            <a:ext cx="8572501" cy="8686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/>
              <a:t>Assoc Prof Paul B. Hutchings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2310188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11B6B1-A32D-9B63-19E5-87604AB97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19" y="703"/>
            <a:ext cx="7595357" cy="923544"/>
          </a:xfrm>
        </p:spPr>
        <p:txBody>
          <a:bodyPr anchor="b">
            <a:noAutofit/>
          </a:bodyPr>
          <a:lstStyle/>
          <a:p>
            <a:r>
              <a:rPr lang="en-US" sz="3200" b="1" dirty="0"/>
              <a:t>Overview of Cultural Models in Mental Health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396C96-8C15-F152-21FD-A364B22A7BD4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731520" y="1380744"/>
            <a:ext cx="6858000" cy="4608576"/>
          </a:xfrm>
        </p:spPr>
        <p:txBody>
          <a:bodyPr>
            <a:normAutofit fontScale="92500" lnSpcReduction="20000"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/>
              <a:t>Western Biomedical Model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dirty="0"/>
              <a:t>Focuses on individual pathology using </a:t>
            </a:r>
            <a:r>
              <a:rPr dirty="0" err="1"/>
              <a:t>standardi</a:t>
            </a:r>
            <a:r>
              <a:rPr lang="en-GB" dirty="0"/>
              <a:t>s</a:t>
            </a:r>
            <a:r>
              <a:rPr dirty="0"/>
              <a:t>ed diagnostic criteria like DSM and ICD to treat mental illness.</a:t>
            </a:r>
            <a:endParaRPr lang="en-US" dirty="0"/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/>
              <a:t>Spiritual and Holistic Models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dirty="0"/>
              <a:t>Non-Western cultures often view mental health through spiritual, communal, or holistic frameworks.</a:t>
            </a:r>
            <a:endParaRPr lang="en-US" dirty="0"/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/>
              <a:t>Traditional Chinese and Ayurvedic Views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dirty="0"/>
              <a:t>Chinese medicine links mental health to Yin and Yang imbalance; Ayurveda connects it to doshas and karma.</a:t>
            </a:r>
            <a:endParaRPr lang="en-US" dirty="0"/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/>
              <a:t>Importance of Cultural Competence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dirty="0"/>
              <a:t>Understanding diverse cultural models improves mental health care in multicultural societies.</a:t>
            </a:r>
            <a:endParaRPr lang="en-US" dirty="0"/>
          </a:p>
        </p:txBody>
      </p:sp>
      <p:pic>
        <p:nvPicPr>
          <p:cNvPr id="5" name="Content Placeholder 4" descr="Blackboard with a drawn in the middle the seven chakra.">
            <a:extLst>
              <a:ext uri="{FF2B5EF4-FFF2-40B4-BE49-F238E27FC236}">
                <a16:creationId xmlns:a16="http://schemas.microsoft.com/office/drawing/2014/main" id="{1A71B17C-F937-442A-8601-1CDFD8F50581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27330" r="33090" b="2"/>
          <a:stretch>
            <a:fillRect/>
          </a:stretch>
        </p:blipFill>
        <p:spPr>
          <a:xfrm>
            <a:off x="8491126" y="603504"/>
            <a:ext cx="3085177" cy="520293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23861021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9FB70A-88EE-5395-9CA0-D153BB7C1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12572"/>
            <a:ext cx="6858000" cy="640739"/>
          </a:xfrm>
        </p:spPr>
        <p:txBody>
          <a:bodyPr anchor="b">
            <a:noAutofit/>
          </a:bodyPr>
          <a:lstStyle/>
          <a:p>
            <a:r>
              <a:rPr lang="en-US" sz="3600" b="1" dirty="0"/>
              <a:t>Cultural Influences on Help-Seeking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C59029-14EE-A9FB-A77A-BA25F7BD3CD1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731520" y="1380744"/>
            <a:ext cx="6858000" cy="4608576"/>
          </a:xfrm>
        </p:spPr>
        <p:txBody>
          <a:bodyPr>
            <a:normAutofit fontScale="85000" lnSpcReduction="10000"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/>
              <a:t>Cultural Stigma and Beliefs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t>Cultural norms and stigma greatly influence mental health help-seeking behaviours across different societies.</a:t>
            </a:r>
            <a:endParaRPr lang="en-US"/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/>
              <a:t>Traditional vs Formal Help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t>Many cultures prefer traditional or religious healing methods over formal mental health treatment due to stigma and beliefs.</a:t>
            </a:r>
            <a:endParaRPr lang="en-US"/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/>
              <a:t>Impact of Acculturation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t>Acculturation affects willingness to seek mainstream mental health services depending on cultural identity retention.</a:t>
            </a:r>
            <a:endParaRPr lang="en-US"/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/>
              <a:t>Role of Digital Support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t>Digital engagement offers anonymous, culturally sensitive mental health support that can reduce stigma effects.</a:t>
            </a:r>
            <a:endParaRPr lang="en-US"/>
          </a:p>
        </p:txBody>
      </p:sp>
      <p:pic>
        <p:nvPicPr>
          <p:cNvPr id="5" name="Content Placeholder 4" descr="An Elderly Native American Woman (Navajo) Wearing Turquoise Rings on Her Fingers Touches a Woven Navajo Basket">
            <a:extLst>
              <a:ext uri="{FF2B5EF4-FFF2-40B4-BE49-F238E27FC236}">
                <a16:creationId xmlns:a16="http://schemas.microsoft.com/office/drawing/2014/main" id="{9422506F-7CB8-4DF7-B716-CB1DA8651F91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24106" r="45357"/>
          <a:stretch>
            <a:fillRect/>
          </a:stretch>
        </p:blipFill>
        <p:spPr>
          <a:xfrm>
            <a:off x="8491126" y="603504"/>
            <a:ext cx="3085177" cy="520293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83702833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3272" y="347472"/>
            <a:ext cx="9985248" cy="960120"/>
          </a:xfrm>
        </p:spPr>
        <p:txBody>
          <a:bodyPr anchor="b">
            <a:normAutofit/>
          </a:bodyPr>
          <a:lstStyle/>
          <a:p>
            <a:r>
              <a:t>Culture-Bound Syndromes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6916C06-E17B-A880-1085-E22E7B59214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54678" y="1539812"/>
          <a:ext cx="998524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C7B30E-5386-3452-F04C-1A33316AA3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2596896"/>
            <a:ext cx="8933688" cy="3566160"/>
          </a:xfrm>
        </p:spPr>
        <p:txBody>
          <a:bodyPr anchor="b">
            <a:normAutofit/>
          </a:bodyPr>
          <a:lstStyle/>
          <a:p>
            <a:r>
              <a:rPr lang="en-US"/>
              <a:t>Case Studies</a:t>
            </a:r>
          </a:p>
        </p:txBody>
      </p:sp>
    </p:spTree>
    <p:extLst>
      <p:ext uri="{BB962C8B-B14F-4D97-AF65-F5344CB8AC3E}">
        <p14:creationId xmlns:p14="http://schemas.microsoft.com/office/powerpoint/2010/main" val="411406432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2F262-0B6B-E67F-948A-CCADA42B98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12572"/>
            <a:ext cx="6858000" cy="923544"/>
          </a:xfrm>
        </p:spPr>
        <p:txBody>
          <a:bodyPr anchor="b">
            <a:normAutofit/>
          </a:bodyPr>
          <a:lstStyle/>
          <a:p>
            <a:r>
              <a:rPr lang="en-US"/>
              <a:t>Burmese Refugees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A12961-0BFD-2FAB-FDDC-D492AA6CC41B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731520" y="1380744"/>
            <a:ext cx="6858000" cy="4608576"/>
          </a:xfrm>
        </p:spPr>
        <p:txBody>
          <a:bodyPr>
            <a:normAutofit fontScale="85000" lnSpcReduction="20000"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/>
              <a:t>Psychological Distress and </a:t>
            </a:r>
            <a:r>
              <a:rPr lang="en-US" b="1" dirty="0" err="1"/>
              <a:t>Somatisation</a:t>
            </a:r>
            <a:endParaRPr lang="en-US" b="1" dirty="0"/>
          </a:p>
          <a:p>
            <a:pPr marL="0" lvl="1" indent="0">
              <a:buFont typeface="Arial" panose="020B0604020202020204" pitchFamily="34" charset="0"/>
              <a:buNone/>
            </a:pPr>
            <a:r>
              <a:rPr dirty="0"/>
              <a:t>Burmese refugees experience high rates of PTSD, anxiety, and depression, often expressing distress through physical symptoms.</a:t>
            </a:r>
            <a:endParaRPr lang="en-US" dirty="0"/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/>
              <a:t>Cultural Beliefs and Stigma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dirty="0"/>
              <a:t>Cultural views attribute mental illness to spiritual causes or personal failure, leading to stigma and fear of social shame.</a:t>
            </a:r>
            <a:endParaRPr lang="en-US" dirty="0"/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/>
              <a:t>Barriers to Help-Seeking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dirty="0"/>
              <a:t>Limited mental health knowledge, linguistic challenges, and generational differences hinder seeking psychological help.</a:t>
            </a:r>
            <a:endParaRPr lang="en-US" dirty="0"/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/>
              <a:t>Culturally Adapted Interventions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dirty="0"/>
              <a:t>Community psychoeducation and tailored mental health services improve understanding and service </a:t>
            </a:r>
            <a:r>
              <a:rPr dirty="0" err="1"/>
              <a:t>utili</a:t>
            </a:r>
            <a:r>
              <a:rPr lang="en-GB" dirty="0"/>
              <a:t>s</a:t>
            </a:r>
            <a:r>
              <a:rPr dirty="0" err="1"/>
              <a:t>ation</a:t>
            </a:r>
            <a:r>
              <a:rPr dirty="0"/>
              <a:t> among refugees.</a:t>
            </a:r>
            <a:endParaRPr lang="en-US" dirty="0"/>
          </a:p>
        </p:txBody>
      </p:sp>
      <p:pic>
        <p:nvPicPr>
          <p:cNvPr id="5" name="Content Placeholder 4" descr="Hmong Hilltribe Man with Tradional Clothing Chiang Mai, Thailand">
            <a:extLst>
              <a:ext uri="{FF2B5EF4-FFF2-40B4-BE49-F238E27FC236}">
                <a16:creationId xmlns:a16="http://schemas.microsoft.com/office/drawing/2014/main" id="{68A94E2C-DEE2-4FA8-9FA9-AF6D138CE511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30215" r="30205" b="2"/>
          <a:stretch>
            <a:fillRect/>
          </a:stretch>
        </p:blipFill>
        <p:spPr>
          <a:xfrm>
            <a:off x="8491126" y="603504"/>
            <a:ext cx="3085177" cy="520293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96947676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07E36C-BACA-7796-F547-75A887B5AE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12572"/>
            <a:ext cx="6858000" cy="923544"/>
          </a:xfrm>
        </p:spPr>
        <p:txBody>
          <a:bodyPr anchor="b">
            <a:normAutofit/>
          </a:bodyPr>
          <a:lstStyle/>
          <a:p>
            <a:r>
              <a:rPr lang="en-US"/>
              <a:t>Muslim Populations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3F3748-6438-A291-E71B-92647A2ECE5E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731520" y="1380744"/>
            <a:ext cx="6858000" cy="4608576"/>
          </a:xfrm>
        </p:spPr>
        <p:txBody>
          <a:bodyPr>
            <a:normAutofit fontScale="92500" lnSpcReduction="20000"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/>
              <a:t>Religious Interpretations of Mental Illness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t>Mental illness is often seen as a spiritual test or imbalance in Muslim populations, influencing coping methods.</a:t>
            </a:r>
            <a:endParaRPr lang="en-US"/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/>
              <a:t>Barriers to Mental Health Services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t>Stigma, mistrust, and lack of culturally sensitive care limit mental health service usage among Muslim communities.</a:t>
            </a:r>
            <a:endParaRPr lang="en-US"/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/>
              <a:t>Culturally Sensitive Interventions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t>Interventions must integrate Islamic teachings and involve community and religious leaders for effectiveness.</a:t>
            </a:r>
            <a:endParaRPr lang="en-US"/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/>
              <a:t>Clinician Training Importance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t>Training clinicians in Islamic psychology and cultural competence is essential to improve care access and outcomes.</a:t>
            </a:r>
            <a:endParaRPr lang="en-US"/>
          </a:p>
        </p:txBody>
      </p:sp>
      <p:pic>
        <p:nvPicPr>
          <p:cNvPr id="5" name="Content Placeholder 4" descr="Cropped shot of a senior couple working on their finances at home">
            <a:extLst>
              <a:ext uri="{FF2B5EF4-FFF2-40B4-BE49-F238E27FC236}">
                <a16:creationId xmlns:a16="http://schemas.microsoft.com/office/drawing/2014/main" id="{5962DB4E-A799-49D2-8031-75DA6C489D0E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15905" r="40808" b="-2"/>
          <a:stretch>
            <a:fillRect/>
          </a:stretch>
        </p:blipFill>
        <p:spPr>
          <a:xfrm>
            <a:off x="8491126" y="603504"/>
            <a:ext cx="3085177" cy="520293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13788016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D514C8-4AE9-F9F1-6389-2AF740CB08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2894" y="136076"/>
            <a:ext cx="8009086" cy="1111532"/>
          </a:xfrm>
        </p:spPr>
        <p:txBody>
          <a:bodyPr anchor="b">
            <a:normAutofit/>
          </a:bodyPr>
          <a:lstStyle/>
          <a:p>
            <a:r>
              <a:rPr lang="en-US" sz="3200" b="1" dirty="0"/>
              <a:t>Cultural determinants and psychiatric variation</a:t>
            </a:r>
          </a:p>
        </p:txBody>
      </p:sp>
      <p:pic>
        <p:nvPicPr>
          <p:cNvPr id="5" name="Content Placeholder 4" descr="man making nine different facial expressions. High resolution image. All the pictures developed from Raw.">
            <a:extLst>
              <a:ext uri="{FF2B5EF4-FFF2-40B4-BE49-F238E27FC236}">
                <a16:creationId xmlns:a16="http://schemas.microsoft.com/office/drawing/2014/main" id="{2E6FC220-A49E-4265-8D9E-E889E3F6E39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6315" r="19414"/>
          <a:stretch>
            <a:fillRect/>
          </a:stretch>
        </p:blipFill>
        <p:spPr>
          <a:xfrm>
            <a:off x="20" y="10"/>
            <a:ext cx="4100247" cy="6857990"/>
          </a:xfrm>
          <a:prstGeom prst="rect">
            <a:avLst/>
          </a:prstGeom>
          <a:noFill/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E84BE6-35F0-D82B-942E-0A76333150E7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4182894" y="1247608"/>
            <a:ext cx="7393409" cy="4345796"/>
          </a:xfrm>
        </p:spPr>
        <p:txBody>
          <a:bodyPr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/>
              <a:t>Cultural Impact on Mental Illness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dirty="0"/>
              <a:t>Mental health symptoms and severity vary significantly depending on cultural context and determinants.</a:t>
            </a:r>
            <a:endParaRPr lang="en-US" dirty="0"/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/>
              <a:t>Role of Cultural Psychiatry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dirty="0"/>
              <a:t>Cultural psychiatry studies how cultural capital shapes mental health interpretation and help-seeking </a:t>
            </a:r>
            <a:r>
              <a:rPr dirty="0" err="1"/>
              <a:t>behaviours</a:t>
            </a:r>
            <a:r>
              <a:rPr dirty="0"/>
              <a:t>.</a:t>
            </a:r>
            <a:endParaRPr lang="en-US" dirty="0"/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/>
              <a:t>Help-Seeking </a:t>
            </a:r>
            <a:r>
              <a:rPr lang="en-US" b="1" dirty="0" err="1"/>
              <a:t>Behaviours</a:t>
            </a:r>
            <a:endParaRPr lang="en-US" b="1" dirty="0"/>
          </a:p>
          <a:p>
            <a:pPr marL="0" lvl="1" indent="0">
              <a:buFont typeface="Arial" panose="020B0604020202020204" pitchFamily="34" charset="0"/>
              <a:buNone/>
            </a:pPr>
            <a:r>
              <a:rPr dirty="0"/>
              <a:t>Individuals often seek help first from personal, folk, or social sectors before professional healthcare.</a:t>
            </a:r>
            <a:endParaRPr lang="en-US" dirty="0"/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/>
              <a:t>Challenges and Recommendations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dirty="0"/>
              <a:t>Geopolitical and societal changes complicate mental health, requiring culturally tailored interventions.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9631683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4E94DE-C641-AA10-CC2A-83F73998C2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4841" y="310479"/>
            <a:ext cx="8337159" cy="649052"/>
          </a:xfrm>
        </p:spPr>
        <p:txBody>
          <a:bodyPr anchor="t">
            <a:noAutofit/>
          </a:bodyPr>
          <a:lstStyle/>
          <a:p>
            <a:pPr algn="ctr"/>
            <a:r>
              <a:rPr lang="en-US" sz="3600" b="1" dirty="0"/>
              <a:t>Mental Health Challenges in the Military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F7D5B48-4275-DFD3-FDBE-13274CFCFF40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2067304" y="2231454"/>
            <a:ext cx="4564376" cy="42976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SAMPLE FOOTER TEXT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83EC5E-BEB0-FE6B-9A69-51BDD213CB98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-532354" y="5260879"/>
            <a:ext cx="1494474" cy="42976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AA6F6B0-7BDB-FB4C-9D76-500FE2DDFD1B}" type="datetime1">
              <a:rPr lang="en-US" smtClean="0"/>
              <a:pPr>
                <a:spcAft>
                  <a:spcPts val="600"/>
                </a:spcAft>
              </a:pPr>
              <a:t>9/29/2026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CAE5B7-039A-FCEA-6D82-DFE7E5CF6405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2" y="6492513"/>
            <a:ext cx="429207" cy="365125"/>
          </a:xfrm>
        </p:spPr>
        <p:txBody>
          <a:bodyPr anchor="ctr">
            <a:normAutofit lnSpcReduction="10000"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  <p:pic>
        <p:nvPicPr>
          <p:cNvPr id="8" name="Content Placeholder 7" descr="A portrait of a soldier suffering from depression or PTSD. Very dramatic lighting used to help enhance the depressing mood.">
            <a:extLst>
              <a:ext uri="{FF2B5EF4-FFF2-40B4-BE49-F238E27FC236}">
                <a16:creationId xmlns:a16="http://schemas.microsoft.com/office/drawing/2014/main" id="{8FB75BB9-E667-4E87-BD6F-B64C7E41498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25277" r="43026" b="-1"/>
          <a:stretch>
            <a:fillRect/>
          </a:stretch>
        </p:blipFill>
        <p:spPr>
          <a:xfrm>
            <a:off x="598328" y="10"/>
            <a:ext cx="3256513" cy="6857990"/>
          </a:xfrm>
          <a:prstGeom prst="rect">
            <a:avLst/>
          </a:prstGeom>
          <a:noFill/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1D41060-5226-6A75-4F36-0EB43D898D76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3932939" y="1132376"/>
            <a:ext cx="8180962" cy="4343387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/>
              <a:t>Combat and Trauma Exposure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dirty="0"/>
              <a:t>Military service involves exposure to combat and trauma leading to significant mental health issues such as PTSD and depression.</a:t>
            </a:r>
            <a:endParaRPr lang="en-US" dirty="0"/>
          </a:p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/>
              <a:t>Mental Health Diagnosis Statistics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dirty="0"/>
              <a:t>In 2019, 8.4% of service members were formally diagnosed with mental health conditions, reflecting high prevalence.</a:t>
            </a:r>
            <a:endParaRPr lang="en-US" dirty="0"/>
          </a:p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/>
              <a:t>Suicide Epidemic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dirty="0"/>
              <a:t>Suicide rates among active-duty military are alarmingly high, with a death every 30.5 hours.</a:t>
            </a:r>
            <a:endParaRPr lang="en-US" dirty="0"/>
          </a:p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/>
              <a:t>Stigma and Undiagnosed Cases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dirty="0"/>
              <a:t>Stigma and underreporting prevent many soldiers from seeking help, making psychological wounds invisible and untreated.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8829226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3F3C00-6E94-2FB7-70B8-1358721F83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9436" y="304258"/>
            <a:ext cx="5742562" cy="503137"/>
          </a:xfrm>
        </p:spPr>
        <p:txBody>
          <a:bodyPr anchor="t">
            <a:normAutofit/>
          </a:bodyPr>
          <a:lstStyle/>
          <a:p>
            <a:pPr algn="ctr"/>
            <a:r>
              <a:rPr lang="en-US" sz="2400" b="1" dirty="0"/>
              <a:t>Impact of Military Culture on Mental Health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25E31A-DA97-BA37-9994-4B4F607B93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" y="6492513"/>
            <a:ext cx="429207" cy="365125"/>
          </a:xfrm>
        </p:spPr>
        <p:txBody>
          <a:bodyPr anchor="ctr">
            <a:normAutofit lnSpcReduction="10000"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  <p:pic>
        <p:nvPicPr>
          <p:cNvPr id="8" name="Content Placeholder 7" descr="Hand on chest.">
            <a:extLst>
              <a:ext uri="{FF2B5EF4-FFF2-40B4-BE49-F238E27FC236}">
                <a16:creationId xmlns:a16="http://schemas.microsoft.com/office/drawing/2014/main" id="{D4DAAF06-E8CE-4502-A673-1443C9B3878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12512" r="27843" b="1"/>
          <a:stretch>
            <a:fillRect/>
          </a:stretch>
        </p:blipFill>
        <p:spPr>
          <a:xfrm>
            <a:off x="1050589" y="304258"/>
            <a:ext cx="4454079" cy="5227349"/>
          </a:xfrm>
          <a:prstGeom prst="rect">
            <a:avLst/>
          </a:prstGeom>
          <a:noFill/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BC3926F-12AD-903B-E581-35A785E221DF}"/>
              </a:ext>
            </a:extLst>
          </p:cNvPr>
          <p:cNvSpPr>
            <a:spLocks noGrp="1"/>
          </p:cNvSpPr>
          <p:nvPr>
            <p:ph sz="quarter" idx="15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6449438" y="889045"/>
            <a:ext cx="5742560" cy="4704359"/>
          </a:xfrm>
        </p:spPr>
        <p:txBody>
          <a:bodyPr>
            <a:normAutofit lnSpcReduction="10000"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/>
              <a:t>Dual Effects of Military Culture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dirty="0"/>
              <a:t>Military culture fosters resilience but can also discourage voluntary mental health help-seeking.</a:t>
            </a:r>
            <a:endParaRPr lang="en-US" dirty="0"/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/>
              <a:t>Risk of Self-Stigma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dirty="0"/>
              <a:t>Moderate identification with military culture may increase self-stigma and suicidal thoughts.</a:t>
            </a:r>
            <a:endParaRPr lang="en-US" dirty="0"/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/>
              <a:t>Need for Culturally Sensitive Support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dirty="0"/>
              <a:t>Culturally sensitive mental health services are vital to address stigma and improve outcomes.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4597465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69736C-2477-7607-FC10-6DE640241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20742"/>
            <a:ext cx="6858000" cy="923544"/>
          </a:xfrm>
        </p:spPr>
        <p:txBody>
          <a:bodyPr anchor="b">
            <a:normAutofit/>
          </a:bodyPr>
          <a:lstStyle/>
          <a:p>
            <a:r>
              <a:rPr lang="en-US" dirty="0"/>
              <a:t>Culturally Competent Care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549FE7-E0DD-4008-FD19-52A4C2201989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0" y="1118681"/>
            <a:ext cx="7589520" cy="4870639"/>
          </a:xfrm>
        </p:spPr>
        <p:txBody>
          <a:bodyPr>
            <a:normAutofit fontScale="92500" lnSpcReduction="20000"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/>
              <a:t>Integrating Cultural Frameworks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dirty="0"/>
              <a:t>Clinicians must </a:t>
            </a:r>
            <a:r>
              <a:rPr dirty="0" err="1"/>
              <a:t>recogni</a:t>
            </a:r>
            <a:r>
              <a:rPr lang="en-GB" dirty="0"/>
              <a:t>s</a:t>
            </a:r>
            <a:r>
              <a:rPr dirty="0"/>
              <a:t>e diverse cultural beliefs and expressions of distress to adapt mental health interventions effectively.</a:t>
            </a:r>
            <a:endParaRPr lang="en-US" dirty="0"/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/>
              <a:t>Collaborative and Adapted Strategies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dirty="0"/>
              <a:t>Using explanatory model interviews, collaborating with traditional healers, and culturally adapted therapies improves care.</a:t>
            </a:r>
            <a:endParaRPr lang="en-US" dirty="0"/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/>
              <a:t>Addressing Systemic Barriers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dirty="0"/>
              <a:t>Clinicians should tackle stigma, language barriers, and service access issues to improve mental health support.</a:t>
            </a:r>
            <a:endParaRPr lang="en-US" dirty="0"/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/>
              <a:t>Community Engagement and Technology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dirty="0"/>
              <a:t>Psychoeducation, community involvement, and digital tools enhance help-seeking and provide sensitive support options.</a:t>
            </a:r>
            <a:endParaRPr lang="en-US" dirty="0"/>
          </a:p>
        </p:txBody>
      </p:sp>
      <p:pic>
        <p:nvPicPr>
          <p:cNvPr id="5" name="Content Placeholder 4" descr="Individual circle or globe on a white background made up of small human silhouette figures. Each figure is a different color one would find in a rainbow. Could also symbolize gay pride.">
            <a:extLst>
              <a:ext uri="{FF2B5EF4-FFF2-40B4-BE49-F238E27FC236}">
                <a16:creationId xmlns:a16="http://schemas.microsoft.com/office/drawing/2014/main" id="{488B4306-9533-41EB-ADEC-736A4196C95F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30367" r="30053" b="2"/>
          <a:stretch>
            <a:fillRect/>
          </a:stretch>
        </p:blipFill>
        <p:spPr>
          <a:xfrm>
            <a:off x="8491126" y="603504"/>
            <a:ext cx="3085177" cy="520293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14775682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22475-07C8-5FD4-6384-A71D79793F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56930"/>
            <a:ext cx="6858000" cy="679649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US" dirty="0"/>
              <a:t>Summary and Implications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9AE592-12F1-3CA9-3C63-5C2F8CA62A97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398835" y="1236116"/>
            <a:ext cx="7354110" cy="5038224"/>
          </a:xfrm>
        </p:spPr>
        <p:txBody>
          <a:bodyPr>
            <a:normAutofit fontScale="92500" lnSpcReduction="20000"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/>
              <a:t>Cultural Influence on Mental Health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dirty="0"/>
              <a:t>Cultural models shape how mental illness is perceived and experienced across different communities worldwide.</a:t>
            </a:r>
            <a:endParaRPr lang="en-US" dirty="0"/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/>
              <a:t>Western vs Non-Western Models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dirty="0"/>
              <a:t>Western biomedical approaches are effective but may miss holistic and spiritual aspects </a:t>
            </a:r>
            <a:r>
              <a:rPr dirty="0" err="1"/>
              <a:t>emphasi</a:t>
            </a:r>
            <a:r>
              <a:rPr lang="en-GB" dirty="0"/>
              <a:t>s</a:t>
            </a:r>
            <a:r>
              <a:rPr dirty="0"/>
              <a:t>ed by non-Western models.</a:t>
            </a:r>
            <a:endParaRPr lang="en-US" dirty="0"/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/>
              <a:t>Explanatory Models and Help-Seeking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dirty="0"/>
              <a:t>Patients’ beliefs and stigma influence help-seeking </a:t>
            </a:r>
            <a:r>
              <a:rPr dirty="0" err="1"/>
              <a:t>behavio</a:t>
            </a:r>
            <a:r>
              <a:rPr lang="en-GB" dirty="0"/>
              <a:t>u</a:t>
            </a:r>
            <a:r>
              <a:rPr dirty="0" err="1"/>
              <a:t>rs</a:t>
            </a:r>
            <a:r>
              <a:rPr dirty="0"/>
              <a:t>, requiring culturally sensitive and tailored mental health interventions.</a:t>
            </a:r>
            <a:endParaRPr lang="en-US" dirty="0"/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 dirty="0"/>
              <a:t>Cultural Competence in Practice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dirty="0"/>
              <a:t>Mental health professionals must adapt approaches to diverse populations to improve inclusivity and outcomes globally.</a:t>
            </a:r>
            <a:endParaRPr lang="en-US" dirty="0"/>
          </a:p>
        </p:txBody>
      </p:sp>
      <p:pic>
        <p:nvPicPr>
          <p:cNvPr id="5" name="Content Placeholder 4" descr="Healthcare And Medicine, Medical Exam, Health, Heart, Medical Research">
            <a:extLst>
              <a:ext uri="{FF2B5EF4-FFF2-40B4-BE49-F238E27FC236}">
                <a16:creationId xmlns:a16="http://schemas.microsoft.com/office/drawing/2014/main" id="{0323639E-F871-48E5-B109-25DC20DB4200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12574" r="51997" b="2"/>
          <a:stretch>
            <a:fillRect/>
          </a:stretch>
        </p:blipFill>
        <p:spPr>
          <a:xfrm>
            <a:off x="8491126" y="603504"/>
            <a:ext cx="3085177" cy="520293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68011684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6A26E8-895F-CA27-F484-6BF1CE58C7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Useful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DB35D9-329B-CCB0-3EF0-BB9E152C71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821" y="1334246"/>
            <a:ext cx="10940699" cy="4572000"/>
          </a:xfrm>
        </p:spPr>
        <p:txBody>
          <a:bodyPr>
            <a:normAutofit fontScale="55000" lnSpcReduction="20000"/>
          </a:bodyPr>
          <a:lstStyle/>
          <a:p>
            <a:r>
              <a:rPr lang="en-GB" dirty="0"/>
              <a:t>Bhugra, D., Watson, C., &amp; Wijesuriya, R. (2021). Culture and mental illnesses. </a:t>
            </a:r>
            <a:r>
              <a:rPr lang="en-GB" i="1" dirty="0"/>
              <a:t>International Review of Psychiatry, 33(1–2), </a:t>
            </a:r>
            <a:r>
              <a:rPr lang="en-GB" dirty="0"/>
              <a:t>1–2. </a:t>
            </a:r>
            <a:r>
              <a:rPr lang="en-GB" dirty="0">
                <a:hlinkClick r:id="rId2"/>
              </a:rPr>
              <a:t>https://doi.org/10.1080/09540261.2020.1777748</a:t>
            </a:r>
            <a:endParaRPr lang="en-GB" dirty="0"/>
          </a:p>
          <a:p>
            <a:r>
              <a:rPr lang="en-GB" dirty="0" err="1"/>
              <a:t>Tanhan</a:t>
            </a:r>
            <a:r>
              <a:rPr lang="en-GB" dirty="0"/>
              <a:t>, A., &amp; Young, J. S. (2022). Muslims and mental health services: A concept map and a theoretical framework. </a:t>
            </a:r>
            <a:r>
              <a:rPr lang="en-GB" i="1" dirty="0"/>
              <a:t>Journal of Religion and Health, 61(1)</a:t>
            </a:r>
            <a:r>
              <a:rPr lang="en-GB" dirty="0"/>
              <a:t>, 23–63. </a:t>
            </a:r>
            <a:r>
              <a:rPr lang="en-GB" dirty="0">
                <a:hlinkClick r:id="rId3"/>
              </a:rPr>
              <a:t>https://doi.org/10.1007/s10943-021-01324-4</a:t>
            </a:r>
            <a:endParaRPr lang="en-GB" dirty="0"/>
          </a:p>
          <a:p>
            <a:r>
              <a:rPr lang="en-GB" dirty="0"/>
              <a:t>Ganz, A., Yamaguchi, C., Parekh, B., </a:t>
            </a:r>
            <a:r>
              <a:rPr lang="en-GB" dirty="0" err="1"/>
              <a:t>Koritzky</a:t>
            </a:r>
            <a:r>
              <a:rPr lang="en-GB" dirty="0"/>
              <a:t>, G., &amp; Berger, S. E. (2020). Military culture and its impact on mental health and stigma. </a:t>
            </a:r>
            <a:r>
              <a:rPr lang="en-GB" i="1" dirty="0"/>
              <a:t>Journal of Community Engagement and Scholarship.</a:t>
            </a:r>
          </a:p>
          <a:p>
            <a:r>
              <a:rPr lang="en-GB" dirty="0"/>
              <a:t>Ran, M.-S., Hall, B. J., Su, T. T., </a:t>
            </a:r>
            <a:r>
              <a:rPr lang="en-GB" dirty="0" err="1"/>
              <a:t>Prawira</a:t>
            </a:r>
            <a:r>
              <a:rPr lang="en-GB" dirty="0"/>
              <a:t>, B., Breth-Petersen, M., Li, X.-H., &amp; Zhang, T.-M. (2021). Stigma of mental illness and cultural factors in Pacific Rim region: A systematic review. </a:t>
            </a:r>
            <a:r>
              <a:rPr lang="en-GB" i="1" dirty="0"/>
              <a:t>BMC Psychiatry, 21(8). </a:t>
            </a:r>
            <a:r>
              <a:rPr lang="en-GB" dirty="0">
                <a:hlinkClick r:id="rId4"/>
              </a:rPr>
              <a:t>https://doi.org/10.1186/s12888-020-02991-5</a:t>
            </a:r>
            <a:endParaRPr lang="en-GB" dirty="0"/>
          </a:p>
          <a:p>
            <a:r>
              <a:rPr lang="en-GB" dirty="0"/>
              <a:t>Tonsing, K. N., &amp; Tonsing, J. C. (2025). Beliefs about mental health and barriers to psychological help-seeking among Burmese refugees: A mixed-method inquiry. </a:t>
            </a:r>
            <a:r>
              <a:rPr lang="en-GB" i="1" dirty="0"/>
              <a:t>Social Work in Mental Health, 23(4), </a:t>
            </a:r>
            <a:r>
              <a:rPr lang="en-GB" dirty="0"/>
              <a:t>362–379. </a:t>
            </a:r>
            <a:r>
              <a:rPr lang="en-GB" dirty="0">
                <a:hlinkClick r:id="rId5"/>
              </a:rPr>
              <a:t>https://doi.org/10.1080/15332985.2024.2446175</a:t>
            </a:r>
            <a:endParaRPr lang="en-GB" dirty="0"/>
          </a:p>
          <a:p>
            <a:r>
              <a:rPr lang="en-GB" dirty="0"/>
              <a:t>Ahad, A. A., Sanchez-Gonzalez, M., &amp; Junquera, P. (2023). Understanding and addressing mental health stigma across cultures for improving psychiatric care: A narrative review. </a:t>
            </a:r>
            <a:r>
              <a:rPr lang="en-GB" i="1" dirty="0" err="1"/>
              <a:t>Cureus</a:t>
            </a:r>
            <a:r>
              <a:rPr lang="en-GB" i="1" dirty="0"/>
              <a:t>, 15(5)</a:t>
            </a:r>
            <a:r>
              <a:rPr lang="en-GB" dirty="0"/>
              <a:t>, e39549. </a:t>
            </a:r>
            <a:r>
              <a:rPr lang="en-GB" dirty="0">
                <a:hlinkClick r:id="rId6"/>
              </a:rPr>
              <a:t>https://doi.org/10.7759/cureus.39549</a:t>
            </a:r>
            <a:r>
              <a:rPr lang="en-GB" dirty="0"/>
              <a:t> </a:t>
            </a:r>
          </a:p>
          <a:p>
            <a:r>
              <a:rPr lang="en-GB" dirty="0" err="1"/>
              <a:t>Subu</a:t>
            </a:r>
            <a:r>
              <a:rPr lang="en-GB" dirty="0"/>
              <a:t>, M. A., Holmes, D., Arumugam, A., Al-Yateem, N., Dias, J. M., Rahman, S. A., Waluyo, I., Ahmed, F. R., &amp; Abraham, M. S. (2022). Traditional, religious, and cultural perspectives on mental illness: A qualitative study on causal beliefs and treatment use</a:t>
            </a:r>
            <a:r>
              <a:rPr lang="en-GB" i="1" dirty="0"/>
              <a:t>. International Journal of Qualitative Studies on Health and Well-being, 17(1)</a:t>
            </a:r>
            <a:r>
              <a:rPr lang="en-GB" dirty="0"/>
              <a:t>, 2123090. </a:t>
            </a:r>
            <a:r>
              <a:rPr lang="en-GB" dirty="0">
                <a:hlinkClick r:id="rId7"/>
              </a:rPr>
              <a:t>https://doi.org/10.1080/17482631.2022.2123090 s40594-023-00419-6</a:t>
            </a:r>
            <a:endParaRPr lang="en-GB" dirty="0"/>
          </a:p>
          <a:p>
            <a:r>
              <a:rPr lang="en-GB" dirty="0"/>
              <a:t>Munawar, K., Mukhtar, F., Choudhry, F. R., &amp; Ng, A. L. O. (2022). Mental health literacy: A systematic review of knowledge and beliefs about mental disorders in Malaysia. </a:t>
            </a:r>
            <a:r>
              <a:rPr lang="en-GB" i="1" dirty="0"/>
              <a:t>Asia-Pacific Psychiatry, 14(1), </a:t>
            </a:r>
            <a:r>
              <a:rPr lang="en-GB" dirty="0"/>
              <a:t>e12475. https://doi.org/10.1111/appy.12475 s10943-021-01324-4</a:t>
            </a:r>
          </a:p>
        </p:txBody>
      </p:sp>
    </p:spTree>
    <p:extLst>
      <p:ext uri="{BB962C8B-B14F-4D97-AF65-F5344CB8AC3E}">
        <p14:creationId xmlns:p14="http://schemas.microsoft.com/office/powerpoint/2010/main" val="203760317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ab2a199a1a827bb2a776a2aab96a8706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8f65977e4c16e8d6e64cbf3bcd3168e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80E6990-2BAD-4C9B-94C1-F2D088B1672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D040630-A62C-4063-B6E2-E8C2D35B5414}">
  <ds:schemaRefs>
    <ds:schemaRef ds:uri="http://schemas.microsoft.com/office/2006/metadata/properties"/>
    <ds:schemaRef ds:uri="http://schemas.microsoft.com/office/infopath/2007/PartnerControls"/>
    <ds:schemaRef ds:uri="303dbf9b-b85b-46a0-94f1-894078c07ecd"/>
    <ds:schemaRef ds:uri="211f9404-bca0-4bcf-9c1d-965ccb6f8d2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1294</Words>
  <Application>Microsoft Office PowerPoint</Application>
  <PresentationFormat>Widescreen</PresentationFormat>
  <Paragraphs>118</Paragraphs>
  <Slides>13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Aptos</vt:lpstr>
      <vt:lpstr>Arial</vt:lpstr>
      <vt:lpstr>Calibri</vt:lpstr>
      <vt:lpstr>Calibri Light</vt:lpstr>
      <vt:lpstr>UWTSD Text 2</vt:lpstr>
      <vt:lpstr>UWTSD Logo Variations place image in Background</vt:lpstr>
      <vt:lpstr>PowerPoint Presentation</vt:lpstr>
      <vt:lpstr>Overview of Cultural Models in Mental Health</vt:lpstr>
      <vt:lpstr>Cultural Influences on Help-Seeking</vt:lpstr>
      <vt:lpstr>Culture-Bound Syndromes</vt:lpstr>
      <vt:lpstr>Case Studies</vt:lpstr>
      <vt:lpstr>Burmese Refugees</vt:lpstr>
      <vt:lpstr>Muslim Populations</vt:lpstr>
      <vt:lpstr>Cultural determinants and psychiatric variation</vt:lpstr>
      <vt:lpstr>Mental Health Challenges in the Military</vt:lpstr>
      <vt:lpstr>Impact of Military Culture on Mental Health</vt:lpstr>
      <vt:lpstr>Culturally Competent Care</vt:lpstr>
      <vt:lpstr>Summary and Implications</vt:lpstr>
      <vt:lpstr>Useful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Paul Hutchings</cp:lastModifiedBy>
  <cp:revision>24</cp:revision>
  <dcterms:created xsi:type="dcterms:W3CDTF">2021-03-09T15:35:42Z</dcterms:created>
  <dcterms:modified xsi:type="dcterms:W3CDTF">2026-09-29T20:50:18Z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MediaServiceImageTags">
    <vt:lpwstr/>
  </property>
</Properties>
</file>