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9"/>
  </p:notesMasterIdLst>
  <p:sldIdLst>
    <p:sldId id="278" r:id="rId5"/>
    <p:sldId id="279" r:id="rId6"/>
    <p:sldId id="368" r:id="rId7"/>
    <p:sldId id="365" r:id="rId8"/>
    <p:sldId id="406" r:id="rId9"/>
    <p:sldId id="391" r:id="rId10"/>
    <p:sldId id="390" r:id="rId11"/>
    <p:sldId id="392" r:id="rId12"/>
    <p:sldId id="407" r:id="rId13"/>
    <p:sldId id="408" r:id="rId14"/>
    <p:sldId id="393" r:id="rId15"/>
    <p:sldId id="296" r:id="rId16"/>
    <p:sldId id="409" r:id="rId17"/>
    <p:sldId id="394" r:id="rId18"/>
    <p:sldId id="412" r:id="rId19"/>
    <p:sldId id="410" r:id="rId20"/>
    <p:sldId id="395" r:id="rId21"/>
    <p:sldId id="397" r:id="rId22"/>
    <p:sldId id="396" r:id="rId23"/>
    <p:sldId id="398" r:id="rId24"/>
    <p:sldId id="376" r:id="rId25"/>
    <p:sldId id="320" r:id="rId26"/>
    <p:sldId id="403" r:id="rId27"/>
    <p:sldId id="413" r:id="rId28"/>
    <p:sldId id="414" r:id="rId29"/>
    <p:sldId id="415" r:id="rId30"/>
    <p:sldId id="416" r:id="rId31"/>
    <p:sldId id="417" r:id="rId32"/>
    <p:sldId id="418" r:id="rId33"/>
    <p:sldId id="419" r:id="rId34"/>
    <p:sldId id="420" r:id="rId35"/>
    <p:sldId id="405" r:id="rId36"/>
    <p:sldId id="404" r:id="rId37"/>
    <p:sldId id="42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406"/>
            <p14:sldId id="391"/>
            <p14:sldId id="390"/>
            <p14:sldId id="392"/>
            <p14:sldId id="407"/>
            <p14:sldId id="408"/>
            <p14:sldId id="393"/>
            <p14:sldId id="296"/>
            <p14:sldId id="409"/>
            <p14:sldId id="394"/>
            <p14:sldId id="412"/>
            <p14:sldId id="410"/>
            <p14:sldId id="395"/>
            <p14:sldId id="397"/>
            <p14:sldId id="396"/>
            <p14:sldId id="398"/>
            <p14:sldId id="376"/>
            <p14:sldId id="320"/>
            <p14:sldId id="403"/>
            <p14:sldId id="413"/>
            <p14:sldId id="414"/>
            <p14:sldId id="415"/>
            <p14:sldId id="416"/>
            <p14:sldId id="417"/>
            <p14:sldId id="418"/>
            <p14:sldId id="419"/>
            <p14:sldId id="420"/>
            <p14:sldId id="405"/>
            <p14:sldId id="404"/>
            <p14:sldId id="421"/>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18" dt="2026-10-09T17:38:01.297"/>
    <p1510:client id="{395A4389-E679-5FC7-1847-0BB5CA18A17F}" v="46" dt="2026-10-09T19:44:26.5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77562" autoAdjust="0"/>
  </p:normalViewPr>
  <p:slideViewPr>
    <p:cSldViewPr snapToGrid="0">
      <p:cViewPr varScale="1">
        <p:scale>
          <a:sx n="85" d="100"/>
          <a:sy n="85" d="100"/>
        </p:scale>
        <p:origin x="1496"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a:t>To develop understanding of reflection as a key business skill</a:t>
          </a:r>
          <a:endParaRPr lang="en-GB" sz="2200" b="1">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994B5D5-03D6-45F4-A28F-1EF893BC1AC1}">
      <dgm:prSet phldr="0" custT="1"/>
      <dgm:spPr/>
      <dgm:t>
        <a:bodyPr/>
        <a:lstStyle/>
        <a:p>
          <a:pPr>
            <a:buNone/>
          </a:pPr>
          <a:r>
            <a:rPr lang="en-GB" sz="2200" b="1"/>
            <a:t>To evaluate personal skills, progress, and professional behaviours in a business context (e.g. communication, teamwork, reliability).</a:t>
          </a:r>
          <a:endParaRPr lang="en-GB" sz="2200" b="1">
            <a:latin typeface="Aptos ExtraBold"/>
            <a:cs typeface="Calibri"/>
          </a:endParaRPr>
        </a:p>
      </dgm:t>
    </dgm:pt>
    <dgm:pt modelId="{0DEFE236-4612-44D4-9905-3FCE745EE1C2}" type="parTrans" cxnId="{A55053EA-C70C-40CA-B787-111382E6B938}">
      <dgm:prSet/>
      <dgm:spPr/>
      <dgm:t>
        <a:bodyPr/>
        <a:lstStyle/>
        <a:p>
          <a:endParaRPr lang="en-GB"/>
        </a:p>
      </dgm:t>
    </dgm:pt>
    <dgm:pt modelId="{610F8288-38E7-41C4-922D-A39C323A1805}" type="sibTrans" cxnId="{A55053EA-C70C-40CA-B787-111382E6B938}">
      <dgm:prSet/>
      <dgm:spPr/>
      <dgm:t>
        <a:bodyPr/>
        <a:lstStyle/>
        <a:p>
          <a:endParaRPr lang="en-GB"/>
        </a:p>
      </dgm:t>
    </dgm:pt>
    <dgm:pt modelId="{8A237DE2-BD42-4DD4-8170-8EE98E1004C9}">
      <dgm:prSet phldr="0" custT="1"/>
      <dgm:spPr/>
      <dgm:t>
        <a:bodyPr/>
        <a:lstStyle/>
        <a:p>
          <a:pPr>
            <a:buNone/>
          </a:pPr>
          <a:r>
            <a:rPr lang="en-GB" sz="2200" b="1"/>
            <a:t>To set realistic, career-focused goals and create a personal development plan for future professional growth</a:t>
          </a:r>
          <a:endParaRPr lang="en-GB" sz="2200" b="1">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0" presStyleCnt="3"/>
      <dgm:spPr/>
    </dgm:pt>
    <dgm:pt modelId="{8C48FE0F-0732-4D53-ADE3-7D6585DDA1B0}" type="pres">
      <dgm:prSet presAssocID="{D994B5D5-03D6-45F4-A28F-1EF893BC1AC1}" presName="parentText" presStyleLbl="node1" presStyleIdx="1"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1" presStyleCnt="3">
        <dgm:presLayoutVars>
          <dgm:bulletEnabled val="1"/>
        </dgm:presLayoutVars>
      </dgm:prSet>
      <dgm:spPr/>
    </dgm:pt>
    <dgm:pt modelId="{83C3A07E-C13F-4BC0-9F76-618A88CE186E}" type="pres">
      <dgm:prSet presAssocID="{610F8288-38E7-41C4-922D-A39C323A1805}"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3856A1-31D6-46B3-890E-EC1FCDC6CFDC}" type="presOf" srcId="{8A237DE2-BD42-4DD4-8170-8EE98E1004C9}" destId="{7172DFFB-BBAC-49A2-9887-788B2075E5AC}"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A55053EA-C70C-40CA-B787-111382E6B938}" srcId="{D8F6DCAB-BE7F-496A-9546-DFA225D8321F}" destId="{D994B5D5-03D6-45F4-A28F-1EF893BC1AC1}" srcOrd="1" destOrd="0" parTransId="{0DEFE236-4612-44D4-9905-3FCE745EE1C2}" sibTransId="{610F8288-38E7-41C4-922D-A39C323A1805}"/>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11D72CE5-E983-4932-9885-7C24630B2E9E}" type="presParOf" srcId="{9CF64F5B-328C-49B9-AF3A-EB96BC66833D}" destId="{0250A991-9757-4F37-8C56-D7E7C0A943D0}" srcOrd="4"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5" destOrd="0" presId="urn:microsoft.com/office/officeart/2005/8/layout/list1"/>
    <dgm:cxn modelId="{16B36121-C261-4012-B0D9-4707321088BC}" type="presParOf" srcId="{9CF64F5B-328C-49B9-AF3A-EB96BC66833D}" destId="{784105E6-C4CD-410F-B424-1C171A5775B9}" srcOrd="6" destOrd="0" presId="urn:microsoft.com/office/officeart/2005/8/layout/list1"/>
    <dgm:cxn modelId="{F4A30A00-EBE3-4D47-970C-AE3A959A4B51}" type="presParOf" srcId="{9CF64F5B-328C-49B9-AF3A-EB96BC66833D}" destId="{83C3A07E-C13F-4BC0-9F76-618A88CE186E}"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develop understanding of reflection as a key business skill</a:t>
          </a:r>
          <a:endParaRPr lang="en-GB" sz="2200" b="1" kern="1200">
            <a:latin typeface="Aptos ExtraBold"/>
            <a:cs typeface="Arial"/>
          </a:endParaRPr>
        </a:p>
      </dsp:txBody>
      <dsp:txXfrm>
        <a:off x="558888" y="67003"/>
        <a:ext cx="7063562" cy="879050"/>
      </dsp:txXfrm>
    </dsp:sp>
    <dsp:sp modelId="{784105E6-C4CD-410F-B424-1C171A5775B9}">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evaluate personal skills, progress, and professional behaviours in a business context (e.g. communication, teamwork, reliability).</a:t>
          </a:r>
          <a:endParaRPr lang="en-GB" sz="2200" b="1" kern="1200">
            <a:latin typeface="Aptos ExtraBold"/>
            <a:cs typeface="Calibri"/>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set realistic, career-focused goals and create a personal development plan for future professional growth</a:t>
          </a:r>
          <a:endParaRPr lang="en-GB" sz="2200" b="1" kern="120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8304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09721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28620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4E560-71C1-96C3-CA62-924AD8F55D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6E4ABF-7026-A30E-B4AB-6F1BC39A5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834F8-E353-2093-B79A-6AADDF75A577}"/>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4451510C-176E-9F89-E9B6-BA9E8CD3FA38}"/>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535929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89494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endParaRPr lang="en-US"/>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3440136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036812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429717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552743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40586722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0688964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a:p>
            <a:endParaRPr lang="en-US"/>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776838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89473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3DEDC-8D82-40B7-8C23-2748001CAB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827FD-C00D-8C4A-E1F0-03FEF41057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7B656D-A133-E25E-C8BF-FFCD919FFA67}"/>
              </a:ext>
            </a:extLst>
          </p:cNvPr>
          <p:cNvSpPr>
            <a:spLocks noGrp="1"/>
          </p:cNvSpPr>
          <p:nvPr>
            <p:ph type="body" idx="1"/>
          </p:nvPr>
        </p:nvSpPr>
        <p:spPr/>
        <p:txBody>
          <a:bodyPr/>
          <a:lstStyle/>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9B0FB6C6-0F26-2BBD-38AF-BD0B1F232556}"/>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923384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083012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D3286-B351-F855-765E-EF95E0CF8F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EBD807-C58D-C6A7-62ED-C52C818E4E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9EF7CA-53DC-A96C-82D2-DE52EE91B8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6E6136B-CFB3-A601-AB04-5FD016D09A01}"/>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3335524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7038707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video" Target="https://www.youtube.com/embed/iYMlJ5BCwd0?feature=oembed" TargetMode="Externa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xml"/><Relationship Id="rId1" Type="http://schemas.openxmlformats.org/officeDocument/2006/relationships/video" Target="https://www.youtube.com/embed/qgnDbQ1aM54?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fontScale="92500" lnSpcReduction="20000"/>
          </a:bodyPr>
          <a:lstStyle/>
          <a:p>
            <a:pPr marL="0" indent="0">
              <a:buNone/>
            </a:pPr>
            <a:r>
              <a:rPr lang="en-GB" b="1"/>
              <a:t>We: </a:t>
            </a:r>
          </a:p>
          <a:p>
            <a:pPr marL="0" indent="0">
              <a:buNone/>
            </a:pPr>
            <a:endParaRPr lang="en-GB" b="1"/>
          </a:p>
          <a:p>
            <a:r>
              <a:rPr lang="en-GB"/>
              <a:t>Explored effective spoken communication in academic and business contexts.</a:t>
            </a:r>
          </a:p>
          <a:p>
            <a:r>
              <a:rPr lang="en-GB"/>
              <a:t>Analysed voice, body language, clarity and audience engagement in example videos. </a:t>
            </a:r>
          </a:p>
          <a:p>
            <a:r>
              <a:rPr lang="en-GB"/>
              <a:t>Practiced structuring short-spoken messages (opening, key point, example, close)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fontScale="92500" lnSpcReduction="20000"/>
          </a:bodyPr>
          <a:lstStyle/>
          <a:p>
            <a:pPr marL="0" lvl="0" indent="0">
              <a:lnSpc>
                <a:spcPct val="100000"/>
              </a:lnSpc>
              <a:spcBef>
                <a:spcPts val="0"/>
              </a:spcBef>
              <a:buNone/>
              <a:defRPr/>
            </a:pPr>
            <a:r>
              <a:rPr lang="en-GB" b="1"/>
              <a:t>Why this matters:</a:t>
            </a:r>
          </a:p>
          <a:p>
            <a:pPr marL="0" lvl="0" indent="0">
              <a:lnSpc>
                <a:spcPct val="100000"/>
              </a:lnSpc>
              <a:spcBef>
                <a:spcPts val="0"/>
              </a:spcBef>
              <a:buNone/>
              <a:defRPr/>
            </a:pPr>
            <a:endParaRPr lang="en-GB" b="1"/>
          </a:p>
          <a:p>
            <a:pPr>
              <a:lnSpc>
                <a:spcPct val="100000"/>
              </a:lnSpc>
              <a:spcBef>
                <a:spcPts val="0"/>
              </a:spcBef>
              <a:defRPr/>
            </a:pPr>
            <a:r>
              <a:rPr lang="en-GB" sz="2400"/>
              <a:t>Improves confidence in professional speaking situations. </a:t>
            </a:r>
          </a:p>
          <a:p>
            <a:pPr>
              <a:lnSpc>
                <a:spcPct val="100000"/>
              </a:lnSpc>
              <a:spcBef>
                <a:spcPts val="0"/>
              </a:spcBef>
              <a:defRPr/>
            </a:pPr>
            <a:r>
              <a:rPr lang="en-GB" sz="2400"/>
              <a:t>It helps ideas be understood clearly and reduces miscommunication. </a:t>
            </a:r>
          </a:p>
          <a:p>
            <a:pPr>
              <a:lnSpc>
                <a:spcPct val="100000"/>
              </a:lnSpc>
              <a:spcBef>
                <a:spcPts val="0"/>
              </a:spcBef>
              <a:defRPr/>
            </a:pPr>
            <a:r>
              <a:rPr lang="en-GB" sz="2400"/>
              <a:t>Builds credibility and professionalism </a:t>
            </a:r>
          </a:p>
          <a:p>
            <a:pPr>
              <a:lnSpc>
                <a:spcPct val="100000"/>
              </a:lnSpc>
              <a:spcBef>
                <a:spcPts val="0"/>
              </a:spcBef>
              <a:defRPr/>
            </a:pPr>
            <a:endParaRPr lang="en-GB" b="1"/>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249499516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a:t>What is 1 skill you’ve improved since Week 1?</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US"/>
              <a:t>What is reflection?</a:t>
            </a:r>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latin typeface="Aptos"/>
                <a:cs typeface="Arial"/>
              </a:rPr>
              <a:t>Reflection is looking back at what you did so you can do it better in the future. </a:t>
            </a:r>
          </a:p>
          <a:p>
            <a:pPr marL="0" indent="0" algn="just">
              <a:buNone/>
            </a:pPr>
            <a:endParaRPr lang="en-GB" sz="2800">
              <a:latin typeface="Aptos"/>
              <a:cs typeface="Arial"/>
            </a:endParaRPr>
          </a:p>
          <a:p>
            <a:pPr algn="just"/>
            <a:r>
              <a:rPr lang="en-GB" sz="2800">
                <a:latin typeface="Aptos"/>
                <a:cs typeface="Arial"/>
              </a:rPr>
              <a:t>Experience + thinking = Learning </a:t>
            </a:r>
          </a:p>
          <a:p>
            <a:pPr marL="0" indent="0" algn="just">
              <a:buNone/>
            </a:pPr>
            <a:endParaRPr lang="en-GB" sz="2800">
              <a:latin typeface="Aptos"/>
              <a:cs typeface="Arial"/>
            </a:endParaRPr>
          </a:p>
          <a:p>
            <a:pPr algn="just"/>
            <a:r>
              <a:rPr lang="en-GB" sz="2800">
                <a:latin typeface="Aptos"/>
                <a:cs typeface="Arial"/>
              </a:rPr>
              <a:t>Think about:</a:t>
            </a:r>
          </a:p>
          <a:p>
            <a:pPr algn="just">
              <a:buFontTx/>
              <a:buChar char="-"/>
            </a:pPr>
            <a:r>
              <a:rPr lang="en-GB" sz="2800">
                <a:latin typeface="Aptos"/>
                <a:cs typeface="Arial"/>
              </a:rPr>
              <a:t>What you did?</a:t>
            </a:r>
          </a:p>
          <a:p>
            <a:pPr algn="just">
              <a:buFontTx/>
              <a:buChar char="-"/>
            </a:pPr>
            <a:r>
              <a:rPr lang="en-GB" sz="2800">
                <a:latin typeface="Aptos"/>
                <a:cs typeface="Arial"/>
              </a:rPr>
              <a:t>What you learnt?</a:t>
            </a:r>
          </a:p>
          <a:p>
            <a:pPr algn="just">
              <a:buFontTx/>
              <a:buChar char="-"/>
            </a:pPr>
            <a:r>
              <a:rPr lang="en-GB" sz="2800">
                <a:latin typeface="Aptos"/>
                <a:cs typeface="Arial"/>
              </a:rPr>
              <a:t>What you can improve?</a:t>
            </a:r>
          </a:p>
          <a:p>
            <a:pPr marL="0" indent="0" algn="just">
              <a:buNone/>
            </a:pPr>
            <a:endParaRPr lang="en-GB" sz="2000" b="1">
              <a:solidFill>
                <a:srgbClr val="173AFF"/>
              </a:solidFill>
              <a:latin typeface="Segoe UI"/>
              <a:cs typeface="Segoe UI"/>
            </a:endParaRPr>
          </a:p>
        </p:txBody>
      </p:sp>
      <p:sp>
        <p:nvSpPr>
          <p:cNvPr id="4" name="TextBox 3">
            <a:extLst>
              <a:ext uri="{FF2B5EF4-FFF2-40B4-BE49-F238E27FC236}">
                <a16:creationId xmlns:a16="http://schemas.microsoft.com/office/drawing/2014/main" id="{7434F13C-9CCE-A51E-0079-04D63E5A6E5B}"/>
              </a:ext>
            </a:extLst>
          </p:cNvPr>
          <p:cNvSpPr txBox="1"/>
          <p:nvPr/>
        </p:nvSpPr>
        <p:spPr>
          <a:xfrm>
            <a:off x="6829778" y="3115733"/>
            <a:ext cx="5113866" cy="35394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You identified a skill you think has improved on the </a:t>
            </a:r>
            <a:r>
              <a:rPr lang="en-US" sz="2800" dirty="0" err="1">
                <a:ea typeface="+mn-lt"/>
                <a:cs typeface="+mn-lt"/>
              </a:rPr>
              <a:t>Vevox</a:t>
            </a:r>
            <a:r>
              <a:rPr lang="en-US" sz="2800" dirty="0">
                <a:ea typeface="+mn-lt"/>
                <a:cs typeface="+mn-lt"/>
              </a:rPr>
              <a:t>. Now let’s go one step further. Reflection is not only naming the skill: it is thinking about </a:t>
            </a:r>
            <a:r>
              <a:rPr lang="en-US" sz="2800" b="1" dirty="0">
                <a:ea typeface="+mn-lt"/>
                <a:cs typeface="+mn-lt"/>
              </a:rPr>
              <a:t>what helped you improve, what changed, and what you learned</a:t>
            </a:r>
            <a:r>
              <a:rPr lang="en-US" sz="2800" dirty="0">
                <a:ea typeface="+mn-lt"/>
                <a:cs typeface="+mn-lt"/>
              </a:rPr>
              <a:t>.</a:t>
            </a:r>
            <a:endParaRPr lang="en-US" sz="2800"/>
          </a:p>
        </p:txBody>
      </p:sp>
    </p:spTree>
    <p:extLst>
      <p:ext uri="{BB962C8B-B14F-4D97-AF65-F5344CB8AC3E}">
        <p14:creationId xmlns:p14="http://schemas.microsoft.com/office/powerpoint/2010/main" val="2736451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B36F-E619-A346-E1C1-E0203D2614CE}"/>
              </a:ext>
            </a:extLst>
          </p:cNvPr>
          <p:cNvSpPr>
            <a:spLocks noGrp="1"/>
          </p:cNvSpPr>
          <p:nvPr>
            <p:ph type="title"/>
          </p:nvPr>
        </p:nvSpPr>
        <p:spPr/>
        <p:txBody>
          <a:bodyPr/>
          <a:lstStyle/>
          <a:p>
            <a:r>
              <a:rPr lang="en-GB"/>
              <a:t>Discuss – Why is reflection important?</a:t>
            </a:r>
          </a:p>
        </p:txBody>
      </p:sp>
      <p:sp>
        <p:nvSpPr>
          <p:cNvPr id="4" name="Content Placeholder 3">
            <a:extLst>
              <a:ext uri="{FF2B5EF4-FFF2-40B4-BE49-F238E27FC236}">
                <a16:creationId xmlns:a16="http://schemas.microsoft.com/office/drawing/2014/main" id="{4CCB1DE8-6F0C-0B4C-7E36-A6D97025FFE7}"/>
              </a:ext>
            </a:extLst>
          </p:cNvPr>
          <p:cNvSpPr>
            <a:spLocks noGrp="1"/>
          </p:cNvSpPr>
          <p:nvPr>
            <p:ph sz="half" idx="2"/>
          </p:nvPr>
        </p:nvSpPr>
        <p:spPr>
          <a:xfrm>
            <a:off x="186811" y="2328143"/>
            <a:ext cx="12117832" cy="4164732"/>
          </a:xfrm>
        </p:spPr>
        <p:txBody>
          <a:bodyPr/>
          <a:lstStyle/>
          <a:p>
            <a:r>
              <a:rPr lang="en-GB"/>
              <a:t>Discuss in pairs: </a:t>
            </a:r>
          </a:p>
          <a:p>
            <a:pPr marL="0" indent="0">
              <a:buNone/>
            </a:pPr>
            <a:endParaRPr lang="en-GB"/>
          </a:p>
          <a:p>
            <a:pPr lvl="1"/>
            <a:r>
              <a:rPr lang="en-GB"/>
              <a:t>Why might reflection be important in business? </a:t>
            </a:r>
          </a:p>
          <a:p>
            <a:pPr lvl="1"/>
            <a:r>
              <a:rPr lang="en-GB"/>
              <a:t>Why might it be important for your studies and student life? </a:t>
            </a:r>
          </a:p>
          <a:p>
            <a:pPr lvl="1"/>
            <a:endParaRPr lang="en-GB"/>
          </a:p>
          <a:p>
            <a:pPr marL="457200" lvl="1" indent="0">
              <a:buNone/>
            </a:pPr>
            <a:endParaRPr lang="en-GB"/>
          </a:p>
          <a:p>
            <a:r>
              <a:rPr lang="en-GB"/>
              <a:t>Be ready to share one idea</a:t>
            </a:r>
          </a:p>
          <a:p>
            <a:endParaRPr lang="en-GB"/>
          </a:p>
        </p:txBody>
      </p:sp>
      <p:pic>
        <p:nvPicPr>
          <p:cNvPr id="5" name="Online Media 4" title="3 Minute Timer">
            <a:hlinkClick r:id="" action="ppaction://media"/>
            <a:extLst>
              <a:ext uri="{FF2B5EF4-FFF2-40B4-BE49-F238E27FC236}">
                <a16:creationId xmlns:a16="http://schemas.microsoft.com/office/drawing/2014/main" id="{3A9F8F78-FA7F-A3DB-9D6B-6BB6BFB3FE01}"/>
              </a:ext>
            </a:extLst>
          </p:cNvPr>
          <p:cNvPicPr>
            <a:picLocks noRot="1" noChangeAspect="1"/>
          </p:cNvPicPr>
          <p:nvPr>
            <a:videoFile r:link="rId1"/>
          </p:nvPr>
        </p:nvPicPr>
        <p:blipFill>
          <a:blip r:embed="rId4"/>
          <a:stretch>
            <a:fillRect/>
          </a:stretch>
        </p:blipFill>
        <p:spPr>
          <a:xfrm>
            <a:off x="7961660" y="4483100"/>
            <a:ext cx="4203353" cy="2374900"/>
          </a:xfrm>
          <a:prstGeom prst="rect">
            <a:avLst/>
          </a:prstGeom>
        </p:spPr>
      </p:pic>
    </p:spTree>
    <p:extLst>
      <p:ext uri="{BB962C8B-B14F-4D97-AF65-F5344CB8AC3E}">
        <p14:creationId xmlns:p14="http://schemas.microsoft.com/office/powerpoint/2010/main" val="11947867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D677-9500-1CB4-1DD1-994B863F4B1D}"/>
              </a:ext>
            </a:extLst>
          </p:cNvPr>
          <p:cNvSpPr>
            <a:spLocks noGrp="1"/>
          </p:cNvSpPr>
          <p:nvPr>
            <p:ph type="title"/>
          </p:nvPr>
        </p:nvSpPr>
        <p:spPr/>
        <p:txBody>
          <a:bodyPr/>
          <a:lstStyle/>
          <a:p>
            <a:r>
              <a:rPr lang="en-GB"/>
              <a:t>Why is reflection important</a:t>
            </a:r>
          </a:p>
        </p:txBody>
      </p:sp>
      <p:sp>
        <p:nvSpPr>
          <p:cNvPr id="3" name="Content Placeholder 2">
            <a:extLst>
              <a:ext uri="{FF2B5EF4-FFF2-40B4-BE49-F238E27FC236}">
                <a16:creationId xmlns:a16="http://schemas.microsoft.com/office/drawing/2014/main" id="{CC46379C-8491-A5D7-1172-3427BB5E8E3C}"/>
              </a:ext>
            </a:extLst>
          </p:cNvPr>
          <p:cNvSpPr>
            <a:spLocks noGrp="1"/>
          </p:cNvSpPr>
          <p:nvPr>
            <p:ph sz="half" idx="1"/>
          </p:nvPr>
        </p:nvSpPr>
        <p:spPr>
          <a:xfrm>
            <a:off x="606013" y="2018681"/>
            <a:ext cx="5391663" cy="4164732"/>
          </a:xfrm>
        </p:spPr>
        <p:txBody>
          <a:bodyPr/>
          <a:lstStyle/>
          <a:p>
            <a:r>
              <a:rPr lang="en-GB"/>
              <a:t>In University reflection can help students:</a:t>
            </a:r>
          </a:p>
          <a:p>
            <a:pPr marL="514350" indent="-514350">
              <a:buAutoNum type="arabicPeriod"/>
            </a:pPr>
            <a:r>
              <a:rPr lang="en-GB"/>
              <a:t>Improve their grades</a:t>
            </a:r>
          </a:p>
          <a:p>
            <a:pPr marL="514350" indent="-514350">
              <a:buAutoNum type="arabicPeriod"/>
            </a:pPr>
            <a:r>
              <a:rPr lang="en-GB"/>
              <a:t>Learn from feedback (e.g., lecturers, peers)</a:t>
            </a:r>
          </a:p>
          <a:p>
            <a:pPr marL="514350" indent="-514350">
              <a:buAutoNum type="arabicPeriod"/>
            </a:pPr>
            <a:r>
              <a:rPr lang="en-GB"/>
              <a:t>Improve their time management </a:t>
            </a:r>
          </a:p>
          <a:p>
            <a:pPr marL="514350" indent="-514350">
              <a:buAutoNum type="arabicPeriod"/>
            </a:pPr>
            <a:endParaRPr lang="en-GB"/>
          </a:p>
        </p:txBody>
      </p:sp>
      <p:sp>
        <p:nvSpPr>
          <p:cNvPr id="4" name="Content Placeholder 3">
            <a:extLst>
              <a:ext uri="{FF2B5EF4-FFF2-40B4-BE49-F238E27FC236}">
                <a16:creationId xmlns:a16="http://schemas.microsoft.com/office/drawing/2014/main" id="{4EAC6304-A989-7898-AC2A-127B0706622B}"/>
              </a:ext>
            </a:extLst>
          </p:cNvPr>
          <p:cNvSpPr>
            <a:spLocks noGrp="1"/>
          </p:cNvSpPr>
          <p:nvPr>
            <p:ph sz="half" idx="2"/>
          </p:nvPr>
        </p:nvSpPr>
        <p:spPr>
          <a:xfrm>
            <a:off x="6194323" y="2018681"/>
            <a:ext cx="5391663" cy="4164732"/>
          </a:xfrm>
        </p:spPr>
        <p:txBody>
          <a:bodyPr/>
          <a:lstStyle/>
          <a:p>
            <a:r>
              <a:rPr lang="en-GB"/>
              <a:t>In business (Workplace) reflection can: </a:t>
            </a:r>
          </a:p>
          <a:p>
            <a:pPr marL="514350" indent="-514350">
              <a:buAutoNum type="arabicPeriod"/>
            </a:pPr>
            <a:r>
              <a:rPr lang="en-GB"/>
              <a:t>Increase opportunities for promotions/raise</a:t>
            </a:r>
          </a:p>
          <a:p>
            <a:pPr marL="514350" indent="-514350">
              <a:buAutoNum type="arabicPeriod"/>
            </a:pPr>
            <a:r>
              <a:rPr lang="en-GB"/>
              <a:t>Improve work performance </a:t>
            </a:r>
          </a:p>
          <a:p>
            <a:pPr marL="514350" indent="-514350">
              <a:buAutoNum type="arabicPeriod"/>
            </a:pPr>
            <a:r>
              <a:rPr lang="en-GB"/>
              <a:t>Improve decision making </a:t>
            </a:r>
          </a:p>
        </p:txBody>
      </p:sp>
    </p:spTree>
    <p:extLst>
      <p:ext uri="{BB962C8B-B14F-4D97-AF65-F5344CB8AC3E}">
        <p14:creationId xmlns:p14="http://schemas.microsoft.com/office/powerpoint/2010/main" val="238102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E3FE-1B34-DFC4-C66E-5DAF8463850C}"/>
              </a:ext>
            </a:extLst>
          </p:cNvPr>
          <p:cNvSpPr>
            <a:spLocks noGrp="1"/>
          </p:cNvSpPr>
          <p:nvPr>
            <p:ph type="title"/>
          </p:nvPr>
        </p:nvSpPr>
        <p:spPr/>
        <p:txBody>
          <a:bodyPr/>
          <a:lstStyle/>
          <a:p>
            <a:r>
              <a:rPr lang="en-GB"/>
              <a:t>Simple Reflection Tool </a:t>
            </a:r>
          </a:p>
        </p:txBody>
      </p:sp>
      <p:sp>
        <p:nvSpPr>
          <p:cNvPr id="3" name="Content Placeholder 2">
            <a:extLst>
              <a:ext uri="{FF2B5EF4-FFF2-40B4-BE49-F238E27FC236}">
                <a16:creationId xmlns:a16="http://schemas.microsoft.com/office/drawing/2014/main" id="{853BEF7D-4D38-DD45-471A-6837237175F8}"/>
              </a:ext>
            </a:extLst>
          </p:cNvPr>
          <p:cNvSpPr>
            <a:spLocks noGrp="1"/>
          </p:cNvSpPr>
          <p:nvPr>
            <p:ph sz="half" idx="1"/>
          </p:nvPr>
        </p:nvSpPr>
        <p:spPr>
          <a:xfrm>
            <a:off x="291381" y="2094271"/>
            <a:ext cx="3925469" cy="416473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a:t>What? What happened in the task?</a:t>
            </a:r>
          </a:p>
          <a:p>
            <a:pPr marL="0" indent="0">
              <a:buNone/>
            </a:pPr>
            <a:endParaRPr lang="en-GB"/>
          </a:p>
          <a:p>
            <a:r>
              <a:rPr lang="en-GB"/>
              <a:t>So what? What did you learn?</a:t>
            </a:r>
          </a:p>
          <a:p>
            <a:pPr marL="0" indent="0">
              <a:buNone/>
            </a:pPr>
            <a:endParaRPr lang="en-GB"/>
          </a:p>
          <a:p>
            <a:r>
              <a:rPr lang="en-GB"/>
              <a:t>Now what? What will you do differently next time?</a:t>
            </a:r>
          </a:p>
        </p:txBody>
      </p:sp>
      <p:sp>
        <p:nvSpPr>
          <p:cNvPr id="4" name="Content Placeholder 3">
            <a:extLst>
              <a:ext uri="{FF2B5EF4-FFF2-40B4-BE49-F238E27FC236}">
                <a16:creationId xmlns:a16="http://schemas.microsoft.com/office/drawing/2014/main" id="{338FA19A-CE83-7138-376B-C81FA5F072F6}"/>
              </a:ext>
            </a:extLst>
          </p:cNvPr>
          <p:cNvSpPr>
            <a:spLocks noGrp="1"/>
          </p:cNvSpPr>
          <p:nvPr>
            <p:ph sz="half" idx="2"/>
          </p:nvPr>
        </p:nvSpPr>
        <p:spPr>
          <a:xfrm>
            <a:off x="4480233" y="1860591"/>
            <a:ext cx="7502668" cy="4398604"/>
          </a:xfrm>
        </p:spPr>
        <p:txBody>
          <a:bodyPr vert="horz" lIns="91440" tIns="45720" rIns="91440" bIns="45720" rtlCol="0" anchor="t">
            <a:noAutofit/>
          </a:bodyPr>
          <a:lstStyle/>
          <a:p>
            <a:pPr algn="just">
              <a:buNone/>
            </a:pPr>
            <a:r>
              <a:rPr lang="en-GB" sz="2400">
                <a:ea typeface="+mn-lt"/>
                <a:cs typeface="+mn-lt"/>
              </a:rPr>
              <a:t>You are part of a marketing team preparing a social media campaign. You underestimate how long the work will take and submit the content schedule one day late.</a:t>
            </a:r>
            <a:endParaRPr lang="en-US" sz="2400"/>
          </a:p>
          <a:p>
            <a:pPr algn="just">
              <a:buNone/>
            </a:pPr>
            <a:r>
              <a:rPr lang="en-GB" sz="2400" dirty="0">
                <a:ea typeface="+mn-lt"/>
                <a:cs typeface="+mn-lt"/>
              </a:rPr>
              <a:t>The team has less time to check the work, and some changes have to be made at the last minute. You realise that poor time planning can affect other people’s work </a:t>
            </a:r>
          </a:p>
          <a:p>
            <a:pPr algn="just">
              <a:buNone/>
            </a:pPr>
            <a:r>
              <a:rPr lang="en-GB" sz="2400" dirty="0">
                <a:ea typeface="+mn-lt"/>
                <a:cs typeface="+mn-lt"/>
              </a:rPr>
              <a:t>For the next project, you will break the task into smaller steps and set an earlier personal deadline so the team has enough time to review the work.</a:t>
            </a:r>
            <a:endParaRPr lang="en-GB" sz="2400" dirty="0"/>
          </a:p>
          <a:p>
            <a:pPr algn="just">
              <a:buNone/>
            </a:pPr>
            <a:r>
              <a:rPr lang="en-GB" sz="2400" b="1">
                <a:ea typeface="+mn-lt"/>
                <a:cs typeface="+mn-lt"/>
              </a:rPr>
              <a:t>Reflection = what happened → what you learned → what you will do next</a:t>
            </a:r>
          </a:p>
        </p:txBody>
      </p:sp>
    </p:spTree>
    <p:extLst>
      <p:ext uri="{BB962C8B-B14F-4D97-AF65-F5344CB8AC3E}">
        <p14:creationId xmlns:p14="http://schemas.microsoft.com/office/powerpoint/2010/main" val="29068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1D110-B559-9F85-7E88-C247ADCEA0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6668A-E9B4-D32C-91A0-EDA6FC811E83}"/>
              </a:ext>
            </a:extLst>
          </p:cNvPr>
          <p:cNvSpPr>
            <a:spLocks noGrp="1"/>
          </p:cNvSpPr>
          <p:nvPr>
            <p:ph type="title"/>
          </p:nvPr>
        </p:nvSpPr>
        <p:spPr/>
        <p:txBody>
          <a:bodyPr/>
          <a:lstStyle/>
          <a:p>
            <a:r>
              <a:rPr lang="en-US"/>
              <a:t>Description or Reflection?</a:t>
            </a:r>
          </a:p>
        </p:txBody>
      </p:sp>
      <p:sp>
        <p:nvSpPr>
          <p:cNvPr id="3" name="Content Placeholder 2">
            <a:extLst>
              <a:ext uri="{FF2B5EF4-FFF2-40B4-BE49-F238E27FC236}">
                <a16:creationId xmlns:a16="http://schemas.microsoft.com/office/drawing/2014/main" id="{AE5FCF3F-EC7F-0483-6A5E-4DAAFD076555}"/>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630D54F9-5E70-4BEC-744C-1D0951B6D0E3}"/>
              </a:ext>
            </a:extLst>
          </p:cNvPr>
          <p:cNvSpPr txBox="1"/>
          <p:nvPr/>
        </p:nvSpPr>
        <p:spPr>
          <a:xfrm>
            <a:off x="382803" y="1935837"/>
            <a:ext cx="11433977" cy="5909310"/>
          </a:xfrm>
          <a:prstGeom prst="rect">
            <a:avLst/>
          </a:prstGeom>
          <a:noFill/>
        </p:spPr>
        <p:txBody>
          <a:bodyPr wrap="square" lIns="91440" tIns="45720" rIns="91440" bIns="45720" rtlCol="0" anchor="t">
            <a:spAutoFit/>
          </a:bodyPr>
          <a:lstStyle/>
          <a:p>
            <a:r>
              <a:rPr lang="en-GB" sz="2800" b="1">
                <a:ea typeface="+mn-lt"/>
                <a:cs typeface="+mn-lt"/>
              </a:rPr>
              <a:t>Description or Reflection?</a:t>
            </a:r>
            <a:endParaRPr lang="en-US" sz="2800">
              <a:ea typeface="+mn-lt"/>
              <a:cs typeface="+mn-lt"/>
            </a:endParaRPr>
          </a:p>
          <a:p>
            <a:endParaRPr lang="en-GB" sz="2800" b="1" dirty="0">
              <a:ea typeface="+mn-lt"/>
              <a:cs typeface="+mn-lt"/>
            </a:endParaRPr>
          </a:p>
          <a:p>
            <a:r>
              <a:rPr lang="en-GB" sz="2400" b="1">
                <a:ea typeface="+mn-lt"/>
                <a:cs typeface="+mn-lt"/>
              </a:rPr>
              <a:t>A:</a:t>
            </a:r>
            <a:endParaRPr lang="en-GB" sz="2400">
              <a:ea typeface="+mn-lt"/>
              <a:cs typeface="+mn-lt"/>
            </a:endParaRPr>
          </a:p>
          <a:p>
            <a:r>
              <a:rPr lang="en-GB" sz="2400">
                <a:ea typeface="+mn-lt"/>
                <a:cs typeface="+mn-lt"/>
              </a:rPr>
              <a:t>“In Week 3, I used a mind map to organise the main idea, key details and examples from a text.”</a:t>
            </a:r>
            <a:endParaRPr lang="en-GB" sz="2400"/>
          </a:p>
          <a:p>
            <a:r>
              <a:rPr lang="en-GB" sz="2400" b="1">
                <a:ea typeface="+mn-lt"/>
                <a:cs typeface="+mn-lt"/>
              </a:rPr>
              <a:t>B:</a:t>
            </a:r>
            <a:endParaRPr lang="en-GB" sz="2400">
              <a:ea typeface="+mn-lt"/>
              <a:cs typeface="+mn-lt"/>
            </a:endParaRPr>
          </a:p>
          <a:p>
            <a:r>
              <a:rPr lang="en-GB" sz="2400">
                <a:ea typeface="+mn-lt"/>
                <a:cs typeface="+mn-lt"/>
              </a:rPr>
              <a:t>“In Week 3, I used a mind map to organise the main idea, key details and examples from a text. This helped me realise that I do not need to write down everything I read, and I became more confident choosing the most useful information.”</a:t>
            </a:r>
          </a:p>
          <a:p>
            <a:endParaRPr lang="en-GB" sz="2400" dirty="0">
              <a:ea typeface="+mn-lt"/>
              <a:cs typeface="+mn-lt"/>
            </a:endParaRPr>
          </a:p>
          <a:p>
            <a:r>
              <a:rPr lang="en-GB" sz="2800" b="1">
                <a:ea typeface="+mn-lt"/>
                <a:cs typeface="+mn-lt"/>
              </a:rPr>
              <a:t>Discuss with a partner:</a:t>
            </a:r>
            <a:endParaRPr lang="en-GB"/>
          </a:p>
          <a:p>
            <a:r>
              <a:rPr lang="en-GB" sz="2800" b="1">
                <a:ea typeface="+mn-lt"/>
                <a:cs typeface="+mn-lt"/>
              </a:rPr>
              <a:t>Which one shows stronger reflection? Why?</a:t>
            </a:r>
            <a:endParaRPr lang="en-GB"/>
          </a:p>
          <a:p>
            <a:endParaRPr lang="en-GB" sz="2800" dirty="0"/>
          </a:p>
          <a:p>
            <a:endParaRPr lang="en-GB" sz="2800" dirty="0"/>
          </a:p>
          <a:p>
            <a:endParaRPr lang="en-GB" dirty="0"/>
          </a:p>
        </p:txBody>
      </p:sp>
    </p:spTree>
    <p:extLst>
      <p:ext uri="{BB962C8B-B14F-4D97-AF65-F5344CB8AC3E}">
        <p14:creationId xmlns:p14="http://schemas.microsoft.com/office/powerpoint/2010/main" val="36629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US"/>
              <a:t>Activity 1- Looking Back – Your Progress </a:t>
            </a:r>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80DACC63-F487-EBFD-6C78-B7B1498C465D}"/>
              </a:ext>
            </a:extLst>
          </p:cNvPr>
          <p:cNvSpPr txBox="1"/>
          <p:nvPr/>
        </p:nvSpPr>
        <p:spPr>
          <a:xfrm>
            <a:off x="382803" y="1821993"/>
            <a:ext cx="11429548" cy="5016758"/>
          </a:xfrm>
          <a:prstGeom prst="rect">
            <a:avLst/>
          </a:prstGeom>
          <a:noFill/>
        </p:spPr>
        <p:txBody>
          <a:bodyPr wrap="square" lIns="91440" tIns="45720" rIns="91440" bIns="45720" rtlCol="0" anchor="t">
            <a:spAutoFit/>
          </a:bodyPr>
          <a:lstStyle/>
          <a:p>
            <a:pPr>
              <a:buFont typeface="Arial" panose="020B0604020202020204" pitchFamily="34" charset="0"/>
              <a:buChar char="•"/>
            </a:pPr>
            <a:r>
              <a:rPr lang="en-GB" sz="2400">
                <a:ea typeface="+mn-lt"/>
                <a:cs typeface="+mn-lt"/>
              </a:rPr>
              <a:t>Complete the </a:t>
            </a:r>
            <a:r>
              <a:rPr lang="en-GB" sz="2400" b="1">
                <a:ea typeface="+mn-lt"/>
                <a:cs typeface="+mn-lt"/>
              </a:rPr>
              <a:t>Skills Timeline worksheet</a:t>
            </a:r>
            <a:r>
              <a:rPr lang="en-GB" sz="2400" dirty="0">
                <a:ea typeface="+mn-lt"/>
                <a:cs typeface="+mn-lt"/>
              </a:rPr>
              <a:t> </a:t>
            </a:r>
            <a:endParaRPr lang="en-GB" dirty="0">
              <a:ea typeface="+mn-lt"/>
              <a:cs typeface="+mn-lt"/>
            </a:endParaRPr>
          </a:p>
          <a:p>
            <a:pPr>
              <a:buFont typeface="Arial" panose="020B0604020202020204" pitchFamily="34" charset="0"/>
              <a:buChar char="•"/>
            </a:pPr>
            <a:r>
              <a:rPr lang="en-GB" sz="2400">
                <a:ea typeface="+mn-lt"/>
                <a:cs typeface="+mn-lt"/>
              </a:rPr>
              <a:t>For Part 2, think about:</a:t>
            </a:r>
            <a:endParaRPr lang="en-GB"/>
          </a:p>
          <a:p>
            <a:pPr lvl="1">
              <a:buFont typeface="Arial" panose="020B0604020202020204" pitchFamily="34" charset="0"/>
              <a:buChar char="•"/>
            </a:pPr>
            <a:r>
              <a:rPr lang="en-GB" sz="2400">
                <a:ea typeface="+mn-lt"/>
                <a:cs typeface="+mn-lt"/>
              </a:rPr>
              <a:t>a </a:t>
            </a:r>
            <a:r>
              <a:rPr lang="en-GB" sz="2400" b="1">
                <a:ea typeface="+mn-lt"/>
                <a:cs typeface="+mn-lt"/>
              </a:rPr>
              <a:t>specific activity, worksheet, feedback, workshop or assessment</a:t>
            </a:r>
            <a:r>
              <a:rPr lang="en-GB" sz="2400">
                <a:ea typeface="+mn-lt"/>
                <a:cs typeface="+mn-lt"/>
              </a:rPr>
              <a:t> that helped you</a:t>
            </a:r>
            <a:endParaRPr lang="en-GB"/>
          </a:p>
          <a:p>
            <a:pPr lvl="1">
              <a:buFont typeface="Arial" panose="020B0604020202020204" pitchFamily="34" charset="0"/>
              <a:buChar char="•"/>
            </a:pPr>
            <a:r>
              <a:rPr lang="en-GB" sz="2400">
                <a:ea typeface="+mn-lt"/>
                <a:cs typeface="+mn-lt"/>
              </a:rPr>
              <a:t>what you found difficult before</a:t>
            </a:r>
            <a:endParaRPr lang="en-GB"/>
          </a:p>
          <a:p>
            <a:pPr lvl="1">
              <a:buFont typeface="Arial" panose="020B0604020202020204" pitchFamily="34" charset="0"/>
              <a:buChar char="•"/>
            </a:pPr>
            <a:r>
              <a:rPr lang="en-GB" sz="2400">
                <a:ea typeface="+mn-lt"/>
                <a:cs typeface="+mn-lt"/>
              </a:rPr>
              <a:t>what you can do now</a:t>
            </a:r>
            <a:endParaRPr lang="en-GB"/>
          </a:p>
          <a:p>
            <a:pPr lvl="1">
              <a:buFont typeface="Arial" panose="020B0604020202020204" pitchFamily="34" charset="0"/>
              <a:buChar char="•"/>
            </a:pPr>
            <a:r>
              <a:rPr lang="en-GB" sz="2400">
                <a:ea typeface="+mn-lt"/>
                <a:cs typeface="+mn-lt"/>
              </a:rPr>
              <a:t>what you learned from the experience</a:t>
            </a:r>
            <a:endParaRPr lang="en-GB"/>
          </a:p>
          <a:p>
            <a:pPr lvl="1"/>
            <a:endParaRPr lang="en-GB" sz="2400" dirty="0">
              <a:ea typeface="+mn-lt"/>
              <a:cs typeface="+mn-lt"/>
            </a:endParaRPr>
          </a:p>
          <a:p>
            <a:pPr>
              <a:buFont typeface="Arial" panose="020B0604020202020204" pitchFamily="34" charset="0"/>
              <a:buChar char="•"/>
            </a:pPr>
            <a:r>
              <a:rPr lang="en-GB" sz="2400">
                <a:ea typeface="+mn-lt"/>
                <a:cs typeface="+mn-lt"/>
              </a:rPr>
              <a:t>Then discuss </a:t>
            </a:r>
            <a:r>
              <a:rPr lang="en-GB" sz="2400" b="1">
                <a:ea typeface="+mn-lt"/>
                <a:cs typeface="+mn-lt"/>
              </a:rPr>
              <a:t> the skill </a:t>
            </a:r>
            <a:r>
              <a:rPr lang="en-GB" sz="2400">
                <a:ea typeface="+mn-lt"/>
                <a:cs typeface="+mn-lt"/>
              </a:rPr>
              <a:t>with a partner.</a:t>
            </a:r>
            <a:endParaRPr lang="en-GB">
              <a:ea typeface="+mn-lt"/>
              <a:cs typeface="+mn-lt"/>
            </a:endParaRPr>
          </a:p>
          <a:p>
            <a:endParaRPr lang="en-GB" sz="2400" dirty="0">
              <a:ea typeface="+mn-lt"/>
              <a:cs typeface="+mn-lt"/>
            </a:endParaRPr>
          </a:p>
          <a:p>
            <a:pPr>
              <a:buFont typeface="Arial" panose="020B0604020202020204" pitchFamily="34" charset="0"/>
              <a:buChar char="•"/>
            </a:pPr>
            <a:r>
              <a:rPr lang="en-GB" sz="2400" dirty="0">
                <a:ea typeface="+mn-lt"/>
                <a:cs typeface="+mn-lt"/>
              </a:rPr>
              <a:t>There are questions to help yo</a:t>
            </a:r>
            <a:r>
              <a:rPr lang="en-GB" sz="2400">
                <a:ea typeface="+mn-lt"/>
                <a:cs typeface="+mn-lt"/>
              </a:rPr>
              <a:t>u discuss your skill with your partner on the worksheet</a:t>
            </a:r>
            <a:endParaRPr lang="en-GB"/>
          </a:p>
          <a:p>
            <a:pPr marL="285750" indent="-285750" algn="ctr">
              <a:buFont typeface="Arial" panose="020B0604020202020204" pitchFamily="34" charset="0"/>
              <a:buChar char="•"/>
            </a:pPr>
            <a:endParaRPr lang="en-US" sz="2800" b="1" dirty="0"/>
          </a:p>
          <a:p>
            <a:pPr algn="ctr"/>
            <a:r>
              <a:rPr lang="en-GB" sz="2800" b="1">
                <a:ea typeface="+mn-lt"/>
                <a:cs typeface="+mn-lt"/>
              </a:rPr>
              <a:t>Try to be specific, this will help you prepare for Assessment 3!</a:t>
            </a:r>
            <a:endParaRPr lang="en-GB" sz="2800" b="1"/>
          </a:p>
        </p:txBody>
      </p:sp>
    </p:spTree>
    <p:extLst>
      <p:ext uri="{BB962C8B-B14F-4D97-AF65-F5344CB8AC3E}">
        <p14:creationId xmlns:p14="http://schemas.microsoft.com/office/powerpoint/2010/main" val="1333554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754-BBE7-DA7E-0C8A-CA204D1DC51F}"/>
              </a:ext>
            </a:extLst>
          </p:cNvPr>
          <p:cNvSpPr>
            <a:spLocks noGrp="1"/>
          </p:cNvSpPr>
          <p:nvPr>
            <p:ph type="title"/>
          </p:nvPr>
        </p:nvSpPr>
        <p:spPr>
          <a:xfrm>
            <a:off x="1127125" y="365125"/>
            <a:ext cx="10226674" cy="1325563"/>
          </a:xfrm>
        </p:spPr>
        <p:txBody>
          <a:bodyPr anchor="ctr">
            <a:normAutofit/>
          </a:bodyPr>
          <a:lstStyle/>
          <a:p>
            <a:r>
              <a:rPr lang="en-GB"/>
              <a:t>Activity 2: Gallery Walk </a:t>
            </a:r>
          </a:p>
        </p:txBody>
      </p:sp>
      <p:sp>
        <p:nvSpPr>
          <p:cNvPr id="3" name="Content Placeholder 2">
            <a:extLst>
              <a:ext uri="{FF2B5EF4-FFF2-40B4-BE49-F238E27FC236}">
                <a16:creationId xmlns:a16="http://schemas.microsoft.com/office/drawing/2014/main" id="{94A84DEA-C888-D0AC-F111-D9B124F2F6D9}"/>
              </a:ext>
            </a:extLst>
          </p:cNvPr>
          <p:cNvSpPr>
            <a:spLocks noGrp="1"/>
          </p:cNvSpPr>
          <p:nvPr>
            <p:ph sz="half" idx="1"/>
          </p:nvPr>
        </p:nvSpPr>
        <p:spPr>
          <a:xfrm>
            <a:off x="368300" y="2012231"/>
            <a:ext cx="6858000" cy="4480644"/>
          </a:xfrm>
        </p:spPr>
        <p:txBody>
          <a:bodyPr vert="horz" lIns="91440" tIns="45720" rIns="91440" bIns="45720" rtlCol="0" anchor="t">
            <a:noAutofit/>
          </a:bodyPr>
          <a:lstStyle/>
          <a:p>
            <a:r>
              <a:rPr lang="en-GB" sz="2400" b="1">
                <a:ea typeface="+mn-lt"/>
                <a:cs typeface="+mn-lt"/>
              </a:rPr>
              <a:t>Write ONE specific example from the module that helped you develop this skill.</a:t>
            </a:r>
            <a:endParaRPr lang="en-US" sz="2400" b="1">
              <a:ea typeface="+mn-lt"/>
              <a:cs typeface="+mn-lt"/>
            </a:endParaRPr>
          </a:p>
          <a:p>
            <a:r>
              <a:rPr lang="en-GB" sz="2400">
                <a:ea typeface="+mn-lt"/>
                <a:cs typeface="+mn-lt"/>
              </a:rPr>
              <a:t>Then add: </a:t>
            </a:r>
            <a:r>
              <a:rPr lang="en-GB" sz="2400" b="1">
                <a:ea typeface="+mn-lt"/>
                <a:cs typeface="+mn-lt"/>
              </a:rPr>
              <a:t>What did it help you learn?</a:t>
            </a:r>
            <a:endParaRPr lang="en-GB" sz="2400"/>
          </a:p>
          <a:p>
            <a:r>
              <a:rPr lang="en-GB" sz="2400">
                <a:ea typeface="+mn-lt"/>
                <a:cs typeface="+mn-lt"/>
              </a:rPr>
              <a:t>For example, not:</a:t>
            </a:r>
            <a:endParaRPr lang="en-GB" sz="2400"/>
          </a:p>
          <a:p>
            <a:r>
              <a:rPr lang="en-GB" sz="2400">
                <a:ea typeface="+mn-lt"/>
                <a:cs typeface="+mn-lt"/>
              </a:rPr>
              <a:t>“I got better at writing.”</a:t>
            </a:r>
            <a:endParaRPr lang="en-GB" sz="2400"/>
          </a:p>
          <a:p>
            <a:pPr marL="0" indent="0">
              <a:buNone/>
            </a:pPr>
            <a:r>
              <a:rPr lang="en-GB" sz="2400">
                <a:ea typeface="+mn-lt"/>
                <a:cs typeface="+mn-lt"/>
              </a:rPr>
              <a:t>but something more like:</a:t>
            </a:r>
            <a:endParaRPr lang="en-GB" sz="2400"/>
          </a:p>
          <a:p>
            <a:r>
              <a:rPr lang="en-GB" sz="2400">
                <a:ea typeface="+mn-lt"/>
                <a:cs typeface="+mn-lt"/>
              </a:rPr>
              <a:t>“The TEEL workshop helped me organise evidence and explanation.”</a:t>
            </a:r>
            <a:endParaRPr lang="en-GB" sz="2400"/>
          </a:p>
          <a:p>
            <a:r>
              <a:rPr lang="en-GB" sz="2400" b="1"/>
              <a:t>Then have a look at what other people wrote and see if your classmates had similar or different experiences to you!</a:t>
            </a:r>
          </a:p>
        </p:txBody>
      </p:sp>
      <p:pic>
        <p:nvPicPr>
          <p:cNvPr id="7" name="Online Media 6" title="10 Minute Timer">
            <a:hlinkClick r:id="" action="ppaction://noaction"/>
            <a:extLst>
              <a:ext uri="{FF2B5EF4-FFF2-40B4-BE49-F238E27FC236}">
                <a16:creationId xmlns:a16="http://schemas.microsoft.com/office/drawing/2014/main" id="{DBA51F2A-8098-A2A0-4728-AC82507167A3}"/>
              </a:ext>
            </a:extLst>
          </p:cNvPr>
          <p:cNvPicPr>
            <a:picLocks noRot="1" noChangeAspect="1"/>
          </p:cNvPicPr>
          <p:nvPr>
            <a:videoFile r:link="rId1"/>
          </p:nvPr>
        </p:nvPicPr>
        <p:blipFill>
          <a:blip r:embed="rId4"/>
          <a:stretch>
            <a:fillRect/>
          </a:stretch>
        </p:blipFill>
        <p:spPr>
          <a:xfrm>
            <a:off x="7365647" y="2851855"/>
            <a:ext cx="4221516" cy="2381956"/>
          </a:xfrm>
          <a:prstGeom prst="rect">
            <a:avLst/>
          </a:prstGeom>
        </p:spPr>
      </p:pic>
    </p:spTree>
    <p:extLst>
      <p:ext uri="{BB962C8B-B14F-4D97-AF65-F5344CB8AC3E}">
        <p14:creationId xmlns:p14="http://schemas.microsoft.com/office/powerpoint/2010/main" val="1490397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sz="5400"/>
              <a:t>Break Time! </a:t>
            </a:r>
            <a:r>
              <a:rPr lang="en-GB" sz="5400">
                <a:sym typeface="Wingdings" panose="05000000000000000000" pitchFamily="2" charset="2"/>
              </a:rPr>
              <a:t> </a:t>
            </a:r>
            <a:endParaRPr lang="en-GB" sz="5400"/>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srcRect l="24103" r="24103"/>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365125"/>
            <a:ext cx="10226674" cy="1325563"/>
          </a:xfrm>
        </p:spPr>
        <p:txBody>
          <a:bodyPr anchor="ctr">
            <a:normAutofit/>
          </a:bodyPr>
          <a:lstStyle/>
          <a:p>
            <a:r>
              <a:rPr lang="en-US"/>
              <a:t>Group Discussion </a:t>
            </a:r>
          </a:p>
        </p:txBody>
      </p:sp>
      <p:sp>
        <p:nvSpPr>
          <p:cNvPr id="7" name="Content Placeholder 6">
            <a:extLst>
              <a:ext uri="{FF2B5EF4-FFF2-40B4-BE49-F238E27FC236}">
                <a16:creationId xmlns:a16="http://schemas.microsoft.com/office/drawing/2014/main" id="{A0CEB9A1-9361-C11E-2F1A-551615AB260F}"/>
              </a:ext>
            </a:extLst>
          </p:cNvPr>
          <p:cNvSpPr>
            <a:spLocks noGrp="1"/>
          </p:cNvSpPr>
          <p:nvPr>
            <p:ph sz="half" idx="1"/>
          </p:nvPr>
        </p:nvSpPr>
        <p:spPr>
          <a:xfrm>
            <a:off x="428624" y="1941675"/>
            <a:ext cx="11386934" cy="4164732"/>
          </a:xfrm>
        </p:spPr>
        <p:txBody>
          <a:bodyPr vert="horz" lIns="91440" tIns="45720" rIns="91440" bIns="45720" rtlCol="0" anchor="t">
            <a:normAutofit/>
          </a:bodyPr>
          <a:lstStyle/>
          <a:p>
            <a:pPr>
              <a:buNone/>
            </a:pPr>
            <a:r>
              <a:rPr lang="en-GB" sz="2400" b="1"/>
              <a:t>What Makes an Effective vs. An Ineffective Reflection?</a:t>
            </a:r>
            <a:endParaRPr lang="en-GB" sz="2400"/>
          </a:p>
          <a:p>
            <a:r>
              <a:rPr lang="en-GB" sz="2400" dirty="0"/>
              <a:t>Now that you understand what a reflection is and what it includes, work with your </a:t>
            </a:r>
            <a:r>
              <a:rPr lang="en-GB" sz="2400"/>
              <a:t>group to</a:t>
            </a:r>
            <a:r>
              <a:rPr lang="en-GB" sz="2400" dirty="0"/>
              <a:t> brainstorm two lists:</a:t>
            </a:r>
          </a:p>
          <a:p>
            <a:r>
              <a:rPr lang="en-GB" sz="2400" b="1" dirty="0"/>
              <a:t>Effective Reflection:</a:t>
            </a:r>
            <a:r>
              <a:rPr lang="en-GB" sz="2400" dirty="0"/>
              <a:t> What actions, behaviours, or elements do you think contribute toa strong, thoughtful reflection? What details would be necessary to include if </a:t>
            </a:r>
            <a:r>
              <a:rPr lang="en-GB" sz="2400"/>
              <a:t>you’re demonstrating</a:t>
            </a:r>
            <a:r>
              <a:rPr lang="en-GB" sz="2400" dirty="0"/>
              <a:t> your ability to reflect to others?</a:t>
            </a:r>
          </a:p>
          <a:p>
            <a:r>
              <a:rPr lang="en-GB" sz="2400" b="1" dirty="0"/>
              <a:t>Ineffective Reflection: </a:t>
            </a:r>
            <a:r>
              <a:rPr lang="en-GB" sz="2400" dirty="0"/>
              <a:t>What common mistakes or missing elements result in a weak </a:t>
            </a:r>
            <a:r>
              <a:rPr lang="en-GB" sz="2400"/>
              <a:t>or unhelpful</a:t>
            </a:r>
            <a:r>
              <a:rPr lang="en-GB" sz="2400" dirty="0"/>
              <a:t> reflection?</a:t>
            </a:r>
          </a:p>
          <a:p>
            <a:endParaRPr lang="en-GB" sz="2400" dirty="0"/>
          </a:p>
          <a:p>
            <a:r>
              <a:rPr lang="en-GB" sz="2400"/>
              <a:t>Write down your ideas for each list and be prepared to discuss them with the class.</a:t>
            </a:r>
          </a:p>
          <a:p>
            <a:endParaRPr lang="en-US" dirty="0"/>
          </a:p>
        </p:txBody>
      </p:sp>
    </p:spTree>
    <p:extLst>
      <p:ext uri="{BB962C8B-B14F-4D97-AF65-F5344CB8AC3E}">
        <p14:creationId xmlns:p14="http://schemas.microsoft.com/office/powerpoint/2010/main" val="622691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A180-A1B1-151D-ADCC-C2B176D3D8DA}"/>
              </a:ext>
            </a:extLst>
          </p:cNvPr>
          <p:cNvSpPr>
            <a:spLocks noGrp="1"/>
          </p:cNvSpPr>
          <p:nvPr>
            <p:ph type="title"/>
          </p:nvPr>
        </p:nvSpPr>
        <p:spPr/>
        <p:txBody>
          <a:bodyPr/>
          <a:lstStyle/>
          <a:p>
            <a:r>
              <a:rPr lang="en-GB"/>
              <a:t>VEVOX </a:t>
            </a:r>
          </a:p>
        </p:txBody>
      </p:sp>
      <p:pic>
        <p:nvPicPr>
          <p:cNvPr id="6" name="Content Placeholder 5">
            <a:extLst>
              <a:ext uri="{FF2B5EF4-FFF2-40B4-BE49-F238E27FC236}">
                <a16:creationId xmlns:a16="http://schemas.microsoft.com/office/drawing/2014/main" id="{90AB0A9E-11ED-01DF-30B4-DDF8CA0D53D8}"/>
              </a:ext>
            </a:extLst>
          </p:cNvPr>
          <p:cNvPicPr>
            <a:picLocks noGrp="1" noChangeAspect="1"/>
          </p:cNvPicPr>
          <p:nvPr>
            <p:ph sz="half" idx="1"/>
          </p:nvPr>
        </p:nvPicPr>
        <p:blipFill>
          <a:blip r:embed="rId3"/>
          <a:stretch>
            <a:fillRect/>
          </a:stretch>
        </p:blipFill>
        <p:spPr>
          <a:xfrm>
            <a:off x="2204487" y="2910015"/>
            <a:ext cx="8297375" cy="2182557"/>
          </a:xfrm>
          <a:prstGeom prst="rect">
            <a:avLst/>
          </a:prstGeom>
        </p:spPr>
      </p:pic>
    </p:spTree>
    <p:extLst>
      <p:ext uri="{BB962C8B-B14F-4D97-AF65-F5344CB8AC3E}">
        <p14:creationId xmlns:p14="http://schemas.microsoft.com/office/powerpoint/2010/main" val="2565730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BE99-71DD-ED07-9300-34600E320970}"/>
              </a:ext>
            </a:extLst>
          </p:cNvPr>
          <p:cNvSpPr>
            <a:spLocks noGrp="1"/>
          </p:cNvSpPr>
          <p:nvPr>
            <p:ph type="title"/>
          </p:nvPr>
        </p:nvSpPr>
        <p:spPr/>
        <p:txBody>
          <a:bodyPr/>
          <a:lstStyle/>
          <a:p>
            <a:r>
              <a:rPr lang="en-US"/>
              <a:t>Group Discussion: Why does reflection matter in Business?</a:t>
            </a:r>
          </a:p>
        </p:txBody>
      </p:sp>
      <p:sp>
        <p:nvSpPr>
          <p:cNvPr id="3" name="Content Placeholder 2">
            <a:extLst>
              <a:ext uri="{FF2B5EF4-FFF2-40B4-BE49-F238E27FC236}">
                <a16:creationId xmlns:a16="http://schemas.microsoft.com/office/drawing/2014/main" id="{8C539421-3621-D89D-0D9B-4CFEF157CB56}"/>
              </a:ext>
            </a:extLst>
          </p:cNvPr>
          <p:cNvSpPr>
            <a:spLocks noGrp="1"/>
          </p:cNvSpPr>
          <p:nvPr>
            <p:ph idx="1"/>
          </p:nvPr>
        </p:nvSpPr>
        <p:spPr>
          <a:xfrm>
            <a:off x="482355" y="2012231"/>
            <a:ext cx="11503187" cy="4516424"/>
          </a:xfrm>
        </p:spPr>
        <p:txBody>
          <a:bodyPr vert="horz" lIns="91440" tIns="45720" rIns="91440" bIns="45720" rtlCol="0" anchor="t">
            <a:normAutofit fontScale="92500"/>
          </a:bodyPr>
          <a:lstStyle/>
          <a:p>
            <a:pPr marL="514350" indent="-514350">
              <a:buAutoNum type="arabicPeriod"/>
            </a:pPr>
            <a:r>
              <a:rPr lang="en-US">
                <a:ea typeface="+mn-lt"/>
                <a:cs typeface="+mn-lt"/>
              </a:rPr>
              <a:t>Why might reflection be useful in business?</a:t>
            </a:r>
            <a:endParaRPr lang="en-US" dirty="0">
              <a:ea typeface="+mn-lt"/>
              <a:cs typeface="+mn-lt"/>
            </a:endParaRPr>
          </a:p>
          <a:p>
            <a:pPr marL="514350" indent="-514350">
              <a:buAutoNum type="arabicPeriod"/>
            </a:pPr>
            <a:endParaRPr lang="en-US"/>
          </a:p>
          <a:p>
            <a:pPr marL="514350" indent="-514350">
              <a:buAutoNum type="arabicPeriod"/>
            </a:pPr>
            <a:r>
              <a:rPr lang="en-US">
                <a:ea typeface="+mn-lt"/>
                <a:cs typeface="+mn-lt"/>
              </a:rPr>
              <a:t>Can you think of a specific workplace situation where reflection could help someone improve? For example: after a project, customer complaint, mistake, feedback, meeting or presentation.</a:t>
            </a:r>
            <a:endParaRPr lang="en-US"/>
          </a:p>
          <a:p>
            <a:pPr marL="514350" indent="-514350">
              <a:buAutoNum type="arabicPeriod"/>
            </a:pPr>
            <a:endParaRPr lang="en-US"/>
          </a:p>
          <a:p>
            <a:pPr marL="514350" indent="-514350">
              <a:buAutoNum type="arabicPeriod"/>
            </a:pPr>
            <a:r>
              <a:rPr lang="en-US">
                <a:ea typeface="+mn-lt"/>
                <a:cs typeface="+mn-lt"/>
              </a:rPr>
              <a:t>What could happen if a person or business never reflects on what went well or what went wrong?</a:t>
            </a:r>
            <a:endParaRPr lang="en-US"/>
          </a:p>
          <a:p>
            <a:pPr marL="0" indent="0" algn="ctr">
              <a:buNone/>
            </a:pPr>
            <a:r>
              <a:rPr lang="en-US" b="1">
                <a:ea typeface="+mn-lt"/>
                <a:cs typeface="+mn-lt"/>
              </a:rPr>
              <a:t>Be specific. Give at least one real or realistic business example.</a:t>
            </a:r>
            <a:endParaRPr lang="en-US" b="1"/>
          </a:p>
        </p:txBody>
      </p:sp>
    </p:spTree>
    <p:extLst>
      <p:ext uri="{BB962C8B-B14F-4D97-AF65-F5344CB8AC3E}">
        <p14:creationId xmlns:p14="http://schemas.microsoft.com/office/powerpoint/2010/main" val="488760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51552-2F9D-31DA-E19E-740CB7C18A76}"/>
              </a:ext>
            </a:extLst>
          </p:cNvPr>
          <p:cNvSpPr>
            <a:spLocks noGrp="1"/>
          </p:cNvSpPr>
          <p:nvPr>
            <p:ph type="title"/>
          </p:nvPr>
        </p:nvSpPr>
        <p:spPr>
          <a:xfrm>
            <a:off x="983843" y="143689"/>
            <a:ext cx="10226674" cy="1325563"/>
          </a:xfrm>
        </p:spPr>
        <p:txBody>
          <a:bodyPr/>
          <a:lstStyle/>
          <a:p>
            <a:r>
              <a:rPr lang="en-US"/>
              <a:t>Why does Reflection Matter in the Workplace?</a:t>
            </a:r>
          </a:p>
        </p:txBody>
      </p:sp>
      <p:sp>
        <p:nvSpPr>
          <p:cNvPr id="3" name="Content Placeholder 2">
            <a:extLst>
              <a:ext uri="{FF2B5EF4-FFF2-40B4-BE49-F238E27FC236}">
                <a16:creationId xmlns:a16="http://schemas.microsoft.com/office/drawing/2014/main" id="{32E995F8-5D34-E3C8-CBB7-06F279A24326}"/>
              </a:ext>
            </a:extLst>
          </p:cNvPr>
          <p:cNvSpPr>
            <a:spLocks noGrp="1"/>
          </p:cNvSpPr>
          <p:nvPr>
            <p:ph sz="half" idx="1"/>
          </p:nvPr>
        </p:nvSpPr>
        <p:spPr>
          <a:xfrm>
            <a:off x="983842" y="1473933"/>
            <a:ext cx="5617226" cy="5230568"/>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r>
              <a:rPr lang="en-US" sz="2600">
                <a:ea typeface="+mn-lt"/>
                <a:cs typeface="+mn-lt"/>
              </a:rPr>
              <a:t>Reflection helps people and businesses improve.</a:t>
            </a:r>
            <a:endParaRPr lang="en-US" sz="2600"/>
          </a:p>
          <a:p>
            <a:r>
              <a:rPr lang="en-US" sz="2600">
                <a:ea typeface="+mn-lt"/>
                <a:cs typeface="+mn-lt"/>
              </a:rPr>
              <a:t>In the workplace, reflection can help people:</a:t>
            </a:r>
            <a:endParaRPr lang="en-US" sz="2600"/>
          </a:p>
          <a:p>
            <a:pPr marL="0" indent="0">
              <a:buNone/>
            </a:pPr>
            <a:r>
              <a:rPr lang="en-US" sz="2600">
                <a:ea typeface="+mn-lt"/>
                <a:cs typeface="+mn-lt"/>
              </a:rPr>
              <a:t>- learn from mistakes and successes</a:t>
            </a:r>
            <a:endParaRPr lang="en-US" sz="2600"/>
          </a:p>
          <a:p>
            <a:pPr marL="0" indent="0">
              <a:buNone/>
            </a:pPr>
            <a:r>
              <a:rPr lang="en-US" sz="2600">
                <a:ea typeface="+mn-lt"/>
                <a:cs typeface="+mn-lt"/>
              </a:rPr>
              <a:t>- respond to feedback</a:t>
            </a:r>
            <a:endParaRPr lang="en-US" sz="2600"/>
          </a:p>
          <a:p>
            <a:pPr marL="0" indent="0">
              <a:buNone/>
            </a:pPr>
            <a:r>
              <a:rPr lang="en-US" sz="2600">
                <a:ea typeface="+mn-lt"/>
                <a:cs typeface="+mn-lt"/>
              </a:rPr>
              <a:t>- improve how they complete tasks</a:t>
            </a:r>
            <a:endParaRPr lang="en-US" sz="2600"/>
          </a:p>
          <a:p>
            <a:pPr marL="0" indent="0">
              <a:buNone/>
            </a:pPr>
            <a:r>
              <a:rPr lang="en-US" sz="2600">
                <a:ea typeface="+mn-lt"/>
                <a:cs typeface="+mn-lt"/>
              </a:rPr>
              <a:t>- make better decisions next time</a:t>
            </a:r>
            <a:endParaRPr lang="en-US" sz="2600"/>
          </a:p>
          <a:p>
            <a:pPr marL="0" indent="0">
              <a:buNone/>
            </a:pPr>
            <a:r>
              <a:rPr lang="en-US" sz="2600">
                <a:ea typeface="+mn-lt"/>
                <a:cs typeface="+mn-lt"/>
              </a:rPr>
              <a:t>- identify strengths and areas to develop</a:t>
            </a:r>
            <a:endParaRPr lang="en-US" sz="2600"/>
          </a:p>
          <a:p>
            <a:pPr marL="0" indent="0">
              <a:buNone/>
            </a:pPr>
            <a:r>
              <a:rPr lang="en-US" sz="2600">
                <a:ea typeface="+mn-lt"/>
                <a:cs typeface="+mn-lt"/>
              </a:rPr>
              <a:t>- plan clear next steps</a:t>
            </a:r>
            <a:endParaRPr lang="en-US" sz="2600"/>
          </a:p>
        </p:txBody>
      </p:sp>
      <p:sp>
        <p:nvSpPr>
          <p:cNvPr id="5" name="TextBox 4">
            <a:extLst>
              <a:ext uri="{FF2B5EF4-FFF2-40B4-BE49-F238E27FC236}">
                <a16:creationId xmlns:a16="http://schemas.microsoft.com/office/drawing/2014/main" id="{FB1A3BD5-F9E6-FF10-29EA-EB64436B767F}"/>
              </a:ext>
            </a:extLst>
          </p:cNvPr>
          <p:cNvSpPr txBox="1"/>
          <p:nvPr/>
        </p:nvSpPr>
        <p:spPr>
          <a:xfrm>
            <a:off x="7027523" y="1465779"/>
            <a:ext cx="4904197" cy="355481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People reflect at work when they:</a:t>
            </a:r>
            <a:endParaRPr lang="en-US" sz="2500"/>
          </a:p>
          <a:p>
            <a:r>
              <a:rPr lang="en-US" sz="2500">
                <a:ea typeface="+mn-lt"/>
                <a:cs typeface="+mn-lt"/>
              </a:rPr>
              <a:t>- review a finished project</a:t>
            </a:r>
            <a:endParaRPr lang="en-US" sz="2500"/>
          </a:p>
          <a:p>
            <a:r>
              <a:rPr lang="en-US" sz="2500">
                <a:ea typeface="+mn-lt"/>
                <a:cs typeface="+mn-lt"/>
              </a:rPr>
              <a:t>- receive feedback from a manager</a:t>
            </a:r>
            <a:endParaRPr lang="en-US" sz="2500"/>
          </a:p>
          <a:p>
            <a:r>
              <a:rPr lang="en-US" sz="2500">
                <a:ea typeface="+mn-lt"/>
                <a:cs typeface="+mn-lt"/>
              </a:rPr>
              <a:t>- respond to a customer complaint</a:t>
            </a:r>
            <a:endParaRPr lang="en-US" sz="2500"/>
          </a:p>
          <a:p>
            <a:r>
              <a:rPr lang="en-US" sz="2500">
                <a:ea typeface="+mn-lt"/>
                <a:cs typeface="+mn-lt"/>
              </a:rPr>
              <a:t>- make a mistake and decide how to prevent it happening again</a:t>
            </a:r>
            <a:endParaRPr lang="en-US" sz="2500"/>
          </a:p>
          <a:p>
            <a:r>
              <a:rPr lang="en-US" sz="2500">
                <a:ea typeface="+mn-lt"/>
                <a:cs typeface="+mn-lt"/>
              </a:rPr>
              <a:t>- prepare for a performance review</a:t>
            </a:r>
            <a:endParaRPr lang="en-US" sz="2500"/>
          </a:p>
          <a:p>
            <a:r>
              <a:rPr lang="en-US" sz="2500">
                <a:ea typeface="+mn-lt"/>
                <a:cs typeface="+mn-lt"/>
              </a:rPr>
              <a:t>- think about skills they want to develop</a:t>
            </a:r>
            <a:endParaRPr lang="en-US" sz="2500"/>
          </a:p>
        </p:txBody>
      </p:sp>
    </p:spTree>
    <p:extLst>
      <p:ext uri="{BB962C8B-B14F-4D97-AF65-F5344CB8AC3E}">
        <p14:creationId xmlns:p14="http://schemas.microsoft.com/office/powerpoint/2010/main" val="4237010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DFC0-EB9B-AAC8-B7D4-7BB8BADED661}"/>
              </a:ext>
            </a:extLst>
          </p:cNvPr>
          <p:cNvSpPr>
            <a:spLocks noGrp="1"/>
          </p:cNvSpPr>
          <p:nvPr>
            <p:ph type="title"/>
          </p:nvPr>
        </p:nvSpPr>
        <p:spPr/>
        <p:txBody>
          <a:bodyPr/>
          <a:lstStyle/>
          <a:p>
            <a:r>
              <a:rPr lang="en-GB"/>
              <a:t>Reflection and Goal Setting</a:t>
            </a:r>
            <a:endParaRPr lang="en-US"/>
          </a:p>
        </p:txBody>
      </p:sp>
      <p:sp>
        <p:nvSpPr>
          <p:cNvPr id="3" name="Content Placeholder 2">
            <a:extLst>
              <a:ext uri="{FF2B5EF4-FFF2-40B4-BE49-F238E27FC236}">
                <a16:creationId xmlns:a16="http://schemas.microsoft.com/office/drawing/2014/main" id="{09A6227A-F2DD-0A97-E5AB-31FC46011618}"/>
              </a:ext>
            </a:extLst>
          </p:cNvPr>
          <p:cNvSpPr>
            <a:spLocks noGrp="1"/>
          </p:cNvSpPr>
          <p:nvPr>
            <p:ph sz="half" idx="1"/>
          </p:nvPr>
        </p:nvSpPr>
        <p:spPr>
          <a:xfrm>
            <a:off x="1127124" y="1825625"/>
            <a:ext cx="10707067" cy="4351338"/>
          </a:xfrm>
        </p:spPr>
        <p:txBody>
          <a:bodyPr vert="horz" lIns="91440" tIns="45720" rIns="91440" bIns="45720" rtlCol="0" anchor="t">
            <a:normAutofit/>
          </a:bodyPr>
          <a:lstStyle/>
          <a:p>
            <a:r>
              <a:rPr lang="en-GB" sz="4000"/>
              <a:t>Reflection should lead to action</a:t>
            </a:r>
            <a:endParaRPr lang="en-US" sz="4000"/>
          </a:p>
          <a:p>
            <a:r>
              <a:rPr lang="en-GB" sz="4000" b="1" dirty="0">
                <a:ea typeface="+mn-lt"/>
                <a:cs typeface="+mn-lt"/>
              </a:rPr>
              <a:t>Reflection is not only looking backwards.</a:t>
            </a:r>
            <a:endParaRPr lang="en-GB" sz="4000" dirty="0"/>
          </a:p>
          <a:p>
            <a:r>
              <a:rPr lang="en-GB" sz="4000">
                <a:ea typeface="+mn-lt"/>
                <a:cs typeface="+mn-lt"/>
              </a:rPr>
              <a:t>It should help you decide:</a:t>
            </a:r>
            <a:endParaRPr lang="en-GB" sz="4000" dirty="0"/>
          </a:p>
          <a:p>
            <a:pPr marL="0" indent="0" algn="ctr">
              <a:buNone/>
            </a:pPr>
            <a:r>
              <a:rPr lang="en-GB" sz="4000" b="1">
                <a:ea typeface="+mn-lt"/>
                <a:cs typeface="+mn-lt"/>
              </a:rPr>
              <a:t>What will I do next?</a:t>
            </a:r>
            <a:endParaRPr lang="en-GB" sz="4000" dirty="0"/>
          </a:p>
          <a:p>
            <a:endParaRPr lang="en-GB" sz="4000" dirty="0"/>
          </a:p>
          <a:p>
            <a:endParaRPr lang="en-GB" sz="4000" dirty="0"/>
          </a:p>
          <a:p>
            <a:endParaRPr lang="en-GB" sz="4000" dirty="0"/>
          </a:p>
        </p:txBody>
      </p:sp>
    </p:spTree>
    <p:extLst>
      <p:ext uri="{BB962C8B-B14F-4D97-AF65-F5344CB8AC3E}">
        <p14:creationId xmlns:p14="http://schemas.microsoft.com/office/powerpoint/2010/main" val="37790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D868-EAB0-DF9D-EA83-364AFD110F25}"/>
              </a:ext>
            </a:extLst>
          </p:cNvPr>
          <p:cNvSpPr>
            <a:spLocks noGrp="1"/>
          </p:cNvSpPr>
          <p:nvPr>
            <p:ph type="title"/>
          </p:nvPr>
        </p:nvSpPr>
        <p:spPr/>
        <p:txBody>
          <a:bodyPr/>
          <a:lstStyle/>
          <a:p>
            <a:r>
              <a:rPr lang="en-GB"/>
              <a:t>Goal Setting: BE SPECIFIC</a:t>
            </a:r>
          </a:p>
        </p:txBody>
      </p:sp>
      <p:sp>
        <p:nvSpPr>
          <p:cNvPr id="3" name="Content Placeholder 2">
            <a:extLst>
              <a:ext uri="{FF2B5EF4-FFF2-40B4-BE49-F238E27FC236}">
                <a16:creationId xmlns:a16="http://schemas.microsoft.com/office/drawing/2014/main" id="{82E65A63-0805-2846-51D3-0AF7A288BA7D}"/>
              </a:ext>
            </a:extLst>
          </p:cNvPr>
          <p:cNvSpPr>
            <a:spLocks noGrp="1"/>
          </p:cNvSpPr>
          <p:nvPr>
            <p:ph sz="half" idx="1"/>
          </p:nvPr>
        </p:nvSpPr>
        <p:spPr>
          <a:xfrm>
            <a:off x="1127124" y="1825625"/>
            <a:ext cx="10657286" cy="4351338"/>
          </a:xfrm>
        </p:spPr>
        <p:txBody>
          <a:bodyPr vert="horz" lIns="91440" tIns="45720" rIns="91440" bIns="45720" rtlCol="0" anchor="t">
            <a:normAutofit/>
          </a:bodyPr>
          <a:lstStyle/>
          <a:p>
            <a:pPr>
              <a:buNone/>
            </a:pPr>
            <a:r>
              <a:rPr lang="en-GB" b="1">
                <a:ea typeface="+mn-lt"/>
                <a:cs typeface="+mn-lt"/>
              </a:rPr>
              <a:t>Too vague:</a:t>
            </a:r>
            <a:endParaRPr lang="en-US">
              <a:ea typeface="+mn-lt"/>
              <a:cs typeface="+mn-lt"/>
            </a:endParaRPr>
          </a:p>
          <a:p>
            <a:pPr>
              <a:buNone/>
            </a:pPr>
            <a:r>
              <a:rPr lang="en-GB">
                <a:ea typeface="+mn-lt"/>
                <a:cs typeface="+mn-lt"/>
              </a:rPr>
              <a:t>“I will practise more.”</a:t>
            </a:r>
            <a:endParaRPr lang="en-GB"/>
          </a:p>
          <a:p>
            <a:pPr>
              <a:buNone/>
            </a:pPr>
            <a:r>
              <a:rPr lang="en-GB" b="1">
                <a:ea typeface="+mn-lt"/>
                <a:cs typeface="+mn-lt"/>
              </a:rPr>
              <a:t>More useful:</a:t>
            </a:r>
            <a:endParaRPr lang="en-GB">
              <a:ea typeface="+mn-lt"/>
              <a:cs typeface="+mn-lt"/>
            </a:endParaRPr>
          </a:p>
          <a:p>
            <a:pPr>
              <a:buNone/>
            </a:pPr>
            <a:r>
              <a:rPr lang="en-GB">
                <a:ea typeface="+mn-lt"/>
                <a:cs typeface="+mn-lt"/>
              </a:rPr>
              <a:t>“I will practise giving short presentations by recording myself once a week and checking my pace and volume.”</a:t>
            </a:r>
            <a:endParaRPr lang="en-GB"/>
          </a:p>
          <a:p>
            <a:pPr>
              <a:buNone/>
            </a:pPr>
            <a:endParaRPr lang="en-GB" dirty="0">
              <a:ea typeface="+mn-lt"/>
              <a:cs typeface="+mn-lt"/>
            </a:endParaRPr>
          </a:p>
          <a:p>
            <a:pPr marL="0" indent="0" algn="ctr">
              <a:buNone/>
            </a:pPr>
            <a:r>
              <a:rPr lang="en-GB" b="1">
                <a:ea typeface="+mn-lt"/>
                <a:cs typeface="+mn-lt"/>
              </a:rPr>
              <a:t>A useful next step explains WHAT you will do and HOW you will do it.</a:t>
            </a:r>
            <a:endParaRPr lang="en-GB" b="1"/>
          </a:p>
        </p:txBody>
      </p:sp>
    </p:spTree>
    <p:extLst>
      <p:ext uri="{BB962C8B-B14F-4D97-AF65-F5344CB8AC3E}">
        <p14:creationId xmlns:p14="http://schemas.microsoft.com/office/powerpoint/2010/main" val="2129215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3295-E7F8-1F36-0F25-BA3DDFCFC702}"/>
              </a:ext>
            </a:extLst>
          </p:cNvPr>
          <p:cNvSpPr>
            <a:spLocks noGrp="1"/>
          </p:cNvSpPr>
          <p:nvPr>
            <p:ph type="title"/>
          </p:nvPr>
        </p:nvSpPr>
        <p:spPr>
          <a:xfrm>
            <a:off x="1127125" y="365125"/>
            <a:ext cx="10226674" cy="1325563"/>
          </a:xfrm>
        </p:spPr>
        <p:txBody>
          <a:bodyPr anchor="ctr">
            <a:normAutofit/>
          </a:bodyPr>
          <a:lstStyle/>
          <a:p>
            <a:r>
              <a:rPr lang="en-GB"/>
              <a:t>What makes a good goal? </a:t>
            </a:r>
          </a:p>
        </p:txBody>
      </p:sp>
      <p:sp>
        <p:nvSpPr>
          <p:cNvPr id="3" name="Content Placeholder 2">
            <a:extLst>
              <a:ext uri="{FF2B5EF4-FFF2-40B4-BE49-F238E27FC236}">
                <a16:creationId xmlns:a16="http://schemas.microsoft.com/office/drawing/2014/main" id="{23888186-4FC8-EE14-BF07-3394E840FB28}"/>
              </a:ext>
            </a:extLst>
          </p:cNvPr>
          <p:cNvSpPr>
            <a:spLocks noGrp="1"/>
          </p:cNvSpPr>
          <p:nvPr>
            <p:ph sz="half" idx="1"/>
          </p:nvPr>
        </p:nvSpPr>
        <p:spPr>
          <a:xfrm>
            <a:off x="331303" y="2012230"/>
            <a:ext cx="7301949" cy="4706621"/>
          </a:xfrm>
        </p:spPr>
        <p:txBody>
          <a:bodyPr>
            <a:normAutofit/>
          </a:bodyPr>
          <a:lstStyle/>
          <a:p>
            <a:r>
              <a:rPr lang="en-GB" sz="2400" b="1"/>
              <a:t>Specific (Clear and focused)</a:t>
            </a:r>
          </a:p>
          <a:p>
            <a:pPr marL="0" indent="0">
              <a:buNone/>
            </a:pPr>
            <a:r>
              <a:rPr lang="en-GB" sz="2400"/>
              <a:t>Improve writing</a:t>
            </a:r>
            <a:br>
              <a:rPr lang="en-GB" sz="2400"/>
            </a:br>
            <a:r>
              <a:rPr lang="en-GB" sz="2400"/>
              <a:t>Write one paragraph each week</a:t>
            </a:r>
          </a:p>
          <a:p>
            <a:r>
              <a:rPr lang="en-GB" sz="2400"/>
              <a:t> </a:t>
            </a:r>
            <a:r>
              <a:rPr lang="en-GB" sz="2400" b="1"/>
              <a:t>Measurable</a:t>
            </a:r>
          </a:p>
          <a:p>
            <a:pPr marL="0" indent="0">
              <a:buNone/>
            </a:pPr>
            <a:r>
              <a:rPr lang="en-GB" sz="2400"/>
              <a:t>Read more”</a:t>
            </a:r>
            <a:br>
              <a:rPr lang="en-GB" sz="2400"/>
            </a:br>
            <a:r>
              <a:rPr lang="en-GB" sz="2400"/>
              <a:t>Read 2 articles each week</a:t>
            </a:r>
          </a:p>
          <a:p>
            <a:r>
              <a:rPr lang="en-GB" sz="2400" b="1"/>
              <a:t>Realistic</a:t>
            </a:r>
          </a:p>
          <a:p>
            <a:pPr marL="0" indent="0">
              <a:buNone/>
            </a:pPr>
            <a:r>
              <a:rPr lang="en-GB" sz="2400"/>
              <a:t>Study 10 hours every day”</a:t>
            </a:r>
            <a:br>
              <a:rPr lang="en-GB" sz="2400"/>
            </a:br>
            <a:r>
              <a:rPr lang="en-GB" sz="2400"/>
              <a:t>Study 1 hour after class”</a:t>
            </a:r>
          </a:p>
          <a:p>
            <a:pPr marL="0" indent="0">
              <a:buNone/>
            </a:pPr>
            <a:br>
              <a:rPr lang="en-GB" sz="2400" b="1"/>
            </a:br>
            <a:r>
              <a:rPr lang="en-GB" sz="2400" b="1"/>
              <a:t> Clear goals = easier success</a:t>
            </a:r>
          </a:p>
          <a:p>
            <a:endParaRPr lang="en-GB" sz="2000"/>
          </a:p>
        </p:txBody>
      </p:sp>
      <p:pic>
        <p:nvPicPr>
          <p:cNvPr id="6" name="Picture 5">
            <a:extLst>
              <a:ext uri="{FF2B5EF4-FFF2-40B4-BE49-F238E27FC236}">
                <a16:creationId xmlns:a16="http://schemas.microsoft.com/office/drawing/2014/main" id="{16632917-49BD-1CA0-9150-B0BBB25AA84D}"/>
              </a:ext>
            </a:extLst>
          </p:cNvPr>
          <p:cNvPicPr>
            <a:picLocks noChangeAspect="1"/>
          </p:cNvPicPr>
          <p:nvPr/>
        </p:nvPicPr>
        <p:blipFill>
          <a:blip r:embed="rId3"/>
          <a:stretch>
            <a:fillRect/>
          </a:stretch>
        </p:blipFill>
        <p:spPr>
          <a:xfrm>
            <a:off x="7633252" y="2764028"/>
            <a:ext cx="4369799" cy="2907902"/>
          </a:xfrm>
          <a:prstGeom prst="rect">
            <a:avLst/>
          </a:prstGeom>
          <a:noFill/>
        </p:spPr>
      </p:pic>
    </p:spTree>
    <p:extLst>
      <p:ext uri="{BB962C8B-B14F-4D97-AF65-F5344CB8AC3E}">
        <p14:creationId xmlns:p14="http://schemas.microsoft.com/office/powerpoint/2010/main" val="1317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473CC-FDA1-747D-34FA-1FFE5D4E16D3}"/>
              </a:ext>
            </a:extLst>
          </p:cNvPr>
          <p:cNvSpPr>
            <a:spLocks noGrp="1"/>
          </p:cNvSpPr>
          <p:nvPr>
            <p:ph type="title"/>
          </p:nvPr>
        </p:nvSpPr>
        <p:spPr/>
        <p:txBody>
          <a:bodyPr/>
          <a:lstStyle/>
          <a:p>
            <a:r>
              <a:rPr lang="en-GB"/>
              <a:t>Now is your turn to write goals</a:t>
            </a:r>
          </a:p>
        </p:txBody>
      </p:sp>
      <p:sp>
        <p:nvSpPr>
          <p:cNvPr id="3" name="Content Placeholder 2">
            <a:extLst>
              <a:ext uri="{FF2B5EF4-FFF2-40B4-BE49-F238E27FC236}">
                <a16:creationId xmlns:a16="http://schemas.microsoft.com/office/drawing/2014/main" id="{09367A80-D36D-47DF-EF23-FE76169D98FE}"/>
              </a:ext>
            </a:extLst>
          </p:cNvPr>
          <p:cNvSpPr>
            <a:spLocks noGrp="1"/>
          </p:cNvSpPr>
          <p:nvPr>
            <p:ph sz="half" idx="1"/>
          </p:nvPr>
        </p:nvSpPr>
        <p:spPr>
          <a:xfrm>
            <a:off x="477767" y="1959223"/>
            <a:ext cx="10876032" cy="4533652"/>
          </a:xfrm>
        </p:spPr>
        <p:txBody>
          <a:bodyPr vert="horz" lIns="91440" tIns="45720" rIns="91440" bIns="45720" rtlCol="0" anchor="t">
            <a:normAutofit fontScale="77500" lnSpcReduction="20000"/>
          </a:bodyPr>
          <a:lstStyle/>
          <a:p>
            <a:pPr>
              <a:buNone/>
            </a:pPr>
            <a:r>
              <a:rPr lang="en-GB" sz="3600">
                <a:ea typeface="+mn-lt"/>
                <a:cs typeface="+mn-lt"/>
              </a:rPr>
              <a:t>Think of ONE challenge you have experienced during Academic Skills. Write it in your notes.</a:t>
            </a:r>
            <a:endParaRPr lang="en-US"/>
          </a:p>
          <a:p>
            <a:pPr>
              <a:buNone/>
            </a:pPr>
            <a:r>
              <a:rPr lang="en-GB" sz="3600">
                <a:ea typeface="+mn-lt"/>
                <a:cs typeface="+mn-lt"/>
              </a:rPr>
              <a:t>Write ONE clear next step that could help you improve.</a:t>
            </a:r>
            <a:endParaRPr lang="en-GB"/>
          </a:p>
          <a:p>
            <a:pPr>
              <a:buNone/>
            </a:pPr>
            <a:endParaRPr lang="en-GB"/>
          </a:p>
          <a:p>
            <a:pPr>
              <a:buNone/>
            </a:pPr>
            <a:r>
              <a:rPr lang="en-GB" sz="3600">
                <a:ea typeface="+mn-lt"/>
                <a:cs typeface="+mn-lt"/>
              </a:rPr>
              <a:t>After, consider:</a:t>
            </a:r>
            <a:endParaRPr lang="en-GB"/>
          </a:p>
          <a:p>
            <a:pPr>
              <a:buNone/>
            </a:pPr>
            <a:r>
              <a:rPr lang="en-GB" sz="3600">
                <a:ea typeface="+mn-lt"/>
                <a:cs typeface="+mn-lt"/>
              </a:rPr>
              <a:t>- Is it clear?</a:t>
            </a:r>
            <a:endParaRPr lang="en-GB"/>
          </a:p>
          <a:p>
            <a:pPr>
              <a:buNone/>
            </a:pPr>
            <a:r>
              <a:rPr lang="en-GB" sz="3600">
                <a:ea typeface="+mn-lt"/>
                <a:cs typeface="+mn-lt"/>
              </a:rPr>
              <a:t>- Is it specific?</a:t>
            </a:r>
            <a:endParaRPr lang="en-GB"/>
          </a:p>
          <a:p>
            <a:pPr marL="0" indent="0">
              <a:buNone/>
            </a:pPr>
            <a:r>
              <a:rPr lang="en-GB" sz="3600">
                <a:ea typeface="+mn-lt"/>
                <a:cs typeface="+mn-lt"/>
              </a:rPr>
              <a:t>- Is it realistic?</a:t>
            </a:r>
          </a:p>
          <a:p>
            <a:pPr marL="0" indent="0">
              <a:buNone/>
            </a:pPr>
            <a:endParaRPr lang="en-GB" sz="3600" dirty="0"/>
          </a:p>
          <a:p>
            <a:pPr marL="0" indent="0">
              <a:buNone/>
            </a:pPr>
            <a:r>
              <a:rPr lang="en-GB" sz="3600"/>
              <a:t>Share your goal with a partner and use the Goal Setting Checklist in the Week 9 Tile to check your partner's goal!</a:t>
            </a:r>
          </a:p>
        </p:txBody>
      </p:sp>
    </p:spTree>
    <p:extLst>
      <p:ext uri="{BB962C8B-B14F-4D97-AF65-F5344CB8AC3E}">
        <p14:creationId xmlns:p14="http://schemas.microsoft.com/office/powerpoint/2010/main" val="31722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284813" y="2012231"/>
            <a:ext cx="5667579" cy="4164732"/>
          </a:xfrm>
        </p:spPr>
        <p:txBody>
          <a:bodyPr>
            <a:normAutofit fontScale="92500" lnSpcReduction="20000"/>
          </a:bodyPr>
          <a:lstStyle/>
          <a:p>
            <a:pPr marL="0" indent="0">
              <a:buNone/>
            </a:pPr>
            <a:r>
              <a:rPr lang="en-GB" dirty="0"/>
              <a:t>Please answer:</a:t>
            </a:r>
          </a:p>
          <a:p>
            <a:pPr marL="0" indent="0">
              <a:buNone/>
            </a:pPr>
            <a:endParaRPr lang="en-GB" dirty="0"/>
          </a:p>
          <a:p>
            <a:pPr marL="0" indent="0">
              <a:buNone/>
            </a:pPr>
            <a:r>
              <a:rPr lang="en-GB" sz="4300" dirty="0"/>
              <a:t>What are you most proud of yourself for learning or accomplishing in Academic Skills in the last 9 weeks?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dirty="0"/>
              <a:t>Write 1-3 short sentences. Use simple English.</a:t>
            </a:r>
          </a:p>
          <a:p>
            <a:r>
              <a:rPr lang="en-GB" dirty="0"/>
              <a:t>You will post your answers on Moodle in the forum “Reflection Space – Individual”.</a:t>
            </a:r>
          </a:p>
          <a:p>
            <a:r>
              <a:rPr lang="en-GB" dirty="0"/>
              <a:t>Only you and the tutor can see your post.</a:t>
            </a:r>
          </a:p>
          <a:p>
            <a:r>
              <a:rPr lang="en-GB" dirty="0"/>
              <a:t>This is not marked.</a:t>
            </a:r>
          </a:p>
          <a:p>
            <a:r>
              <a:rPr lang="en-GB" dirty="0"/>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5D9-5607-B2E4-E4A3-7891ED45F4E4}"/>
              </a:ext>
            </a:extLst>
          </p:cNvPr>
          <p:cNvSpPr>
            <a:spLocks noGrp="1"/>
          </p:cNvSpPr>
          <p:nvPr>
            <p:ph type="title"/>
          </p:nvPr>
        </p:nvSpPr>
        <p:spPr>
          <a:xfrm>
            <a:off x="1391948" y="2458590"/>
            <a:ext cx="10225088" cy="1928993"/>
          </a:xfrm>
        </p:spPr>
        <p:txBody>
          <a:bodyPr/>
          <a:lstStyle/>
          <a:p>
            <a:r>
              <a:rPr lang="en-US"/>
              <a:t>Understanding your final assignment: Task 3 </a:t>
            </a:r>
          </a:p>
        </p:txBody>
      </p:sp>
    </p:spTree>
    <p:extLst>
      <p:ext uri="{BB962C8B-B14F-4D97-AF65-F5344CB8AC3E}">
        <p14:creationId xmlns:p14="http://schemas.microsoft.com/office/powerpoint/2010/main" val="2611236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7D8A-AFA8-4073-E504-2ACA3C29AF05}"/>
              </a:ext>
            </a:extLst>
          </p:cNvPr>
          <p:cNvSpPr>
            <a:spLocks noGrp="1"/>
          </p:cNvSpPr>
          <p:nvPr>
            <p:ph type="title"/>
          </p:nvPr>
        </p:nvSpPr>
        <p:spPr/>
        <p:txBody>
          <a:bodyPr/>
          <a:lstStyle/>
          <a:p>
            <a:r>
              <a:rPr lang="en-US"/>
              <a:t>Let's explore task 3 in detail:</a:t>
            </a:r>
          </a:p>
        </p:txBody>
      </p:sp>
      <p:sp>
        <p:nvSpPr>
          <p:cNvPr id="3" name="Content Placeholder 2">
            <a:extLst>
              <a:ext uri="{FF2B5EF4-FFF2-40B4-BE49-F238E27FC236}">
                <a16:creationId xmlns:a16="http://schemas.microsoft.com/office/drawing/2014/main" id="{A17C79CC-A8DE-8195-B430-DECEC7CBF6FA}"/>
              </a:ext>
            </a:extLst>
          </p:cNvPr>
          <p:cNvSpPr>
            <a:spLocks noGrp="1"/>
          </p:cNvSpPr>
          <p:nvPr>
            <p:ph sz="half" idx="1"/>
          </p:nvPr>
        </p:nvSpPr>
        <p:spPr>
          <a:xfrm>
            <a:off x="1127124" y="1714789"/>
            <a:ext cx="10401189" cy="4462174"/>
          </a:xfrm>
        </p:spPr>
        <p:txBody>
          <a:bodyPr vert="horz" lIns="91440" tIns="45720" rIns="91440" bIns="45720" rtlCol="0" anchor="t">
            <a:normAutofit/>
          </a:bodyPr>
          <a:lstStyle/>
          <a:p>
            <a:r>
              <a:rPr lang="en-US" dirty="0"/>
              <a:t>With a partner complete </a:t>
            </a:r>
            <a:r>
              <a:rPr lang="en-US" b="1" dirty="0"/>
              <a:t>Exercise 1 </a:t>
            </a:r>
            <a:r>
              <a:rPr lang="en-US" dirty="0"/>
              <a:t>and </a:t>
            </a:r>
            <a:r>
              <a:rPr lang="en-US" b="1" dirty="0"/>
              <a:t>Exercise 2</a:t>
            </a:r>
            <a:r>
              <a:rPr lang="en-US" dirty="0"/>
              <a:t> in the </a:t>
            </a:r>
            <a:r>
              <a:rPr lang="en-US"/>
              <a:t>Task 3 Exploration Worksheet. </a:t>
            </a:r>
            <a:endParaRPr lang="en-US" dirty="0"/>
          </a:p>
          <a:p>
            <a:endParaRPr lang="en-US"/>
          </a:p>
          <a:p>
            <a:endParaRPr lang="en-US"/>
          </a:p>
          <a:p>
            <a:pPr marL="0" indent="0">
              <a:buNone/>
            </a:pPr>
            <a:endParaRPr lang="en-US"/>
          </a:p>
          <a:p>
            <a:endParaRPr lang="en-US"/>
          </a:p>
          <a:p>
            <a:endParaRPr lang="en-US"/>
          </a:p>
        </p:txBody>
      </p:sp>
      <p:pic>
        <p:nvPicPr>
          <p:cNvPr id="4" name="Online Media 3" title="8 Minute Timer">
            <a:hlinkClick r:id="" action="ppaction://noaction"/>
            <a:extLst>
              <a:ext uri="{FF2B5EF4-FFF2-40B4-BE49-F238E27FC236}">
                <a16:creationId xmlns:a16="http://schemas.microsoft.com/office/drawing/2014/main" id="{4E2025F5-CD9C-07FE-BEEC-58E6DBE94C65}"/>
              </a:ext>
            </a:extLst>
          </p:cNvPr>
          <p:cNvPicPr>
            <a:picLocks noRot="1" noChangeAspect="1"/>
          </p:cNvPicPr>
          <p:nvPr>
            <a:videoFile r:link="rId1"/>
          </p:nvPr>
        </p:nvPicPr>
        <p:blipFill>
          <a:blip r:embed="rId4"/>
          <a:stretch>
            <a:fillRect/>
          </a:stretch>
        </p:blipFill>
        <p:spPr>
          <a:xfrm>
            <a:off x="5928246" y="3410210"/>
            <a:ext cx="5023917" cy="2772428"/>
          </a:xfrm>
          <a:prstGeom prst="rect">
            <a:avLst/>
          </a:prstGeom>
        </p:spPr>
      </p:pic>
    </p:spTree>
    <p:extLst>
      <p:ext uri="{BB962C8B-B14F-4D97-AF65-F5344CB8AC3E}">
        <p14:creationId xmlns:p14="http://schemas.microsoft.com/office/powerpoint/2010/main" val="24102173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0827-D9C2-CD43-C077-733554D4F190}"/>
              </a:ext>
            </a:extLst>
          </p:cNvPr>
          <p:cNvSpPr>
            <a:spLocks noGrp="1"/>
          </p:cNvSpPr>
          <p:nvPr>
            <p:ph type="title"/>
          </p:nvPr>
        </p:nvSpPr>
        <p:spPr>
          <a:xfrm>
            <a:off x="1127125" y="125043"/>
            <a:ext cx="10226674" cy="1325563"/>
          </a:xfrm>
        </p:spPr>
        <p:txBody>
          <a:bodyPr/>
          <a:lstStyle/>
          <a:p>
            <a:r>
              <a:rPr lang="en-US"/>
              <a:t>Task 3 Explanation </a:t>
            </a:r>
          </a:p>
        </p:txBody>
      </p:sp>
      <p:sp>
        <p:nvSpPr>
          <p:cNvPr id="3" name="Content Placeholder 2">
            <a:extLst>
              <a:ext uri="{FF2B5EF4-FFF2-40B4-BE49-F238E27FC236}">
                <a16:creationId xmlns:a16="http://schemas.microsoft.com/office/drawing/2014/main" id="{4BF74216-A86D-F7D0-4BB6-20E997542409}"/>
              </a:ext>
            </a:extLst>
          </p:cNvPr>
          <p:cNvSpPr>
            <a:spLocks noGrp="1"/>
          </p:cNvSpPr>
          <p:nvPr>
            <p:ph sz="half" idx="1"/>
          </p:nvPr>
        </p:nvSpPr>
        <p:spPr>
          <a:xfrm>
            <a:off x="1033179" y="1301145"/>
            <a:ext cx="11042672" cy="5416048"/>
          </a:xfrm>
        </p:spPr>
        <p:txBody>
          <a:bodyPr vert="horz" lIns="91440" tIns="45720" rIns="91440" bIns="45720" rtlCol="0" anchor="t">
            <a:normAutofit lnSpcReduction="10000"/>
          </a:bodyPr>
          <a:lstStyle/>
          <a:p>
            <a:r>
              <a:rPr lang="en-US" sz="3600" b="1">
                <a:highlight>
                  <a:srgbClr val="FFFFFF"/>
                </a:highlight>
                <a:ea typeface="+mn-lt"/>
                <a:cs typeface="+mn-lt"/>
              </a:rPr>
              <a:t>Assessment 3: Reflective Presentation</a:t>
            </a:r>
            <a:endParaRPr lang="en-US"/>
          </a:p>
          <a:p>
            <a:r>
              <a:rPr lang="en-US" sz="3600" dirty="0">
                <a:highlight>
                  <a:srgbClr val="FFFFFF"/>
                </a:highlight>
                <a:ea typeface="+mn-lt"/>
                <a:cs typeface="+mn-lt"/>
              </a:rPr>
              <a:t>Record a 3–5 minute video</a:t>
            </a:r>
            <a:endParaRPr lang="en-US"/>
          </a:p>
          <a:p>
            <a:r>
              <a:rPr lang="en-US" sz="3600">
                <a:highlight>
                  <a:srgbClr val="FFFFFF"/>
                </a:highlight>
                <a:ea typeface="+mn-lt"/>
                <a:cs typeface="+mn-lt"/>
              </a:rPr>
              <a:t>Reflect on your learning in Academic Skills</a:t>
            </a:r>
            <a:endParaRPr lang="en-US"/>
          </a:p>
          <a:p>
            <a:r>
              <a:rPr lang="en-US" sz="3600">
                <a:highlight>
                  <a:srgbClr val="FFFFFF"/>
                </a:highlight>
                <a:ea typeface="+mn-lt"/>
                <a:cs typeface="+mn-lt"/>
              </a:rPr>
              <a:t>Submit your video on Moodle</a:t>
            </a:r>
            <a:endParaRPr lang="en-US"/>
          </a:p>
          <a:p>
            <a:r>
              <a:rPr lang="en-US" sz="3600" b="1">
                <a:highlight>
                  <a:srgbClr val="FFFFFF"/>
                </a:highlight>
                <a:ea typeface="+mn-lt"/>
                <a:cs typeface="+mn-lt"/>
              </a:rPr>
              <a:t>No PowerPoint slides needed</a:t>
            </a:r>
            <a:endParaRPr lang="en-US" b="1"/>
          </a:p>
          <a:p>
            <a:r>
              <a:rPr lang="en-US" sz="3600">
                <a:highlight>
                  <a:srgbClr val="FFFFFF"/>
                </a:highlight>
                <a:ea typeface="+mn-lt"/>
                <a:cs typeface="+mn-lt"/>
              </a:rPr>
              <a:t>Your face should be visible in the recording</a:t>
            </a:r>
            <a:endParaRPr lang="en-US"/>
          </a:p>
          <a:p>
            <a:pPr marL="0" indent="0">
              <a:buNone/>
            </a:pPr>
            <a:endParaRPr lang="en-US" sz="3600" dirty="0">
              <a:highlight>
                <a:srgbClr val="FFFFFF"/>
              </a:highlight>
              <a:ea typeface="+mn-lt"/>
              <a:cs typeface="+mn-lt"/>
            </a:endParaRPr>
          </a:p>
          <a:p>
            <a:pPr marL="0" indent="0" algn="ctr">
              <a:buNone/>
            </a:pPr>
            <a:r>
              <a:rPr lang="en-US" sz="3600">
                <a:highlight>
                  <a:srgbClr val="FFFFFF"/>
                </a:highlight>
                <a:ea typeface="+mn-lt"/>
                <a:cs typeface="+mn-lt"/>
              </a:rPr>
              <a:t>This is not about perfect English! </a:t>
            </a:r>
            <a:endParaRPr lang="en-US">
              <a:ea typeface="+mn-lt"/>
              <a:cs typeface="+mn-lt"/>
            </a:endParaRPr>
          </a:p>
          <a:p>
            <a:pPr marL="0" indent="0" algn="ctr">
              <a:buNone/>
            </a:pPr>
            <a:r>
              <a:rPr lang="en-US" sz="3600">
                <a:highlight>
                  <a:srgbClr val="FFFFFF"/>
                </a:highlight>
                <a:ea typeface="+mn-lt"/>
                <a:cs typeface="+mn-lt"/>
              </a:rPr>
              <a:t>It is about explaining your learning clearly.</a:t>
            </a:r>
            <a:endParaRPr lang="en-US"/>
          </a:p>
          <a:p>
            <a:pPr marL="571500" indent="-571500"/>
            <a:endParaRPr lang="en-US" sz="3600" dirty="0">
              <a:highlight>
                <a:srgbClr val="FFFFFF"/>
              </a:highlight>
            </a:endParaRPr>
          </a:p>
          <a:p>
            <a:endParaRPr lang="en-US" sz="3600"/>
          </a:p>
        </p:txBody>
      </p:sp>
    </p:spTree>
    <p:extLst>
      <p:ext uri="{BB962C8B-B14F-4D97-AF65-F5344CB8AC3E}">
        <p14:creationId xmlns:p14="http://schemas.microsoft.com/office/powerpoint/2010/main" val="38744432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dirty="0"/>
              <a:t>Task 3 Explan</a:t>
            </a:r>
            <a:r>
              <a:rPr lang="en-US"/>
              <a:t>ation: What to Include</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576243"/>
            <a:ext cx="10591458" cy="4669992"/>
          </a:xfrm>
        </p:spPr>
        <p:txBody>
          <a:bodyPr vert="horz" lIns="91440" tIns="45720" rIns="91440" bIns="45720" rtlCol="0" anchor="t">
            <a:normAutofit lnSpcReduction="10000"/>
          </a:bodyPr>
          <a:lstStyle/>
          <a:p>
            <a:pPr marL="0" indent="0">
              <a:buNone/>
            </a:pPr>
            <a:r>
              <a:rPr lang="en-US">
                <a:ea typeface="+mn-lt"/>
                <a:cs typeface="+mn-lt"/>
              </a:rPr>
              <a:t>In your presentation, you should:</a:t>
            </a:r>
            <a:endParaRPr lang="en-US"/>
          </a:p>
          <a:p>
            <a:r>
              <a:rPr lang="en-US">
                <a:ea typeface="+mn-lt"/>
                <a:cs typeface="+mn-lt"/>
              </a:rPr>
              <a:t>introduce what you will talk about</a:t>
            </a:r>
            <a:endParaRPr lang="en-US"/>
          </a:p>
          <a:p>
            <a:r>
              <a:rPr lang="en-US">
                <a:ea typeface="+mn-lt"/>
                <a:cs typeface="+mn-lt"/>
              </a:rPr>
              <a:t>explain </a:t>
            </a:r>
            <a:r>
              <a:rPr lang="en-US" b="1">
                <a:ea typeface="+mn-lt"/>
                <a:cs typeface="+mn-lt"/>
              </a:rPr>
              <a:t>1 or 2 skills</a:t>
            </a:r>
            <a:r>
              <a:rPr lang="en-US">
                <a:ea typeface="+mn-lt"/>
                <a:cs typeface="+mn-lt"/>
              </a:rPr>
              <a:t> you developed on the Academic Skills module</a:t>
            </a:r>
            <a:endParaRPr lang="en-US"/>
          </a:p>
          <a:p>
            <a:r>
              <a:rPr lang="en-US">
                <a:ea typeface="+mn-lt"/>
                <a:cs typeface="+mn-lt"/>
              </a:rPr>
              <a:t>give </a:t>
            </a:r>
            <a:r>
              <a:rPr lang="en-US" b="1">
                <a:ea typeface="+mn-lt"/>
                <a:cs typeface="+mn-lt"/>
              </a:rPr>
              <a:t>specific examples</a:t>
            </a:r>
            <a:r>
              <a:rPr lang="en-US">
                <a:ea typeface="+mn-lt"/>
                <a:cs typeface="+mn-lt"/>
              </a:rPr>
              <a:t> from the module</a:t>
            </a:r>
            <a:endParaRPr lang="en-US"/>
          </a:p>
          <a:p>
            <a:r>
              <a:rPr lang="en-US">
                <a:ea typeface="+mn-lt"/>
                <a:cs typeface="+mn-lt"/>
              </a:rPr>
              <a:t>explain </a:t>
            </a:r>
            <a:r>
              <a:rPr lang="en-US" b="1">
                <a:ea typeface="+mn-lt"/>
                <a:cs typeface="+mn-lt"/>
              </a:rPr>
              <a:t>one challenge related to your skill</a:t>
            </a:r>
            <a:r>
              <a:rPr lang="en-US">
                <a:ea typeface="+mn-lt"/>
                <a:cs typeface="+mn-lt"/>
              </a:rPr>
              <a:t> and how you improved or </a:t>
            </a:r>
            <a:r>
              <a:rPr lang="en-US" b="1">
                <a:ea typeface="+mn-lt"/>
                <a:cs typeface="+mn-lt"/>
              </a:rPr>
              <a:t>will </a:t>
            </a:r>
            <a:r>
              <a:rPr lang="en-US">
                <a:ea typeface="+mn-lt"/>
                <a:cs typeface="+mn-lt"/>
              </a:rPr>
              <a:t>continue to improve</a:t>
            </a:r>
            <a:endParaRPr lang="en-US"/>
          </a:p>
          <a:p>
            <a:r>
              <a:rPr lang="en-US">
                <a:ea typeface="+mn-lt"/>
                <a:cs typeface="+mn-lt"/>
              </a:rPr>
              <a:t>explain how the skill will help you in future study or work</a:t>
            </a:r>
            <a:endParaRPr lang="en-US"/>
          </a:p>
          <a:p>
            <a:r>
              <a:rPr lang="en-US">
                <a:ea typeface="+mn-lt"/>
                <a:cs typeface="+mn-lt"/>
              </a:rPr>
              <a:t>finish with a clear closing point</a:t>
            </a:r>
            <a:endParaRPr lang="en-US"/>
          </a:p>
          <a:p>
            <a:endParaRPr lang="en-US" dirty="0"/>
          </a:p>
          <a:p>
            <a:pPr marL="457200" indent="-457200"/>
            <a:endParaRPr lang="en-US"/>
          </a:p>
        </p:txBody>
      </p:sp>
    </p:spTree>
    <p:extLst>
      <p:ext uri="{BB962C8B-B14F-4D97-AF65-F5344CB8AC3E}">
        <p14:creationId xmlns:p14="http://schemas.microsoft.com/office/powerpoint/2010/main" val="2113498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AE19-1072-2E97-1DFC-C8CFB54D0789}"/>
              </a:ext>
            </a:extLst>
          </p:cNvPr>
          <p:cNvSpPr>
            <a:spLocks noGrp="1"/>
          </p:cNvSpPr>
          <p:nvPr>
            <p:ph type="title"/>
          </p:nvPr>
        </p:nvSpPr>
        <p:spPr/>
        <p:txBody>
          <a:bodyPr/>
          <a:lstStyle/>
          <a:p>
            <a:r>
              <a:rPr lang="en-US"/>
              <a:t>Task 3: Brainstorm!</a:t>
            </a:r>
          </a:p>
        </p:txBody>
      </p:sp>
      <p:sp>
        <p:nvSpPr>
          <p:cNvPr id="3" name="Content Placeholder 2">
            <a:extLst>
              <a:ext uri="{FF2B5EF4-FFF2-40B4-BE49-F238E27FC236}">
                <a16:creationId xmlns:a16="http://schemas.microsoft.com/office/drawing/2014/main" id="{01B14CCA-23D8-EEF5-1261-DBBB410ADAF1}"/>
              </a:ext>
            </a:extLst>
          </p:cNvPr>
          <p:cNvSpPr>
            <a:spLocks noGrp="1"/>
          </p:cNvSpPr>
          <p:nvPr>
            <p:ph idx="1"/>
          </p:nvPr>
        </p:nvSpPr>
        <p:spPr>
          <a:xfrm>
            <a:off x="609539" y="1969099"/>
            <a:ext cx="10226676" cy="4164732"/>
          </a:xfrm>
        </p:spPr>
        <p:txBody>
          <a:bodyPr vert="horz" lIns="91440" tIns="45720" rIns="91440" bIns="45720" rtlCol="0" anchor="t">
            <a:normAutofit/>
          </a:bodyPr>
          <a:lstStyle/>
          <a:p>
            <a:r>
              <a:rPr lang="en-US" dirty="0"/>
              <a:t>On your own, complete </a:t>
            </a:r>
            <a:r>
              <a:rPr lang="en-US" b="1" dirty="0"/>
              <a:t>Exercise 3 </a:t>
            </a:r>
            <a:r>
              <a:rPr lang="en-US" dirty="0"/>
              <a:t>on </a:t>
            </a:r>
            <a:r>
              <a:rPr lang="en-US"/>
              <a:t>the Task</a:t>
            </a:r>
            <a:r>
              <a:rPr lang="en-US" dirty="0"/>
              <a:t> 3 Exploration Worksheet. </a:t>
            </a:r>
          </a:p>
          <a:p>
            <a:r>
              <a:rPr lang="en-US" dirty="0"/>
              <a:t>Just write your initial thoughts! Write in note form and try and answer all of Exercise 3 with whatever </a:t>
            </a:r>
            <a:r>
              <a:rPr lang="en-US" b="1" dirty="0"/>
              <a:t>comes first</a:t>
            </a:r>
            <a:r>
              <a:rPr lang="en-US" dirty="0"/>
              <a:t> into your head. This part is just to get some i</a:t>
            </a:r>
            <a:r>
              <a:rPr lang="en-US"/>
              <a:t>deas rolling, you don't have to stick to these thoughts for the final draft!</a:t>
            </a:r>
          </a:p>
          <a:p>
            <a:r>
              <a:rPr lang="en-US"/>
              <a:t>Then discuss your ideas with a partner.</a:t>
            </a:r>
            <a:endParaRPr lang="en-US" dirty="0"/>
          </a:p>
        </p:txBody>
      </p:sp>
      <p:pic>
        <p:nvPicPr>
          <p:cNvPr id="5" name="Online Media 4" title="5 Minute Timer">
            <a:hlinkClick r:id="" action="ppaction://media"/>
            <a:extLst>
              <a:ext uri="{FF2B5EF4-FFF2-40B4-BE49-F238E27FC236}">
                <a16:creationId xmlns:a16="http://schemas.microsoft.com/office/drawing/2014/main" id="{19FBE3ED-62C0-848F-1128-DBC6A6616A2F}"/>
              </a:ext>
            </a:extLst>
          </p:cNvPr>
          <p:cNvPicPr>
            <a:picLocks noRot="1" noChangeAspect="1"/>
          </p:cNvPicPr>
          <p:nvPr>
            <a:videoFile r:link="rId1"/>
          </p:nvPr>
        </p:nvPicPr>
        <p:blipFill>
          <a:blip r:embed="rId3"/>
          <a:stretch>
            <a:fillRect/>
          </a:stretch>
        </p:blipFill>
        <p:spPr>
          <a:xfrm>
            <a:off x="8672475" y="5045871"/>
            <a:ext cx="2571142" cy="1452695"/>
          </a:xfrm>
          <a:prstGeom prst="rect">
            <a:avLst/>
          </a:prstGeom>
        </p:spPr>
      </p:pic>
    </p:spTree>
    <p:extLst>
      <p:ext uri="{BB962C8B-B14F-4D97-AF65-F5344CB8AC3E}">
        <p14:creationId xmlns:p14="http://schemas.microsoft.com/office/powerpoint/2010/main" val="212656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3B542-F238-7247-5CEA-243E2159CE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F8E0FD-0AE4-9B7F-3331-D343E576AE5C}"/>
              </a:ext>
            </a:extLst>
          </p:cNvPr>
          <p:cNvSpPr>
            <a:spLocks noGrp="1"/>
          </p:cNvSpPr>
          <p:nvPr>
            <p:ph type="title"/>
          </p:nvPr>
        </p:nvSpPr>
        <p:spPr>
          <a:xfrm>
            <a:off x="903605" y="-305435"/>
            <a:ext cx="10226674" cy="1325563"/>
          </a:xfrm>
        </p:spPr>
        <p:txBody>
          <a:bodyPr/>
          <a:lstStyle/>
          <a:p>
            <a:r>
              <a:rPr lang="en-US" sz="3600" dirty="0"/>
              <a:t>Task 3 Explanation: Be </a:t>
            </a:r>
            <a:r>
              <a:rPr lang="en-US" sz="3600"/>
              <a:t>Specific</a:t>
            </a:r>
            <a:endParaRPr lang="en-US" sz="3600" dirty="0"/>
          </a:p>
        </p:txBody>
      </p:sp>
      <p:sp>
        <p:nvSpPr>
          <p:cNvPr id="3" name="Content Placeholder 2">
            <a:extLst>
              <a:ext uri="{FF2B5EF4-FFF2-40B4-BE49-F238E27FC236}">
                <a16:creationId xmlns:a16="http://schemas.microsoft.com/office/drawing/2014/main" id="{0E76B3F6-781A-A13E-E27D-25C6B9A2F86B}"/>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4" name="TextBox 3">
            <a:extLst>
              <a:ext uri="{FF2B5EF4-FFF2-40B4-BE49-F238E27FC236}">
                <a16:creationId xmlns:a16="http://schemas.microsoft.com/office/drawing/2014/main" id="{5FAD638C-DBC1-8263-6EAB-6BB10DE19524}"/>
              </a:ext>
            </a:extLst>
          </p:cNvPr>
          <p:cNvSpPr txBox="1"/>
          <p:nvPr/>
        </p:nvSpPr>
        <p:spPr>
          <a:xfrm>
            <a:off x="1015087" y="680948"/>
            <a:ext cx="6103762" cy="6001643"/>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mn-lt"/>
                <a:cs typeface="+mn-lt"/>
              </a:rPr>
              <a:t>Avoid very general comments:</a:t>
            </a:r>
            <a:endParaRPr lang="en-US" sz="2400" dirty="0"/>
          </a:p>
          <a:p>
            <a:r>
              <a:rPr lang="en-US" sz="2400" b="1">
                <a:ea typeface="+mn-lt"/>
                <a:cs typeface="+mn-lt"/>
              </a:rPr>
              <a:t>“I improved my writing.”</a:t>
            </a:r>
            <a:endParaRPr lang="en-US" sz="2400" dirty="0"/>
          </a:p>
          <a:p>
            <a:endParaRPr lang="en-US" sz="2400" dirty="0">
              <a:ea typeface="+mn-lt"/>
              <a:cs typeface="+mn-lt"/>
            </a:endParaRPr>
          </a:p>
          <a:p>
            <a:r>
              <a:rPr lang="en-US" sz="2400">
                <a:ea typeface="+mn-lt"/>
                <a:cs typeface="+mn-lt"/>
              </a:rPr>
              <a:t>Make it more specific:</a:t>
            </a:r>
            <a:endParaRPr lang="en-US" sz="2400" dirty="0"/>
          </a:p>
          <a:p>
            <a:r>
              <a:rPr lang="en-US" sz="2400" b="1" dirty="0">
                <a:ea typeface="+mn-lt"/>
                <a:cs typeface="+mn-lt"/>
              </a:rPr>
              <a:t>“The TEEL workshop helped me understand how to </a:t>
            </a:r>
            <a:r>
              <a:rPr lang="en-US" sz="2400" b="1" dirty="0" err="1">
                <a:ea typeface="+mn-lt"/>
                <a:cs typeface="+mn-lt"/>
              </a:rPr>
              <a:t>organise</a:t>
            </a:r>
            <a:r>
              <a:rPr lang="en-US" sz="2400" b="1" dirty="0">
                <a:ea typeface="+mn-lt"/>
                <a:cs typeface="+mn-lt"/>
              </a:rPr>
              <a:t> a paragraph with a topic sentence, evidence, explanation and link.”</a:t>
            </a:r>
            <a:endParaRPr lang="en-US" sz="2400" b="1" dirty="0"/>
          </a:p>
          <a:p>
            <a:endParaRPr lang="en-US" sz="2400" b="1" dirty="0">
              <a:ea typeface="+mn-lt"/>
              <a:cs typeface="+mn-lt"/>
            </a:endParaRPr>
          </a:p>
          <a:p>
            <a:r>
              <a:rPr lang="en-US" sz="2400">
                <a:ea typeface="+mn-lt"/>
                <a:cs typeface="+mn-lt"/>
              </a:rPr>
              <a:t>Strong reflection explains:</a:t>
            </a:r>
            <a:endParaRPr lang="en-US" sz="2400" dirty="0"/>
          </a:p>
          <a:p>
            <a:r>
              <a:rPr lang="en-US" sz="2400" b="1">
                <a:ea typeface="+mn-lt"/>
                <a:cs typeface="+mn-lt"/>
              </a:rPr>
              <a:t>experience → learning → change</a:t>
            </a:r>
            <a:endParaRPr lang="en-US" sz="2400" b="1" dirty="0"/>
          </a:p>
          <a:p>
            <a:pPr algn="l"/>
            <a:endParaRPr lang="en-US" sz="2400" b="1" dirty="0"/>
          </a:p>
          <a:p>
            <a:r>
              <a:rPr lang="en-US" sz="2400" dirty="0"/>
              <a:t>Provide specific examples of your learning and of the activities you completed to help this learning. </a:t>
            </a:r>
            <a:r>
              <a:rPr lang="en-US" sz="2400"/>
              <a:t>Explain how</a:t>
            </a:r>
            <a:r>
              <a:rPr lang="en-US" sz="2400" dirty="0"/>
              <a:t> these </a:t>
            </a:r>
            <a:r>
              <a:rPr lang="en-US" sz="2400"/>
              <a:t>examples helped you learn.</a:t>
            </a:r>
            <a:endParaRPr lang="en-US" sz="2400" dirty="0"/>
          </a:p>
        </p:txBody>
      </p:sp>
      <p:sp>
        <p:nvSpPr>
          <p:cNvPr id="6" name="TextBox 5">
            <a:extLst>
              <a:ext uri="{FF2B5EF4-FFF2-40B4-BE49-F238E27FC236}">
                <a16:creationId xmlns:a16="http://schemas.microsoft.com/office/drawing/2014/main" id="{A757AF27-7417-F67F-0257-CFF9E5A0C546}"/>
              </a:ext>
            </a:extLst>
          </p:cNvPr>
          <p:cNvSpPr txBox="1"/>
          <p:nvPr/>
        </p:nvSpPr>
        <p:spPr>
          <a:xfrm>
            <a:off x="7470986" y="1106311"/>
            <a:ext cx="4539262" cy="489364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a:t>
            </a:r>
            <a:r>
              <a:rPr lang="en-US" sz="2400"/>
              <a:t>Consider</a:t>
            </a:r>
            <a:r>
              <a:rPr lang="en-US" sz="2400" dirty="0"/>
              <a:t>:</a:t>
            </a:r>
          </a:p>
          <a:p>
            <a:pPr marL="457200" indent="-457200">
              <a:buFont typeface="Arial,Sans-Serif"/>
              <a:buChar char="•"/>
            </a:pPr>
            <a:r>
              <a:rPr lang="en-US" sz="2400"/>
              <a:t>Group Discussions</a:t>
            </a:r>
          </a:p>
          <a:p>
            <a:pPr marL="457200" indent="-457200">
              <a:buFont typeface="Arial,Sans-Serif"/>
              <a:buChar char="•"/>
            </a:pPr>
            <a:r>
              <a:rPr lang="en-US" sz="2400"/>
              <a:t>Pair activities (handouts)</a:t>
            </a:r>
          </a:p>
          <a:p>
            <a:pPr marL="457200" indent="-457200">
              <a:buFont typeface="Arial,Sans-Serif"/>
              <a:buChar char="•"/>
            </a:pPr>
            <a:r>
              <a:rPr lang="en-US" sz="2400"/>
              <a:t>Independent Work</a:t>
            </a:r>
          </a:p>
          <a:p>
            <a:pPr marL="457200" indent="-457200">
              <a:buFont typeface="Arial,Sans-Serif"/>
              <a:buChar char="•"/>
            </a:pPr>
            <a:r>
              <a:rPr lang="en-US" sz="2400"/>
              <a:t>Reflection Logs</a:t>
            </a:r>
          </a:p>
          <a:p>
            <a:pPr marL="457200" indent="-457200">
              <a:buFont typeface="Arial,Sans-Serif"/>
              <a:buChar char="•"/>
            </a:pPr>
            <a:r>
              <a:rPr lang="en-US" sz="2400" dirty="0" err="1"/>
              <a:t>Vevox</a:t>
            </a:r>
            <a:r>
              <a:rPr lang="en-US" sz="2400" dirty="0"/>
              <a:t> quizzes</a:t>
            </a:r>
          </a:p>
          <a:p>
            <a:pPr marL="457200" indent="-457200">
              <a:buFont typeface="Arial,Sans-Serif"/>
              <a:buChar char="•"/>
            </a:pPr>
            <a:r>
              <a:rPr lang="en-US" sz="2400"/>
              <a:t>Homework</a:t>
            </a:r>
          </a:p>
          <a:p>
            <a:pPr marL="457200" indent="-457200">
              <a:buFont typeface="Arial,Sans-Serif"/>
              <a:buChar char="•"/>
            </a:pPr>
            <a:r>
              <a:rPr lang="en-US" sz="2400"/>
              <a:t>Assessments 1 and 2 /Assessment Prep</a:t>
            </a:r>
          </a:p>
          <a:p>
            <a:pPr marL="457200" indent="-457200">
              <a:buFont typeface="Arial,Sans-Serif"/>
              <a:buChar char="•"/>
            </a:pPr>
            <a:r>
              <a:rPr lang="en-US" sz="2400"/>
              <a:t>Lecturer feedback on classroom work/assessments</a:t>
            </a:r>
            <a:endParaRPr lang="en-US" sz="2400" dirty="0"/>
          </a:p>
          <a:p>
            <a:pPr marL="457200" indent="-457200">
              <a:buFont typeface="Arial,Sans-Serif"/>
              <a:buChar char="•"/>
            </a:pPr>
            <a:r>
              <a:rPr lang="en-US" sz="2400"/>
              <a:t>Peer feedback</a:t>
            </a:r>
            <a:endParaRPr lang="en-US" sz="2400" dirty="0"/>
          </a:p>
        </p:txBody>
      </p:sp>
    </p:spTree>
    <p:extLst>
      <p:ext uri="{BB962C8B-B14F-4D97-AF65-F5344CB8AC3E}">
        <p14:creationId xmlns:p14="http://schemas.microsoft.com/office/powerpoint/2010/main" val="37788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D4F1-1D24-DBBE-144D-CC291582416D}"/>
              </a:ext>
            </a:extLst>
          </p:cNvPr>
          <p:cNvSpPr>
            <a:spLocks noGrp="1"/>
          </p:cNvSpPr>
          <p:nvPr>
            <p:ph type="title"/>
          </p:nvPr>
        </p:nvSpPr>
        <p:spPr/>
        <p:txBody>
          <a:bodyPr/>
          <a:lstStyle/>
          <a:p>
            <a:r>
              <a:rPr lang="en-US"/>
              <a:t>NOTE!</a:t>
            </a:r>
          </a:p>
        </p:txBody>
      </p:sp>
      <p:sp>
        <p:nvSpPr>
          <p:cNvPr id="3" name="Content Placeholder 2">
            <a:extLst>
              <a:ext uri="{FF2B5EF4-FFF2-40B4-BE49-F238E27FC236}">
                <a16:creationId xmlns:a16="http://schemas.microsoft.com/office/drawing/2014/main" id="{67E99B32-B0C9-1A2B-7C3F-69D817BEF4FD}"/>
              </a:ext>
            </a:extLst>
          </p:cNvPr>
          <p:cNvSpPr>
            <a:spLocks noGrp="1"/>
          </p:cNvSpPr>
          <p:nvPr>
            <p:ph sz="half" idx="1"/>
          </p:nvPr>
        </p:nvSpPr>
        <p:spPr>
          <a:xfrm>
            <a:off x="1127124" y="1825625"/>
            <a:ext cx="5368654" cy="4351338"/>
          </a:xfrm>
        </p:spPr>
        <p:txBody>
          <a:bodyPr vert="horz" lIns="91440" tIns="45720" rIns="91440" bIns="45720" rtlCol="0" anchor="t">
            <a:normAutofit fontScale="92500" lnSpcReduction="10000"/>
          </a:bodyPr>
          <a:lstStyle/>
          <a:p>
            <a:r>
              <a:rPr lang="en-US" dirty="0"/>
              <a:t>It is better to be specific and include examples to support your reflection </a:t>
            </a:r>
            <a:r>
              <a:rPr lang="en-US"/>
              <a:t>than to try and cram more skills in!</a:t>
            </a:r>
          </a:p>
          <a:p>
            <a:r>
              <a:rPr lang="en-US"/>
              <a:t>You can choose one OR two skills</a:t>
            </a:r>
          </a:p>
          <a:p>
            <a:r>
              <a:rPr lang="en-US" dirty="0"/>
              <a:t>Only choose two if you are confident you can </a:t>
            </a:r>
            <a:r>
              <a:rPr lang="en-US"/>
              <a:t>reflect on both skills fully and include enough information for both!</a:t>
            </a:r>
            <a:endParaRPr lang="en-US" dirty="0"/>
          </a:p>
        </p:txBody>
      </p:sp>
      <p:sp>
        <p:nvSpPr>
          <p:cNvPr id="4" name="Content Placeholder 3">
            <a:extLst>
              <a:ext uri="{FF2B5EF4-FFF2-40B4-BE49-F238E27FC236}">
                <a16:creationId xmlns:a16="http://schemas.microsoft.com/office/drawing/2014/main" id="{42AF73FB-D5F6-7376-FA04-AF6D8E15DBE1}"/>
              </a:ext>
            </a:extLst>
          </p:cNvPr>
          <p:cNvSpPr>
            <a:spLocks noGrp="1"/>
          </p:cNvSpPr>
          <p:nvPr>
            <p:ph sz="half" idx="2"/>
          </p:nvPr>
        </p:nvSpPr>
        <p:spPr>
          <a:xfrm>
            <a:off x="6796889" y="1825625"/>
            <a:ext cx="5079021" cy="4351338"/>
          </a:xfrm>
        </p:spPr>
        <p:txBody>
          <a:bodyPr vert="horz" lIns="91440" tIns="45720" rIns="91440" bIns="45720" rtlCol="0" anchor="t">
            <a:normAutofit fontScale="92500" lnSpcReduction="10000"/>
          </a:bodyPr>
          <a:lstStyle/>
          <a:p>
            <a:r>
              <a:rPr lang="en-US"/>
              <a:t>Remember to REFLECT, not just describe!</a:t>
            </a:r>
          </a:p>
          <a:p>
            <a:r>
              <a:rPr lang="en-US"/>
              <a:t>Include specific steps you will take to improve your skill-remember your goal setting from earlier!</a:t>
            </a:r>
            <a:endParaRPr lang="en-US" dirty="0"/>
          </a:p>
          <a:p>
            <a:r>
              <a:rPr lang="en-US" dirty="0"/>
              <a:t>Link the skill to your </a:t>
            </a:r>
            <a:r>
              <a:rPr lang="en-US"/>
              <a:t>future studies and career</a:t>
            </a:r>
            <a:endParaRPr lang="en-US" dirty="0"/>
          </a:p>
        </p:txBody>
      </p:sp>
    </p:spTree>
    <p:extLst>
      <p:ext uri="{BB962C8B-B14F-4D97-AF65-F5344CB8AC3E}">
        <p14:creationId xmlns:p14="http://schemas.microsoft.com/office/powerpoint/2010/main" val="7703050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58886-47D0-A079-3C98-5C07D46808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B514F-BA6E-0BAA-C7EE-07439165863F}"/>
              </a:ext>
            </a:extLst>
          </p:cNvPr>
          <p:cNvSpPr>
            <a:spLocks noGrp="1"/>
          </p:cNvSpPr>
          <p:nvPr>
            <p:ph type="title"/>
          </p:nvPr>
        </p:nvSpPr>
        <p:spPr>
          <a:xfrm>
            <a:off x="903605" y="-305435"/>
            <a:ext cx="10226674" cy="1325563"/>
          </a:xfrm>
        </p:spPr>
        <p:txBody>
          <a:bodyPr/>
          <a:lstStyle/>
          <a:p>
            <a:r>
              <a:rPr lang="en-US" sz="3600"/>
              <a:t>Task 3 Explanation: </a:t>
            </a:r>
            <a:r>
              <a:rPr lang="en-US" sz="3600">
                <a:ea typeface="+mj-lt"/>
                <a:cs typeface="+mj-lt"/>
              </a:rPr>
              <a:t>Structure your presentation</a:t>
            </a:r>
            <a:endParaRPr lang="en-US" sz="3600" dirty="0"/>
          </a:p>
        </p:txBody>
      </p:sp>
      <p:sp>
        <p:nvSpPr>
          <p:cNvPr id="3" name="Content Placeholder 2">
            <a:extLst>
              <a:ext uri="{FF2B5EF4-FFF2-40B4-BE49-F238E27FC236}">
                <a16:creationId xmlns:a16="http://schemas.microsoft.com/office/drawing/2014/main" id="{85DF1159-E046-9569-12DE-8F83351D2758}"/>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5" name="TextBox 4">
            <a:extLst>
              <a:ext uri="{FF2B5EF4-FFF2-40B4-BE49-F238E27FC236}">
                <a16:creationId xmlns:a16="http://schemas.microsoft.com/office/drawing/2014/main" id="{AF9B345B-C24B-772B-F56D-B922C642B148}"/>
              </a:ext>
            </a:extLst>
          </p:cNvPr>
          <p:cNvSpPr txBox="1"/>
          <p:nvPr/>
        </p:nvSpPr>
        <p:spPr>
          <a:xfrm>
            <a:off x="1125502" y="760870"/>
            <a:ext cx="1088023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a:ea typeface="+mn-lt"/>
                <a:cs typeface="+mn-lt"/>
              </a:rPr>
              <a:t>Use a clear structure:</a:t>
            </a:r>
            <a:endParaRPr lang="en-US" sz="2600" dirty="0"/>
          </a:p>
          <a:p>
            <a:r>
              <a:rPr lang="en-US" sz="2600" b="1">
                <a:ea typeface="+mn-lt"/>
                <a:cs typeface="+mn-lt"/>
              </a:rPr>
              <a:t>Opening → Key points with examples → Clear close</a:t>
            </a:r>
            <a:endParaRPr lang="en-US" sz="2600" dirty="0"/>
          </a:p>
          <a:p>
            <a:r>
              <a:rPr lang="en-US" sz="2600">
                <a:ea typeface="+mn-lt"/>
                <a:cs typeface="+mn-lt"/>
              </a:rPr>
              <a:t>In your presentation, you should:</a:t>
            </a:r>
            <a:endParaRPr lang="en-US" sz="2600" dirty="0">
              <a:ea typeface="+mn-lt"/>
              <a:cs typeface="+mn-lt"/>
            </a:endParaRPr>
          </a:p>
          <a:p>
            <a:pPr marL="514350" indent="-514350">
              <a:buAutoNum type="arabicPeriod"/>
            </a:pPr>
            <a:r>
              <a:rPr lang="en-US" sz="2600">
                <a:ea typeface="+mn-lt"/>
                <a:cs typeface="+mn-lt"/>
              </a:rPr>
              <a:t>Introduce what you are going to talk about</a:t>
            </a:r>
            <a:endParaRPr lang="en-US" sz="2600" dirty="0">
              <a:ea typeface="+mn-lt"/>
              <a:cs typeface="+mn-lt"/>
            </a:endParaRPr>
          </a:p>
          <a:p>
            <a:pPr marL="514350" indent="-514350">
              <a:buAutoNum type="arabicPeriod"/>
            </a:pPr>
            <a:r>
              <a:rPr lang="en-US" sz="2600">
                <a:ea typeface="+mn-lt"/>
                <a:cs typeface="+mn-lt"/>
              </a:rPr>
              <a:t>Explain 1 or 2 academic skills you have developed</a:t>
            </a:r>
            <a:endParaRPr lang="en-US" sz="2600" dirty="0"/>
          </a:p>
          <a:p>
            <a:pPr marL="514350" indent="-514350">
              <a:buAutoNum type="arabicPeriod"/>
            </a:pPr>
            <a:r>
              <a:rPr lang="en-US" sz="2600">
                <a:ea typeface="+mn-lt"/>
                <a:cs typeface="+mn-lt"/>
              </a:rPr>
              <a:t>Give specific examples of your learning from the module to show how you developed your</a:t>
            </a:r>
            <a:endParaRPr lang="en-US" sz="2600" dirty="0"/>
          </a:p>
          <a:p>
            <a:pPr marL="514350" indent="-514350">
              <a:buAutoNum type="arabicPeriod"/>
            </a:pPr>
            <a:r>
              <a:rPr lang="en-US" sz="2600">
                <a:ea typeface="+mn-lt"/>
                <a:cs typeface="+mn-lt"/>
              </a:rPr>
              <a:t>chosen skill(s)</a:t>
            </a:r>
            <a:endParaRPr lang="en-US" sz="2600" dirty="0">
              <a:ea typeface="+mn-lt"/>
              <a:cs typeface="+mn-lt"/>
            </a:endParaRPr>
          </a:p>
          <a:p>
            <a:pPr marL="514350" indent="-514350">
              <a:buAutoNum type="arabicPeriod"/>
            </a:pPr>
            <a:r>
              <a:rPr lang="en-US" sz="2600">
                <a:ea typeface="+mn-lt"/>
                <a:cs typeface="+mn-lt"/>
              </a:rPr>
              <a:t>Explain at least one challenge you </a:t>
            </a:r>
            <a:r>
              <a:rPr lang="en-US" sz="2600" dirty="0">
                <a:ea typeface="+mn-lt"/>
                <a:cs typeface="+mn-lt"/>
              </a:rPr>
              <a:t>had during the module and what you did, or will do, to improve</a:t>
            </a:r>
          </a:p>
          <a:p>
            <a:pPr marL="514350" indent="-514350">
              <a:buAutoNum type="arabicPeriod"/>
            </a:pPr>
            <a:r>
              <a:rPr lang="en-US" sz="2600">
                <a:ea typeface="+mn-lt"/>
                <a:cs typeface="+mn-lt"/>
              </a:rPr>
              <a:t>Explain why your chosen skill(s) are important for your future studies or workplace</a:t>
            </a:r>
            <a:endParaRPr lang="en-US" sz="2600" dirty="0"/>
          </a:p>
          <a:p>
            <a:pPr marL="514350" indent="-514350">
              <a:buAutoNum type="arabicPeriod"/>
            </a:pPr>
            <a:r>
              <a:rPr lang="en-US" sz="2600">
                <a:ea typeface="+mn-lt"/>
                <a:cs typeface="+mn-lt"/>
              </a:rPr>
              <a:t>development</a:t>
            </a:r>
            <a:endParaRPr lang="en-US" sz="2600" dirty="0"/>
          </a:p>
          <a:p>
            <a:pPr marL="514350" indent="-514350">
              <a:buAutoNum type="arabicPeriod"/>
            </a:pPr>
            <a:r>
              <a:rPr lang="en-US" sz="2600">
                <a:ea typeface="+mn-lt"/>
                <a:cs typeface="+mn-lt"/>
              </a:rPr>
              <a:t>Finish with a clear closing point about what you will take forward</a:t>
            </a:r>
          </a:p>
        </p:txBody>
      </p:sp>
    </p:spTree>
    <p:extLst>
      <p:ext uri="{BB962C8B-B14F-4D97-AF65-F5344CB8AC3E}">
        <p14:creationId xmlns:p14="http://schemas.microsoft.com/office/powerpoint/2010/main" val="212243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2241903"/>
            <a:ext cx="10541633" cy="4351338"/>
          </a:xfrm>
        </p:spPr>
        <p:txBody>
          <a:bodyPr vert="horz" lIns="91440" tIns="45720" rIns="91440" bIns="45720" rtlCol="0" anchor="t">
            <a:normAutofit/>
          </a:bodyPr>
          <a:lstStyle/>
          <a:p>
            <a:r>
              <a:rPr lang="en-US" dirty="0"/>
              <a:t>Now that you have some first ideas, go find the Task 3 Template in the Assessment Information and Submission tile</a:t>
            </a:r>
          </a:p>
          <a:p>
            <a:r>
              <a:rPr lang="en-US" dirty="0"/>
              <a:t>The template does NOT need to be handed in, but filling it in properly will give you good notes to use during your presentation!</a:t>
            </a:r>
          </a:p>
          <a:p>
            <a:r>
              <a:rPr lang="en-US"/>
              <a:t>After finishing your template, chat to your partner about your ideas</a:t>
            </a:r>
            <a:endParaRPr lang="en-US" dirty="0"/>
          </a:p>
        </p:txBody>
      </p:sp>
    </p:spTree>
    <p:extLst>
      <p:ext uri="{BB962C8B-B14F-4D97-AF65-F5344CB8AC3E}">
        <p14:creationId xmlns:p14="http://schemas.microsoft.com/office/powerpoint/2010/main" val="3264539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a:t>Task video presentation: Key things to remember  </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r>
              <a:rPr lang="en-US">
                <a:ea typeface="+mn-lt"/>
                <a:cs typeface="+mn-lt"/>
              </a:rPr>
              <a:t>You do </a:t>
            </a:r>
            <a:r>
              <a:rPr lang="en-US" b="1">
                <a:ea typeface="+mn-lt"/>
                <a:cs typeface="+mn-lt"/>
              </a:rPr>
              <a:t>not</a:t>
            </a:r>
            <a:r>
              <a:rPr lang="en-US">
                <a:ea typeface="+mn-lt"/>
                <a:cs typeface="+mn-lt"/>
              </a:rPr>
              <a:t> need to create PowerPoint slides </a:t>
            </a:r>
            <a:endParaRPr lang="en-US"/>
          </a:p>
          <a:p>
            <a:r>
              <a:rPr lang="en-US">
                <a:ea typeface="+mn-lt"/>
                <a:cs typeface="+mn-lt"/>
              </a:rPr>
              <a:t>You must answer </a:t>
            </a:r>
            <a:r>
              <a:rPr lang="en-US" b="1">
                <a:ea typeface="+mn-lt"/>
                <a:cs typeface="+mn-lt"/>
              </a:rPr>
              <a:t>all questions</a:t>
            </a:r>
            <a:r>
              <a:rPr lang="en-US">
                <a:ea typeface="+mn-lt"/>
                <a:cs typeface="+mn-lt"/>
              </a:rPr>
              <a:t> in the Task 3 Template </a:t>
            </a:r>
            <a:endParaRPr lang="en-US"/>
          </a:p>
          <a:p>
            <a:r>
              <a:rPr lang="en-US">
                <a:ea typeface="+mn-lt"/>
                <a:cs typeface="+mn-lt"/>
              </a:rPr>
              <a:t>You can use notes, but </a:t>
            </a:r>
            <a:r>
              <a:rPr lang="en-US" b="1">
                <a:ea typeface="+mn-lt"/>
                <a:cs typeface="+mn-lt"/>
              </a:rPr>
              <a:t>do not read directly</a:t>
            </a:r>
            <a:r>
              <a:rPr lang="en-US">
                <a:ea typeface="+mn-lt"/>
                <a:cs typeface="+mn-lt"/>
              </a:rPr>
              <a:t> </a:t>
            </a:r>
            <a:endParaRPr lang="en-US"/>
          </a:p>
          <a:p>
            <a:r>
              <a:rPr lang="en-US">
                <a:ea typeface="+mn-lt"/>
                <a:cs typeface="+mn-lt"/>
              </a:rPr>
              <a:t>Speak clearly and explain your ideas in your own words </a:t>
            </a:r>
            <a:endParaRPr lang="en-US"/>
          </a:p>
          <a:p>
            <a:r>
              <a:rPr lang="en-US">
                <a:ea typeface="+mn-lt"/>
                <a:cs typeface="+mn-lt"/>
              </a:rPr>
              <a:t>Record your presentation </a:t>
            </a:r>
            <a:endParaRPr lang="en-US"/>
          </a:p>
          <a:p>
            <a:r>
              <a:rPr lang="en-US">
                <a:ea typeface="+mn-lt"/>
                <a:cs typeface="+mn-lt"/>
              </a:rPr>
              <a:t>Upload your recording to Moodle </a:t>
            </a:r>
            <a:endParaRPr lang="en-US"/>
          </a:p>
          <a:p>
            <a:r>
              <a:rPr lang="en-US">
                <a:ea typeface="+mn-lt"/>
                <a:cs typeface="+mn-lt"/>
              </a:rPr>
              <a:t>Remember your presentation skills! Eye contact, natural and engaging delivery, no reading from a script! </a:t>
            </a:r>
            <a:endParaRPr lang="en-US"/>
          </a:p>
        </p:txBody>
      </p:sp>
    </p:spTree>
    <p:extLst>
      <p:ext uri="{BB962C8B-B14F-4D97-AF65-F5344CB8AC3E}">
        <p14:creationId xmlns:p14="http://schemas.microsoft.com/office/powerpoint/2010/main" val="61985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2241903"/>
            <a:ext cx="10541633" cy="4351338"/>
          </a:xfrm>
        </p:spPr>
        <p:txBody>
          <a:bodyPr vert="horz" lIns="91440" tIns="45720" rIns="91440" bIns="45720" rtlCol="0" anchor="t">
            <a:normAutofit/>
          </a:bodyPr>
          <a:lstStyle/>
          <a:p>
            <a:r>
              <a:rPr lang="en-US" dirty="0"/>
              <a:t>Now that you have some first ideas, go find the Task 3 Template in the Assessment Information and Submission tile</a:t>
            </a:r>
          </a:p>
          <a:p>
            <a:r>
              <a:rPr lang="en-US" dirty="0"/>
              <a:t>The template does NOT need to be handed in, but filling it in properly will give you good notes to use during your presentation!</a:t>
            </a:r>
          </a:p>
          <a:p>
            <a:r>
              <a:rPr lang="en-US"/>
              <a:t>After finishing your template, chat to your partner about your ideas</a:t>
            </a:r>
            <a:endParaRPr lang="en-US" dirty="0"/>
          </a:p>
        </p:txBody>
      </p:sp>
    </p:spTree>
    <p:extLst>
      <p:ext uri="{BB962C8B-B14F-4D97-AF65-F5344CB8AC3E}">
        <p14:creationId xmlns:p14="http://schemas.microsoft.com/office/powerpoint/2010/main" val="2421582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a:xfrm>
            <a:off x="1128712" y="1501108"/>
            <a:ext cx="10225088" cy="1928993"/>
          </a:xfrm>
        </p:spPr>
        <p:txBody>
          <a:bodyPr/>
          <a:lstStyle/>
          <a:p>
            <a:r>
              <a:rPr lang="en-GB"/>
              <a:t>Homework!</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a:xfrm>
            <a:off x="982575" y="3611781"/>
            <a:ext cx="10225088" cy="1280704"/>
          </a:xfrm>
        </p:spPr>
        <p:txBody>
          <a:bodyPr vert="horz" lIns="91440" tIns="45720" rIns="91440" bIns="45720" rtlCol="0" anchor="t">
            <a:normAutofit/>
          </a:bodyPr>
          <a:lstStyle/>
          <a:p>
            <a:r>
              <a:rPr lang="en-GB"/>
              <a:t>Continue working on Task 3 template and bring it in class with you in Week 10!</a:t>
            </a:r>
          </a:p>
        </p:txBody>
      </p:sp>
    </p:spTree>
    <p:extLst>
      <p:ext uri="{BB962C8B-B14F-4D97-AF65-F5344CB8AC3E}">
        <p14:creationId xmlns:p14="http://schemas.microsoft.com/office/powerpoint/2010/main" val="979662631"/>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TotalTime>
  <Words>4031</Words>
  <Application>Microsoft Office PowerPoint</Application>
  <PresentationFormat>Widescreen</PresentationFormat>
  <Paragraphs>490</Paragraphs>
  <Slides>34</Slides>
  <Notes>30</Notes>
  <HiddenSlides>0</HiddenSlides>
  <MMClips>6</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Welcome to Academic Skills!</vt:lpstr>
      <vt:lpstr>Remembering last week</vt:lpstr>
      <vt:lpstr>What today is about</vt:lpstr>
      <vt:lpstr>What is 1 skill you’ve improved since Week 1?</vt:lpstr>
      <vt:lpstr>What is reflection?</vt:lpstr>
      <vt:lpstr>Discuss – Why is reflection important?</vt:lpstr>
      <vt:lpstr>Why is reflection important</vt:lpstr>
      <vt:lpstr>Simple Reflection Tool </vt:lpstr>
      <vt:lpstr>Description or Reflection?</vt:lpstr>
      <vt:lpstr>Activity 1- Looking Back – Your Progress </vt:lpstr>
      <vt:lpstr>Activity 2: Gallery Walk </vt:lpstr>
      <vt:lpstr>Break Time!  </vt:lpstr>
      <vt:lpstr>Group Discussion </vt:lpstr>
      <vt:lpstr>VEVOX </vt:lpstr>
      <vt:lpstr>Group Discussion: Why does reflection matter in Business?</vt:lpstr>
      <vt:lpstr>Why does Reflection Matter in the Workplace?</vt:lpstr>
      <vt:lpstr>Reflection and Goal Setting</vt:lpstr>
      <vt:lpstr>Goal Setting: BE SPECIFIC</vt:lpstr>
      <vt:lpstr>What makes a good goal? </vt:lpstr>
      <vt:lpstr>Now is your turn to write goals</vt:lpstr>
      <vt:lpstr>Break time!</vt:lpstr>
      <vt:lpstr>Reflection</vt:lpstr>
      <vt:lpstr>Understanding your final assignment: Task 3 </vt:lpstr>
      <vt:lpstr>Let's explore task 3 in detail:</vt:lpstr>
      <vt:lpstr>Task 3 Explanation </vt:lpstr>
      <vt:lpstr>Task 3 Explanation: What to Include</vt:lpstr>
      <vt:lpstr>Task 3: Brainstorm!</vt:lpstr>
      <vt:lpstr>Task 3 Explanation: Be Specific</vt:lpstr>
      <vt:lpstr>NOTE!</vt:lpstr>
      <vt:lpstr>Task 3 Explanation: Structure your presentation</vt:lpstr>
      <vt:lpstr>Now is time to start (continue) working on Task 3....</vt:lpstr>
      <vt:lpstr>Task video presentation: Key things to remember  </vt:lpstr>
      <vt:lpstr>Now is time to start (continue) working on Task 3....</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93</cp:revision>
  <dcterms:created xsi:type="dcterms:W3CDTF">2026-02-06T13:25:12Z</dcterms:created>
  <dcterms:modified xsi:type="dcterms:W3CDTF">2026-10-09T20:07:49Z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