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66" r:id="rId4"/>
    <p:sldId id="257" r:id="rId5"/>
    <p:sldId id="258" r:id="rId6"/>
    <p:sldId id="265" r:id="rId7"/>
    <p:sldId id="260" r:id="rId8"/>
    <p:sldId id="261" r:id="rId9"/>
    <p:sldId id="262" r:id="rId10"/>
    <p:sldId id="263"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93" dt="2026-10-11T12:34:35.160"/>
    <p1510:client id="{0A77640A-2077-A93A-E3B5-64C9F015F982}" v="6" dt="2026-10-11T09:17:44.740"/>
    <p1510:client id="{82D0DC0C-AD87-E77C-33E2-92FD961BC7FC}" v="149" dt="2026-10-10T16:37:26.628"/>
    <p1510:client id="{958916E6-9512-B45F-C077-86DA91823F80}" v="1093" dt="2026-10-11T12:36:40.929"/>
    <p1510:client id="{A9406248-0080-7CFD-1348-4CC7E1F39FB7}" v="1352" dt="2026-10-10T21:14:55.580"/>
    <p1510:client id="{B2755991-5976-38A4-8D68-C22522F9C482}" v="1383" dt="2026-10-09T20:20:15.687"/>
    <p1510:client id="{C5326270-E9AD-2A31-9CB8-90AAFAEB4D88}" v="185" dt="2026-10-11T12:39:03.1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255458-27A8-4B8D-AEE4-CC86C317F25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498DE44-EA4A-4BCC-8D7D-7A82D531B4A8}">
      <dgm:prSet phldrT="[Text]"/>
      <dgm:spPr/>
      <dgm:t>
        <a:bodyPr/>
        <a:lstStyle/>
        <a:p>
          <a:pPr rtl="0"/>
          <a:r>
            <a:rPr lang="en-US">
              <a:latin typeface="Aptos Display" panose="02110004020202020204"/>
            </a:rPr>
            <a:t>What staff training can consist of</a:t>
          </a:r>
          <a:endParaRPr lang="en-US"/>
        </a:p>
      </dgm:t>
    </dgm:pt>
    <dgm:pt modelId="{68F503D7-CA5B-432C-A834-E52180428A3D}" type="parTrans" cxnId="{29077B34-1D9A-4EC0-9662-3FFA791FF60D}">
      <dgm:prSet/>
      <dgm:spPr/>
      <dgm:t>
        <a:bodyPr/>
        <a:lstStyle/>
        <a:p>
          <a:endParaRPr lang="en-US"/>
        </a:p>
      </dgm:t>
    </dgm:pt>
    <dgm:pt modelId="{7782866E-8ADA-433F-9F33-9125048F382A}" type="sibTrans" cxnId="{29077B34-1D9A-4EC0-9662-3FFA791FF60D}">
      <dgm:prSet/>
      <dgm:spPr/>
      <dgm:t>
        <a:bodyPr/>
        <a:lstStyle/>
        <a:p>
          <a:endParaRPr lang="en-US"/>
        </a:p>
      </dgm:t>
    </dgm:pt>
    <dgm:pt modelId="{96FA3B8A-D5F8-42ED-AD33-FD32C81D3A04}">
      <dgm:prSet phldrT="[Text]" phldr="0"/>
      <dgm:spPr/>
      <dgm:t>
        <a:bodyPr/>
        <a:lstStyle/>
        <a:p>
          <a:pPr rtl="0"/>
          <a:r>
            <a:rPr lang="en-US">
              <a:latin typeface="Aptos Display" panose="02110004020202020204"/>
            </a:rPr>
            <a:t>Why we chose PowerPoint </a:t>
          </a:r>
          <a:endParaRPr lang="en-US"/>
        </a:p>
      </dgm:t>
    </dgm:pt>
    <dgm:pt modelId="{B15B7685-DEA6-4A60-977D-FB560FF3065A}" type="parTrans" cxnId="{28ABAFA3-C927-4325-B4DE-6EC260BE4A75}">
      <dgm:prSet/>
      <dgm:spPr/>
      <dgm:t>
        <a:bodyPr/>
        <a:lstStyle/>
        <a:p>
          <a:endParaRPr lang="en-US"/>
        </a:p>
      </dgm:t>
    </dgm:pt>
    <dgm:pt modelId="{8B0E658E-1891-4A00-A95C-04D85BE6BF2F}" type="sibTrans" cxnId="{28ABAFA3-C927-4325-B4DE-6EC260BE4A75}">
      <dgm:prSet/>
      <dgm:spPr/>
      <dgm:t>
        <a:bodyPr/>
        <a:lstStyle/>
        <a:p>
          <a:endParaRPr lang="en-US"/>
        </a:p>
      </dgm:t>
    </dgm:pt>
    <dgm:pt modelId="{100B0601-4479-4080-81B4-993E11F46192}">
      <dgm:prSet phldrT="[Text]" phldr="0"/>
      <dgm:spPr/>
      <dgm:t>
        <a:bodyPr/>
        <a:lstStyle/>
        <a:p>
          <a:pPr rtl="0"/>
          <a:r>
            <a:rPr lang="en-US">
              <a:latin typeface="Aptos Display" panose="02110004020202020204"/>
            </a:rPr>
            <a:t>How PowerPoint can benefit Ashford </a:t>
          </a:r>
          <a:endParaRPr lang="en-US"/>
        </a:p>
      </dgm:t>
    </dgm:pt>
    <dgm:pt modelId="{19A22474-BE6D-4F78-96BC-0A77C40B718D}" type="parTrans" cxnId="{C1014A81-F678-444D-8DF4-61695794FEFE}">
      <dgm:prSet/>
      <dgm:spPr/>
      <dgm:t>
        <a:bodyPr/>
        <a:lstStyle/>
        <a:p>
          <a:endParaRPr lang="en-US"/>
        </a:p>
      </dgm:t>
    </dgm:pt>
    <dgm:pt modelId="{DFF80171-3E5E-4A10-BF04-82EA0D741425}" type="sibTrans" cxnId="{C1014A81-F678-444D-8DF4-61695794FEFE}">
      <dgm:prSet/>
      <dgm:spPr/>
      <dgm:t>
        <a:bodyPr/>
        <a:lstStyle/>
        <a:p>
          <a:endParaRPr lang="en-US"/>
        </a:p>
      </dgm:t>
    </dgm:pt>
    <dgm:pt modelId="{1FCD49CD-68F9-40C1-9983-AC5703EC256C}">
      <dgm:prSet phldrT="[Text]" phldr="0"/>
      <dgm:spPr/>
      <dgm:t>
        <a:bodyPr/>
        <a:lstStyle/>
        <a:p>
          <a:pPr rtl="0"/>
          <a:r>
            <a:rPr lang="en-US">
              <a:latin typeface="Aptos Display" panose="02110004020202020204"/>
            </a:rPr>
            <a:t>How PowerPoint improves communication </a:t>
          </a:r>
          <a:endParaRPr lang="en-US"/>
        </a:p>
      </dgm:t>
    </dgm:pt>
    <dgm:pt modelId="{22DBC899-62A9-4A47-A20D-F1B626962490}" type="parTrans" cxnId="{2E4DE4FA-5F02-40CC-9981-E79DBAD1CC27}">
      <dgm:prSet/>
      <dgm:spPr/>
      <dgm:t>
        <a:bodyPr/>
        <a:lstStyle/>
        <a:p>
          <a:endParaRPr lang="en-US"/>
        </a:p>
      </dgm:t>
    </dgm:pt>
    <dgm:pt modelId="{3B168619-102F-4B41-A84C-EFBEA12EC74F}" type="sibTrans" cxnId="{2E4DE4FA-5F02-40CC-9981-E79DBAD1CC27}">
      <dgm:prSet/>
      <dgm:spPr/>
      <dgm:t>
        <a:bodyPr/>
        <a:lstStyle/>
        <a:p>
          <a:endParaRPr lang="en-US"/>
        </a:p>
      </dgm:t>
    </dgm:pt>
    <dgm:pt modelId="{46254EF7-134B-4C5F-B299-32E3B4AF0D19}">
      <dgm:prSet phldrT="[Text]" phldr="0"/>
      <dgm:spPr/>
      <dgm:t>
        <a:bodyPr/>
        <a:lstStyle/>
        <a:p>
          <a:pPr rtl="0"/>
          <a:r>
            <a:rPr lang="en-US">
              <a:latin typeface="Aptos Display" panose="02110004020202020204"/>
            </a:rPr>
            <a:t>Advantages and limitations </a:t>
          </a:r>
          <a:endParaRPr lang="en-US"/>
        </a:p>
      </dgm:t>
    </dgm:pt>
    <dgm:pt modelId="{88E7D0F7-081D-4E7C-9783-7AFA1D8D8481}" type="parTrans" cxnId="{C5A687DE-69F1-4FE2-8B43-9A4194BFF3F6}">
      <dgm:prSet/>
      <dgm:spPr/>
      <dgm:t>
        <a:bodyPr/>
        <a:lstStyle/>
        <a:p>
          <a:endParaRPr lang="en-US"/>
        </a:p>
      </dgm:t>
    </dgm:pt>
    <dgm:pt modelId="{E73F6D6F-18BC-4A24-8384-911D46C2BF44}" type="sibTrans" cxnId="{C5A687DE-69F1-4FE2-8B43-9A4194BFF3F6}">
      <dgm:prSet/>
      <dgm:spPr/>
      <dgm:t>
        <a:bodyPr/>
        <a:lstStyle/>
        <a:p>
          <a:endParaRPr lang="en-US"/>
        </a:p>
      </dgm:t>
    </dgm:pt>
    <dgm:pt modelId="{7FF8A1DA-0880-47EB-9AAC-D731635C32B8}">
      <dgm:prSet phldrT="[Text]" phldr="0"/>
      <dgm:spPr/>
      <dgm:t>
        <a:bodyPr/>
        <a:lstStyle/>
        <a:p>
          <a:pPr rtl="0"/>
          <a:r>
            <a:rPr lang="en-US">
              <a:latin typeface="Aptos Display" panose="02110004020202020204"/>
            </a:rPr>
            <a:t>How Ashford can implement these changes </a:t>
          </a:r>
        </a:p>
      </dgm:t>
    </dgm:pt>
    <dgm:pt modelId="{F2E64C97-D8F2-4DE7-BBC0-6050DFC33B34}" type="parTrans" cxnId="{253305CA-96A5-4667-A542-A33C12B19820}">
      <dgm:prSet/>
      <dgm:spPr/>
    </dgm:pt>
    <dgm:pt modelId="{371856FE-01EC-43C5-9287-F084E6667ACD}" type="sibTrans" cxnId="{253305CA-96A5-4667-A542-A33C12B19820}">
      <dgm:prSet/>
      <dgm:spPr/>
    </dgm:pt>
    <dgm:pt modelId="{B768E7B8-7F11-42AA-B46C-61393C8FBCE7}" type="pres">
      <dgm:prSet presAssocID="{A6255458-27A8-4B8D-AEE4-CC86C317F25C}" presName="diagram" presStyleCnt="0">
        <dgm:presLayoutVars>
          <dgm:dir/>
          <dgm:resizeHandles val="exact"/>
        </dgm:presLayoutVars>
      </dgm:prSet>
      <dgm:spPr/>
    </dgm:pt>
    <dgm:pt modelId="{540E5408-9098-4876-A64A-B7BD26CCDACF}" type="pres">
      <dgm:prSet presAssocID="{A498DE44-EA4A-4BCC-8D7D-7A82D531B4A8}" presName="node" presStyleLbl="node1" presStyleIdx="0" presStyleCnt="6">
        <dgm:presLayoutVars>
          <dgm:bulletEnabled val="1"/>
        </dgm:presLayoutVars>
      </dgm:prSet>
      <dgm:spPr>
        <a:solidFill>
          <a:srgbClr val="FFC000"/>
        </a:solidFill>
      </dgm:spPr>
    </dgm:pt>
    <dgm:pt modelId="{83C6A505-9A99-4220-80A0-CCFD2C6BAF5F}" type="pres">
      <dgm:prSet presAssocID="{7782866E-8ADA-433F-9F33-9125048F382A}" presName="sibTrans" presStyleCnt="0"/>
      <dgm:spPr/>
    </dgm:pt>
    <dgm:pt modelId="{92483F5D-98DB-4CFA-BA90-FA5AC5A32E11}" type="pres">
      <dgm:prSet presAssocID="{96FA3B8A-D5F8-42ED-AD33-FD32C81D3A04}" presName="node" presStyleLbl="node1" presStyleIdx="1" presStyleCnt="6">
        <dgm:presLayoutVars>
          <dgm:bulletEnabled val="1"/>
        </dgm:presLayoutVars>
      </dgm:prSet>
      <dgm:spPr>
        <a:solidFill>
          <a:schemeClr val="tx2">
            <a:lumMod val="50000"/>
            <a:lumOff val="50000"/>
          </a:schemeClr>
        </a:solidFill>
      </dgm:spPr>
    </dgm:pt>
    <dgm:pt modelId="{2E3FF246-C9B9-46C5-B0DA-3663FFC4DA6B}" type="pres">
      <dgm:prSet presAssocID="{8B0E658E-1891-4A00-A95C-04D85BE6BF2F}" presName="sibTrans" presStyleCnt="0"/>
      <dgm:spPr/>
    </dgm:pt>
    <dgm:pt modelId="{3DFD9E13-88B2-4A27-BE64-185F77ACA4E2}" type="pres">
      <dgm:prSet presAssocID="{100B0601-4479-4080-81B4-993E11F46192}" presName="node" presStyleLbl="node1" presStyleIdx="2" presStyleCnt="6">
        <dgm:presLayoutVars>
          <dgm:bulletEnabled val="1"/>
        </dgm:presLayoutVars>
      </dgm:prSet>
      <dgm:spPr>
        <a:solidFill>
          <a:srgbClr val="FF0000"/>
        </a:solidFill>
      </dgm:spPr>
    </dgm:pt>
    <dgm:pt modelId="{71F46D29-2F21-41E1-B7AC-54EE36A9AC84}" type="pres">
      <dgm:prSet presAssocID="{DFF80171-3E5E-4A10-BF04-82EA0D741425}" presName="sibTrans" presStyleCnt="0"/>
      <dgm:spPr/>
    </dgm:pt>
    <dgm:pt modelId="{95426740-7A04-4DFF-BBEA-7A4B8460AE5E}" type="pres">
      <dgm:prSet presAssocID="{1FCD49CD-68F9-40C1-9983-AC5703EC256C}" presName="node" presStyleLbl="node1" presStyleIdx="3" presStyleCnt="6">
        <dgm:presLayoutVars>
          <dgm:bulletEnabled val="1"/>
        </dgm:presLayoutVars>
      </dgm:prSet>
      <dgm:spPr>
        <a:solidFill>
          <a:srgbClr val="7030A0"/>
        </a:solidFill>
      </dgm:spPr>
    </dgm:pt>
    <dgm:pt modelId="{DB874587-7A6C-4B9B-8CCB-FE467266D7C1}" type="pres">
      <dgm:prSet presAssocID="{3B168619-102F-4B41-A84C-EFBEA12EC74F}" presName="sibTrans" presStyleCnt="0"/>
      <dgm:spPr/>
    </dgm:pt>
    <dgm:pt modelId="{BB04F88E-F718-423F-AC18-BCDEBAEB8592}" type="pres">
      <dgm:prSet presAssocID="{46254EF7-134B-4C5F-B299-32E3B4AF0D19}" presName="node" presStyleLbl="node1" presStyleIdx="4" presStyleCnt="6">
        <dgm:presLayoutVars>
          <dgm:bulletEnabled val="1"/>
        </dgm:presLayoutVars>
      </dgm:prSet>
      <dgm:spPr>
        <a:solidFill>
          <a:schemeClr val="tx1"/>
        </a:solidFill>
      </dgm:spPr>
    </dgm:pt>
    <dgm:pt modelId="{9943E8C0-CC40-4242-8A9B-53A3092D4E82}" type="pres">
      <dgm:prSet presAssocID="{E73F6D6F-18BC-4A24-8384-911D46C2BF44}" presName="sibTrans" presStyleCnt="0"/>
      <dgm:spPr/>
    </dgm:pt>
    <dgm:pt modelId="{986833CC-726C-4AD5-8434-A92980B9BAAF}" type="pres">
      <dgm:prSet presAssocID="{7FF8A1DA-0880-47EB-9AAC-D731635C32B8}" presName="node" presStyleLbl="node1" presStyleIdx="5" presStyleCnt="6">
        <dgm:presLayoutVars>
          <dgm:bulletEnabled val="1"/>
        </dgm:presLayoutVars>
      </dgm:prSet>
      <dgm:spPr/>
    </dgm:pt>
  </dgm:ptLst>
  <dgm:cxnLst>
    <dgm:cxn modelId="{8BCE0604-D1CE-431A-9EF7-5573DB799A4F}" type="presOf" srcId="{A498DE44-EA4A-4BCC-8D7D-7A82D531B4A8}" destId="{540E5408-9098-4876-A64A-B7BD26CCDACF}" srcOrd="0" destOrd="0" presId="urn:microsoft.com/office/officeart/2005/8/layout/default"/>
    <dgm:cxn modelId="{271E4405-5150-4805-A7A6-6F9EDFF3321F}" type="presOf" srcId="{96FA3B8A-D5F8-42ED-AD33-FD32C81D3A04}" destId="{92483F5D-98DB-4CFA-BA90-FA5AC5A32E11}" srcOrd="0" destOrd="0" presId="urn:microsoft.com/office/officeart/2005/8/layout/default"/>
    <dgm:cxn modelId="{5B910814-954F-45BB-AC4F-C26C06F159A2}" type="presOf" srcId="{7FF8A1DA-0880-47EB-9AAC-D731635C32B8}" destId="{986833CC-726C-4AD5-8434-A92980B9BAAF}" srcOrd="0" destOrd="0" presId="urn:microsoft.com/office/officeart/2005/8/layout/default"/>
    <dgm:cxn modelId="{EAE64516-4AA7-43BD-87ED-F09B759C65B2}" type="presOf" srcId="{46254EF7-134B-4C5F-B299-32E3B4AF0D19}" destId="{BB04F88E-F718-423F-AC18-BCDEBAEB8592}" srcOrd="0" destOrd="0" presId="urn:microsoft.com/office/officeart/2005/8/layout/default"/>
    <dgm:cxn modelId="{033C3C18-EB5B-41A9-AC8C-8F7AD7A9E44E}" type="presOf" srcId="{100B0601-4479-4080-81B4-993E11F46192}" destId="{3DFD9E13-88B2-4A27-BE64-185F77ACA4E2}" srcOrd="0" destOrd="0" presId="urn:microsoft.com/office/officeart/2005/8/layout/default"/>
    <dgm:cxn modelId="{29077B34-1D9A-4EC0-9662-3FFA791FF60D}" srcId="{A6255458-27A8-4B8D-AEE4-CC86C317F25C}" destId="{A498DE44-EA4A-4BCC-8D7D-7A82D531B4A8}" srcOrd="0" destOrd="0" parTransId="{68F503D7-CA5B-432C-A834-E52180428A3D}" sibTransId="{7782866E-8ADA-433F-9F33-9125048F382A}"/>
    <dgm:cxn modelId="{B2DEC56E-5EC2-4D3A-9F54-1727414B4C04}" type="presOf" srcId="{1FCD49CD-68F9-40C1-9983-AC5703EC256C}" destId="{95426740-7A04-4DFF-BBEA-7A4B8460AE5E}" srcOrd="0" destOrd="0" presId="urn:microsoft.com/office/officeart/2005/8/layout/default"/>
    <dgm:cxn modelId="{C1014A81-F678-444D-8DF4-61695794FEFE}" srcId="{A6255458-27A8-4B8D-AEE4-CC86C317F25C}" destId="{100B0601-4479-4080-81B4-993E11F46192}" srcOrd="2" destOrd="0" parTransId="{19A22474-BE6D-4F78-96BC-0A77C40B718D}" sibTransId="{DFF80171-3E5E-4A10-BF04-82EA0D741425}"/>
    <dgm:cxn modelId="{28ABAFA3-C927-4325-B4DE-6EC260BE4A75}" srcId="{A6255458-27A8-4B8D-AEE4-CC86C317F25C}" destId="{96FA3B8A-D5F8-42ED-AD33-FD32C81D3A04}" srcOrd="1" destOrd="0" parTransId="{B15B7685-DEA6-4A60-977D-FB560FF3065A}" sibTransId="{8B0E658E-1891-4A00-A95C-04D85BE6BF2F}"/>
    <dgm:cxn modelId="{253305CA-96A5-4667-A542-A33C12B19820}" srcId="{A6255458-27A8-4B8D-AEE4-CC86C317F25C}" destId="{7FF8A1DA-0880-47EB-9AAC-D731635C32B8}" srcOrd="5" destOrd="0" parTransId="{F2E64C97-D8F2-4DE7-BBC0-6050DFC33B34}" sibTransId="{371856FE-01EC-43C5-9287-F084E6667ACD}"/>
    <dgm:cxn modelId="{C5A687DE-69F1-4FE2-8B43-9A4194BFF3F6}" srcId="{A6255458-27A8-4B8D-AEE4-CC86C317F25C}" destId="{46254EF7-134B-4C5F-B299-32E3B4AF0D19}" srcOrd="4" destOrd="0" parTransId="{88E7D0F7-081D-4E7C-9783-7AFA1D8D8481}" sibTransId="{E73F6D6F-18BC-4A24-8384-911D46C2BF44}"/>
    <dgm:cxn modelId="{07FDCEF5-A92C-4622-9E3D-C09E7E5DA399}" type="presOf" srcId="{A6255458-27A8-4B8D-AEE4-CC86C317F25C}" destId="{B768E7B8-7F11-42AA-B46C-61393C8FBCE7}" srcOrd="0" destOrd="0" presId="urn:microsoft.com/office/officeart/2005/8/layout/default"/>
    <dgm:cxn modelId="{2E4DE4FA-5F02-40CC-9981-E79DBAD1CC27}" srcId="{A6255458-27A8-4B8D-AEE4-CC86C317F25C}" destId="{1FCD49CD-68F9-40C1-9983-AC5703EC256C}" srcOrd="3" destOrd="0" parTransId="{22DBC899-62A9-4A47-A20D-F1B626962490}" sibTransId="{3B168619-102F-4B41-A84C-EFBEA12EC74F}"/>
    <dgm:cxn modelId="{4DA7BD0C-426C-498A-B714-1BF7EC01CFEE}" type="presParOf" srcId="{B768E7B8-7F11-42AA-B46C-61393C8FBCE7}" destId="{540E5408-9098-4876-A64A-B7BD26CCDACF}" srcOrd="0" destOrd="0" presId="urn:microsoft.com/office/officeart/2005/8/layout/default"/>
    <dgm:cxn modelId="{E69ED292-AF7B-4A52-A4D1-AD7F63923404}" type="presParOf" srcId="{B768E7B8-7F11-42AA-B46C-61393C8FBCE7}" destId="{83C6A505-9A99-4220-80A0-CCFD2C6BAF5F}" srcOrd="1" destOrd="0" presId="urn:microsoft.com/office/officeart/2005/8/layout/default"/>
    <dgm:cxn modelId="{97C165FE-AA7F-4860-9908-A10E5E258644}" type="presParOf" srcId="{B768E7B8-7F11-42AA-B46C-61393C8FBCE7}" destId="{92483F5D-98DB-4CFA-BA90-FA5AC5A32E11}" srcOrd="2" destOrd="0" presId="urn:microsoft.com/office/officeart/2005/8/layout/default"/>
    <dgm:cxn modelId="{22ECF4C4-BC11-4212-872D-65F724FA1879}" type="presParOf" srcId="{B768E7B8-7F11-42AA-B46C-61393C8FBCE7}" destId="{2E3FF246-C9B9-46C5-B0DA-3663FFC4DA6B}" srcOrd="3" destOrd="0" presId="urn:microsoft.com/office/officeart/2005/8/layout/default"/>
    <dgm:cxn modelId="{062B0C71-913E-47CC-879F-7B1335A42E3D}" type="presParOf" srcId="{B768E7B8-7F11-42AA-B46C-61393C8FBCE7}" destId="{3DFD9E13-88B2-4A27-BE64-185F77ACA4E2}" srcOrd="4" destOrd="0" presId="urn:microsoft.com/office/officeart/2005/8/layout/default"/>
    <dgm:cxn modelId="{071EEBB7-A577-4391-B498-2C00EAEB004C}" type="presParOf" srcId="{B768E7B8-7F11-42AA-B46C-61393C8FBCE7}" destId="{71F46D29-2F21-41E1-B7AC-54EE36A9AC84}" srcOrd="5" destOrd="0" presId="urn:microsoft.com/office/officeart/2005/8/layout/default"/>
    <dgm:cxn modelId="{08EC2787-213D-4671-A1AA-171E15F1F63F}" type="presParOf" srcId="{B768E7B8-7F11-42AA-B46C-61393C8FBCE7}" destId="{95426740-7A04-4DFF-BBEA-7A4B8460AE5E}" srcOrd="6" destOrd="0" presId="urn:microsoft.com/office/officeart/2005/8/layout/default"/>
    <dgm:cxn modelId="{3E449AD7-9EC2-44EE-8869-B67D685B5AD6}" type="presParOf" srcId="{B768E7B8-7F11-42AA-B46C-61393C8FBCE7}" destId="{DB874587-7A6C-4B9B-8CCB-FE467266D7C1}" srcOrd="7" destOrd="0" presId="urn:microsoft.com/office/officeart/2005/8/layout/default"/>
    <dgm:cxn modelId="{D174B97E-16AD-40D4-A8DF-BC77BBEBCB62}" type="presParOf" srcId="{B768E7B8-7F11-42AA-B46C-61393C8FBCE7}" destId="{BB04F88E-F718-423F-AC18-BCDEBAEB8592}" srcOrd="8" destOrd="0" presId="urn:microsoft.com/office/officeart/2005/8/layout/default"/>
    <dgm:cxn modelId="{A5E30CBD-5C95-4A93-8865-87B7E353E34E}" type="presParOf" srcId="{B768E7B8-7F11-42AA-B46C-61393C8FBCE7}" destId="{9943E8C0-CC40-4242-8A9B-53A3092D4E82}" srcOrd="9" destOrd="0" presId="urn:microsoft.com/office/officeart/2005/8/layout/default"/>
    <dgm:cxn modelId="{EC6B73D6-0180-45C2-AFDD-A0516B7E9DC9}" type="presParOf" srcId="{B768E7B8-7F11-42AA-B46C-61393C8FBCE7}" destId="{986833CC-726C-4AD5-8434-A92980B9BAA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E33362-DD20-4894-9037-A3C0D262FA61}" type="doc">
      <dgm:prSet loTypeId="urn:microsoft.com/office/officeart/2005/8/layout/equation1" loCatId="relationship" qsTypeId="urn:microsoft.com/office/officeart/2005/8/quickstyle/simple1" qsCatId="simple" csTypeId="urn:microsoft.com/office/officeart/2005/8/colors/accent4_3" csCatId="accent4" phldr="1"/>
      <dgm:spPr/>
    </dgm:pt>
    <dgm:pt modelId="{E98D5DF2-0D97-49E2-AFC3-F52B7C072636}">
      <dgm:prSet phldrT="[Text]" phldr="0"/>
      <dgm:spPr/>
      <dgm:t>
        <a:bodyPr/>
        <a:lstStyle/>
        <a:p>
          <a:pPr rtl="0"/>
          <a:r>
            <a:rPr lang="en-US">
              <a:latin typeface="Aptos Display" panose="02110004020202020204"/>
            </a:rPr>
            <a:t>Clear slides </a:t>
          </a:r>
          <a:endParaRPr lang="en-US"/>
        </a:p>
      </dgm:t>
    </dgm:pt>
    <dgm:pt modelId="{E1E085BA-5590-441D-A6A8-6D18AAB1FB48}" type="parTrans" cxnId="{238BBCAF-9F7D-4B9C-A394-CBB6141C2DB8}">
      <dgm:prSet/>
      <dgm:spPr/>
    </dgm:pt>
    <dgm:pt modelId="{F4596A53-9929-446F-ABB4-82CEA18072F8}" type="sibTrans" cxnId="{238BBCAF-9F7D-4B9C-A394-CBB6141C2DB8}">
      <dgm:prSet/>
      <dgm:spPr/>
      <dgm:t>
        <a:bodyPr/>
        <a:lstStyle/>
        <a:p>
          <a:endParaRPr lang="en-US"/>
        </a:p>
      </dgm:t>
    </dgm:pt>
    <dgm:pt modelId="{6984B82B-4EA1-4876-9F26-963328326AEF}">
      <dgm:prSet phldrT="[Text]" phldr="0"/>
      <dgm:spPr/>
      <dgm:t>
        <a:bodyPr/>
        <a:lstStyle/>
        <a:p>
          <a:pPr rtl="0"/>
          <a:r>
            <a:rPr lang="en-US">
              <a:latin typeface="Aptos Display" panose="02110004020202020204"/>
            </a:rPr>
            <a:t>Trainer explanation</a:t>
          </a:r>
          <a:endParaRPr lang="en-US"/>
        </a:p>
      </dgm:t>
    </dgm:pt>
    <dgm:pt modelId="{DFE4372E-D96F-4A98-A9E6-CEAD1B2A269A}" type="parTrans" cxnId="{7ACD3B13-98E5-4088-BF47-8BD71B943C48}">
      <dgm:prSet/>
      <dgm:spPr/>
    </dgm:pt>
    <dgm:pt modelId="{BB2282C0-2195-42F8-A0C3-FD97E720342A}" type="sibTrans" cxnId="{7ACD3B13-98E5-4088-BF47-8BD71B943C48}">
      <dgm:prSet/>
      <dgm:spPr/>
      <dgm:t>
        <a:bodyPr/>
        <a:lstStyle/>
        <a:p>
          <a:endParaRPr lang="en-US"/>
        </a:p>
      </dgm:t>
    </dgm:pt>
    <dgm:pt modelId="{9560ED62-07B3-4EEC-A884-E20F27ADEE37}">
      <dgm:prSet phldrT="[Text]" phldr="0"/>
      <dgm:spPr/>
      <dgm:t>
        <a:bodyPr/>
        <a:lstStyle/>
        <a:p>
          <a:pPr rtl="0"/>
          <a:r>
            <a:rPr lang="en-US">
              <a:latin typeface="Aptos Display" panose="02110004020202020204"/>
            </a:rPr>
            <a:t>Easier learning </a:t>
          </a:r>
          <a:endParaRPr lang="en-US"/>
        </a:p>
      </dgm:t>
    </dgm:pt>
    <dgm:pt modelId="{9D3E94F7-5879-4F95-9D86-3B7B619CDD2F}" type="parTrans" cxnId="{A57B7B3E-6B4D-4757-BCD6-379E4AF976FF}">
      <dgm:prSet/>
      <dgm:spPr/>
    </dgm:pt>
    <dgm:pt modelId="{8D708E45-5B68-4D67-BE63-7FAB789F276A}" type="sibTrans" cxnId="{A57B7B3E-6B4D-4757-BCD6-379E4AF976FF}">
      <dgm:prSet/>
      <dgm:spPr/>
    </dgm:pt>
    <dgm:pt modelId="{102F41F0-1D56-420A-8299-B50CB50026F5}" type="pres">
      <dgm:prSet presAssocID="{F6E33362-DD20-4894-9037-A3C0D262FA61}" presName="linearFlow" presStyleCnt="0">
        <dgm:presLayoutVars>
          <dgm:dir/>
          <dgm:resizeHandles val="exact"/>
        </dgm:presLayoutVars>
      </dgm:prSet>
      <dgm:spPr/>
    </dgm:pt>
    <dgm:pt modelId="{18E7E63E-99B9-49F1-897F-B5407CAF84E6}" type="pres">
      <dgm:prSet presAssocID="{E98D5DF2-0D97-49E2-AFC3-F52B7C072636}" presName="node" presStyleLbl="node1" presStyleIdx="0" presStyleCnt="3">
        <dgm:presLayoutVars>
          <dgm:bulletEnabled val="1"/>
        </dgm:presLayoutVars>
      </dgm:prSet>
      <dgm:spPr/>
    </dgm:pt>
    <dgm:pt modelId="{8D57048F-A2FF-4246-AC4B-82D62FEE54BB}" type="pres">
      <dgm:prSet presAssocID="{F4596A53-9929-446F-ABB4-82CEA18072F8}" presName="spacerL" presStyleCnt="0"/>
      <dgm:spPr/>
    </dgm:pt>
    <dgm:pt modelId="{E0818702-D028-4850-8224-3A0CEB34EDE4}" type="pres">
      <dgm:prSet presAssocID="{F4596A53-9929-446F-ABB4-82CEA18072F8}" presName="sibTrans" presStyleLbl="sibTrans2D1" presStyleIdx="0" presStyleCnt="2"/>
      <dgm:spPr/>
    </dgm:pt>
    <dgm:pt modelId="{63C0BDAC-C9D3-44DD-A932-3674EB502082}" type="pres">
      <dgm:prSet presAssocID="{F4596A53-9929-446F-ABB4-82CEA18072F8}" presName="spacerR" presStyleCnt="0"/>
      <dgm:spPr/>
    </dgm:pt>
    <dgm:pt modelId="{5D961015-ACCD-4B30-9369-711CC3222D76}" type="pres">
      <dgm:prSet presAssocID="{6984B82B-4EA1-4876-9F26-963328326AEF}" presName="node" presStyleLbl="node1" presStyleIdx="1" presStyleCnt="3">
        <dgm:presLayoutVars>
          <dgm:bulletEnabled val="1"/>
        </dgm:presLayoutVars>
      </dgm:prSet>
      <dgm:spPr/>
    </dgm:pt>
    <dgm:pt modelId="{0087D57F-DDB1-40DC-AF9C-3589018EFE6C}" type="pres">
      <dgm:prSet presAssocID="{BB2282C0-2195-42F8-A0C3-FD97E720342A}" presName="spacerL" presStyleCnt="0"/>
      <dgm:spPr/>
    </dgm:pt>
    <dgm:pt modelId="{0E3CF814-D5F8-428B-8674-9611C0DA8E1B}" type="pres">
      <dgm:prSet presAssocID="{BB2282C0-2195-42F8-A0C3-FD97E720342A}" presName="sibTrans" presStyleLbl="sibTrans2D1" presStyleIdx="1" presStyleCnt="2"/>
      <dgm:spPr/>
    </dgm:pt>
    <dgm:pt modelId="{31E2D0A3-2746-4114-895F-DAE733079F16}" type="pres">
      <dgm:prSet presAssocID="{BB2282C0-2195-42F8-A0C3-FD97E720342A}" presName="spacerR" presStyleCnt="0"/>
      <dgm:spPr/>
    </dgm:pt>
    <dgm:pt modelId="{1E881411-F4CF-48A9-91FA-93F501492669}" type="pres">
      <dgm:prSet presAssocID="{9560ED62-07B3-4EEC-A884-E20F27ADEE37}" presName="node" presStyleLbl="node1" presStyleIdx="2" presStyleCnt="3">
        <dgm:presLayoutVars>
          <dgm:bulletEnabled val="1"/>
        </dgm:presLayoutVars>
      </dgm:prSet>
      <dgm:spPr/>
    </dgm:pt>
  </dgm:ptLst>
  <dgm:cxnLst>
    <dgm:cxn modelId="{7ACD3B13-98E5-4088-BF47-8BD71B943C48}" srcId="{F6E33362-DD20-4894-9037-A3C0D262FA61}" destId="{6984B82B-4EA1-4876-9F26-963328326AEF}" srcOrd="1" destOrd="0" parTransId="{DFE4372E-D96F-4A98-A9E6-CEAD1B2A269A}" sibTransId="{BB2282C0-2195-42F8-A0C3-FD97E720342A}"/>
    <dgm:cxn modelId="{A57B7B3E-6B4D-4757-BCD6-379E4AF976FF}" srcId="{F6E33362-DD20-4894-9037-A3C0D262FA61}" destId="{9560ED62-07B3-4EEC-A884-E20F27ADEE37}" srcOrd="2" destOrd="0" parTransId="{9D3E94F7-5879-4F95-9D86-3B7B619CDD2F}" sibTransId="{8D708E45-5B68-4D67-BE63-7FAB789F276A}"/>
    <dgm:cxn modelId="{742F6D44-9FDD-4EC0-B324-85EF10D22571}" type="presOf" srcId="{F4596A53-9929-446F-ABB4-82CEA18072F8}" destId="{E0818702-D028-4850-8224-3A0CEB34EDE4}" srcOrd="0" destOrd="0" presId="urn:microsoft.com/office/officeart/2005/8/layout/equation1"/>
    <dgm:cxn modelId="{E75E486D-BCF3-4CF4-BF03-46FAE0CF0AF1}" type="presOf" srcId="{F6E33362-DD20-4894-9037-A3C0D262FA61}" destId="{102F41F0-1D56-420A-8299-B50CB50026F5}" srcOrd="0" destOrd="0" presId="urn:microsoft.com/office/officeart/2005/8/layout/equation1"/>
    <dgm:cxn modelId="{D7675658-03A5-44D8-9FB6-EDF74DB432F7}" type="presOf" srcId="{6984B82B-4EA1-4876-9F26-963328326AEF}" destId="{5D961015-ACCD-4B30-9369-711CC3222D76}" srcOrd="0" destOrd="0" presId="urn:microsoft.com/office/officeart/2005/8/layout/equation1"/>
    <dgm:cxn modelId="{238BBCAF-9F7D-4B9C-A394-CBB6141C2DB8}" srcId="{F6E33362-DD20-4894-9037-A3C0D262FA61}" destId="{E98D5DF2-0D97-49E2-AFC3-F52B7C072636}" srcOrd="0" destOrd="0" parTransId="{E1E085BA-5590-441D-A6A8-6D18AAB1FB48}" sibTransId="{F4596A53-9929-446F-ABB4-82CEA18072F8}"/>
    <dgm:cxn modelId="{3D7458C1-832C-4B35-8494-8D3C3EBE3078}" type="presOf" srcId="{9560ED62-07B3-4EEC-A884-E20F27ADEE37}" destId="{1E881411-F4CF-48A9-91FA-93F501492669}" srcOrd="0" destOrd="0" presId="urn:microsoft.com/office/officeart/2005/8/layout/equation1"/>
    <dgm:cxn modelId="{3658E9C5-AFC3-49E1-AAE6-0BFF082CCFC9}" type="presOf" srcId="{E98D5DF2-0D97-49E2-AFC3-F52B7C072636}" destId="{18E7E63E-99B9-49F1-897F-B5407CAF84E6}" srcOrd="0" destOrd="0" presId="urn:microsoft.com/office/officeart/2005/8/layout/equation1"/>
    <dgm:cxn modelId="{9B8859CC-CB27-4B3F-91C0-90B225204051}" type="presOf" srcId="{BB2282C0-2195-42F8-A0C3-FD97E720342A}" destId="{0E3CF814-D5F8-428B-8674-9611C0DA8E1B}" srcOrd="0" destOrd="0" presId="urn:microsoft.com/office/officeart/2005/8/layout/equation1"/>
    <dgm:cxn modelId="{B93777A7-CA6D-4A05-8AB0-E6487501E9F2}" type="presParOf" srcId="{102F41F0-1D56-420A-8299-B50CB50026F5}" destId="{18E7E63E-99B9-49F1-897F-B5407CAF84E6}" srcOrd="0" destOrd="0" presId="urn:microsoft.com/office/officeart/2005/8/layout/equation1"/>
    <dgm:cxn modelId="{88F87D2A-82AB-4E19-A9FA-6976C3847F88}" type="presParOf" srcId="{102F41F0-1D56-420A-8299-B50CB50026F5}" destId="{8D57048F-A2FF-4246-AC4B-82D62FEE54BB}" srcOrd="1" destOrd="0" presId="urn:microsoft.com/office/officeart/2005/8/layout/equation1"/>
    <dgm:cxn modelId="{B16E432F-C353-4967-93DC-623611BCC16F}" type="presParOf" srcId="{102F41F0-1D56-420A-8299-B50CB50026F5}" destId="{E0818702-D028-4850-8224-3A0CEB34EDE4}" srcOrd="2" destOrd="0" presId="urn:microsoft.com/office/officeart/2005/8/layout/equation1"/>
    <dgm:cxn modelId="{1B52C1AC-6558-4259-8925-87C0000ACC6E}" type="presParOf" srcId="{102F41F0-1D56-420A-8299-B50CB50026F5}" destId="{63C0BDAC-C9D3-44DD-A932-3674EB502082}" srcOrd="3" destOrd="0" presId="urn:microsoft.com/office/officeart/2005/8/layout/equation1"/>
    <dgm:cxn modelId="{6CAF9C4F-7121-40F6-9080-98D9207EEF7D}" type="presParOf" srcId="{102F41F0-1D56-420A-8299-B50CB50026F5}" destId="{5D961015-ACCD-4B30-9369-711CC3222D76}" srcOrd="4" destOrd="0" presId="urn:microsoft.com/office/officeart/2005/8/layout/equation1"/>
    <dgm:cxn modelId="{CF3D4A86-864A-48D4-9FC8-1A348987C86A}" type="presParOf" srcId="{102F41F0-1D56-420A-8299-B50CB50026F5}" destId="{0087D57F-DDB1-40DC-AF9C-3589018EFE6C}" srcOrd="5" destOrd="0" presId="urn:microsoft.com/office/officeart/2005/8/layout/equation1"/>
    <dgm:cxn modelId="{E2222D31-1CD4-4F54-9C15-B020ED302FA4}" type="presParOf" srcId="{102F41F0-1D56-420A-8299-B50CB50026F5}" destId="{0E3CF814-D5F8-428B-8674-9611C0DA8E1B}" srcOrd="6" destOrd="0" presId="urn:microsoft.com/office/officeart/2005/8/layout/equation1"/>
    <dgm:cxn modelId="{702BCA7E-19DE-4F4D-92C3-6B1E74C909D6}" type="presParOf" srcId="{102F41F0-1D56-420A-8299-B50CB50026F5}" destId="{31E2D0A3-2746-4114-895F-DAE733079F16}" srcOrd="7" destOrd="0" presId="urn:microsoft.com/office/officeart/2005/8/layout/equation1"/>
    <dgm:cxn modelId="{E93E19A9-7435-4F2A-A875-0FF11BAD0AF8}" type="presParOf" srcId="{102F41F0-1D56-420A-8299-B50CB50026F5}" destId="{1E881411-F4CF-48A9-91FA-93F501492669}" srcOrd="8" destOrd="0" presId="urn:microsoft.com/office/officeart/2005/8/layout/equati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0E5408-9098-4876-A64A-B7BD26CCDACF}">
      <dsp:nvSpPr>
        <dsp:cNvPr id="0" name=""/>
        <dsp:cNvSpPr/>
      </dsp:nvSpPr>
      <dsp:spPr>
        <a:xfrm>
          <a:off x="420901" y="2118"/>
          <a:ext cx="2085385" cy="1251231"/>
        </a:xfrm>
        <a:prstGeom prst="rect">
          <a:avLst/>
        </a:prstGeom>
        <a:solidFill>
          <a:srgbClr val="FFC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What staff training can consist of</a:t>
          </a:r>
          <a:endParaRPr lang="en-US" sz="2200" kern="1200"/>
        </a:p>
      </dsp:txBody>
      <dsp:txXfrm>
        <a:off x="420901" y="2118"/>
        <a:ext cx="2085385" cy="1251231"/>
      </dsp:txXfrm>
    </dsp:sp>
    <dsp:sp modelId="{92483F5D-98DB-4CFA-BA90-FA5AC5A32E11}">
      <dsp:nvSpPr>
        <dsp:cNvPr id="0" name=""/>
        <dsp:cNvSpPr/>
      </dsp:nvSpPr>
      <dsp:spPr>
        <a:xfrm>
          <a:off x="2714824" y="2118"/>
          <a:ext cx="2085385" cy="1251231"/>
        </a:xfrm>
        <a:prstGeom prst="rect">
          <a:avLst/>
        </a:prstGeom>
        <a:solidFill>
          <a:schemeClr val="tx2">
            <a:lumMod val="50000"/>
            <a:lumOff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Why we chose PowerPoint </a:t>
          </a:r>
          <a:endParaRPr lang="en-US" sz="2200" kern="1200"/>
        </a:p>
      </dsp:txBody>
      <dsp:txXfrm>
        <a:off x="2714824" y="2118"/>
        <a:ext cx="2085385" cy="1251231"/>
      </dsp:txXfrm>
    </dsp:sp>
    <dsp:sp modelId="{3DFD9E13-88B2-4A27-BE64-185F77ACA4E2}">
      <dsp:nvSpPr>
        <dsp:cNvPr id="0" name=""/>
        <dsp:cNvSpPr/>
      </dsp:nvSpPr>
      <dsp:spPr>
        <a:xfrm>
          <a:off x="420901" y="1461887"/>
          <a:ext cx="2085385" cy="1251231"/>
        </a:xfrm>
        <a:prstGeom prst="rect">
          <a:avLst/>
        </a:prstGeom>
        <a:solidFill>
          <a:srgbClr val="FF0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How PowerPoint can benefit Ashford </a:t>
          </a:r>
          <a:endParaRPr lang="en-US" sz="2200" kern="1200"/>
        </a:p>
      </dsp:txBody>
      <dsp:txXfrm>
        <a:off x="420901" y="1461887"/>
        <a:ext cx="2085385" cy="1251231"/>
      </dsp:txXfrm>
    </dsp:sp>
    <dsp:sp modelId="{95426740-7A04-4DFF-BBEA-7A4B8460AE5E}">
      <dsp:nvSpPr>
        <dsp:cNvPr id="0" name=""/>
        <dsp:cNvSpPr/>
      </dsp:nvSpPr>
      <dsp:spPr>
        <a:xfrm>
          <a:off x="2714824" y="1461887"/>
          <a:ext cx="2085385" cy="1251231"/>
        </a:xfrm>
        <a:prstGeom prst="rect">
          <a:avLst/>
        </a:prstGeom>
        <a:solidFill>
          <a:srgbClr val="7030A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How PowerPoint improves communication </a:t>
          </a:r>
          <a:endParaRPr lang="en-US" sz="2200" kern="1200"/>
        </a:p>
      </dsp:txBody>
      <dsp:txXfrm>
        <a:off x="2714824" y="1461887"/>
        <a:ext cx="2085385" cy="1251231"/>
      </dsp:txXfrm>
    </dsp:sp>
    <dsp:sp modelId="{BB04F88E-F718-423F-AC18-BCDEBAEB8592}">
      <dsp:nvSpPr>
        <dsp:cNvPr id="0" name=""/>
        <dsp:cNvSpPr/>
      </dsp:nvSpPr>
      <dsp:spPr>
        <a:xfrm>
          <a:off x="420901" y="2921657"/>
          <a:ext cx="2085385" cy="1251231"/>
        </a:xfrm>
        <a:prstGeom prst="rect">
          <a:avLst/>
        </a:prstGeom>
        <a:solidFill>
          <a:schemeClr val="tx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Advantages and limitations </a:t>
          </a:r>
          <a:endParaRPr lang="en-US" sz="2200" kern="1200"/>
        </a:p>
      </dsp:txBody>
      <dsp:txXfrm>
        <a:off x="420901" y="2921657"/>
        <a:ext cx="2085385" cy="1251231"/>
      </dsp:txXfrm>
    </dsp:sp>
    <dsp:sp modelId="{986833CC-726C-4AD5-8434-A92980B9BAAF}">
      <dsp:nvSpPr>
        <dsp:cNvPr id="0" name=""/>
        <dsp:cNvSpPr/>
      </dsp:nvSpPr>
      <dsp:spPr>
        <a:xfrm>
          <a:off x="2714824" y="2921657"/>
          <a:ext cx="2085385" cy="125123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How Ashford can implement these changes </a:t>
          </a:r>
        </a:p>
      </dsp:txBody>
      <dsp:txXfrm>
        <a:off x="2714824" y="2921657"/>
        <a:ext cx="2085385" cy="12512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7E63E-99B9-49F1-897F-B5407CAF84E6}">
      <dsp:nvSpPr>
        <dsp:cNvPr id="0" name=""/>
        <dsp:cNvSpPr/>
      </dsp:nvSpPr>
      <dsp:spPr>
        <a:xfrm>
          <a:off x="768" y="1319249"/>
          <a:ext cx="1019100" cy="1019100"/>
        </a:xfrm>
        <a:prstGeom prst="ellipse">
          <a:avLst/>
        </a:prstGeom>
        <a:solidFill>
          <a:schemeClr val="accent4">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ptos Display" panose="02110004020202020204"/>
            </a:rPr>
            <a:t>Clear slides </a:t>
          </a:r>
          <a:endParaRPr lang="en-US" sz="1100" kern="1200"/>
        </a:p>
      </dsp:txBody>
      <dsp:txXfrm>
        <a:off x="150012" y="1468493"/>
        <a:ext cx="720612" cy="720612"/>
      </dsp:txXfrm>
    </dsp:sp>
    <dsp:sp modelId="{E0818702-D028-4850-8224-3A0CEB34EDE4}">
      <dsp:nvSpPr>
        <dsp:cNvPr id="0" name=""/>
        <dsp:cNvSpPr/>
      </dsp:nvSpPr>
      <dsp:spPr>
        <a:xfrm>
          <a:off x="1102620" y="1533260"/>
          <a:ext cx="591078" cy="591078"/>
        </a:xfrm>
        <a:prstGeom prst="mathPlus">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1180967" y="1759288"/>
        <a:ext cx="434384" cy="139022"/>
      </dsp:txXfrm>
    </dsp:sp>
    <dsp:sp modelId="{5D961015-ACCD-4B30-9369-711CC3222D76}">
      <dsp:nvSpPr>
        <dsp:cNvPr id="0" name=""/>
        <dsp:cNvSpPr/>
      </dsp:nvSpPr>
      <dsp:spPr>
        <a:xfrm>
          <a:off x="1776449" y="1319249"/>
          <a:ext cx="1019100" cy="1019100"/>
        </a:xfrm>
        <a:prstGeom prst="ellipse">
          <a:avLst/>
        </a:prstGeom>
        <a:solidFill>
          <a:schemeClr val="accent4">
            <a:shade val="80000"/>
            <a:hueOff val="264123"/>
            <a:satOff val="-15129"/>
            <a:lumOff val="167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ptos Display" panose="02110004020202020204"/>
            </a:rPr>
            <a:t>Trainer explanation</a:t>
          </a:r>
          <a:endParaRPr lang="en-US" sz="1100" kern="1200"/>
        </a:p>
      </dsp:txBody>
      <dsp:txXfrm>
        <a:off x="1925693" y="1468493"/>
        <a:ext cx="720612" cy="720612"/>
      </dsp:txXfrm>
    </dsp:sp>
    <dsp:sp modelId="{0E3CF814-D5F8-428B-8674-9611C0DA8E1B}">
      <dsp:nvSpPr>
        <dsp:cNvPr id="0" name=""/>
        <dsp:cNvSpPr/>
      </dsp:nvSpPr>
      <dsp:spPr>
        <a:xfrm>
          <a:off x="2878301" y="1533260"/>
          <a:ext cx="591078" cy="591078"/>
        </a:xfrm>
        <a:prstGeom prst="mathEqual">
          <a:avLst/>
        </a:prstGeom>
        <a:solidFill>
          <a:schemeClr val="accent4">
            <a:shade val="90000"/>
            <a:hueOff val="528203"/>
            <a:satOff val="-29681"/>
            <a:lumOff val="3123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956648" y="1655022"/>
        <a:ext cx="434384" cy="347554"/>
      </dsp:txXfrm>
    </dsp:sp>
    <dsp:sp modelId="{1E881411-F4CF-48A9-91FA-93F501492669}">
      <dsp:nvSpPr>
        <dsp:cNvPr id="0" name=""/>
        <dsp:cNvSpPr/>
      </dsp:nvSpPr>
      <dsp:spPr>
        <a:xfrm>
          <a:off x="3552130" y="1319249"/>
          <a:ext cx="1019100" cy="1019100"/>
        </a:xfrm>
        <a:prstGeom prst="ellipse">
          <a:avLst/>
        </a:prstGeom>
        <a:solidFill>
          <a:schemeClr val="accent4">
            <a:shade val="80000"/>
            <a:hueOff val="528246"/>
            <a:satOff val="-30258"/>
            <a:lumOff val="3354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ptos Display" panose="02110004020202020204"/>
            </a:rPr>
            <a:t>Easier learning </a:t>
          </a:r>
          <a:endParaRPr lang="en-US" sz="1100" kern="1200"/>
        </a:p>
      </dsp:txBody>
      <dsp:txXfrm>
        <a:off x="3701374" y="1468493"/>
        <a:ext cx="720612" cy="72061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www.pngall.com/communication-png" TargetMode="External"/><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support.microsoft.com/en-us/powerpoint/training/what-is-powerpoint" TargetMode="External"/><Relationship Id="rId2" Type="http://schemas.openxmlformats.org/officeDocument/2006/relationships/hyperlink" Target="https://www.cqc.org.uk/guidance-regulation/providers/regulations-service-providers-and-managers/health-social-care-act/regulation-18?utm_source=.com" TargetMode="External"/><Relationship Id="rId1" Type="http://schemas.openxmlformats.org/officeDocument/2006/relationships/slideLayout" Target="../slideLayouts/slideLayout3.xml"/><Relationship Id="rId4" Type="http://schemas.openxmlformats.org/officeDocument/2006/relationships/hyperlink" Target="https://www.niu.edu/citl/resources/guides/instructional-guide/teaching-with-powerpoint.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8"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1" name="Group 30">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2"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5" name="Group 3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6" name="Freeform: Shape 3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itle 3">
            <a:extLst>
              <a:ext uri="{FF2B5EF4-FFF2-40B4-BE49-F238E27FC236}">
                <a16:creationId xmlns:a16="http://schemas.microsoft.com/office/drawing/2014/main" id="{5E008630-C0BE-71A9-81C5-85CAAD8F77E1}"/>
              </a:ext>
            </a:extLst>
          </p:cNvPr>
          <p:cNvSpPr>
            <a:spLocks noGrp="1"/>
          </p:cNvSpPr>
          <p:nvPr>
            <p:ph type="title"/>
          </p:nvPr>
        </p:nvSpPr>
        <p:spPr>
          <a:xfrm>
            <a:off x="648963" y="841664"/>
            <a:ext cx="5458141" cy="5156800"/>
          </a:xfrm>
        </p:spPr>
        <p:txBody>
          <a:bodyPr vert="horz" lIns="91440" tIns="45720" rIns="91440" bIns="45720" rtlCol="0" anchor="ctr">
            <a:normAutofit/>
          </a:bodyPr>
          <a:lstStyle/>
          <a:p>
            <a:r>
              <a:rPr lang="en-US" sz="2400" kern="1200">
                <a:solidFill>
                  <a:schemeClr val="bg1"/>
                </a:solidFill>
                <a:latin typeface="+mj-lt"/>
                <a:ea typeface="+mj-ea"/>
                <a:cs typeface="+mj-cs"/>
              </a:rPr>
              <a:t>Module Name: Digital skills and research methods.</a:t>
            </a:r>
            <a:br>
              <a:rPr lang="en-US" sz="2400" kern="1200"/>
            </a:br>
            <a:r>
              <a:rPr lang="en-US" sz="2400" kern="1200">
                <a:solidFill>
                  <a:schemeClr val="bg1"/>
                </a:solidFill>
                <a:latin typeface="+mj-lt"/>
                <a:ea typeface="+mj-ea"/>
                <a:cs typeface="+mj-cs"/>
              </a:rPr>
              <a:t>Module code: </a:t>
            </a:r>
            <a:r>
              <a:rPr lang="en-US" sz="2400">
                <a:solidFill>
                  <a:schemeClr val="bg1"/>
                </a:solidFill>
              </a:rPr>
              <a:t>LCHS4007</a:t>
            </a:r>
            <a:br>
              <a:rPr lang="en-US" sz="4800" kern="1200"/>
            </a:br>
            <a:br>
              <a:rPr lang="en-US" sz="4800"/>
            </a:br>
            <a:endParaRPr lang="en-US" sz="2400" kern="1200">
              <a:solidFill>
                <a:schemeClr val="bg1"/>
              </a:solidFill>
              <a:latin typeface="+mj-lt"/>
            </a:endParaRPr>
          </a:p>
        </p:txBody>
      </p:sp>
      <p:sp>
        <p:nvSpPr>
          <p:cNvPr id="5" name="Text Placeholder 4">
            <a:extLst>
              <a:ext uri="{FF2B5EF4-FFF2-40B4-BE49-F238E27FC236}">
                <a16:creationId xmlns:a16="http://schemas.microsoft.com/office/drawing/2014/main" id="{D09FE074-2A3B-7FAB-FFA4-FDF44443B04A}"/>
              </a:ext>
            </a:extLst>
          </p:cNvPr>
          <p:cNvSpPr>
            <a:spLocks noGrp="1"/>
          </p:cNvSpPr>
          <p:nvPr>
            <p:ph type="body" idx="1"/>
          </p:nvPr>
        </p:nvSpPr>
        <p:spPr>
          <a:xfrm>
            <a:off x="7478528" y="1196687"/>
            <a:ext cx="4602517" cy="5156800"/>
          </a:xfrm>
        </p:spPr>
        <p:txBody>
          <a:bodyPr vert="horz" lIns="91440" tIns="45720" rIns="91440" bIns="45720" rtlCol="0" anchor="ctr">
            <a:noAutofit/>
          </a:bodyPr>
          <a:lstStyle/>
          <a:p>
            <a:r>
              <a:rPr lang="en-US">
                <a:solidFill>
                  <a:schemeClr val="bg1"/>
                </a:solidFill>
              </a:rPr>
              <a:t>Group members names:</a:t>
            </a:r>
          </a:p>
          <a:p>
            <a:r>
              <a:rPr lang="en-US">
                <a:solidFill>
                  <a:schemeClr val="bg1"/>
                </a:solidFill>
              </a:rPr>
              <a:t>Keira Ferncombe (2616515)</a:t>
            </a:r>
          </a:p>
          <a:p>
            <a:r>
              <a:rPr lang="en-US">
                <a:solidFill>
                  <a:schemeClr val="bg1"/>
                </a:solidFill>
              </a:rPr>
              <a:t>Sabrina Mole (2615984)</a:t>
            </a:r>
          </a:p>
          <a:p>
            <a:r>
              <a:rPr lang="en-US">
                <a:solidFill>
                  <a:schemeClr val="bg1"/>
                </a:solidFill>
              </a:rPr>
              <a:t>Waquas Ali (2614622)</a:t>
            </a:r>
          </a:p>
          <a:p>
            <a:r>
              <a:rPr lang="en-US">
                <a:solidFill>
                  <a:schemeClr val="bg1"/>
                </a:solidFill>
              </a:rPr>
              <a:t>Dalvir Hayre (2614630)</a:t>
            </a:r>
          </a:p>
          <a:p>
            <a:endParaRPr lang="en-US">
              <a:solidFill>
                <a:schemeClr val="bg1"/>
              </a:solidFill>
            </a:endParaRPr>
          </a:p>
          <a:p>
            <a:endParaRPr lang="en-US">
              <a:solidFill>
                <a:schemeClr val="bg1"/>
              </a:solidFill>
            </a:endParaRPr>
          </a:p>
          <a:p>
            <a:r>
              <a:rPr lang="en-US">
                <a:solidFill>
                  <a:schemeClr val="bg1"/>
                </a:solidFill>
              </a:rPr>
              <a:t>Lecturer's Name: Justin Okoli</a:t>
            </a:r>
          </a:p>
          <a:p>
            <a:endParaRPr lang="en-US">
              <a:solidFill>
                <a:schemeClr val="bg1"/>
              </a:solidFill>
            </a:endParaRPr>
          </a:p>
          <a:p>
            <a:endParaRPr lang="en-US">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2" y="0"/>
            <a:ext cx="12191128" cy="6858000"/>
            <a:chOff x="-2176" y="0"/>
            <a:chExt cx="12191128"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76" y="901982"/>
              <a:ext cx="375482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sz="2400" b="1">
                  <a:latin typeface="Garamond"/>
                </a:rPr>
                <a:t>Ashford community care services</a:t>
              </a:r>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Diagram 4">
            <a:extLst>
              <a:ext uri="{FF2B5EF4-FFF2-40B4-BE49-F238E27FC236}">
                <a16:creationId xmlns:a16="http://schemas.microsoft.com/office/drawing/2014/main" id="{6059D875-D333-8493-5619-5ECBFCF27E40}"/>
              </a:ext>
            </a:extLst>
          </p:cNvPr>
          <p:cNvGraphicFramePr/>
          <p:nvPr>
            <p:extLst>
              <p:ext uri="{D42A27DB-BD31-4B8C-83A1-F6EECF244321}">
                <p14:modId xmlns:p14="http://schemas.microsoft.com/office/powerpoint/2010/main" val="2043257744"/>
              </p:ext>
            </p:extLst>
          </p:nvPr>
        </p:nvGraphicFramePr>
        <p:xfrm>
          <a:off x="3302000" y="1713089"/>
          <a:ext cx="5221111" cy="41750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1544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strips(downLeft)">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304D6AD-E8DB-A39D-354F-3818D282ADB2}"/>
              </a:ext>
            </a:extLst>
          </p:cNvPr>
          <p:cNvSpPr>
            <a:spLocks noGrp="1"/>
          </p:cNvSpPr>
          <p:nvPr>
            <p:ph type="title"/>
          </p:nvPr>
        </p:nvSpPr>
        <p:spPr>
          <a:xfrm>
            <a:off x="2471860" y="263786"/>
            <a:ext cx="7567915" cy="801468"/>
          </a:xfrm>
          <a:solidFill>
            <a:schemeClr val="accent3">
              <a:lumMod val="60000"/>
              <a:lumOff val="40000"/>
            </a:schemeClr>
          </a:solidFill>
        </p:spPr>
        <p:txBody>
          <a:bodyPr vert="horz" lIns="91440" tIns="45720" rIns="91440" bIns="45720" rtlCol="0" anchor="b">
            <a:noAutofit/>
          </a:bodyPr>
          <a:lstStyle/>
          <a:p>
            <a:pPr algn="ctr"/>
            <a:r>
              <a:rPr lang="en-US" sz="4000" b="1" i="1">
                <a:solidFill>
                  <a:schemeClr val="bg1"/>
                </a:solidFill>
                <a:latin typeface="Garamond"/>
              </a:rPr>
              <a:t>What staff training can consist of</a:t>
            </a:r>
            <a:r>
              <a:rPr lang="en-US" sz="4000">
                <a:solidFill>
                  <a:schemeClr val="bg1"/>
                </a:solidFill>
                <a:latin typeface="Garamond"/>
              </a:rPr>
              <a:t> </a:t>
            </a:r>
            <a:endParaRPr lang="en-US" sz="4000" kern="1200">
              <a:solidFill>
                <a:schemeClr val="bg1"/>
              </a:solidFill>
              <a:latin typeface="Garamond"/>
            </a:endParaRPr>
          </a:p>
        </p:txBody>
      </p:sp>
      <p:sp>
        <p:nvSpPr>
          <p:cNvPr id="5" name="Rectangle: Rounded Corners 4">
            <a:extLst>
              <a:ext uri="{FF2B5EF4-FFF2-40B4-BE49-F238E27FC236}">
                <a16:creationId xmlns:a16="http://schemas.microsoft.com/office/drawing/2014/main" id="{61CB46FA-D9A0-1DC9-1271-C81960B5A327}"/>
              </a:ext>
            </a:extLst>
          </p:cNvPr>
          <p:cNvSpPr/>
          <p:nvPr/>
        </p:nvSpPr>
        <p:spPr>
          <a:xfrm>
            <a:off x="347693" y="1328515"/>
            <a:ext cx="5006503" cy="1500790"/>
          </a:xfrm>
          <a:prstGeom prst="roundRect">
            <a:avLst/>
          </a:prstGeom>
          <a:solidFill>
            <a:schemeClr val="accent5">
              <a:lumMod val="75000"/>
            </a:schemeClr>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a:solidFill>
                  <a:schemeClr val="bg1"/>
                </a:solidFill>
              </a:rPr>
              <a:t>Staff training can consist of many things. Staff need appropriate training and development to carry out their roles effectively (CQC, 2025)</a:t>
            </a:r>
          </a:p>
          <a:p>
            <a:pPr algn="ctr"/>
            <a:endParaRPr lang="en-US"/>
          </a:p>
        </p:txBody>
      </p:sp>
      <p:sp>
        <p:nvSpPr>
          <p:cNvPr id="6" name="Rectangle: Rounded Corners 5">
            <a:extLst>
              <a:ext uri="{FF2B5EF4-FFF2-40B4-BE49-F238E27FC236}">
                <a16:creationId xmlns:a16="http://schemas.microsoft.com/office/drawing/2014/main" id="{6342A344-8656-F68F-60B6-B79EB2972B6F}"/>
              </a:ext>
            </a:extLst>
          </p:cNvPr>
          <p:cNvSpPr/>
          <p:nvPr/>
        </p:nvSpPr>
        <p:spPr>
          <a:xfrm>
            <a:off x="501295" y="4629721"/>
            <a:ext cx="4708437" cy="1766184"/>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FFFFFF"/>
                </a:solidFill>
                <a:latin typeface="Aptos"/>
                <a:cs typeface="Segoe UI"/>
              </a:rPr>
              <a:t>Induction- for any new staff members this is important as they will be introduced to any policies and procedures that they are expected to follow.</a:t>
            </a:r>
            <a:endParaRPr lang="en-US">
              <a:cs typeface="Segoe UI"/>
            </a:endParaRPr>
          </a:p>
        </p:txBody>
      </p:sp>
      <p:sp>
        <p:nvSpPr>
          <p:cNvPr id="7" name="Rectangle: Rounded Corners 6">
            <a:extLst>
              <a:ext uri="{FF2B5EF4-FFF2-40B4-BE49-F238E27FC236}">
                <a16:creationId xmlns:a16="http://schemas.microsoft.com/office/drawing/2014/main" id="{3335AFCE-8F45-DDA5-45B0-F14F1D4FF381}"/>
              </a:ext>
            </a:extLst>
          </p:cNvPr>
          <p:cNvSpPr/>
          <p:nvPr/>
        </p:nvSpPr>
        <p:spPr>
          <a:xfrm>
            <a:off x="207595" y="2986622"/>
            <a:ext cx="5002090" cy="135733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800" baseline="0">
                <a:solidFill>
                  <a:srgbClr val="FFFFFF"/>
                </a:solidFill>
                <a:latin typeface="Aptos"/>
                <a:ea typeface="Segoe UI"/>
                <a:cs typeface="Segoe UI"/>
              </a:rPr>
              <a:t>Policies and </a:t>
            </a:r>
            <a:r>
              <a:rPr lang="en-US">
                <a:solidFill>
                  <a:srgbClr val="FFFFFF"/>
                </a:solidFill>
                <a:latin typeface="Aptos"/>
                <a:ea typeface="Segoe UI"/>
                <a:cs typeface="Segoe UI"/>
              </a:rPr>
              <a:t>procedures- data protection, confidentiality in the workplace, equality and safeguarding.</a:t>
            </a:r>
            <a:endParaRPr lang="en-US">
              <a:cs typeface="Segoe UI"/>
            </a:endParaRPr>
          </a:p>
        </p:txBody>
      </p:sp>
      <p:pic>
        <p:nvPicPr>
          <p:cNvPr id="13" name="Picture 12" title="People at meeting">
            <a:extLst>
              <a:ext uri="{FF2B5EF4-FFF2-40B4-BE49-F238E27FC236}">
                <a16:creationId xmlns:a16="http://schemas.microsoft.com/office/drawing/2014/main" id="{6A7CEC74-7971-443E-030E-26912486C323}"/>
              </a:ext>
            </a:extLst>
          </p:cNvPr>
          <p:cNvPicPr>
            <a:picLocks noChangeAspect="1"/>
          </p:cNvPicPr>
          <p:nvPr/>
        </p:nvPicPr>
        <p:blipFill>
          <a:blip r:embed="rId2"/>
          <a:stretch>
            <a:fillRect/>
          </a:stretch>
        </p:blipFill>
        <p:spPr>
          <a:xfrm>
            <a:off x="6095761" y="2175965"/>
            <a:ext cx="5158309" cy="3341682"/>
          </a:xfrm>
          <a:prstGeom prst="rect">
            <a:avLst/>
          </a:prstGeom>
        </p:spPr>
      </p:pic>
    </p:spTree>
    <p:extLst>
      <p:ext uri="{BB962C8B-B14F-4D97-AF65-F5344CB8AC3E}">
        <p14:creationId xmlns:p14="http://schemas.microsoft.com/office/powerpoint/2010/main" val="3955788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Rectangle: Rounded Corners 3">
            <a:extLst>
              <a:ext uri="{FF2B5EF4-FFF2-40B4-BE49-F238E27FC236}">
                <a16:creationId xmlns:a16="http://schemas.microsoft.com/office/drawing/2014/main" id="{77FFEC4F-935D-2CC8-5BA7-092A5F7F3C36}"/>
              </a:ext>
            </a:extLst>
          </p:cNvPr>
          <p:cNvSpPr/>
          <p:nvPr/>
        </p:nvSpPr>
        <p:spPr>
          <a:xfrm>
            <a:off x="426240" y="3945561"/>
            <a:ext cx="4644268" cy="2214127"/>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aseline="0">
                <a:solidFill>
                  <a:srgbClr val="FFFFFF"/>
                </a:solidFill>
                <a:latin typeface="Aptos"/>
              </a:rPr>
              <a:t>Refresher courses- to make sure the staff are up to date with the job specification and any changes to their job role.</a:t>
            </a:r>
            <a:endParaRPr lang="en-US"/>
          </a:p>
        </p:txBody>
      </p:sp>
      <p:sp>
        <p:nvSpPr>
          <p:cNvPr id="5" name="Rectangle: Rounded Corners 4">
            <a:extLst>
              <a:ext uri="{FF2B5EF4-FFF2-40B4-BE49-F238E27FC236}">
                <a16:creationId xmlns:a16="http://schemas.microsoft.com/office/drawing/2014/main" id="{CD6D8DEB-E322-5D67-372A-B9E8831765DF}"/>
              </a:ext>
            </a:extLst>
          </p:cNvPr>
          <p:cNvSpPr/>
          <p:nvPr/>
        </p:nvSpPr>
        <p:spPr>
          <a:xfrm>
            <a:off x="6537882" y="1714440"/>
            <a:ext cx="4455257" cy="1755101"/>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800" baseline="0">
                <a:solidFill>
                  <a:srgbClr val="FFFFFF"/>
                </a:solidFill>
                <a:latin typeface="Aptos"/>
                <a:ea typeface="Segoe UI"/>
                <a:cs typeface="Segoe UI"/>
              </a:rPr>
              <a:t> Health and safety training- to ensure staff know the correct procedures in case of </a:t>
            </a:r>
            <a:r>
              <a:rPr lang="en-US">
                <a:solidFill>
                  <a:srgbClr val="FFFFFF"/>
                </a:solidFill>
                <a:latin typeface="Aptos"/>
                <a:ea typeface="Segoe UI"/>
                <a:cs typeface="Segoe UI"/>
              </a:rPr>
              <a:t>any</a:t>
            </a:r>
            <a:r>
              <a:rPr lang="en-US" sz="1800" baseline="0">
                <a:solidFill>
                  <a:srgbClr val="FFFFFF"/>
                </a:solidFill>
                <a:latin typeface="Aptos"/>
                <a:ea typeface="Segoe UI"/>
                <a:cs typeface="Segoe UI"/>
              </a:rPr>
              <a:t> emergencies, how to report any accidents in the workplace and being aware of any risks that may occur.</a:t>
            </a:r>
            <a:r>
              <a:rPr lang="en-US" sz="1800">
                <a:latin typeface="Aptos"/>
                <a:ea typeface="Aptos"/>
                <a:cs typeface="Aptos"/>
              </a:rPr>
              <a:t>​</a:t>
            </a:r>
            <a:endParaRPr lang="en-US"/>
          </a:p>
        </p:txBody>
      </p:sp>
      <p:sp>
        <p:nvSpPr>
          <p:cNvPr id="6" name="Rectangle: Rounded Corners 5">
            <a:extLst>
              <a:ext uri="{FF2B5EF4-FFF2-40B4-BE49-F238E27FC236}">
                <a16:creationId xmlns:a16="http://schemas.microsoft.com/office/drawing/2014/main" id="{57F342E8-91D5-AD57-884F-B7A9F55EC0BE}"/>
              </a:ext>
            </a:extLst>
          </p:cNvPr>
          <p:cNvSpPr/>
          <p:nvPr/>
        </p:nvSpPr>
        <p:spPr>
          <a:xfrm>
            <a:off x="6089204" y="4285718"/>
            <a:ext cx="4591485" cy="20405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aseline="0">
                <a:solidFill>
                  <a:srgbClr val="FFFFFF"/>
                </a:solidFill>
                <a:latin typeface="Aptos"/>
              </a:rPr>
              <a:t>Communication- how to deal with service users, clients and staff in a professional manner.</a:t>
            </a:r>
            <a:r>
              <a:rPr lang="en-US" sz="1800">
                <a:latin typeface="Aptos"/>
                <a:ea typeface="Aptos"/>
                <a:cs typeface="Aptos"/>
              </a:rPr>
              <a:t>​</a:t>
            </a:r>
            <a:endParaRPr lang="en-US"/>
          </a:p>
        </p:txBody>
      </p:sp>
      <p:sp>
        <p:nvSpPr>
          <p:cNvPr id="7" name="Rectangle: Rounded Corners 6">
            <a:extLst>
              <a:ext uri="{FF2B5EF4-FFF2-40B4-BE49-F238E27FC236}">
                <a16:creationId xmlns:a16="http://schemas.microsoft.com/office/drawing/2014/main" id="{1363ADCF-356D-E231-623A-DE54991C7251}"/>
              </a:ext>
            </a:extLst>
          </p:cNvPr>
          <p:cNvSpPr/>
          <p:nvPr/>
        </p:nvSpPr>
        <p:spPr>
          <a:xfrm>
            <a:off x="543717" y="1334127"/>
            <a:ext cx="5271080" cy="2083321"/>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800" baseline="0">
                <a:solidFill>
                  <a:srgbClr val="FFFFFF"/>
                </a:solidFill>
                <a:latin typeface="Aptos"/>
                <a:ea typeface="Segoe UI"/>
                <a:cs typeface="Segoe UI"/>
              </a:rPr>
              <a:t>Performance-</a:t>
            </a:r>
            <a:r>
              <a:rPr lang="en-US">
                <a:solidFill>
                  <a:srgbClr val="FFFFFF"/>
                </a:solidFill>
                <a:latin typeface="Aptos"/>
                <a:ea typeface="Segoe UI"/>
                <a:cs typeface="Segoe UI"/>
              </a:rPr>
              <a:t> </a:t>
            </a:r>
            <a:r>
              <a:rPr lang="en-US" sz="1800" baseline="0">
                <a:solidFill>
                  <a:srgbClr val="FFFFFF"/>
                </a:solidFill>
                <a:latin typeface="Aptos"/>
                <a:ea typeface="Segoe UI"/>
                <a:cs typeface="Segoe UI"/>
              </a:rPr>
              <a:t>constructive feedback on how well staff are doing in their job role and how to improve</a:t>
            </a:r>
            <a:r>
              <a:rPr lang="en-US">
                <a:solidFill>
                  <a:srgbClr val="FFFFFF"/>
                </a:solidFill>
                <a:latin typeface="Aptos"/>
                <a:ea typeface="Segoe UI"/>
                <a:cs typeface="Segoe UI"/>
              </a:rPr>
              <a:t>, </a:t>
            </a:r>
            <a:r>
              <a:rPr lang="en-US" sz="1800" baseline="0">
                <a:solidFill>
                  <a:srgbClr val="FFFFFF"/>
                </a:solidFill>
                <a:latin typeface="Aptos"/>
                <a:ea typeface="Segoe UI"/>
                <a:cs typeface="Segoe UI"/>
              </a:rPr>
              <a:t>opportunities to work their way up in the job </a:t>
            </a:r>
            <a:r>
              <a:rPr lang="en-US">
                <a:solidFill>
                  <a:srgbClr val="FFFFFF"/>
                </a:solidFill>
                <a:latin typeface="Aptos"/>
                <a:ea typeface="Segoe UI"/>
                <a:cs typeface="Segoe UI"/>
              </a:rPr>
              <a:t>and develop </a:t>
            </a:r>
            <a:r>
              <a:rPr lang="en-US" sz="1800" baseline="0">
                <a:solidFill>
                  <a:srgbClr val="FFFFFF"/>
                </a:solidFill>
                <a:latin typeface="Aptos"/>
                <a:ea typeface="Segoe UI"/>
                <a:cs typeface="Segoe UI"/>
              </a:rPr>
              <a:t>new skills</a:t>
            </a:r>
            <a:r>
              <a:rPr lang="en-US">
                <a:solidFill>
                  <a:srgbClr val="FFFFFF"/>
                </a:solidFill>
                <a:latin typeface="Aptos"/>
                <a:ea typeface="Segoe UI"/>
                <a:cs typeface="Segoe UI"/>
              </a:rPr>
              <a:t>.</a:t>
            </a:r>
            <a:endParaRPr lang="en-US"/>
          </a:p>
        </p:txBody>
      </p:sp>
    </p:spTree>
    <p:extLst>
      <p:ext uri="{BB962C8B-B14F-4D97-AF65-F5344CB8AC3E}">
        <p14:creationId xmlns:p14="http://schemas.microsoft.com/office/powerpoint/2010/main" val="168168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6" name="TextBox 5">
            <a:extLst>
              <a:ext uri="{FF2B5EF4-FFF2-40B4-BE49-F238E27FC236}">
                <a16:creationId xmlns:a16="http://schemas.microsoft.com/office/drawing/2014/main" id="{2A8C6821-7101-121A-A43D-2D3C10E77548}"/>
              </a:ext>
            </a:extLst>
          </p:cNvPr>
          <p:cNvSpPr txBox="1"/>
          <p:nvPr/>
        </p:nvSpPr>
        <p:spPr>
          <a:xfrm>
            <a:off x="11016073" y="6603999"/>
            <a:ext cx="152399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chemeClr val="bg1"/>
                </a:solidFill>
              </a:rPr>
              <a:t>Keira </a:t>
            </a:r>
            <a:r>
              <a:rPr lang="en-US" sz="1000" err="1">
                <a:solidFill>
                  <a:schemeClr val="bg1"/>
                </a:solidFill>
              </a:rPr>
              <a:t>Ferncombe</a:t>
            </a:r>
            <a:endParaRPr lang="en-US" sz="1000">
              <a:solidFill>
                <a:schemeClr val="bg1"/>
              </a:solidFill>
            </a:endParaRPr>
          </a:p>
        </p:txBody>
      </p:sp>
      <p:sp>
        <p:nvSpPr>
          <p:cNvPr id="2" name="TextBox 1">
            <a:extLst>
              <a:ext uri="{FF2B5EF4-FFF2-40B4-BE49-F238E27FC236}">
                <a16:creationId xmlns:a16="http://schemas.microsoft.com/office/drawing/2014/main" id="{074C4B75-5E3F-3A16-621C-65052C13CADD}"/>
              </a:ext>
            </a:extLst>
          </p:cNvPr>
          <p:cNvSpPr txBox="1"/>
          <p:nvPr/>
        </p:nvSpPr>
        <p:spPr>
          <a:xfrm>
            <a:off x="1382889" y="253999"/>
            <a:ext cx="50634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lumMod val="60000"/>
                    <a:lumOff val="40000"/>
                  </a:schemeClr>
                </a:solidFill>
                <a:latin typeface="Garamond"/>
              </a:rPr>
              <a:t>Ashford care community        Staff training</a:t>
            </a:r>
            <a:r>
              <a:rPr lang="en-US">
                <a:solidFill>
                  <a:schemeClr val="accent1">
                    <a:lumMod val="60000"/>
                    <a:lumOff val="40000"/>
                  </a:schemeClr>
                </a:solidFill>
                <a:latin typeface="Rockwell"/>
              </a:rPr>
              <a:t> </a:t>
            </a:r>
          </a:p>
        </p:txBody>
      </p:sp>
      <p:sp>
        <p:nvSpPr>
          <p:cNvPr id="3" name="Diamond 2">
            <a:extLst>
              <a:ext uri="{FF2B5EF4-FFF2-40B4-BE49-F238E27FC236}">
                <a16:creationId xmlns:a16="http://schemas.microsoft.com/office/drawing/2014/main" id="{89194B66-0385-5D35-62F7-3E564679EF0B}"/>
              </a:ext>
            </a:extLst>
          </p:cNvPr>
          <p:cNvSpPr/>
          <p:nvPr/>
        </p:nvSpPr>
        <p:spPr>
          <a:xfrm>
            <a:off x="4016586" y="361244"/>
            <a:ext cx="188148" cy="159925"/>
          </a:xfrm>
          <a:prstGeom prst="diamond">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0EAC454-8B96-D031-4CD4-5F09CCC64854}"/>
              </a:ext>
            </a:extLst>
          </p:cNvPr>
          <p:cNvSpPr txBox="1"/>
          <p:nvPr/>
        </p:nvSpPr>
        <p:spPr>
          <a:xfrm>
            <a:off x="450802" y="1100290"/>
            <a:ext cx="491405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solidFill>
                  <a:schemeClr val="bg1"/>
                </a:solidFill>
                <a:latin typeface="Garamond"/>
              </a:rPr>
              <a:t>Why we chose power point</a:t>
            </a:r>
          </a:p>
        </p:txBody>
      </p:sp>
      <p:sp>
        <p:nvSpPr>
          <p:cNvPr id="5" name="TextBox 4">
            <a:extLst>
              <a:ext uri="{FF2B5EF4-FFF2-40B4-BE49-F238E27FC236}">
                <a16:creationId xmlns:a16="http://schemas.microsoft.com/office/drawing/2014/main" id="{1767A26B-28F9-35D3-0D3E-456EE16E0DFB}"/>
              </a:ext>
            </a:extLst>
          </p:cNvPr>
          <p:cNvSpPr txBox="1"/>
          <p:nvPr/>
        </p:nvSpPr>
        <p:spPr>
          <a:xfrm>
            <a:off x="448545" y="1719297"/>
            <a:ext cx="7333262" cy="261610"/>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t>A clear, practical way to make important care easier to understand .</a:t>
            </a:r>
          </a:p>
        </p:txBody>
      </p:sp>
      <p:sp>
        <p:nvSpPr>
          <p:cNvPr id="7" name="Rectangle: Rounded Corners 6">
            <a:extLst>
              <a:ext uri="{FF2B5EF4-FFF2-40B4-BE49-F238E27FC236}">
                <a16:creationId xmlns:a16="http://schemas.microsoft.com/office/drawing/2014/main" id="{31B6E3BE-FE56-0BDE-3563-B8682A0C4C3D}"/>
              </a:ext>
            </a:extLst>
          </p:cNvPr>
          <p:cNvSpPr/>
          <p:nvPr/>
        </p:nvSpPr>
        <p:spPr>
          <a:xfrm>
            <a:off x="865481" y="2385718"/>
            <a:ext cx="2711214" cy="309880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CFAB4158-6A36-82F2-2BF8-07171F989455}"/>
              </a:ext>
            </a:extLst>
          </p:cNvPr>
          <p:cNvSpPr txBox="1"/>
          <p:nvPr/>
        </p:nvSpPr>
        <p:spPr>
          <a:xfrm>
            <a:off x="1020139" y="2590055"/>
            <a:ext cx="158287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rgbClr val="FFFF00"/>
                </a:solidFill>
                <a:latin typeface="Garamond"/>
              </a:rPr>
              <a:t>Our reason</a:t>
            </a:r>
            <a:r>
              <a:rPr lang="en-US" sz="1600" b="1">
                <a:latin typeface="Garamond"/>
              </a:rPr>
              <a:t> </a:t>
            </a:r>
          </a:p>
        </p:txBody>
      </p:sp>
      <p:sp>
        <p:nvSpPr>
          <p:cNvPr id="13" name="TextBox 12">
            <a:extLst>
              <a:ext uri="{FF2B5EF4-FFF2-40B4-BE49-F238E27FC236}">
                <a16:creationId xmlns:a16="http://schemas.microsoft.com/office/drawing/2014/main" id="{A2715A82-50EA-D03D-20C7-A6185FD786FF}"/>
              </a:ext>
            </a:extLst>
          </p:cNvPr>
          <p:cNvSpPr txBox="1"/>
          <p:nvPr/>
        </p:nvSpPr>
        <p:spPr>
          <a:xfrm>
            <a:off x="866610" y="2978384"/>
            <a:ext cx="2601712"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bg1"/>
                </a:solidFill>
                <a:latin typeface="Garamond"/>
              </a:rPr>
              <a:t>Care staff need to </a:t>
            </a:r>
          </a:p>
          <a:p>
            <a:r>
              <a:rPr lang="en-US" sz="2000" b="1">
                <a:solidFill>
                  <a:schemeClr val="bg1"/>
                </a:solidFill>
                <a:latin typeface="Garamond"/>
              </a:rPr>
              <a:t>understand a lot of information.</a:t>
            </a:r>
          </a:p>
          <a:p>
            <a:endParaRPr lang="en-US">
              <a:solidFill>
                <a:schemeClr val="bg1"/>
              </a:solidFill>
              <a:latin typeface="Garamond"/>
            </a:endParaRPr>
          </a:p>
          <a:p>
            <a:r>
              <a:rPr lang="en-US">
                <a:solidFill>
                  <a:schemeClr val="bg1"/>
                </a:solidFill>
                <a:latin typeface="Garamond"/>
              </a:rPr>
              <a:t>Power point breaks information into smaller, more manageable sections </a:t>
            </a:r>
          </a:p>
        </p:txBody>
      </p:sp>
      <p:cxnSp>
        <p:nvCxnSpPr>
          <p:cNvPr id="22" name="Straight Arrow Connector 21">
            <a:extLst>
              <a:ext uri="{FF2B5EF4-FFF2-40B4-BE49-F238E27FC236}">
                <a16:creationId xmlns:a16="http://schemas.microsoft.com/office/drawing/2014/main" id="{6F7AB2BF-3D47-BE2A-DDCE-C310FF572198}"/>
              </a:ext>
            </a:extLst>
          </p:cNvPr>
          <p:cNvCxnSpPr/>
          <p:nvPr/>
        </p:nvCxnSpPr>
        <p:spPr>
          <a:xfrm flipV="1">
            <a:off x="1022396" y="5156763"/>
            <a:ext cx="934343" cy="753"/>
          </a:xfrm>
          <a:prstGeom prst="straightConnector1">
            <a:avLst/>
          </a:prstGeom>
          <a:ln>
            <a:solidFill>
              <a:schemeClr val="accent5">
                <a:lumMod val="60000"/>
                <a:lumOff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C055F2F1-DFED-C744-858A-648CFC804803}"/>
              </a:ext>
            </a:extLst>
          </p:cNvPr>
          <p:cNvCxnSpPr/>
          <p:nvPr/>
        </p:nvCxnSpPr>
        <p:spPr>
          <a:xfrm flipV="1">
            <a:off x="1034300" y="5297361"/>
            <a:ext cx="921173" cy="8654"/>
          </a:xfrm>
          <a:prstGeom prst="straightConnector1">
            <a:avLst/>
          </a:prstGeom>
          <a:ln>
            <a:solidFill>
              <a:schemeClr val="tx2">
                <a:lumMod val="50000"/>
                <a:lumOff val="50000"/>
              </a:schemeClr>
            </a:solidFill>
          </a:ln>
        </p:spPr>
        <p:style>
          <a:lnRef idx="2">
            <a:schemeClr val="accent1"/>
          </a:lnRef>
          <a:fillRef idx="0">
            <a:schemeClr val="accent1"/>
          </a:fillRef>
          <a:effectRef idx="1">
            <a:schemeClr val="accent1"/>
          </a:effectRef>
          <a:fontRef idx="minor">
            <a:schemeClr val="tx1"/>
          </a:fontRef>
        </p:style>
      </p:cxnSp>
      <p:sp>
        <p:nvSpPr>
          <p:cNvPr id="24" name="Rectangle: Rounded Corners 23">
            <a:extLst>
              <a:ext uri="{FF2B5EF4-FFF2-40B4-BE49-F238E27FC236}">
                <a16:creationId xmlns:a16="http://schemas.microsoft.com/office/drawing/2014/main" id="{89B1825A-A734-E5F1-038F-0417451B0F73}"/>
              </a:ext>
            </a:extLst>
          </p:cNvPr>
          <p:cNvSpPr/>
          <p:nvPr/>
        </p:nvSpPr>
        <p:spPr>
          <a:xfrm>
            <a:off x="4423700" y="2319079"/>
            <a:ext cx="2530592" cy="13412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Visual learning </a:t>
            </a:r>
          </a:p>
          <a:p>
            <a:pPr algn="ctr"/>
            <a:r>
              <a:rPr lang="en-US">
                <a:latin typeface="Garamond"/>
                <a:ea typeface="Calibri"/>
                <a:cs typeface="Calibri"/>
              </a:rPr>
              <a:t>Use images, diagrams and linked videos alongside text.</a:t>
            </a:r>
            <a:endParaRPr lang="en-US" err="1">
              <a:latin typeface="Garamond"/>
              <a:ea typeface="Calibri"/>
              <a:cs typeface="Calibri"/>
            </a:endParaRPr>
          </a:p>
        </p:txBody>
      </p:sp>
      <p:sp>
        <p:nvSpPr>
          <p:cNvPr id="25" name="Oval 24">
            <a:extLst>
              <a:ext uri="{FF2B5EF4-FFF2-40B4-BE49-F238E27FC236}">
                <a16:creationId xmlns:a16="http://schemas.microsoft.com/office/drawing/2014/main" id="{9E0662B9-A7FE-1291-022F-6E71335EE37B}"/>
              </a:ext>
            </a:extLst>
          </p:cNvPr>
          <p:cNvSpPr/>
          <p:nvPr/>
        </p:nvSpPr>
        <p:spPr>
          <a:xfrm>
            <a:off x="4502385" y="2362366"/>
            <a:ext cx="348074" cy="329259"/>
          </a:xfrm>
          <a:prstGeom prst="ellipse">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Box 25">
            <a:extLst>
              <a:ext uri="{FF2B5EF4-FFF2-40B4-BE49-F238E27FC236}">
                <a16:creationId xmlns:a16="http://schemas.microsoft.com/office/drawing/2014/main" id="{8D1E560C-EACD-FAA0-0510-013D9519C94E}"/>
              </a:ext>
            </a:extLst>
          </p:cNvPr>
          <p:cNvSpPr txBox="1"/>
          <p:nvPr/>
        </p:nvSpPr>
        <p:spPr>
          <a:xfrm>
            <a:off x="4678115" y="2587413"/>
            <a:ext cx="576485" cy="3794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Garamond"/>
              </a:rPr>
              <a:t>.</a:t>
            </a:r>
          </a:p>
        </p:txBody>
      </p:sp>
      <p:sp>
        <p:nvSpPr>
          <p:cNvPr id="27" name="TextBox 26">
            <a:extLst>
              <a:ext uri="{FF2B5EF4-FFF2-40B4-BE49-F238E27FC236}">
                <a16:creationId xmlns:a16="http://schemas.microsoft.com/office/drawing/2014/main" id="{59D67DCF-B442-28B1-E362-1ED703510882}"/>
              </a:ext>
            </a:extLst>
          </p:cNvPr>
          <p:cNvSpPr txBox="1"/>
          <p:nvPr/>
        </p:nvSpPr>
        <p:spPr>
          <a:xfrm>
            <a:off x="4585149" y="2315291"/>
            <a:ext cx="933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a:t>
            </a:r>
          </a:p>
        </p:txBody>
      </p:sp>
      <p:sp>
        <p:nvSpPr>
          <p:cNvPr id="28" name="Rectangle: Rounded Corners 27">
            <a:extLst>
              <a:ext uri="{FF2B5EF4-FFF2-40B4-BE49-F238E27FC236}">
                <a16:creationId xmlns:a16="http://schemas.microsoft.com/office/drawing/2014/main" id="{E0F0DC02-C481-920D-69F6-4A2B7C916389}"/>
              </a:ext>
            </a:extLst>
          </p:cNvPr>
          <p:cNvSpPr/>
          <p:nvPr/>
        </p:nvSpPr>
        <p:spPr>
          <a:xfrm>
            <a:off x="4423699" y="3903692"/>
            <a:ext cx="2530592" cy="13412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Easier to follow</a:t>
            </a:r>
            <a:endParaRPr lang="en-US">
              <a:latin typeface="Garamond"/>
              <a:ea typeface="Calibri"/>
              <a:cs typeface="Calibri"/>
            </a:endParaRPr>
          </a:p>
          <a:p>
            <a:pPr algn="ctr"/>
            <a:r>
              <a:rPr lang="en-US">
                <a:latin typeface="Garamond"/>
                <a:ea typeface="Calibri"/>
                <a:cs typeface="Calibri"/>
              </a:rPr>
              <a:t>Help staff understand information more easily.  </a:t>
            </a:r>
          </a:p>
        </p:txBody>
      </p:sp>
      <p:sp>
        <p:nvSpPr>
          <p:cNvPr id="30" name="Oval 29">
            <a:extLst>
              <a:ext uri="{FF2B5EF4-FFF2-40B4-BE49-F238E27FC236}">
                <a16:creationId xmlns:a16="http://schemas.microsoft.com/office/drawing/2014/main" id="{808C0678-065A-C727-2E6A-67DAB5CB0705}"/>
              </a:ext>
            </a:extLst>
          </p:cNvPr>
          <p:cNvSpPr/>
          <p:nvPr/>
        </p:nvSpPr>
        <p:spPr>
          <a:xfrm>
            <a:off x="4502384" y="3929661"/>
            <a:ext cx="348074" cy="329259"/>
          </a:xfrm>
          <a:prstGeom prst="ellipse">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Rounded Corners 31">
            <a:extLst>
              <a:ext uri="{FF2B5EF4-FFF2-40B4-BE49-F238E27FC236}">
                <a16:creationId xmlns:a16="http://schemas.microsoft.com/office/drawing/2014/main" id="{1CC4C353-14E1-EE1E-B413-D9AD586AF80B}"/>
              </a:ext>
            </a:extLst>
          </p:cNvPr>
          <p:cNvSpPr/>
          <p:nvPr/>
        </p:nvSpPr>
        <p:spPr>
          <a:xfrm>
            <a:off x="7601586" y="2319078"/>
            <a:ext cx="2530592" cy="13412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More engaging</a:t>
            </a:r>
          </a:p>
          <a:p>
            <a:pPr algn="ctr"/>
            <a:r>
              <a:rPr lang="en-US">
                <a:latin typeface="Garamond"/>
                <a:ea typeface="Calibri"/>
                <a:cs typeface="Calibri"/>
              </a:rPr>
              <a:t>Make</a:t>
            </a:r>
            <a:r>
              <a:rPr lang="en-US" b="1">
                <a:latin typeface="Garamond"/>
                <a:ea typeface="Calibri"/>
                <a:cs typeface="Calibri"/>
              </a:rPr>
              <a:t> </a:t>
            </a:r>
            <a:r>
              <a:rPr lang="en-US">
                <a:latin typeface="Garamond"/>
                <a:ea typeface="Calibri"/>
                <a:cs typeface="Calibri"/>
              </a:rPr>
              <a:t>training days more engaging and help everyone get involved.</a:t>
            </a:r>
          </a:p>
        </p:txBody>
      </p:sp>
      <p:sp>
        <p:nvSpPr>
          <p:cNvPr id="33" name="Oval 32">
            <a:extLst>
              <a:ext uri="{FF2B5EF4-FFF2-40B4-BE49-F238E27FC236}">
                <a16:creationId xmlns:a16="http://schemas.microsoft.com/office/drawing/2014/main" id="{DE2F946B-7E3C-D489-31E7-CF296919B8A1}"/>
              </a:ext>
            </a:extLst>
          </p:cNvPr>
          <p:cNvSpPr/>
          <p:nvPr/>
        </p:nvSpPr>
        <p:spPr>
          <a:xfrm>
            <a:off x="7688929" y="2362365"/>
            <a:ext cx="348074" cy="329259"/>
          </a:xfrm>
          <a:prstGeom prst="ellipse">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142F37AE-3FA1-5FDB-D51B-04A07463056F}"/>
              </a:ext>
            </a:extLst>
          </p:cNvPr>
          <p:cNvSpPr txBox="1"/>
          <p:nvPr/>
        </p:nvSpPr>
        <p:spPr>
          <a:xfrm flipH="1">
            <a:off x="7755765" y="2314543"/>
            <a:ext cx="1043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a:t>
            </a:r>
          </a:p>
        </p:txBody>
      </p:sp>
      <p:sp>
        <p:nvSpPr>
          <p:cNvPr id="35" name="TextBox 34">
            <a:extLst>
              <a:ext uri="{FF2B5EF4-FFF2-40B4-BE49-F238E27FC236}">
                <a16:creationId xmlns:a16="http://schemas.microsoft.com/office/drawing/2014/main" id="{73084FA7-6EC2-5D64-A2A7-0391BE8329F8}"/>
              </a:ext>
            </a:extLst>
          </p:cNvPr>
          <p:cNvSpPr txBox="1"/>
          <p:nvPr/>
        </p:nvSpPr>
        <p:spPr>
          <a:xfrm>
            <a:off x="4559920" y="3907388"/>
            <a:ext cx="1128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a:t>
            </a:r>
          </a:p>
        </p:txBody>
      </p:sp>
      <p:sp>
        <p:nvSpPr>
          <p:cNvPr id="36" name="Rectangle: Rounded Corners 35">
            <a:extLst>
              <a:ext uri="{FF2B5EF4-FFF2-40B4-BE49-F238E27FC236}">
                <a16:creationId xmlns:a16="http://schemas.microsoft.com/office/drawing/2014/main" id="{BAD2F2D9-8AE2-4F36-FB68-E6928070B8BD}"/>
              </a:ext>
            </a:extLst>
          </p:cNvPr>
          <p:cNvSpPr/>
          <p:nvPr/>
        </p:nvSpPr>
        <p:spPr>
          <a:xfrm>
            <a:off x="7601585" y="3903691"/>
            <a:ext cx="2530592" cy="13412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Trainer support</a:t>
            </a:r>
          </a:p>
          <a:p>
            <a:pPr algn="ctr"/>
            <a:r>
              <a:rPr lang="en-US">
                <a:latin typeface="Garamond"/>
                <a:ea typeface="Calibri"/>
                <a:cs typeface="Calibri"/>
              </a:rPr>
              <a:t>The trainer explain while staff see the main points on screen,</a:t>
            </a:r>
          </a:p>
        </p:txBody>
      </p:sp>
      <p:sp>
        <p:nvSpPr>
          <p:cNvPr id="37" name="Oval 36">
            <a:extLst>
              <a:ext uri="{FF2B5EF4-FFF2-40B4-BE49-F238E27FC236}">
                <a16:creationId xmlns:a16="http://schemas.microsoft.com/office/drawing/2014/main" id="{76F89B50-CF1A-690B-761E-24E7E673BEDA}"/>
              </a:ext>
            </a:extLst>
          </p:cNvPr>
          <p:cNvSpPr/>
          <p:nvPr/>
        </p:nvSpPr>
        <p:spPr>
          <a:xfrm>
            <a:off x="7688929" y="3946979"/>
            <a:ext cx="348074" cy="329259"/>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2EE998DD-162E-7D60-4BB2-FF614761ADD8}"/>
              </a:ext>
            </a:extLst>
          </p:cNvPr>
          <p:cNvSpPr txBox="1"/>
          <p:nvPr/>
        </p:nvSpPr>
        <p:spPr>
          <a:xfrm>
            <a:off x="7755445" y="3924706"/>
            <a:ext cx="1034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4</a:t>
            </a:r>
          </a:p>
        </p:txBody>
      </p:sp>
      <p:sp>
        <p:nvSpPr>
          <p:cNvPr id="39" name="TextBox 38">
            <a:extLst>
              <a:ext uri="{FF2B5EF4-FFF2-40B4-BE49-F238E27FC236}">
                <a16:creationId xmlns:a16="http://schemas.microsoft.com/office/drawing/2014/main" id="{04A3DFD3-2E88-D8C8-B6A8-6FEF9125FB8C}"/>
              </a:ext>
            </a:extLst>
          </p:cNvPr>
          <p:cNvSpPr txBox="1"/>
          <p:nvPr/>
        </p:nvSpPr>
        <p:spPr>
          <a:xfrm>
            <a:off x="2971459" y="5676302"/>
            <a:ext cx="2397497" cy="369332"/>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Garamond"/>
              </a:rPr>
              <a:t>KEY MESSAGE :  </a:t>
            </a:r>
          </a:p>
        </p:txBody>
      </p:sp>
      <p:graphicFrame>
        <p:nvGraphicFramePr>
          <p:cNvPr id="40" name="Diagram 39">
            <a:extLst>
              <a:ext uri="{FF2B5EF4-FFF2-40B4-BE49-F238E27FC236}">
                <a16:creationId xmlns:a16="http://schemas.microsoft.com/office/drawing/2014/main" id="{84B1EC0E-0847-455E-36DA-F539FD7100C8}"/>
              </a:ext>
            </a:extLst>
          </p:cNvPr>
          <p:cNvGraphicFramePr/>
          <p:nvPr>
            <p:extLst>
              <p:ext uri="{D42A27DB-BD31-4B8C-83A1-F6EECF244321}">
                <p14:modId xmlns:p14="http://schemas.microsoft.com/office/powerpoint/2010/main" val="981139702"/>
              </p:ext>
            </p:extLst>
          </p:nvPr>
        </p:nvGraphicFramePr>
        <p:xfrm>
          <a:off x="5749636" y="4094018"/>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71" name="Oval 370">
            <a:extLst>
              <a:ext uri="{FF2B5EF4-FFF2-40B4-BE49-F238E27FC236}">
                <a16:creationId xmlns:a16="http://schemas.microsoft.com/office/drawing/2014/main" id="{2E521AFB-4912-1707-07D2-5321F65A4FEA}"/>
              </a:ext>
            </a:extLst>
          </p:cNvPr>
          <p:cNvSpPr/>
          <p:nvPr/>
        </p:nvSpPr>
        <p:spPr>
          <a:xfrm>
            <a:off x="11288888" y="112887"/>
            <a:ext cx="169333" cy="141111"/>
          </a:xfrm>
          <a:prstGeom prst="ellipse">
            <a:avLst/>
          </a:prstGeom>
          <a:solidFill>
            <a:srgbClr val="FFC000"/>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2" name="Oval 371">
            <a:extLst>
              <a:ext uri="{FF2B5EF4-FFF2-40B4-BE49-F238E27FC236}">
                <a16:creationId xmlns:a16="http://schemas.microsoft.com/office/drawing/2014/main" id="{3226A72F-771E-E354-F99E-A5232986F069}"/>
              </a:ext>
            </a:extLst>
          </p:cNvPr>
          <p:cNvSpPr/>
          <p:nvPr/>
        </p:nvSpPr>
        <p:spPr>
          <a:xfrm>
            <a:off x="11608739" y="122295"/>
            <a:ext cx="169333" cy="141111"/>
          </a:xfrm>
          <a:prstGeom prst="ellipse">
            <a:avLst/>
          </a:prstGeom>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3" name="Oval 372">
            <a:extLst>
              <a:ext uri="{FF2B5EF4-FFF2-40B4-BE49-F238E27FC236}">
                <a16:creationId xmlns:a16="http://schemas.microsoft.com/office/drawing/2014/main" id="{520D7909-81B9-981D-0A8F-6D1BAB1EF43A}"/>
              </a:ext>
            </a:extLst>
          </p:cNvPr>
          <p:cNvSpPr/>
          <p:nvPr/>
        </p:nvSpPr>
        <p:spPr>
          <a:xfrm>
            <a:off x="11928591" y="122295"/>
            <a:ext cx="169333" cy="141111"/>
          </a:xfrm>
          <a:prstGeom prst="ellipse">
            <a:avLst/>
          </a:prstGeom>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66684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linds(horizontal)">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2"/>
                                        </p:tgtEl>
                                        <p:attrNameLst>
                                          <p:attrName>style.visibility</p:attrName>
                                        </p:attrNameLst>
                                      </p:cBhvr>
                                      <p:to>
                                        <p:strVal val="visible"/>
                                      </p:to>
                                    </p:set>
                                    <p:anim calcmode="lin" valueType="num">
                                      <p:cBhvr>
                                        <p:cTn id="12" dur="500" fill="hold"/>
                                        <p:tgtEl>
                                          <p:spTgt spid="32"/>
                                        </p:tgtEl>
                                        <p:attrNameLst>
                                          <p:attrName>ppt_w</p:attrName>
                                        </p:attrNameLst>
                                      </p:cBhvr>
                                      <p:tavLst>
                                        <p:tav tm="0">
                                          <p:val>
                                            <p:fltVal val="0"/>
                                          </p:val>
                                        </p:tav>
                                        <p:tav tm="100000">
                                          <p:val>
                                            <p:strVal val="#ppt_w"/>
                                          </p:val>
                                        </p:tav>
                                      </p:tavLst>
                                    </p:anim>
                                    <p:anim calcmode="lin" valueType="num">
                                      <p:cBhvr>
                                        <p:cTn id="13" dur="500" fill="hold"/>
                                        <p:tgtEl>
                                          <p:spTgt spid="32"/>
                                        </p:tgtEl>
                                        <p:attrNameLst>
                                          <p:attrName>ppt_h</p:attrName>
                                        </p:attrNameLst>
                                      </p:cBhvr>
                                      <p:tavLst>
                                        <p:tav tm="0">
                                          <p:val>
                                            <p:fltVal val="0"/>
                                          </p:val>
                                        </p:tav>
                                        <p:tav tm="100000">
                                          <p:val>
                                            <p:strVal val="#ppt_h"/>
                                          </p:val>
                                        </p:tav>
                                      </p:tavLst>
                                    </p:anim>
                                    <p:animEffect transition="in" filter="fade">
                                      <p:cBhvr>
                                        <p:cTn id="14" dur="500"/>
                                        <p:tgtEl>
                                          <p:spTgt spid="32"/>
                                        </p:tgtEl>
                                      </p:cBhvr>
                                    </p:animEffect>
                                  </p:childTnLst>
                                </p:cTn>
                              </p:par>
                            </p:childTnLst>
                          </p:cTn>
                        </p:par>
                      </p:childTnLst>
                    </p:cTn>
                  </p:par>
                  <p:par>
                    <p:cTn id="15" fill="hold">
                      <p:stCondLst>
                        <p:cond delay="indefinite"/>
                      </p:stCondLst>
                      <p:childTnLst>
                        <p:par>
                          <p:cTn id="16" fill="hold">
                            <p:stCondLst>
                              <p:cond delay="0"/>
                            </p:stCondLst>
                            <p:childTnLst>
                              <p:par>
                                <p:cTn id="17" presetID="5" presetClass="entr" presetSubtype="10" fill="hold" grpId="0" nodeType="clickEffect">
                                  <p:stCondLst>
                                    <p:cond delay="0"/>
                                  </p:stCondLst>
                                  <p:childTnLst>
                                    <p:set>
                                      <p:cBhvr>
                                        <p:cTn id="18" dur="1" fill="hold">
                                          <p:stCondLst>
                                            <p:cond delay="0"/>
                                          </p:stCondLst>
                                        </p:cTn>
                                        <p:tgtEl>
                                          <p:spTgt spid="28"/>
                                        </p:tgtEl>
                                        <p:attrNameLst>
                                          <p:attrName>style.visibility</p:attrName>
                                        </p:attrNameLst>
                                      </p:cBhvr>
                                      <p:to>
                                        <p:strVal val="visible"/>
                                      </p:to>
                                    </p:set>
                                    <p:animEffect transition="in" filter="checkerboard(across)">
                                      <p:cBhvr>
                                        <p:cTn id="19" dur="500"/>
                                        <p:tgtEl>
                                          <p:spTgt spid="28"/>
                                        </p:tgtEl>
                                      </p:cBhvr>
                                    </p:animEffect>
                                  </p:childTnLst>
                                </p:cTn>
                              </p:par>
                            </p:childTnLst>
                          </p:cTn>
                        </p:par>
                      </p:childTnLst>
                    </p:cTn>
                  </p:par>
                  <p:par>
                    <p:cTn id="20" fill="hold">
                      <p:stCondLst>
                        <p:cond delay="indefinite"/>
                      </p:stCondLst>
                      <p:childTnLst>
                        <p:par>
                          <p:cTn id="21" fill="hold">
                            <p:stCondLst>
                              <p:cond delay="0"/>
                            </p:stCondLst>
                            <p:childTnLst>
                              <p:par>
                                <p:cTn id="22" presetID="55" presetClass="entr" presetSubtype="0" fill="hold" grpId="0" nodeType="clickEffect">
                                  <p:stCondLst>
                                    <p:cond delay="0"/>
                                  </p:stCondLst>
                                  <p:childTnLst>
                                    <p:set>
                                      <p:cBhvr>
                                        <p:cTn id="23" dur="1" fill="hold">
                                          <p:stCondLst>
                                            <p:cond delay="0"/>
                                          </p:stCondLst>
                                        </p:cTn>
                                        <p:tgtEl>
                                          <p:spTgt spid="36"/>
                                        </p:tgtEl>
                                        <p:attrNameLst>
                                          <p:attrName>style.visibility</p:attrName>
                                        </p:attrNameLst>
                                      </p:cBhvr>
                                      <p:to>
                                        <p:strVal val="visible"/>
                                      </p:to>
                                    </p:set>
                                    <p:anim calcmode="lin" valueType="num">
                                      <p:cBhvr>
                                        <p:cTn id="24" dur="1000" fill="hold"/>
                                        <p:tgtEl>
                                          <p:spTgt spid="36"/>
                                        </p:tgtEl>
                                        <p:attrNameLst>
                                          <p:attrName>ppt_w</p:attrName>
                                        </p:attrNameLst>
                                      </p:cBhvr>
                                      <p:tavLst>
                                        <p:tav tm="0">
                                          <p:val>
                                            <p:strVal val="#ppt_w*0.70"/>
                                          </p:val>
                                        </p:tav>
                                        <p:tav tm="100000">
                                          <p:val>
                                            <p:strVal val="#ppt_w"/>
                                          </p:val>
                                        </p:tav>
                                      </p:tavLst>
                                    </p:anim>
                                    <p:anim calcmode="lin" valueType="num">
                                      <p:cBhvr>
                                        <p:cTn id="25" dur="1000" fill="hold"/>
                                        <p:tgtEl>
                                          <p:spTgt spid="36"/>
                                        </p:tgtEl>
                                        <p:attrNameLst>
                                          <p:attrName>ppt_h</p:attrName>
                                        </p:attrNameLst>
                                      </p:cBhvr>
                                      <p:tavLst>
                                        <p:tav tm="0">
                                          <p:val>
                                            <p:strVal val="#ppt_h"/>
                                          </p:val>
                                        </p:tav>
                                        <p:tav tm="100000">
                                          <p:val>
                                            <p:strVal val="#ppt_h"/>
                                          </p:val>
                                        </p:tav>
                                      </p:tavLst>
                                    </p:anim>
                                    <p:animEffect transition="in" filter="fade">
                                      <p:cBhvr>
                                        <p:cTn id="26" dur="1000"/>
                                        <p:tgtEl>
                                          <p:spTgt spid="36"/>
                                        </p:tgtEl>
                                      </p:cBhvr>
                                    </p:animEffect>
                                  </p:childTnLst>
                                </p:cTn>
                              </p:par>
                            </p:childTnLst>
                          </p:cTn>
                        </p:par>
                      </p:childTnLst>
                    </p:cTn>
                  </p:par>
                  <p:par>
                    <p:cTn id="27" fill="hold">
                      <p:stCondLst>
                        <p:cond delay="indefinite"/>
                      </p:stCondLst>
                      <p:childTnLst>
                        <p:par>
                          <p:cTn id="28" fill="hold">
                            <p:stCondLst>
                              <p:cond delay="0"/>
                            </p:stCondLst>
                            <p:childTnLst>
                              <p:par>
                                <p:cTn id="29" presetID="18" presetClass="entr" presetSubtype="12" fill="hold" grpId="0" nodeType="clickEffect">
                                  <p:stCondLst>
                                    <p:cond delay="0"/>
                                  </p:stCondLst>
                                  <p:childTnLst>
                                    <p:set>
                                      <p:cBhvr>
                                        <p:cTn id="30" dur="1" fill="hold">
                                          <p:stCondLst>
                                            <p:cond delay="0"/>
                                          </p:stCondLst>
                                        </p:cTn>
                                        <p:tgtEl>
                                          <p:spTgt spid="39"/>
                                        </p:tgtEl>
                                        <p:attrNameLst>
                                          <p:attrName>style.visibility</p:attrName>
                                        </p:attrNameLst>
                                      </p:cBhvr>
                                      <p:to>
                                        <p:strVal val="visible"/>
                                      </p:to>
                                    </p:set>
                                    <p:animEffect transition="in" filter="strips(downLeft)">
                                      <p:cBhvr>
                                        <p:cTn id="31" dur="500"/>
                                        <p:tgtEl>
                                          <p:spTgt spid="39"/>
                                        </p:tgtEl>
                                      </p:cBhvr>
                                    </p:animEffect>
                                  </p:childTnLst>
                                </p:cTn>
                              </p:par>
                            </p:childTnLst>
                          </p:cTn>
                        </p:par>
                      </p:childTnLst>
                    </p:cTn>
                  </p:par>
                  <p:par>
                    <p:cTn id="32" fill="hold">
                      <p:stCondLst>
                        <p:cond delay="indefinite"/>
                      </p:stCondLst>
                      <p:childTnLst>
                        <p:par>
                          <p:cTn id="33" fill="hold">
                            <p:stCondLst>
                              <p:cond delay="0"/>
                            </p:stCondLst>
                            <p:childTnLst>
                              <p:par>
                                <p:cTn id="34" presetID="4" presetClass="entr" presetSubtype="16" fill="hold" grpId="0" nodeType="clickEffect">
                                  <p:stCondLst>
                                    <p:cond delay="0"/>
                                  </p:stCondLst>
                                  <p:childTnLst>
                                    <p:set>
                                      <p:cBhvr>
                                        <p:cTn id="35" dur="1" fill="hold">
                                          <p:stCondLst>
                                            <p:cond delay="0"/>
                                          </p:stCondLst>
                                        </p:cTn>
                                        <p:tgtEl>
                                          <p:spTgt spid="40"/>
                                        </p:tgtEl>
                                        <p:attrNameLst>
                                          <p:attrName>style.visibility</p:attrName>
                                        </p:attrNameLst>
                                      </p:cBhvr>
                                      <p:to>
                                        <p:strVal val="visible"/>
                                      </p:to>
                                    </p:set>
                                    <p:animEffect transition="in" filter="box(in)">
                                      <p:cBhvr>
                                        <p:cTn id="36" dur="20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8" grpId="0" animBg="1"/>
      <p:bldP spid="32" grpId="0" animBg="1"/>
      <p:bldP spid="36" grpId="0" animBg="1"/>
      <p:bldP spid="39" grpId="0" animBg="1"/>
      <p:bldGraphic spid="40"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46"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8" name="Group 47">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0" name="Freeform: Shape 49">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2" name="Freeform: Shape 51">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4" name="Freeform: Shape 53">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167" name="TextBox 166">
            <a:extLst>
              <a:ext uri="{FF2B5EF4-FFF2-40B4-BE49-F238E27FC236}">
                <a16:creationId xmlns:a16="http://schemas.microsoft.com/office/drawing/2014/main" id="{EF29EE69-8DEB-169C-4249-64E675D1A8F3}"/>
              </a:ext>
            </a:extLst>
          </p:cNvPr>
          <p:cNvSpPr txBox="1"/>
          <p:nvPr/>
        </p:nvSpPr>
        <p:spPr>
          <a:xfrm>
            <a:off x="-338667" y="503297"/>
            <a:ext cx="60960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a:solidFill>
                  <a:schemeClr val="tx2">
                    <a:lumMod val="49000"/>
                    <a:lumOff val="51000"/>
                  </a:schemeClr>
                </a:solidFill>
                <a:latin typeface="Garamond"/>
              </a:rPr>
              <a:t>FROM PRESONTATION TO PRACTICE </a:t>
            </a:r>
          </a:p>
        </p:txBody>
      </p:sp>
      <p:sp>
        <p:nvSpPr>
          <p:cNvPr id="168" name="TextBox 167">
            <a:extLst>
              <a:ext uri="{FF2B5EF4-FFF2-40B4-BE49-F238E27FC236}">
                <a16:creationId xmlns:a16="http://schemas.microsoft.com/office/drawing/2014/main" id="{3C1D773F-38AB-C13A-5FAF-6FA977FD9EB8}"/>
              </a:ext>
            </a:extLst>
          </p:cNvPr>
          <p:cNvSpPr txBox="1"/>
          <p:nvPr/>
        </p:nvSpPr>
        <p:spPr>
          <a:xfrm>
            <a:off x="56444" y="1382888"/>
            <a:ext cx="53151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latin typeface="Garamond"/>
              </a:rPr>
              <a:t>How Power Point can benefit Ashford </a:t>
            </a:r>
          </a:p>
        </p:txBody>
      </p:sp>
      <p:sp>
        <p:nvSpPr>
          <p:cNvPr id="169" name="TextBox 168">
            <a:extLst>
              <a:ext uri="{FF2B5EF4-FFF2-40B4-BE49-F238E27FC236}">
                <a16:creationId xmlns:a16="http://schemas.microsoft.com/office/drawing/2014/main" id="{FE37050F-6E64-D7FF-514F-91144EFCE3B8}"/>
              </a:ext>
            </a:extLst>
          </p:cNvPr>
          <p:cNvSpPr txBox="1"/>
          <p:nvPr/>
        </p:nvSpPr>
        <p:spPr>
          <a:xfrm>
            <a:off x="141110" y="1843851"/>
            <a:ext cx="787399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a:solidFill>
                  <a:schemeClr val="accent5">
                    <a:lumMod val="20000"/>
                    <a:lumOff val="80000"/>
                  </a:schemeClr>
                </a:solidFill>
                <a:latin typeface="Garamond"/>
              </a:rPr>
              <a:t>Use the same core training to support staff in important parts of their role.</a:t>
            </a:r>
          </a:p>
        </p:txBody>
      </p:sp>
      <p:sp>
        <p:nvSpPr>
          <p:cNvPr id="170" name="Rectangle: Rounded Corners 169">
            <a:extLst>
              <a:ext uri="{FF2B5EF4-FFF2-40B4-BE49-F238E27FC236}">
                <a16:creationId xmlns:a16="http://schemas.microsoft.com/office/drawing/2014/main" id="{7A511EA2-E757-4369-8039-4F54294FD4AD}"/>
              </a:ext>
            </a:extLst>
          </p:cNvPr>
          <p:cNvSpPr/>
          <p:nvPr/>
        </p:nvSpPr>
        <p:spPr>
          <a:xfrm>
            <a:off x="214891" y="2423750"/>
            <a:ext cx="11589925" cy="649111"/>
          </a:xfrm>
          <a:prstGeom prst="roundRect">
            <a:avLst/>
          </a:prstGeom>
          <a:solidFill>
            <a:schemeClr val="accent5">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atin typeface="Garamond"/>
              </a:rPr>
              <a:t>Safeguarding</a:t>
            </a:r>
            <a:r>
              <a:rPr lang="en-US" b="1">
                <a:latin typeface="Garamond"/>
              </a:rPr>
              <a:t> .  </a:t>
            </a:r>
            <a:r>
              <a:rPr lang="en-US">
                <a:latin typeface="Garamond"/>
              </a:rPr>
              <a:t>Medication communication </a:t>
            </a:r>
            <a:r>
              <a:rPr lang="en-US" b="1">
                <a:latin typeface="Garamond"/>
              </a:rPr>
              <a:t>.</a:t>
            </a:r>
            <a:r>
              <a:rPr lang="en-US">
                <a:latin typeface="Garamond"/>
              </a:rPr>
              <a:t> Record keeping </a:t>
            </a:r>
          </a:p>
        </p:txBody>
      </p:sp>
      <p:sp>
        <p:nvSpPr>
          <p:cNvPr id="171" name="TextBox 170">
            <a:extLst>
              <a:ext uri="{FF2B5EF4-FFF2-40B4-BE49-F238E27FC236}">
                <a16:creationId xmlns:a16="http://schemas.microsoft.com/office/drawing/2014/main" id="{01D7096F-8C4B-0E66-D725-BC040269BA1D}"/>
              </a:ext>
            </a:extLst>
          </p:cNvPr>
          <p:cNvSpPr txBox="1"/>
          <p:nvPr/>
        </p:nvSpPr>
        <p:spPr>
          <a:xfrm>
            <a:off x="874889" y="2467294"/>
            <a:ext cx="548451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rgbClr val="FFFF00"/>
                </a:solidFill>
                <a:latin typeface="Garamond"/>
              </a:rPr>
              <a:t>REAL-LIFE TRAINING EXAMPLES </a:t>
            </a:r>
          </a:p>
        </p:txBody>
      </p:sp>
      <p:sp>
        <p:nvSpPr>
          <p:cNvPr id="172" name="Oval 171">
            <a:extLst>
              <a:ext uri="{FF2B5EF4-FFF2-40B4-BE49-F238E27FC236}">
                <a16:creationId xmlns:a16="http://schemas.microsoft.com/office/drawing/2014/main" id="{8297F1BD-780F-3864-CC8C-002E349FF93F}"/>
              </a:ext>
            </a:extLst>
          </p:cNvPr>
          <p:cNvSpPr/>
          <p:nvPr/>
        </p:nvSpPr>
        <p:spPr>
          <a:xfrm>
            <a:off x="319852" y="2589591"/>
            <a:ext cx="348074" cy="338666"/>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TextBox 172">
            <a:extLst>
              <a:ext uri="{FF2B5EF4-FFF2-40B4-BE49-F238E27FC236}">
                <a16:creationId xmlns:a16="http://schemas.microsoft.com/office/drawing/2014/main" id="{85B44565-3D9E-3584-5D80-ADDF33ED2A7F}"/>
              </a:ext>
            </a:extLst>
          </p:cNvPr>
          <p:cNvSpPr txBox="1"/>
          <p:nvPr/>
        </p:nvSpPr>
        <p:spPr>
          <a:xfrm>
            <a:off x="319851" y="2592547"/>
            <a:ext cx="7808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 !</a:t>
            </a:r>
          </a:p>
        </p:txBody>
      </p:sp>
      <p:sp>
        <p:nvSpPr>
          <p:cNvPr id="176" name="Rectangle: Rounded Corners 175">
            <a:extLst>
              <a:ext uri="{FF2B5EF4-FFF2-40B4-BE49-F238E27FC236}">
                <a16:creationId xmlns:a16="http://schemas.microsoft.com/office/drawing/2014/main" id="{B563F867-3233-9BD9-8870-B744041C32F4}"/>
              </a:ext>
            </a:extLst>
          </p:cNvPr>
          <p:cNvSpPr/>
          <p:nvPr/>
        </p:nvSpPr>
        <p:spPr>
          <a:xfrm>
            <a:off x="708312" y="3425794"/>
            <a:ext cx="3555999" cy="230079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CONSISTANTY </a:t>
            </a:r>
          </a:p>
          <a:p>
            <a:pPr algn="ctr"/>
            <a:endParaRPr lang="en-US" b="1">
              <a:latin typeface="Garamond"/>
              <a:ea typeface="Calibri"/>
              <a:cs typeface="Calibri"/>
            </a:endParaRPr>
          </a:p>
          <a:p>
            <a:pPr algn="ctr"/>
            <a:r>
              <a:rPr lang="en-US">
                <a:latin typeface="Garamond"/>
                <a:ea typeface="Calibri"/>
                <a:cs typeface="Calibri"/>
              </a:rPr>
              <a:t>Use the same presentation for different staff members so everyone receives the same core information.</a:t>
            </a:r>
          </a:p>
        </p:txBody>
      </p:sp>
      <p:sp>
        <p:nvSpPr>
          <p:cNvPr id="178" name="Rectangle: Rounded Corners 177">
            <a:extLst>
              <a:ext uri="{FF2B5EF4-FFF2-40B4-BE49-F238E27FC236}">
                <a16:creationId xmlns:a16="http://schemas.microsoft.com/office/drawing/2014/main" id="{A7A483E8-8B88-8D9E-3ECD-2D3E866145DC}"/>
              </a:ext>
            </a:extLst>
          </p:cNvPr>
          <p:cNvSpPr/>
          <p:nvPr/>
        </p:nvSpPr>
        <p:spPr>
          <a:xfrm>
            <a:off x="4920814" y="3425793"/>
            <a:ext cx="3085629" cy="230079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SUPPORT NEW STAFF</a:t>
            </a:r>
          </a:p>
          <a:p>
            <a:pPr algn="ctr"/>
            <a:endParaRPr lang="en-US" b="1">
              <a:latin typeface="Garamond"/>
              <a:ea typeface="Calibri"/>
              <a:cs typeface="Calibri"/>
            </a:endParaRPr>
          </a:p>
          <a:p>
            <a:pPr algn="ctr"/>
            <a:r>
              <a:rPr lang="en-US">
                <a:latin typeface="Garamond"/>
                <a:ea typeface="Calibri"/>
                <a:cs typeface="Calibri"/>
              </a:rPr>
              <a:t>Give new staff a structured </a:t>
            </a:r>
            <a:r>
              <a:rPr lang="en-US" err="1">
                <a:latin typeface="Garamond"/>
                <a:ea typeface="Calibri"/>
                <a:cs typeface="Calibri"/>
              </a:rPr>
              <a:t>introdutction</a:t>
            </a:r>
            <a:r>
              <a:rPr lang="en-US">
                <a:latin typeface="Garamond"/>
                <a:ea typeface="Calibri"/>
                <a:cs typeface="Calibri"/>
              </a:rPr>
              <a:t> to important areas of their role.</a:t>
            </a:r>
          </a:p>
        </p:txBody>
      </p:sp>
      <p:sp>
        <p:nvSpPr>
          <p:cNvPr id="182" name="Rectangle: Rounded Corners 181">
            <a:extLst>
              <a:ext uri="{FF2B5EF4-FFF2-40B4-BE49-F238E27FC236}">
                <a16:creationId xmlns:a16="http://schemas.microsoft.com/office/drawing/2014/main" id="{D8956ED5-7777-5671-E2E4-8BC1EC9DAC5A}"/>
              </a:ext>
            </a:extLst>
          </p:cNvPr>
          <p:cNvSpPr/>
          <p:nvPr/>
        </p:nvSpPr>
        <p:spPr>
          <a:xfrm>
            <a:off x="8603815" y="3429422"/>
            <a:ext cx="3020449" cy="2299177"/>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EASY TO REVISIT </a:t>
            </a:r>
          </a:p>
          <a:p>
            <a:pPr algn="ctr"/>
            <a:endParaRPr lang="en-US" b="1">
              <a:latin typeface="Garamond"/>
              <a:ea typeface="Calibri"/>
              <a:cs typeface="Calibri"/>
            </a:endParaRPr>
          </a:p>
          <a:p>
            <a:pPr algn="ctr"/>
            <a:r>
              <a:rPr lang="en-US" b="1">
                <a:latin typeface="Garamond"/>
                <a:ea typeface="Calibri"/>
                <a:cs typeface="Calibri"/>
              </a:rPr>
              <a:t>Save and share power point so staff can refer back to training materials when they need to .</a:t>
            </a:r>
          </a:p>
        </p:txBody>
      </p:sp>
      <p:sp>
        <p:nvSpPr>
          <p:cNvPr id="183" name="Rectangle 182">
            <a:extLst>
              <a:ext uri="{FF2B5EF4-FFF2-40B4-BE49-F238E27FC236}">
                <a16:creationId xmlns:a16="http://schemas.microsoft.com/office/drawing/2014/main" id="{8BB0A8A5-13C1-A747-5B4E-C1BB94C1FCC8}"/>
              </a:ext>
            </a:extLst>
          </p:cNvPr>
          <p:cNvSpPr/>
          <p:nvPr/>
        </p:nvSpPr>
        <p:spPr>
          <a:xfrm>
            <a:off x="478971" y="5867401"/>
            <a:ext cx="11234056" cy="631370"/>
          </a:xfrm>
          <a:prstGeom prst="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Garamond"/>
            </a:endParaRPr>
          </a:p>
        </p:txBody>
      </p:sp>
      <p:sp>
        <p:nvSpPr>
          <p:cNvPr id="185" name="TextBox 184">
            <a:extLst>
              <a:ext uri="{FF2B5EF4-FFF2-40B4-BE49-F238E27FC236}">
                <a16:creationId xmlns:a16="http://schemas.microsoft.com/office/drawing/2014/main" id="{A3CFA524-91FC-EBE3-7AC8-7EFE9D17E3C2}"/>
              </a:ext>
            </a:extLst>
          </p:cNvPr>
          <p:cNvSpPr txBox="1"/>
          <p:nvPr/>
        </p:nvSpPr>
        <p:spPr>
          <a:xfrm>
            <a:off x="478970" y="5867398"/>
            <a:ext cx="284117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6">
                    <a:lumMod val="60000"/>
                    <a:lumOff val="40000"/>
                  </a:schemeClr>
                </a:solidFill>
                <a:latin typeface="Garamond"/>
              </a:rPr>
              <a:t>Our goal </a:t>
            </a:r>
          </a:p>
        </p:txBody>
      </p:sp>
      <p:sp>
        <p:nvSpPr>
          <p:cNvPr id="186" name="TextBox 185">
            <a:extLst>
              <a:ext uri="{FF2B5EF4-FFF2-40B4-BE49-F238E27FC236}">
                <a16:creationId xmlns:a16="http://schemas.microsoft.com/office/drawing/2014/main" id="{87CC0D28-ADA2-FC7A-E6E7-B657C277A4AB}"/>
              </a:ext>
            </a:extLst>
          </p:cNvPr>
          <p:cNvSpPr txBox="1"/>
          <p:nvPr/>
        </p:nvSpPr>
        <p:spPr>
          <a:xfrm>
            <a:off x="2634342" y="5998029"/>
            <a:ext cx="6934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bg1"/>
                </a:solidFill>
                <a:latin typeface="Garamond"/>
              </a:rPr>
              <a:t>Better communication . Fewer mistakes .  More efficient teamwork </a:t>
            </a:r>
          </a:p>
        </p:txBody>
      </p:sp>
      <p:sp>
        <p:nvSpPr>
          <p:cNvPr id="187" name="TextBox 186">
            <a:extLst>
              <a:ext uri="{FF2B5EF4-FFF2-40B4-BE49-F238E27FC236}">
                <a16:creationId xmlns:a16="http://schemas.microsoft.com/office/drawing/2014/main" id="{EC82829E-BEAD-7E7A-5B0A-380CFA2BC3BB}"/>
              </a:ext>
            </a:extLst>
          </p:cNvPr>
          <p:cNvSpPr txBox="1"/>
          <p:nvPr/>
        </p:nvSpPr>
        <p:spPr>
          <a:xfrm>
            <a:off x="327313" y="6512626"/>
            <a:ext cx="42446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a:solidFill>
                  <a:schemeClr val="bg1"/>
                </a:solidFill>
              </a:rPr>
              <a:t>Microsoft (2026) </a:t>
            </a:r>
            <a:r>
              <a:rPr lang="en-US"/>
              <a:t> </a:t>
            </a:r>
          </a:p>
        </p:txBody>
      </p:sp>
      <p:sp>
        <p:nvSpPr>
          <p:cNvPr id="189" name="Oval 188">
            <a:extLst>
              <a:ext uri="{FF2B5EF4-FFF2-40B4-BE49-F238E27FC236}">
                <a16:creationId xmlns:a16="http://schemas.microsoft.com/office/drawing/2014/main" id="{E6B47C8C-D584-EC72-350C-1273A76DD94F}"/>
              </a:ext>
            </a:extLst>
          </p:cNvPr>
          <p:cNvSpPr/>
          <p:nvPr/>
        </p:nvSpPr>
        <p:spPr>
          <a:xfrm>
            <a:off x="11335925" y="112887"/>
            <a:ext cx="169333" cy="141111"/>
          </a:xfrm>
          <a:prstGeom prst="ellipse">
            <a:avLst/>
          </a:prstGeom>
          <a:solidFill>
            <a:schemeClr val="accent1">
              <a:lumMod val="60000"/>
              <a:lumOff val="40000"/>
            </a:schemeClr>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Oval 190">
            <a:extLst>
              <a:ext uri="{FF2B5EF4-FFF2-40B4-BE49-F238E27FC236}">
                <a16:creationId xmlns:a16="http://schemas.microsoft.com/office/drawing/2014/main" id="{E36C52E2-008E-2B0A-3049-E8A4468D310E}"/>
              </a:ext>
            </a:extLst>
          </p:cNvPr>
          <p:cNvSpPr/>
          <p:nvPr/>
        </p:nvSpPr>
        <p:spPr>
          <a:xfrm>
            <a:off x="11620029" y="114768"/>
            <a:ext cx="169333" cy="141111"/>
          </a:xfrm>
          <a:prstGeom prst="ellipse">
            <a:avLst/>
          </a:prstGeom>
          <a:solidFill>
            <a:srgbClr val="FFC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Oval 192">
            <a:extLst>
              <a:ext uri="{FF2B5EF4-FFF2-40B4-BE49-F238E27FC236}">
                <a16:creationId xmlns:a16="http://schemas.microsoft.com/office/drawing/2014/main" id="{7C6B0D91-7EFB-DC62-6425-7DC052572839}"/>
              </a:ext>
            </a:extLst>
          </p:cNvPr>
          <p:cNvSpPr/>
          <p:nvPr/>
        </p:nvSpPr>
        <p:spPr>
          <a:xfrm>
            <a:off x="11894725" y="116650"/>
            <a:ext cx="169333" cy="141111"/>
          </a:xfrm>
          <a:prstGeom prst="ellipse">
            <a:avLst/>
          </a:prstGeom>
          <a:solidFill>
            <a:schemeClr val="accent1">
              <a:lumMod val="60000"/>
              <a:lumOff val="40000"/>
            </a:schemeClr>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2170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76"/>
                                        </p:tgtEl>
                                        <p:attrNameLst>
                                          <p:attrName>style.visibility</p:attrName>
                                        </p:attrNameLst>
                                      </p:cBhvr>
                                      <p:to>
                                        <p:strVal val="visible"/>
                                      </p:to>
                                    </p:set>
                                    <p:animEffect transition="in" filter="blinds(horizontal)">
                                      <p:cBhvr>
                                        <p:cTn id="7" dur="500"/>
                                        <p:tgtEl>
                                          <p:spTgt spid="176"/>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78"/>
                                        </p:tgtEl>
                                        <p:attrNameLst>
                                          <p:attrName>style.visibility</p:attrName>
                                        </p:attrNameLst>
                                      </p:cBhvr>
                                      <p:to>
                                        <p:strVal val="visible"/>
                                      </p:to>
                                    </p:set>
                                    <p:animEffect transition="in" filter="blinds(horizontal)">
                                      <p:cBhvr>
                                        <p:cTn id="12" dur="500"/>
                                        <p:tgtEl>
                                          <p:spTgt spid="178"/>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2"/>
                                        </p:tgtEl>
                                        <p:attrNameLst>
                                          <p:attrName>style.visibility</p:attrName>
                                        </p:attrNameLst>
                                      </p:cBhvr>
                                      <p:to>
                                        <p:strVal val="visible"/>
                                      </p:to>
                                    </p:set>
                                    <p:animEffect transition="in" filter="blinds(horizontal)">
                                      <p:cBhvr>
                                        <p:cTn id="17" dur="500"/>
                                        <p:tgtEl>
                                          <p:spTgt spid="182"/>
                                        </p:tgtEl>
                                      </p:cBhvr>
                                    </p:animEffect>
                                  </p:childTnLst>
                                </p:cTn>
                              </p:par>
                            </p:childTnLst>
                          </p:cTn>
                        </p:par>
                      </p:childTnLst>
                    </p:cTn>
                  </p:par>
                  <p:par>
                    <p:cTn id="18" fill="hold">
                      <p:stCondLst>
                        <p:cond delay="indefinite"/>
                      </p:stCondLst>
                      <p:childTnLst>
                        <p:par>
                          <p:cTn id="19" fill="hold">
                            <p:stCondLst>
                              <p:cond delay="0"/>
                            </p:stCondLst>
                            <p:childTnLst>
                              <p:par>
                                <p:cTn id="20" presetID="12" presetClass="entr" presetSubtype="4" fill="hold" grpId="0" nodeType="clickEffect">
                                  <p:stCondLst>
                                    <p:cond delay="0"/>
                                  </p:stCondLst>
                                  <p:childTnLst>
                                    <p:set>
                                      <p:cBhvr>
                                        <p:cTn id="21" dur="1" fill="hold">
                                          <p:stCondLst>
                                            <p:cond delay="0"/>
                                          </p:stCondLst>
                                        </p:cTn>
                                        <p:tgtEl>
                                          <p:spTgt spid="183"/>
                                        </p:tgtEl>
                                        <p:attrNameLst>
                                          <p:attrName>style.visibility</p:attrName>
                                        </p:attrNameLst>
                                      </p:cBhvr>
                                      <p:to>
                                        <p:strVal val="visible"/>
                                      </p:to>
                                    </p:set>
                                    <p:anim calcmode="lin" valueType="num">
                                      <p:cBhvr additive="base">
                                        <p:cTn id="22" dur="500"/>
                                        <p:tgtEl>
                                          <p:spTgt spid="183"/>
                                        </p:tgtEl>
                                        <p:attrNameLst>
                                          <p:attrName>ppt_y</p:attrName>
                                        </p:attrNameLst>
                                      </p:cBhvr>
                                      <p:tavLst>
                                        <p:tav tm="0">
                                          <p:val>
                                            <p:strVal val="#ppt_y+#ppt_h*1.125000"/>
                                          </p:val>
                                        </p:tav>
                                        <p:tav tm="100000">
                                          <p:val>
                                            <p:strVal val="#ppt_y"/>
                                          </p:val>
                                        </p:tav>
                                      </p:tavLst>
                                    </p:anim>
                                    <p:animEffect transition="in" filter="wipe(up)">
                                      <p:cBhvr>
                                        <p:cTn id="23" dur="500"/>
                                        <p:tgtEl>
                                          <p:spTgt spid="183"/>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85"/>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6"/>
                                        </p:tgtEl>
                                        <p:attrNameLst>
                                          <p:attrName>style.visibility</p:attrName>
                                        </p:attrNameLst>
                                      </p:cBhvr>
                                      <p:to>
                                        <p:strVal val="visible"/>
                                      </p:to>
                                    </p:set>
                                    <p:animEffect transition="in" filter="fade">
                                      <p:cBhvr>
                                        <p:cTn id="32" dur="500"/>
                                        <p:tgtEl>
                                          <p:spTgt spid="1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 grpId="0" animBg="1"/>
      <p:bldP spid="178" grpId="0" animBg="1"/>
      <p:bldP spid="182" grpId="0" animBg="1"/>
      <p:bldP spid="183" grpId="0" animBg="1"/>
      <p:bldP spid="185" grpId="0"/>
      <p:bldP spid="18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376F9EE-A953-4057-9A5C-746A7DECA1C5}"/>
              </a:ext>
            </a:extLst>
          </p:cNvPr>
          <p:cNvSpPr>
            <a:spLocks noGrp="1"/>
          </p:cNvSpPr>
          <p:nvPr>
            <p:ph type="title"/>
          </p:nvPr>
        </p:nvSpPr>
        <p:spPr>
          <a:xfrm>
            <a:off x="2011786" y="4991"/>
            <a:ext cx="7567915" cy="571431"/>
          </a:xfrm>
        </p:spPr>
        <p:txBody>
          <a:bodyPr vert="horz" lIns="91440" tIns="45720" rIns="91440" bIns="45720" rtlCol="0" anchor="b">
            <a:normAutofit/>
          </a:bodyPr>
          <a:lstStyle/>
          <a:p>
            <a:pPr algn="ctr"/>
            <a:r>
              <a:rPr lang="en-US" sz="2400">
                <a:solidFill>
                  <a:schemeClr val="bg1"/>
                </a:solidFill>
              </a:rPr>
              <a:t>How power point improves  communication ?</a:t>
            </a:r>
          </a:p>
        </p:txBody>
      </p:sp>
      <p:sp>
        <p:nvSpPr>
          <p:cNvPr id="3" name="Text Placeholder 2">
            <a:extLst>
              <a:ext uri="{FF2B5EF4-FFF2-40B4-BE49-F238E27FC236}">
                <a16:creationId xmlns:a16="http://schemas.microsoft.com/office/drawing/2014/main" id="{F9A9CDD0-EDE2-EC94-10EC-39F92D9514F0}"/>
              </a:ext>
            </a:extLst>
          </p:cNvPr>
          <p:cNvSpPr>
            <a:spLocks noGrp="1"/>
          </p:cNvSpPr>
          <p:nvPr>
            <p:ph type="body" idx="1"/>
          </p:nvPr>
        </p:nvSpPr>
        <p:spPr>
          <a:xfrm>
            <a:off x="789708" y="760555"/>
            <a:ext cx="6015159" cy="5828823"/>
          </a:xfrm>
        </p:spPr>
        <p:txBody>
          <a:bodyPr vert="horz" lIns="91440" tIns="45720" rIns="91440" bIns="45720" rtlCol="0" anchor="t">
            <a:normAutofit/>
          </a:bodyPr>
          <a:lstStyle/>
          <a:p>
            <a:r>
              <a:rPr lang="en-US" sz="2000">
                <a:solidFill>
                  <a:schemeClr val="bg1"/>
                </a:solidFill>
              </a:rPr>
              <a:t>Using a PowerPoint presentation helps improve communication in several ways, some of those being.</a:t>
            </a:r>
            <a:endParaRPr lang="en-US">
              <a:solidFill>
                <a:schemeClr val="bg1"/>
              </a:solidFill>
            </a:endParaRPr>
          </a:p>
          <a:p>
            <a:pPr marL="342900" indent="-342900">
              <a:buFont typeface="Wingdings" panose="020B0604020202020204" pitchFamily="34" charset="0"/>
              <a:buChar char="Ø"/>
            </a:pPr>
            <a:r>
              <a:rPr lang="en-US" sz="2000">
                <a:solidFill>
                  <a:schemeClr val="bg1"/>
                </a:solidFill>
              </a:rPr>
              <a:t>It can help to increase engagement so rather than having endless amounts of writing a presentation can keep it short whilst including all the relevant information. Having separate slides can assist with taking in the information without feeling like you're being over loaded. Staff will also find it easier to ask questions based on each slide being shown at the time.</a:t>
            </a:r>
          </a:p>
          <a:p>
            <a:pPr marL="342900" indent="-342900">
              <a:buFont typeface="Wingdings" panose="020B0604020202020204" pitchFamily="34" charset="0"/>
              <a:buChar char="Ø"/>
            </a:pPr>
            <a:r>
              <a:rPr lang="en-US" sz="2000">
                <a:solidFill>
                  <a:schemeClr val="bg1"/>
                </a:solidFill>
              </a:rPr>
              <a:t>It can support people with different styles of learning for example someone might find it easier to learn in a visual way whereas others might find it helpful to listen to the presentation.</a:t>
            </a:r>
          </a:p>
          <a:p>
            <a:pPr marL="342900" indent="-342900">
              <a:buFont typeface="Wingdings" panose="020B0604020202020204" pitchFamily="34" charset="0"/>
              <a:buChar char="Ø"/>
            </a:pPr>
            <a:r>
              <a:rPr lang="en-US" sz="2000">
                <a:solidFill>
                  <a:schemeClr val="bg1"/>
                </a:solidFill>
              </a:rPr>
              <a:t>Any complex ideas can be simplified into bullet points or charts so the staff can understand the information in a clearer and more helpful way.</a:t>
            </a:r>
          </a:p>
          <a:p>
            <a:pPr marL="342900" indent="-342900">
              <a:buFont typeface="Wingdings" panose="020B0604020202020204" pitchFamily="34" charset="0"/>
              <a:buChar char="Ø"/>
            </a:pPr>
            <a:endParaRPr lang="en-US" sz="2000">
              <a:solidFill>
                <a:schemeClr val="bg1"/>
              </a:solidFill>
            </a:endParaRPr>
          </a:p>
          <a:p>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endParaRPr lang="en-US" sz="2000">
              <a:solidFill>
                <a:schemeClr val="bg1"/>
              </a:solidFill>
            </a:endParaRPr>
          </a:p>
        </p:txBody>
      </p:sp>
      <p:pic>
        <p:nvPicPr>
          <p:cNvPr id="4" name="Picture 3">
            <a:extLst>
              <a:ext uri="{FF2B5EF4-FFF2-40B4-BE49-F238E27FC236}">
                <a16:creationId xmlns:a16="http://schemas.microsoft.com/office/drawing/2014/main" id="{BF48EFA6-4577-4103-41D3-0F953E288DC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180190" y="2557157"/>
            <a:ext cx="3185524" cy="1477588"/>
          </a:xfrm>
          <a:prstGeom prst="rect">
            <a:avLst/>
          </a:prstGeom>
        </p:spPr>
      </p:pic>
      <p:sp>
        <p:nvSpPr>
          <p:cNvPr id="5" name="TextBox 4">
            <a:extLst>
              <a:ext uri="{FF2B5EF4-FFF2-40B4-BE49-F238E27FC236}">
                <a16:creationId xmlns:a16="http://schemas.microsoft.com/office/drawing/2014/main" id="{DC5E0913-D901-23C6-C05A-EF41EC569FE8}"/>
              </a:ext>
            </a:extLst>
          </p:cNvPr>
          <p:cNvSpPr txBox="1"/>
          <p:nvPr/>
        </p:nvSpPr>
        <p:spPr>
          <a:xfrm>
            <a:off x="8179707" y="4240590"/>
            <a:ext cx="3186491" cy="111881"/>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274412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Table 4">
            <a:extLst>
              <a:ext uri="{FF2B5EF4-FFF2-40B4-BE49-F238E27FC236}">
                <a16:creationId xmlns:a16="http://schemas.microsoft.com/office/drawing/2014/main" id="{3439F85E-E214-0E6A-7D82-F23A522806B8}"/>
              </a:ext>
            </a:extLst>
          </p:cNvPr>
          <p:cNvGraphicFramePr>
            <a:graphicFrameLocks noGrp="1"/>
          </p:cNvGraphicFramePr>
          <p:nvPr>
            <p:extLst>
              <p:ext uri="{D42A27DB-BD31-4B8C-83A1-F6EECF244321}">
                <p14:modId xmlns:p14="http://schemas.microsoft.com/office/powerpoint/2010/main" val="2995851910"/>
              </p:ext>
            </p:extLst>
          </p:nvPr>
        </p:nvGraphicFramePr>
        <p:xfrm>
          <a:off x="711200" y="518160"/>
          <a:ext cx="10772386" cy="4524386"/>
        </p:xfrm>
        <a:graphic>
          <a:graphicData uri="http://schemas.openxmlformats.org/drawingml/2006/table">
            <a:tbl>
              <a:tblPr firstRow="1" bandRow="1">
                <a:tableStyleId>{22838BEF-8BB2-4498-84A7-C5851F593DF1}</a:tableStyleId>
              </a:tblPr>
              <a:tblGrid>
                <a:gridCol w="5367261">
                  <a:extLst>
                    <a:ext uri="{9D8B030D-6E8A-4147-A177-3AD203B41FA5}">
                      <a16:colId xmlns:a16="http://schemas.microsoft.com/office/drawing/2014/main" val="82339789"/>
                    </a:ext>
                  </a:extLst>
                </a:gridCol>
                <a:gridCol w="5405125">
                  <a:extLst>
                    <a:ext uri="{9D8B030D-6E8A-4147-A177-3AD203B41FA5}">
                      <a16:colId xmlns:a16="http://schemas.microsoft.com/office/drawing/2014/main" val="2627596228"/>
                    </a:ext>
                  </a:extLst>
                </a:gridCol>
              </a:tblGrid>
              <a:tr h="375871">
                <a:tc>
                  <a:txBody>
                    <a:bodyPr/>
                    <a:lstStyle/>
                    <a:p>
                      <a:r>
                        <a:rPr lang="en-US">
                          <a:solidFill>
                            <a:schemeClr val="tx1"/>
                          </a:solidFill>
                        </a:rPr>
                        <a:t>                                       </a:t>
                      </a:r>
                      <a:r>
                        <a:rPr lang="en-US" u="sng">
                          <a:solidFill>
                            <a:schemeClr val="tx1"/>
                          </a:solidFill>
                        </a:rPr>
                        <a:t>Advantages </a:t>
                      </a:r>
                    </a:p>
                  </a:txBody>
                  <a:tcPr/>
                </a:tc>
                <a:tc>
                  <a:txBody>
                    <a:bodyPr/>
                    <a:lstStyle/>
                    <a:p>
                      <a:r>
                        <a:rPr lang="en-US">
                          <a:solidFill>
                            <a:schemeClr val="tx1"/>
                          </a:solidFill>
                        </a:rPr>
                        <a:t>                                         </a:t>
                      </a:r>
                      <a:r>
                        <a:rPr lang="en-US" u="sng">
                          <a:solidFill>
                            <a:schemeClr val="tx1"/>
                          </a:solidFill>
                        </a:rPr>
                        <a:t>Limitations</a:t>
                      </a:r>
                    </a:p>
                  </a:txBody>
                  <a:tcPr/>
                </a:tc>
                <a:extLst>
                  <a:ext uri="{0D108BD9-81ED-4DB2-BD59-A6C34878D82A}">
                    <a16:rowId xmlns:a16="http://schemas.microsoft.com/office/drawing/2014/main" val="1749925923"/>
                  </a:ext>
                </a:extLst>
              </a:tr>
              <a:tr h="4148515">
                <a:tc>
                  <a:txBody>
                    <a:bodyPr/>
                    <a:lstStyle/>
                    <a:p>
                      <a:pPr marL="285750" indent="-285750">
                        <a:buFont typeface="Arial"/>
                        <a:buChar char="•"/>
                      </a:pPr>
                      <a:r>
                        <a:rPr lang="en-US"/>
                        <a:t>  Easy to </a:t>
                      </a:r>
                      <a:r>
                        <a:rPr lang="en-US" err="1"/>
                        <a:t>organise</a:t>
                      </a:r>
                      <a:r>
                        <a:rPr lang="en-US"/>
                        <a:t> information into  clear sections</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Can include images, videos &amp; diagrams</a:t>
                      </a:r>
                    </a:p>
                    <a:p>
                      <a:pPr marL="285750" lvl="0" indent="-285750">
                        <a:buFont typeface="Arial"/>
                        <a:buChar char="•"/>
                      </a:pPr>
                      <a:endParaRPr lang="en-US"/>
                    </a:p>
                    <a:p>
                      <a:pPr marL="0" lvl="0" indent="0">
                        <a:buNone/>
                      </a:pPr>
                      <a:r>
                        <a:rPr lang="en-US"/>
                        <a:t> </a:t>
                      </a:r>
                    </a:p>
                    <a:p>
                      <a:pPr marL="285750" lvl="0" indent="-285750">
                        <a:buFont typeface="Arial"/>
                        <a:buChar char="•"/>
                      </a:pPr>
                      <a:r>
                        <a:rPr lang="en-US"/>
                        <a:t> Helps highlight the main points</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Can be saved and shared for staff to refer back to</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Can be reused and updated for future training</a:t>
                      </a:r>
                    </a:p>
                  </a:txBody>
                  <a:tcPr/>
                </a:tc>
                <a:tc>
                  <a:txBody>
                    <a:bodyPr/>
                    <a:lstStyle/>
                    <a:p>
                      <a:pPr marL="285750" indent="-285750">
                        <a:buFont typeface="Arial"/>
                        <a:buChar char="•"/>
                      </a:pPr>
                      <a:r>
                        <a:rPr lang="en-US"/>
                        <a:t> Too much information can cause in information overload</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Staff may become less involved if they only watch the slides </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Technical problems could interrupt the session s</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It may not be suitable on its own for practical skills or demonstrations</a:t>
                      </a:r>
                    </a:p>
                  </a:txBody>
                  <a:tcPr/>
                </a:tc>
                <a:extLst>
                  <a:ext uri="{0D108BD9-81ED-4DB2-BD59-A6C34878D82A}">
                    <a16:rowId xmlns:a16="http://schemas.microsoft.com/office/drawing/2014/main" val="3757910626"/>
                  </a:ext>
                </a:extLst>
              </a:tr>
            </a:tbl>
          </a:graphicData>
        </a:graphic>
      </p:graphicFrame>
      <p:sp>
        <p:nvSpPr>
          <p:cNvPr id="6" name="TextBox 5">
            <a:extLst>
              <a:ext uri="{FF2B5EF4-FFF2-40B4-BE49-F238E27FC236}">
                <a16:creationId xmlns:a16="http://schemas.microsoft.com/office/drawing/2014/main" id="{FE69A2A3-6238-ED2A-403E-A875152E3A03}"/>
              </a:ext>
            </a:extLst>
          </p:cNvPr>
          <p:cNvSpPr txBox="1"/>
          <p:nvPr/>
        </p:nvSpPr>
        <p:spPr>
          <a:xfrm>
            <a:off x="5945481" y="6489049"/>
            <a:ext cx="51834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Source: (northern Illinois University, 2020)</a:t>
            </a:r>
          </a:p>
        </p:txBody>
      </p:sp>
      <p:sp>
        <p:nvSpPr>
          <p:cNvPr id="4" name="TextBox 3">
            <a:extLst>
              <a:ext uri="{FF2B5EF4-FFF2-40B4-BE49-F238E27FC236}">
                <a16:creationId xmlns:a16="http://schemas.microsoft.com/office/drawing/2014/main" id="{F8EF4DF2-C240-BF71-1FE4-F05F5DEDE188}"/>
              </a:ext>
            </a:extLst>
          </p:cNvPr>
          <p:cNvSpPr txBox="1"/>
          <p:nvPr/>
        </p:nvSpPr>
        <p:spPr>
          <a:xfrm>
            <a:off x="930422" y="5047501"/>
            <a:ext cx="1020659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rPr>
              <a:t>How we can overcome the limitations :</a:t>
            </a:r>
          </a:p>
          <a:p>
            <a:r>
              <a:rPr lang="en-GB" b="1">
                <a:solidFill>
                  <a:schemeClr val="bg1"/>
                </a:solidFill>
              </a:rPr>
              <a:t>Keep slide simple, use relevant visuals and include questions, discussion and practical activities alongside the presentation</a:t>
            </a:r>
          </a:p>
        </p:txBody>
      </p:sp>
    </p:spTree>
    <p:extLst>
      <p:ext uri="{BB962C8B-B14F-4D97-AF65-F5344CB8AC3E}">
        <p14:creationId xmlns:p14="http://schemas.microsoft.com/office/powerpoint/2010/main" val="35420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2DF1F5A-1D81-32E2-3F6A-9781F4036713}"/>
              </a:ext>
            </a:extLst>
          </p:cNvPr>
          <p:cNvSpPr>
            <a:spLocks noGrp="1"/>
          </p:cNvSpPr>
          <p:nvPr>
            <p:ph type="title"/>
          </p:nvPr>
        </p:nvSpPr>
        <p:spPr>
          <a:xfrm>
            <a:off x="789708" y="335671"/>
            <a:ext cx="10558405" cy="1707241"/>
          </a:xfrm>
        </p:spPr>
        <p:txBody>
          <a:bodyPr vert="horz" lIns="91440" tIns="45720" rIns="91440" bIns="45720" rtlCol="0" anchor="b">
            <a:normAutofit/>
          </a:bodyPr>
          <a:lstStyle/>
          <a:p>
            <a:pPr algn="ctr"/>
            <a:r>
              <a:rPr lang="en-US" sz="4800">
                <a:solidFill>
                  <a:schemeClr val="bg1"/>
                </a:solidFill>
                <a:latin typeface="Garamond"/>
              </a:rPr>
              <a:t>Implementing PowerPoint within Training</a:t>
            </a:r>
          </a:p>
        </p:txBody>
      </p:sp>
      <p:sp>
        <p:nvSpPr>
          <p:cNvPr id="3" name="Text Placeholder 2">
            <a:extLst>
              <a:ext uri="{FF2B5EF4-FFF2-40B4-BE49-F238E27FC236}">
                <a16:creationId xmlns:a16="http://schemas.microsoft.com/office/drawing/2014/main" id="{BA57B2EF-3E2E-703A-5BBF-148C854C091E}"/>
              </a:ext>
            </a:extLst>
          </p:cNvPr>
          <p:cNvSpPr>
            <a:spLocks noGrp="1"/>
          </p:cNvSpPr>
          <p:nvPr>
            <p:ph type="body" idx="1"/>
          </p:nvPr>
        </p:nvSpPr>
        <p:spPr>
          <a:xfrm>
            <a:off x="789708" y="3866064"/>
            <a:ext cx="10558405" cy="2234485"/>
          </a:xfrm>
        </p:spPr>
        <p:txBody>
          <a:bodyPr vert="horz" lIns="91440" tIns="45720" rIns="91440" bIns="45720" rtlCol="0" anchor="t">
            <a:normAutofit/>
          </a:bodyPr>
          <a:lstStyle/>
          <a:p>
            <a:pPr algn="ctr"/>
            <a:endParaRPr lang="en-US">
              <a:solidFill>
                <a:schemeClr val="bg1"/>
              </a:solidFill>
            </a:endParaRPr>
          </a:p>
          <a:p>
            <a:pPr algn="ctr"/>
            <a:endParaRPr lang="en-US">
              <a:solidFill>
                <a:schemeClr val="bg1"/>
              </a:solidFill>
            </a:endParaRPr>
          </a:p>
        </p:txBody>
      </p:sp>
      <p:sp>
        <p:nvSpPr>
          <p:cNvPr id="6" name="TextBox 5">
            <a:extLst>
              <a:ext uri="{FF2B5EF4-FFF2-40B4-BE49-F238E27FC236}">
                <a16:creationId xmlns:a16="http://schemas.microsoft.com/office/drawing/2014/main" id="{965895BD-8063-6982-DD8C-5E694C494CD5}"/>
              </a:ext>
            </a:extLst>
          </p:cNvPr>
          <p:cNvSpPr txBox="1"/>
          <p:nvPr/>
        </p:nvSpPr>
        <p:spPr>
          <a:xfrm>
            <a:off x="659818" y="2111421"/>
            <a:ext cx="10931007"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a:p>
            <a:pPr marL="285750" indent="-285750">
              <a:buFont typeface="Arial"/>
              <a:buChar char="•"/>
            </a:pPr>
            <a:r>
              <a:rPr lang="en-GB" sz="2000">
                <a:solidFill>
                  <a:schemeClr val="bg1"/>
                </a:solidFill>
                <a:latin typeface="Garamond"/>
              </a:rPr>
              <a:t>Presentations:</a:t>
            </a:r>
          </a:p>
          <a:p>
            <a:r>
              <a:rPr lang="en-GB" sz="2000">
                <a:solidFill>
                  <a:schemeClr val="bg1"/>
                </a:solidFill>
                <a:latin typeface="Garamond"/>
              </a:rPr>
              <a:t>       Ashford can use PowerPoint slides to show the different tasks in detail with pictures slides and other information, as well as outlook for sending messages regarding training schedules and tasks</a:t>
            </a:r>
          </a:p>
          <a:p>
            <a:pPr marL="285750" indent="-285750">
              <a:buFont typeface="Arial"/>
              <a:buChar char="•"/>
            </a:pPr>
            <a:r>
              <a:rPr lang="en-GB" sz="2000">
                <a:solidFill>
                  <a:schemeClr val="bg1"/>
                </a:solidFill>
                <a:latin typeface="Garamond"/>
              </a:rPr>
              <a:t>Staff training</a:t>
            </a:r>
          </a:p>
          <a:p>
            <a:r>
              <a:rPr lang="en-GB" sz="2000">
                <a:solidFill>
                  <a:schemeClr val="bg1"/>
                </a:solidFill>
                <a:latin typeface="Garamond"/>
              </a:rPr>
              <a:t>       Training slides can be made to show the tasks that need to be done including pictures graphs and text. An advantage is that you can do step by step and categorized detailed training schedules in depth on an easy-to-use slideshow. We can also make short training exercises and activities to do while on training.</a:t>
            </a:r>
          </a:p>
          <a:p>
            <a:pPr marL="285750" indent="-285750">
              <a:buFont typeface="Arial"/>
              <a:buChar char="•"/>
            </a:pPr>
            <a:r>
              <a:rPr lang="en-GB" sz="2000">
                <a:solidFill>
                  <a:schemeClr val="bg1"/>
                </a:solidFill>
                <a:latin typeface="Garamond"/>
              </a:rPr>
              <a:t>Sharing information</a:t>
            </a:r>
          </a:p>
          <a:p>
            <a:r>
              <a:rPr lang="en-GB" sz="2000">
                <a:solidFill>
                  <a:schemeClr val="bg1"/>
                </a:solidFill>
                <a:latin typeface="Garamond"/>
              </a:rPr>
              <a:t>       Using Microsoft Teams, it is easy to share slides and documents within  groups which could be management, training schedules or any ither information that is required to be shared</a:t>
            </a:r>
          </a:p>
          <a:p>
            <a:endParaRPr lang="en-GB">
              <a:latin typeface="Garamond"/>
            </a:endParaRPr>
          </a:p>
          <a:p>
            <a:pPr marL="285750" indent="-285750">
              <a:buFont typeface="Arial"/>
              <a:buChar char="•"/>
            </a:pPr>
            <a:endParaRPr lang="en-GB"/>
          </a:p>
          <a:p>
            <a:r>
              <a:rPr lang="en-GB"/>
              <a:t>       </a:t>
            </a:r>
          </a:p>
        </p:txBody>
      </p:sp>
    </p:spTree>
    <p:extLst>
      <p:ext uri="{BB962C8B-B14F-4D97-AF65-F5344CB8AC3E}">
        <p14:creationId xmlns:p14="http://schemas.microsoft.com/office/powerpoint/2010/main" val="1151759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9085F10-A0A6-BDF8-3BA3-A975CB713A76}"/>
              </a:ext>
            </a:extLst>
          </p:cNvPr>
          <p:cNvSpPr>
            <a:spLocks noGrp="1"/>
          </p:cNvSpPr>
          <p:nvPr>
            <p:ph type="title"/>
          </p:nvPr>
        </p:nvSpPr>
        <p:spPr>
          <a:xfrm>
            <a:off x="2730268" y="473311"/>
            <a:ext cx="5610485" cy="768495"/>
          </a:xfrm>
        </p:spPr>
        <p:txBody>
          <a:bodyPr vert="horz" lIns="91440" tIns="45720" rIns="91440" bIns="45720" rtlCol="0" anchor="b">
            <a:normAutofit/>
          </a:bodyPr>
          <a:lstStyle/>
          <a:p>
            <a:pPr algn="ctr"/>
            <a:r>
              <a:rPr lang="en-US" sz="4800" b="1">
                <a:solidFill>
                  <a:schemeClr val="bg1"/>
                </a:solidFill>
              </a:rPr>
              <a:t>          </a:t>
            </a:r>
            <a:r>
              <a:rPr lang="en-US" sz="4800" b="1" u="sng">
                <a:solidFill>
                  <a:schemeClr val="bg1"/>
                </a:solidFill>
              </a:rPr>
              <a:t>Reference List</a:t>
            </a:r>
            <a:r>
              <a:rPr lang="en-US" sz="4800">
                <a:solidFill>
                  <a:schemeClr val="bg1"/>
                </a:solidFill>
              </a:rPr>
              <a:t> </a:t>
            </a:r>
            <a:endParaRPr lang="en-US" sz="4800" kern="1200">
              <a:solidFill>
                <a:schemeClr val="bg1"/>
              </a:solidFill>
              <a:latin typeface="+mj-lt"/>
            </a:endParaRPr>
          </a:p>
        </p:txBody>
      </p:sp>
      <p:sp>
        <p:nvSpPr>
          <p:cNvPr id="3" name="Text Placeholder 2">
            <a:extLst>
              <a:ext uri="{FF2B5EF4-FFF2-40B4-BE49-F238E27FC236}">
                <a16:creationId xmlns:a16="http://schemas.microsoft.com/office/drawing/2014/main" id="{BEEC79E0-C18C-152F-BDE0-90D7B30F9724}"/>
              </a:ext>
            </a:extLst>
          </p:cNvPr>
          <p:cNvSpPr>
            <a:spLocks noGrp="1"/>
          </p:cNvSpPr>
          <p:nvPr>
            <p:ph type="body" idx="1"/>
          </p:nvPr>
        </p:nvSpPr>
        <p:spPr>
          <a:xfrm>
            <a:off x="592153" y="1711768"/>
            <a:ext cx="10755960" cy="4388781"/>
          </a:xfrm>
        </p:spPr>
        <p:txBody>
          <a:bodyPr vert="horz" lIns="91440" tIns="45720" rIns="91440" bIns="45720" rtlCol="0" anchor="t">
            <a:normAutofit fontScale="85000" lnSpcReduction="20000"/>
          </a:bodyPr>
          <a:lstStyle/>
          <a:p>
            <a:pPr marL="285750" indent="-285750" algn="ctr">
              <a:buChar char="•"/>
            </a:pPr>
            <a:r>
              <a:rPr lang="en-US" sz="1800" b="1">
                <a:solidFill>
                  <a:schemeClr val="bg1"/>
                </a:solidFill>
              </a:rPr>
              <a:t>Care quality Commission (2025) Regulation 18. Available at</a:t>
            </a:r>
            <a:endParaRPr lang="en-US"/>
          </a:p>
          <a:p>
            <a:pPr algn="ctr"/>
            <a:r>
              <a:rPr lang="en-US" sz="1800" b="1">
                <a:solidFill>
                  <a:schemeClr val="bg1"/>
                </a:solidFill>
                <a:hlinkClick r:id="rId2">
                  <a:extLst>
                    <a:ext uri="{A12FA001-AC4F-418D-AE19-62706E023703}">
                      <ahyp:hlinkClr xmlns:ahyp="http://schemas.microsoft.com/office/drawing/2018/hyperlinkcolor" val="tx"/>
                    </a:ext>
                  </a:extLst>
                </a:hlinkClick>
              </a:rPr>
              <a:t>https://www.cqc.org.uk/guidance-regulation/providers/regulations-service-providers-and-managers/health-social-care-act/regulation-18?utm_source=.com</a:t>
            </a:r>
          </a:p>
          <a:p>
            <a:pPr algn="ctr"/>
            <a:r>
              <a:rPr lang="en-US" sz="1800" b="1">
                <a:solidFill>
                  <a:schemeClr val="bg1"/>
                </a:solidFill>
              </a:rPr>
              <a:t>(accessed: 7 October 2026)</a:t>
            </a:r>
          </a:p>
          <a:p>
            <a:pPr algn="ctr"/>
            <a:endParaRPr lang="en-US" sz="1800" b="1">
              <a:solidFill>
                <a:schemeClr val="bg1"/>
              </a:solidFill>
            </a:endParaRPr>
          </a:p>
          <a:p>
            <a:pPr marL="342900" indent="-342900" algn="ctr">
              <a:buFont typeface="Arial"/>
              <a:buChar char="•"/>
            </a:pPr>
            <a:r>
              <a:rPr lang="en-US" sz="1800" b="1">
                <a:solidFill>
                  <a:schemeClr val="bg1"/>
                </a:solidFill>
              </a:rPr>
              <a:t>Microsoft (2026) what is power point? Microsoft support. Available at </a:t>
            </a:r>
            <a:endParaRPr lang="en-US" sz="1800">
              <a:solidFill>
                <a:schemeClr val="bg1"/>
              </a:solidFill>
            </a:endParaRPr>
          </a:p>
          <a:p>
            <a:pPr algn="ctr"/>
            <a:r>
              <a:rPr lang="en-US" sz="1800" b="1">
                <a:solidFill>
                  <a:schemeClr val="bg1"/>
                </a:solidFill>
              </a:rPr>
              <a:t>: </a:t>
            </a:r>
            <a:r>
              <a:rPr lang="en-US" sz="1800" b="1">
                <a:solidFill>
                  <a:schemeClr val="bg1"/>
                </a:solidFill>
                <a:hlinkClick r:id="rId3">
                  <a:extLst>
                    <a:ext uri="{A12FA001-AC4F-418D-AE19-62706E023703}">
                      <ahyp:hlinkClr xmlns:ahyp="http://schemas.microsoft.com/office/drawing/2018/hyperlinkcolor" val="tx"/>
                    </a:ext>
                  </a:extLst>
                </a:hlinkClick>
              </a:rPr>
              <a:t>https://support.microsoft.com/en-us/powerpoint/training/what-is-powerpoint</a:t>
            </a:r>
            <a:r>
              <a:rPr lang="en-US" sz="1800" b="1">
                <a:solidFill>
                  <a:schemeClr val="bg1"/>
                </a:solidFill>
              </a:rPr>
              <a:t> (accessed: 2 October 2026)</a:t>
            </a:r>
            <a:endParaRPr lang="en-US" sz="1800">
              <a:solidFill>
                <a:schemeClr val="bg1"/>
              </a:solidFill>
            </a:endParaRPr>
          </a:p>
          <a:p>
            <a:pPr algn="ctr"/>
            <a:endParaRPr lang="en-US" sz="1800" b="1">
              <a:solidFill>
                <a:schemeClr val="bg1"/>
              </a:solidFill>
            </a:endParaRPr>
          </a:p>
          <a:p>
            <a:pPr algn="ctr"/>
            <a:r>
              <a:rPr lang="en-US" sz="1800" b="1">
                <a:solidFill>
                  <a:schemeClr val="bg1"/>
                </a:solidFill>
              </a:rPr>
              <a:t>Microsoft Learn (</a:t>
            </a:r>
            <a:r>
              <a:rPr lang="en-US" sz="1800" b="1" err="1">
                <a:solidFill>
                  <a:schemeClr val="bg1"/>
                </a:solidFill>
              </a:rPr>
              <a:t>n.d</a:t>
            </a:r>
            <a:r>
              <a:rPr lang="en-US" sz="1800" b="1">
                <a:solidFill>
                  <a:schemeClr val="bg1"/>
                </a:solidFill>
              </a:rPr>
              <a:t>) Available at</a:t>
            </a:r>
          </a:p>
          <a:p>
            <a:pPr algn="ctr"/>
            <a:r>
              <a:rPr lang="en-US" sz="1800" b="1">
                <a:solidFill>
                  <a:schemeClr val="bg1"/>
                </a:solidFill>
              </a:rPr>
              <a:t> https://learn.microsoft.com.en-us/training/modules/collaborate-presentations-using-powerpoint.shtm (accessed: 9th October 2026)</a:t>
            </a:r>
          </a:p>
          <a:p>
            <a:pPr algn="ctr"/>
            <a:endParaRPr lang="en-US" sz="1800" b="1">
              <a:solidFill>
                <a:schemeClr val="bg1"/>
              </a:solidFill>
            </a:endParaRPr>
          </a:p>
          <a:p>
            <a:pPr algn="ctr"/>
            <a:endParaRPr lang="en-US" sz="1500">
              <a:solidFill>
                <a:srgbClr val="000000"/>
              </a:solidFill>
            </a:endParaRPr>
          </a:p>
          <a:p>
            <a:pPr marL="285750" indent="-285750" algn="ctr">
              <a:buFont typeface="Arial,Sans-Serif"/>
              <a:buChar char="•"/>
            </a:pPr>
            <a:r>
              <a:rPr lang="en-US" sz="1500" b="1">
                <a:solidFill>
                  <a:schemeClr val="bg1"/>
                </a:solidFill>
              </a:rPr>
              <a:t>Northern </a:t>
            </a:r>
            <a:r>
              <a:rPr lang="en-US" sz="1500" b="1" err="1">
                <a:solidFill>
                  <a:schemeClr val="bg1"/>
                </a:solidFill>
              </a:rPr>
              <a:t>Illnois</a:t>
            </a:r>
            <a:r>
              <a:rPr lang="en-US" sz="1500" b="1">
                <a:solidFill>
                  <a:schemeClr val="bg1"/>
                </a:solidFill>
              </a:rPr>
              <a:t> University (2020) Teaching with PowerPoint. Centre for Innovative </a:t>
            </a:r>
            <a:endParaRPr lang="en-US" sz="1500">
              <a:solidFill>
                <a:schemeClr val="bg1"/>
              </a:solidFill>
            </a:endParaRPr>
          </a:p>
          <a:p>
            <a:pPr algn="ctr"/>
            <a:r>
              <a:rPr lang="en-US" sz="1500" b="1">
                <a:solidFill>
                  <a:schemeClr val="bg1"/>
                </a:solidFill>
              </a:rPr>
              <a:t>Teaching and Learning. Available at:</a:t>
            </a:r>
            <a:endParaRPr lang="en-US" sz="1500">
              <a:solidFill>
                <a:srgbClr val="000000"/>
              </a:solidFill>
            </a:endParaRPr>
          </a:p>
          <a:p>
            <a:pPr algn="ctr"/>
            <a:r>
              <a:rPr lang="en-US" sz="1500" b="1">
                <a:solidFill>
                  <a:schemeClr val="bg1"/>
                </a:solidFill>
                <a:hlinkClick r:id="rId4">
                  <a:extLst>
                    <a:ext uri="{A12FA001-AC4F-418D-AE19-62706E023703}">
                      <ahyp:hlinkClr xmlns:ahyp="http://schemas.microsoft.com/office/drawing/2018/hyperlinkcolor" val="tx"/>
                    </a:ext>
                  </a:extLst>
                </a:hlinkClick>
              </a:rPr>
              <a:t>https://www.niu.edu/citl/resources/guides/instructional-guide/teaching-with-powerpoint.shtml</a:t>
            </a:r>
            <a:r>
              <a:rPr lang="en-US" sz="1500" b="1">
                <a:solidFill>
                  <a:schemeClr val="bg1"/>
                </a:solidFill>
              </a:rPr>
              <a:t> (accessed: 2 October 2026)</a:t>
            </a:r>
            <a:endParaRPr lang="en-US" sz="1500">
              <a:solidFill>
                <a:srgbClr val="000000"/>
              </a:solidFill>
            </a:endParaRPr>
          </a:p>
          <a:p>
            <a:pPr algn="ctr"/>
            <a:endParaRPr lang="en-US" sz="1800" b="1">
              <a:solidFill>
                <a:schemeClr val="bg1"/>
              </a:solidFill>
            </a:endParaRPr>
          </a:p>
          <a:p>
            <a:pPr algn="ctr"/>
            <a:endParaRPr lang="en-US" sz="1800" b="1">
              <a:solidFill>
                <a:schemeClr val="bg1"/>
              </a:solidFill>
            </a:endParaRPr>
          </a:p>
        </p:txBody>
      </p:sp>
    </p:spTree>
    <p:extLst>
      <p:ext uri="{BB962C8B-B14F-4D97-AF65-F5344CB8AC3E}">
        <p14:creationId xmlns:p14="http://schemas.microsoft.com/office/powerpoint/2010/main" val="19986795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Module Name: Digital skills and research methods. Module code: LCHS4007  </vt:lpstr>
      <vt:lpstr>PowerPoint Presentation</vt:lpstr>
      <vt:lpstr>What staff training can consist of </vt:lpstr>
      <vt:lpstr>PowerPoint Presentation</vt:lpstr>
      <vt:lpstr>PowerPoint Presentation</vt:lpstr>
      <vt:lpstr>PowerPoint Presentation</vt:lpstr>
      <vt:lpstr>How power point improves  communication ?</vt:lpstr>
      <vt:lpstr>PowerPoint Presentation</vt:lpstr>
      <vt:lpstr>Implementing PowerPoint within Training</vt:lpstr>
      <vt:lpstr>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2026-09-25T11:18:04Z</dcterms:created>
  <dcterms:modified xsi:type="dcterms:W3CDTF">2026-10-18T09:22:42Z</dcterms:modified>
</cp:coreProperties>
</file>