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59" r:id="rId4"/>
    <p:sldId id="258" r:id="rId5"/>
    <p:sldId id="261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987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hyperlink" Target="https://climate.nasa.gov/climate_resources/139/graphic-global-warming-from-1880-to-2017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G4H1N_yXBiA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85190" y="738282"/>
            <a:ext cx="66967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Energy </a:t>
            </a:r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Efficiency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49687" y="3085651"/>
            <a:ext cx="8167749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ENERGY AND CARBON EMISSIONS</a:t>
            </a:r>
          </a:p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General concepts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5776461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</a:t>
            </a:r>
            <a:r>
              <a:rPr lang="es-ES_tradnl" b="1" dirty="0" err="1" smtClean="0"/>
              <a:t>Ferriz</a:t>
            </a:r>
            <a:r>
              <a:rPr lang="es-ES_tradnl" b="1" smtClean="0"/>
              <a:t>-Papi</a:t>
            </a:r>
            <a:endParaRPr lang="es-ES_tradnl" b="1" dirty="0" smtClean="0"/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59632" y="1025983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ENERGY</a:t>
            </a:r>
            <a:endParaRPr lang="en-GB" sz="2800" b="1" dirty="0"/>
          </a:p>
        </p:txBody>
      </p:sp>
      <p:grpSp>
        <p:nvGrpSpPr>
          <p:cNvPr id="8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1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ENERGY AND CARBON EMISSIONS. GENERAL CONCEPTS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1259632" y="2636912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When is energy consumed?</a:t>
            </a:r>
            <a:endParaRPr lang="en-GB" sz="2000" dirty="0"/>
          </a:p>
        </p:txBody>
      </p:sp>
      <p:sp>
        <p:nvSpPr>
          <p:cNvPr id="14" name="TextBox 13"/>
          <p:cNvSpPr txBox="1"/>
          <p:nvPr/>
        </p:nvSpPr>
        <p:spPr>
          <a:xfrm>
            <a:off x="1259632" y="3356992"/>
            <a:ext cx="4464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What types of energy are consumed?</a:t>
            </a:r>
            <a:endParaRPr lang="en-GB" sz="2000" dirty="0"/>
          </a:p>
        </p:txBody>
      </p:sp>
      <p:sp>
        <p:nvSpPr>
          <p:cNvPr id="15" name="TextBox 14"/>
          <p:cNvSpPr txBox="1"/>
          <p:nvPr/>
        </p:nvSpPr>
        <p:spPr>
          <a:xfrm>
            <a:off x="1259632" y="4077072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What emissions can be released to the atmosphere?</a:t>
            </a:r>
            <a:endParaRPr lang="en-GB" sz="2000" dirty="0"/>
          </a:p>
        </p:txBody>
      </p:sp>
      <p:sp>
        <p:nvSpPr>
          <p:cNvPr id="16" name="TextBox 15"/>
          <p:cNvSpPr txBox="1"/>
          <p:nvPr/>
        </p:nvSpPr>
        <p:spPr>
          <a:xfrm>
            <a:off x="1259632" y="4799789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What negative effects can these emissions have in </a:t>
            </a:r>
            <a:r>
              <a:rPr lang="en-GB" sz="2000" dirty="0"/>
              <a:t>the environment </a:t>
            </a:r>
            <a:r>
              <a:rPr lang="en-GB" sz="2000" dirty="0" smtClean="0"/>
              <a:t>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60638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greenhouse effec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3" y="1700809"/>
            <a:ext cx="9154074" cy="5149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4 CuadroTexto"/>
          <p:cNvSpPr txBox="1"/>
          <p:nvPr/>
        </p:nvSpPr>
        <p:spPr>
          <a:xfrm>
            <a:off x="5580112" y="970907"/>
            <a:ext cx="38164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chemeClr val="bg1"/>
                </a:solidFill>
              </a:rPr>
              <a:t>Greenhouse</a:t>
            </a:r>
            <a:r>
              <a:rPr lang="es-ES_tradnl" sz="2400" b="1" dirty="0" smtClean="0">
                <a:solidFill>
                  <a:schemeClr val="bg1"/>
                </a:solidFill>
              </a:rPr>
              <a:t> gases:</a:t>
            </a:r>
          </a:p>
          <a:p>
            <a:endParaRPr lang="es-ES_tradnl" sz="2400" dirty="0" smtClean="0">
              <a:solidFill>
                <a:schemeClr val="bg1"/>
              </a:solidFill>
            </a:endParaRPr>
          </a:p>
          <a:p>
            <a:pPr lvl="1">
              <a:buFontTx/>
              <a:buChar char="-"/>
            </a:pPr>
            <a:r>
              <a:rPr lang="es-ES_tradnl" sz="2000" dirty="0" err="1" smtClean="0">
                <a:solidFill>
                  <a:schemeClr val="bg1"/>
                </a:solidFill>
              </a:rPr>
              <a:t>Water</a:t>
            </a:r>
            <a:r>
              <a:rPr lang="es-ES_tradnl" sz="2000" dirty="0" smtClean="0">
                <a:solidFill>
                  <a:schemeClr val="bg1"/>
                </a:solidFill>
              </a:rPr>
              <a:t> </a:t>
            </a:r>
            <a:r>
              <a:rPr lang="es-ES_tradnl" sz="2000" dirty="0" err="1" smtClean="0">
                <a:solidFill>
                  <a:schemeClr val="bg1"/>
                </a:solidFill>
              </a:rPr>
              <a:t>vapour</a:t>
            </a:r>
            <a:r>
              <a:rPr lang="es-ES_tradnl" sz="2000" dirty="0" smtClean="0">
                <a:solidFill>
                  <a:schemeClr val="bg1"/>
                </a:solidFill>
              </a:rPr>
              <a:t>(H</a:t>
            </a:r>
            <a:r>
              <a:rPr lang="es-ES_tradnl" sz="2000" baseline="-25000" dirty="0" smtClean="0">
                <a:solidFill>
                  <a:schemeClr val="bg1"/>
                </a:solidFill>
              </a:rPr>
              <a:t>2</a:t>
            </a:r>
            <a:r>
              <a:rPr lang="es-ES_tradnl" sz="2000" dirty="0" smtClean="0">
                <a:solidFill>
                  <a:schemeClr val="bg1"/>
                </a:solidFill>
              </a:rPr>
              <a:t>O)</a:t>
            </a:r>
          </a:p>
          <a:p>
            <a:pPr lvl="1">
              <a:buFontTx/>
              <a:buChar char="-"/>
            </a:pPr>
            <a:r>
              <a:rPr lang="es-ES_tradnl" sz="2000" dirty="0" smtClean="0">
                <a:solidFill>
                  <a:schemeClr val="bg1"/>
                </a:solidFill>
              </a:rPr>
              <a:t>CO</a:t>
            </a:r>
            <a:r>
              <a:rPr lang="es-ES_tradnl" sz="2000" baseline="-25000" dirty="0" smtClean="0">
                <a:solidFill>
                  <a:schemeClr val="bg1"/>
                </a:solidFill>
              </a:rPr>
              <a:t>2</a:t>
            </a:r>
          </a:p>
          <a:p>
            <a:pPr lvl="1">
              <a:buFontTx/>
              <a:buChar char="-"/>
            </a:pPr>
            <a:r>
              <a:rPr lang="es-ES_tradnl" sz="2000" dirty="0" err="1" smtClean="0">
                <a:solidFill>
                  <a:schemeClr val="bg1"/>
                </a:solidFill>
              </a:rPr>
              <a:t>Methane</a:t>
            </a:r>
            <a:r>
              <a:rPr lang="es-ES_tradnl" sz="2000" dirty="0" smtClean="0">
                <a:solidFill>
                  <a:schemeClr val="bg1"/>
                </a:solidFill>
              </a:rPr>
              <a:t> (CH</a:t>
            </a:r>
            <a:r>
              <a:rPr lang="es-ES_tradnl" sz="2000" baseline="-25000" dirty="0" smtClean="0">
                <a:solidFill>
                  <a:schemeClr val="bg1"/>
                </a:solidFill>
              </a:rPr>
              <a:t>4</a:t>
            </a:r>
            <a:r>
              <a:rPr lang="es-ES_tradnl" sz="2000" dirty="0" smtClean="0">
                <a:solidFill>
                  <a:schemeClr val="bg1"/>
                </a:solidFill>
              </a:rPr>
              <a:t>)</a:t>
            </a:r>
          </a:p>
          <a:p>
            <a:pPr lvl="1">
              <a:buFontTx/>
              <a:buChar char="-"/>
            </a:pPr>
            <a:r>
              <a:rPr lang="es-ES_tradnl" sz="2000" dirty="0" err="1" smtClean="0">
                <a:solidFill>
                  <a:schemeClr val="bg1"/>
                </a:solidFill>
              </a:rPr>
              <a:t>Nitrogen</a:t>
            </a:r>
            <a:r>
              <a:rPr lang="es-ES_tradnl" sz="2000" dirty="0" smtClean="0">
                <a:solidFill>
                  <a:schemeClr val="bg1"/>
                </a:solidFill>
              </a:rPr>
              <a:t> oxides (</a:t>
            </a:r>
            <a:r>
              <a:rPr lang="es-ES_tradnl" sz="2000" dirty="0" err="1" smtClean="0">
                <a:solidFill>
                  <a:schemeClr val="bg1"/>
                </a:solidFill>
              </a:rPr>
              <a:t>NO</a:t>
            </a:r>
            <a:r>
              <a:rPr lang="es-ES_tradnl" sz="2000" baseline="-25000" dirty="0" err="1" smtClean="0">
                <a:solidFill>
                  <a:schemeClr val="bg1"/>
                </a:solidFill>
              </a:rPr>
              <a:t>x</a:t>
            </a:r>
            <a:r>
              <a:rPr lang="es-ES_tradnl" sz="2000" dirty="0" smtClean="0">
                <a:solidFill>
                  <a:schemeClr val="bg1"/>
                </a:solidFill>
              </a:rPr>
              <a:t>)</a:t>
            </a:r>
          </a:p>
          <a:p>
            <a:pPr lvl="1">
              <a:buFontTx/>
              <a:buChar char="-"/>
            </a:pPr>
            <a:r>
              <a:rPr lang="es-ES_tradnl" sz="2000" dirty="0" smtClean="0">
                <a:solidFill>
                  <a:schemeClr val="bg1"/>
                </a:solidFill>
              </a:rPr>
              <a:t>Ozone (O</a:t>
            </a:r>
            <a:r>
              <a:rPr lang="es-ES_tradnl" sz="2000" baseline="-25000" dirty="0" smtClean="0">
                <a:solidFill>
                  <a:schemeClr val="bg1"/>
                </a:solidFill>
              </a:rPr>
              <a:t>3</a:t>
            </a:r>
            <a:r>
              <a:rPr lang="es-ES_tradnl" sz="2000" dirty="0" smtClean="0">
                <a:solidFill>
                  <a:schemeClr val="bg1"/>
                </a:solidFill>
              </a:rPr>
              <a:t>)</a:t>
            </a:r>
          </a:p>
          <a:p>
            <a:pPr lvl="1">
              <a:buFontTx/>
              <a:buChar char="-"/>
            </a:pPr>
            <a:r>
              <a:rPr lang="es-ES_tradnl" sz="2000" dirty="0" err="1" smtClean="0">
                <a:solidFill>
                  <a:schemeClr val="bg1"/>
                </a:solidFill>
              </a:rPr>
              <a:t>Chlorofluorocarbons</a:t>
            </a:r>
            <a:r>
              <a:rPr lang="es-ES_tradnl" sz="2000" dirty="0" smtClean="0">
                <a:solidFill>
                  <a:schemeClr val="bg1"/>
                </a:solidFill>
              </a:rPr>
              <a:t> (CFC)</a:t>
            </a:r>
            <a:endParaRPr lang="es-ES" sz="2000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475656" y="835804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FF00"/>
                </a:solidFill>
              </a:rPr>
              <a:t>GREENHOUSE EFFECT</a:t>
            </a:r>
            <a:endParaRPr lang="en-GB" sz="2800" b="1" dirty="0">
              <a:solidFill>
                <a:srgbClr val="FFFF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1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ENERGY AND CARBON EMISSIONS. GENERAL CONCEPTS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36700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2" name="TextBox 1">
            <a:hlinkClick r:id="rId2"/>
          </p:cNvPr>
          <p:cNvSpPr txBox="1"/>
          <p:nvPr/>
        </p:nvSpPr>
        <p:spPr>
          <a:xfrm>
            <a:off x="539552" y="4509120"/>
            <a:ext cx="39369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>
                <a:solidFill>
                  <a:schemeClr val="accent1"/>
                </a:solidFill>
              </a:rPr>
              <a:t>https://climate.nasa.gov/climate_resources/139/graphic-global-warming-from-1880-to-2017/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ENERGY AND CARBON EMISSIONS. GENERAL CONCEPTS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9" name="Rectangle 18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But, is global warming truly happening?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Image result for global warming image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50" y="2204708"/>
            <a:ext cx="3311938" cy="2203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6"/>
          </p:cNvPr>
          <p:cNvSpPr/>
          <p:nvPr/>
        </p:nvSpPr>
        <p:spPr>
          <a:xfrm>
            <a:off x="4476529" y="4509120"/>
            <a:ext cx="435669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https://www.youtube.com/watch?v=G4H1N_yXBiA</a:t>
            </a:r>
          </a:p>
        </p:txBody>
      </p:sp>
      <p:pic>
        <p:nvPicPr>
          <p:cNvPr id="1028" name="Picture 4" descr="Image result for global warming image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992" y="2165261"/>
            <a:ext cx="3813919" cy="222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4 CuadroTexto"/>
          <p:cNvSpPr txBox="1"/>
          <p:nvPr/>
        </p:nvSpPr>
        <p:spPr>
          <a:xfrm>
            <a:off x="539552" y="2132856"/>
            <a:ext cx="64087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Greenhouse</a:t>
            </a:r>
            <a:r>
              <a:rPr lang="es-ES_tradnl" sz="2400" b="1" dirty="0" smtClean="0"/>
              <a:t> gases:</a:t>
            </a:r>
          </a:p>
          <a:p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err="1" smtClean="0"/>
              <a:t>Water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vapour</a:t>
            </a:r>
            <a:r>
              <a:rPr lang="es-ES_tradnl" sz="2400" dirty="0" smtClean="0"/>
              <a:t>(H</a:t>
            </a:r>
            <a:r>
              <a:rPr lang="es-ES_tradnl" sz="2400" baseline="-25000" dirty="0" smtClean="0"/>
              <a:t>2</a:t>
            </a:r>
            <a:r>
              <a:rPr lang="es-ES_tradnl" sz="2400" dirty="0" smtClean="0"/>
              <a:t>O)</a:t>
            </a:r>
          </a:p>
          <a:p>
            <a:pPr lvl="1">
              <a:buFontTx/>
              <a:buChar char="-"/>
            </a:pPr>
            <a:r>
              <a:rPr lang="es-ES_tradnl" sz="2400" dirty="0" smtClean="0"/>
              <a:t>CO</a:t>
            </a:r>
            <a:r>
              <a:rPr lang="es-ES_tradnl" sz="2400" baseline="-25000" dirty="0" smtClean="0"/>
              <a:t>2</a:t>
            </a:r>
          </a:p>
          <a:p>
            <a:pPr lvl="1">
              <a:buFontTx/>
              <a:buChar char="-"/>
            </a:pPr>
            <a:r>
              <a:rPr lang="es-ES_tradnl" sz="2400" dirty="0" err="1" smtClean="0"/>
              <a:t>Methane</a:t>
            </a:r>
            <a:r>
              <a:rPr lang="es-ES_tradnl" sz="2400" dirty="0" smtClean="0"/>
              <a:t> (CH</a:t>
            </a:r>
            <a:r>
              <a:rPr lang="es-ES_tradnl" sz="2400" baseline="-25000" dirty="0" smtClean="0"/>
              <a:t>4</a:t>
            </a:r>
            <a:r>
              <a:rPr lang="es-ES_tradnl" sz="2400" dirty="0" smtClean="0"/>
              <a:t>)</a:t>
            </a:r>
          </a:p>
          <a:p>
            <a:pPr lvl="1">
              <a:buFontTx/>
              <a:buChar char="-"/>
            </a:pPr>
            <a:r>
              <a:rPr lang="es-ES_tradnl" sz="2400" dirty="0" err="1" smtClean="0"/>
              <a:t>Nitrogen</a:t>
            </a:r>
            <a:r>
              <a:rPr lang="es-ES_tradnl" sz="2400" dirty="0" smtClean="0"/>
              <a:t> oxides (</a:t>
            </a:r>
            <a:r>
              <a:rPr lang="es-ES_tradnl" sz="2400" dirty="0" err="1" smtClean="0"/>
              <a:t>NO</a:t>
            </a:r>
            <a:r>
              <a:rPr lang="es-ES_tradnl" sz="2400" baseline="-25000" dirty="0" err="1" smtClean="0"/>
              <a:t>x</a:t>
            </a:r>
            <a:r>
              <a:rPr lang="es-ES_tradnl" sz="2400" dirty="0" smtClean="0"/>
              <a:t>)</a:t>
            </a:r>
          </a:p>
          <a:p>
            <a:pPr lvl="1">
              <a:buFontTx/>
              <a:buChar char="-"/>
            </a:pPr>
            <a:r>
              <a:rPr lang="es-ES_tradnl" sz="2400" dirty="0" smtClean="0"/>
              <a:t>Ozone (O</a:t>
            </a:r>
            <a:r>
              <a:rPr lang="es-ES_tradnl" sz="2400" baseline="-25000" dirty="0" smtClean="0"/>
              <a:t>3</a:t>
            </a:r>
            <a:r>
              <a:rPr lang="es-ES_tradnl" sz="2400" dirty="0" smtClean="0"/>
              <a:t>)</a:t>
            </a:r>
          </a:p>
          <a:p>
            <a:pPr lvl="1">
              <a:buFontTx/>
              <a:buChar char="-"/>
            </a:pPr>
            <a:r>
              <a:rPr lang="es-ES_tradnl" sz="2400" dirty="0" err="1" smtClean="0"/>
              <a:t>Chlorofluorocarbons</a:t>
            </a:r>
            <a:r>
              <a:rPr lang="es-ES_tradnl" sz="2400" dirty="0" smtClean="0"/>
              <a:t> (CFC)</a:t>
            </a:r>
            <a:endParaRPr lang="es-ES" sz="2400" dirty="0"/>
          </a:p>
        </p:txBody>
      </p:sp>
      <p:sp>
        <p:nvSpPr>
          <p:cNvPr id="7" name="6 CuadroTexto"/>
          <p:cNvSpPr txBox="1"/>
          <p:nvPr/>
        </p:nvSpPr>
        <p:spPr>
          <a:xfrm>
            <a:off x="6300192" y="2789446"/>
            <a:ext cx="2376264" cy="2390398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  <a:prstDash val="sysDash"/>
          </a:ln>
        </p:spPr>
        <p:txBody>
          <a:bodyPr wrap="square" rtlCol="0">
            <a:spAutoFit/>
          </a:bodyPr>
          <a:lstStyle/>
          <a:p>
            <a:pPr algn="ctr"/>
            <a:r>
              <a:rPr lang="es-ES_tradnl" sz="3200" b="1" dirty="0" smtClean="0">
                <a:solidFill>
                  <a:schemeClr val="accent6">
                    <a:lumMod val="50000"/>
                  </a:schemeClr>
                </a:solidFill>
              </a:rPr>
              <a:t>CO</a:t>
            </a:r>
            <a:r>
              <a:rPr lang="es-ES_tradnl" sz="3200" b="1" baseline="-25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</a:p>
          <a:p>
            <a:pPr algn="ctr"/>
            <a:endParaRPr lang="es-ES_tradnl" sz="3200" b="1" baseline="-250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endParaRPr lang="es-ES_tradnl" sz="3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es-ES_tradnl" sz="3200" b="1" dirty="0" smtClean="0">
                <a:solidFill>
                  <a:schemeClr val="accent6">
                    <a:lumMod val="50000"/>
                  </a:schemeClr>
                </a:solidFill>
              </a:rPr>
              <a:t>CO</a:t>
            </a:r>
            <a:r>
              <a:rPr lang="es-ES_tradnl" sz="3200" b="1" baseline="-25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es-ES_tradnl" sz="32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s-ES_tradnl" sz="3200" b="1" dirty="0" err="1" smtClean="0">
                <a:solidFill>
                  <a:schemeClr val="accent6">
                    <a:lumMod val="50000"/>
                  </a:schemeClr>
                </a:solidFill>
              </a:rPr>
              <a:t>equivalent</a:t>
            </a:r>
            <a:endParaRPr lang="es-ES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9" name="8 Conector recto de flecha"/>
          <p:cNvCxnSpPr/>
          <p:nvPr/>
        </p:nvCxnSpPr>
        <p:spPr>
          <a:xfrm>
            <a:off x="7380312" y="3293502"/>
            <a:ext cx="0" cy="864096"/>
          </a:xfrm>
          <a:prstGeom prst="straightConnector1">
            <a:avLst/>
          </a:prstGeom>
          <a:ln w="47625">
            <a:solidFill>
              <a:schemeClr val="accent3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9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ENERGY AND CARBON EMISSIONS. GENERAL CONCEPTS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Box 12"/>
          <p:cNvSpPr txBox="1"/>
          <p:nvPr/>
        </p:nvSpPr>
        <p:spPr>
          <a:xfrm>
            <a:off x="1331640" y="1321604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How do we measure emissions?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019462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1530350"/>
            <a:ext cx="4392612" cy="2486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19" name="Text Box 2"/>
          <p:cNvSpPr txBox="1">
            <a:spLocks noChangeArrowheads="1"/>
          </p:cNvSpPr>
          <p:nvPr/>
        </p:nvSpPr>
        <p:spPr bwMode="auto">
          <a:xfrm>
            <a:off x="179388" y="1412875"/>
            <a:ext cx="67691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s-ES" altLang="en-US" sz="2400" b="1"/>
              <a:t>KYOTO PROTOCOL (1997)</a:t>
            </a:r>
          </a:p>
        </p:txBody>
      </p:sp>
      <p:sp>
        <p:nvSpPr>
          <p:cNvPr id="34820" name="Text Box 3"/>
          <p:cNvSpPr txBox="1">
            <a:spLocks noChangeArrowheads="1"/>
          </p:cNvSpPr>
          <p:nvPr/>
        </p:nvSpPr>
        <p:spPr bwMode="auto">
          <a:xfrm>
            <a:off x="180975" y="2349500"/>
            <a:ext cx="3886200" cy="3630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s-ES" altLang="en-US" sz="2000"/>
              <a:t>Commitment for industralized countries 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s-ES" altLang="en-US" sz="2000"/>
              <a:t>5% Reduction of their production of greenhouse gases respect to 1990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s-ES" altLang="en-US" sz="2000"/>
              <a:t>Period between 2008-2012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s-ES" altLang="en-US" sz="2000"/>
              <a:t>Effective date in 2005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s-ES" altLang="en-US" sz="2000"/>
              <a:t>Not endorsed by the US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s-ES" altLang="en-US" sz="2000"/>
              <a:t>The EU committed to reduce 8% </a:t>
            </a:r>
          </a:p>
        </p:txBody>
      </p:sp>
      <p:pic>
        <p:nvPicPr>
          <p:cNvPr id="34821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6650" y="4021138"/>
            <a:ext cx="3500438" cy="278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ENERGY AND CARBON EMISSIONS. GENERAL CONCEPTS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8631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Text Box 2"/>
          <p:cNvSpPr txBox="1">
            <a:spLocks noChangeArrowheads="1"/>
          </p:cNvSpPr>
          <p:nvPr/>
        </p:nvSpPr>
        <p:spPr bwMode="auto">
          <a:xfrm>
            <a:off x="179512" y="901706"/>
            <a:ext cx="67691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s-ES" altLang="en-US" sz="2400" b="1" dirty="0"/>
              <a:t>KYOTO PROTOCOL (1997)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1628800"/>
            <a:ext cx="6876256" cy="4704149"/>
          </a:xfrm>
          <a:prstGeom prst="rect">
            <a:avLst/>
          </a:prstGeom>
        </p:spPr>
      </p:pic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ENERGY AND CARBON EMISSIONS. GENERAL CONCEPTS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24937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Text Box 2"/>
          <p:cNvSpPr txBox="1">
            <a:spLocks noChangeArrowheads="1"/>
          </p:cNvSpPr>
          <p:nvPr/>
        </p:nvSpPr>
        <p:spPr bwMode="auto">
          <a:xfrm>
            <a:off x="179512" y="901706"/>
            <a:ext cx="67691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s-ES" altLang="en-US" sz="2400" b="1" dirty="0" smtClean="0"/>
              <a:t>PARIS AGREEMENT (2015)</a:t>
            </a:r>
            <a:endParaRPr lang="es-ES" altLang="en-US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43336" y="2060848"/>
            <a:ext cx="83529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Target</a:t>
            </a:r>
          </a:p>
          <a:p>
            <a:r>
              <a:rPr lang="en-GB" dirty="0" smtClean="0"/>
              <a:t>To keep the increase in global average temperature to well below 2°C (limit increase to 1.5°C)</a:t>
            </a:r>
          </a:p>
          <a:p>
            <a:r>
              <a:rPr lang="en-GB" dirty="0" smtClean="0"/>
              <a:t>Countries will determine their own contribution</a:t>
            </a:r>
          </a:p>
          <a:p>
            <a:r>
              <a:rPr lang="en-GB" dirty="0" smtClean="0"/>
              <a:t>No mechanism forces specific targets by a specific date</a:t>
            </a:r>
          </a:p>
          <a:p>
            <a:r>
              <a:rPr lang="en-GB" dirty="0" smtClean="0"/>
              <a:t>Starting in 2020</a:t>
            </a:r>
          </a:p>
          <a:p>
            <a:endParaRPr lang="en-GB" dirty="0"/>
          </a:p>
          <a:p>
            <a:r>
              <a:rPr lang="en-GB" b="1" dirty="0" smtClean="0"/>
              <a:t>European Union</a:t>
            </a:r>
          </a:p>
          <a:p>
            <a:r>
              <a:rPr lang="en-GB" dirty="0" smtClean="0"/>
              <a:t>To cut Greenhouse gas emissions to 80% by 2050 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40% emissions cuts by 2030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60% by 2040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r>
              <a:rPr lang="en-GB" b="1" dirty="0" smtClean="0"/>
              <a:t>UK</a:t>
            </a:r>
          </a:p>
          <a:p>
            <a:r>
              <a:rPr lang="en-GB" dirty="0" smtClean="0"/>
              <a:t>Climate Change Act 2008. Reduction target of least 80% by 2050</a:t>
            </a:r>
            <a:endParaRPr lang="en-GB" dirty="0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ENERGY AND CARBON EMISSIONS. GENERAL CONCEPTS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33788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energy build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854043"/>
            <a:ext cx="6867525" cy="400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056990" y="976719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All sectors are involved in CO</a:t>
            </a:r>
            <a:r>
              <a:rPr lang="en-GB" sz="2400" b="1" baseline="-25000" dirty="0" smtClean="0"/>
              <a:t>2</a:t>
            </a:r>
            <a:r>
              <a:rPr lang="en-GB" sz="2400" b="1" dirty="0" smtClean="0"/>
              <a:t> emissions reduction</a:t>
            </a:r>
            <a:endParaRPr lang="en-GB" sz="2400" b="1" dirty="0"/>
          </a:p>
        </p:txBody>
      </p:sp>
      <p:grpSp>
        <p:nvGrpSpPr>
          <p:cNvPr id="8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1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ENERGY AND CARBON EMISSIONS. GENERAL CONCEPTS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1056990" y="2146157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How do you think the construction industry can contribute to this reduction?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15430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</TotalTime>
  <Words>320</Words>
  <Application>Microsoft Office PowerPoint</Application>
  <PresentationFormat>On-screen Show (4:3)</PresentationFormat>
  <Paragraphs>68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24</cp:revision>
  <dcterms:created xsi:type="dcterms:W3CDTF">2015-09-15T12:16:09Z</dcterms:created>
  <dcterms:modified xsi:type="dcterms:W3CDTF">2019-09-24T15:25:39Z</dcterms:modified>
</cp:coreProperties>
</file>