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99" r:id="rId3"/>
    <p:sldId id="322" r:id="rId4"/>
    <p:sldId id="300" r:id="rId5"/>
    <p:sldId id="288" r:id="rId6"/>
    <p:sldId id="326" r:id="rId7"/>
    <p:sldId id="287" r:id="rId8"/>
    <p:sldId id="301" r:id="rId9"/>
    <p:sldId id="325" r:id="rId10"/>
    <p:sldId id="289" r:id="rId11"/>
    <p:sldId id="269" r:id="rId12"/>
    <p:sldId id="327" r:id="rId13"/>
    <p:sldId id="313" r:id="rId14"/>
    <p:sldId id="259" r:id="rId15"/>
    <p:sldId id="257" r:id="rId16"/>
    <p:sldId id="264" r:id="rId17"/>
    <p:sldId id="265" r:id="rId18"/>
    <p:sldId id="258" r:id="rId19"/>
    <p:sldId id="261" r:id="rId20"/>
    <p:sldId id="260" r:id="rId21"/>
    <p:sldId id="262" r:id="rId22"/>
    <p:sldId id="263" r:id="rId23"/>
    <p:sldId id="292" r:id="rId24"/>
    <p:sldId id="278" r:id="rId25"/>
    <p:sldId id="279" r:id="rId26"/>
    <p:sldId id="318" r:id="rId27"/>
    <p:sldId id="271" r:id="rId28"/>
    <p:sldId id="280" r:id="rId29"/>
    <p:sldId id="281" r:id="rId30"/>
    <p:sldId id="276" r:id="rId31"/>
    <p:sldId id="282" r:id="rId32"/>
    <p:sldId id="272" r:id="rId33"/>
    <p:sldId id="302" r:id="rId34"/>
    <p:sldId id="303" r:id="rId35"/>
    <p:sldId id="304" r:id="rId36"/>
    <p:sldId id="319" r:id="rId37"/>
    <p:sldId id="320" r:id="rId38"/>
    <p:sldId id="321" r:id="rId39"/>
    <p:sldId id="305" r:id="rId40"/>
    <p:sldId id="306" r:id="rId41"/>
    <p:sldId id="273" r:id="rId42"/>
    <p:sldId id="308" r:id="rId43"/>
    <p:sldId id="314" r:id="rId44"/>
    <p:sldId id="309" r:id="rId45"/>
    <p:sldId id="310" r:id="rId46"/>
    <p:sldId id="311" r:id="rId47"/>
    <p:sldId id="312" r:id="rId48"/>
    <p:sldId id="323" r:id="rId49"/>
    <p:sldId id="266" r:id="rId50"/>
    <p:sldId id="267" r:id="rId51"/>
    <p:sldId id="268" r:id="rId52"/>
    <p:sldId id="324" r:id="rId53"/>
    <p:sldId id="270" r:id="rId54"/>
    <p:sldId id="317" r:id="rId55"/>
    <p:sldId id="285" r:id="rId56"/>
    <p:sldId id="286" r:id="rId57"/>
    <p:sldId id="307" r:id="rId58"/>
    <p:sldId id="316" r:id="rId5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21"/>
    <p:restoredTop sz="94694"/>
  </p:normalViewPr>
  <p:slideViewPr>
    <p:cSldViewPr snapToGrid="0" snapToObjects="1">
      <p:cViewPr varScale="1">
        <p:scale>
          <a:sx n="104" d="100"/>
          <a:sy n="104" d="100"/>
        </p:scale>
        <p:origin x="232" y="72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5" Type="http://schemas.openxmlformats.org/officeDocument/2006/relationships/slide" Target="slides/slide4.xml"/><Relationship Id="rId61" Type="http://schemas.openxmlformats.org/officeDocument/2006/relationships/viewProps" Target="viewProps.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solidFill>
          <a:schemeClr val="bg2"/>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915128" y="1788454"/>
            <a:ext cx="8361229" cy="2098226"/>
          </a:xfrm>
        </p:spPr>
        <p:txBody>
          <a:bodyPr anchor="b">
            <a:noAutofit/>
          </a:bodyPr>
          <a:lstStyle>
            <a:lvl1pPr algn="ctr">
              <a:defRPr sz="7200" cap="all" baseline="0">
                <a:solidFill>
                  <a:schemeClr val="tx2"/>
                </a:solidFill>
              </a:defRPr>
            </a:lvl1pPr>
          </a:lstStyle>
          <a:p>
            <a:r>
              <a:rPr lang="en-GB"/>
              <a:t>Click to edit Master title style</a:t>
            </a:r>
            <a:endParaRPr lang="en-US" dirty="0"/>
          </a:p>
        </p:txBody>
      </p:sp>
      <p:sp>
        <p:nvSpPr>
          <p:cNvPr id="3" name="Subtitle 2"/>
          <p:cNvSpPr>
            <a:spLocks noGrp="1"/>
          </p:cNvSpPr>
          <p:nvPr>
            <p:ph type="subTitle" idx="1"/>
          </p:nvPr>
        </p:nvSpPr>
        <p:spPr>
          <a:xfrm>
            <a:off x="2679906" y="3956279"/>
            <a:ext cx="6831673" cy="1086237"/>
          </a:xfrm>
        </p:spPr>
        <p:txBody>
          <a:bodyPr>
            <a:normAutofit/>
          </a:bodyPr>
          <a:lstStyle>
            <a:lvl1pPr marL="0" indent="0" algn="ctr">
              <a:lnSpc>
                <a:spcPct val="112000"/>
              </a:lnSpc>
              <a:spcBef>
                <a:spcPts val="0"/>
              </a:spcBef>
              <a:spcAft>
                <a:spcPts val="0"/>
              </a:spcAft>
              <a:buNone/>
              <a:defRPr sz="23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dirty="0"/>
          </a:p>
        </p:txBody>
      </p:sp>
      <p:sp>
        <p:nvSpPr>
          <p:cNvPr id="4" name="Date Placeholder 3"/>
          <p:cNvSpPr>
            <a:spLocks noGrp="1"/>
          </p:cNvSpPr>
          <p:nvPr>
            <p:ph type="dt" sz="half" idx="10"/>
          </p:nvPr>
        </p:nvSpPr>
        <p:spPr>
          <a:xfrm>
            <a:off x="752858" y="6453386"/>
            <a:ext cx="1607944" cy="404614"/>
          </a:xfrm>
        </p:spPr>
        <p:txBody>
          <a:bodyPr/>
          <a:lstStyle>
            <a:lvl1pPr>
              <a:defRPr baseline="0">
                <a:solidFill>
                  <a:schemeClr val="tx2"/>
                </a:solidFill>
              </a:defRPr>
            </a:lvl1pPr>
          </a:lstStyle>
          <a:p>
            <a:fld id="{87DE6118-2437-4B30-8E3C-4D2BE6020583}" type="datetimeFigureOut">
              <a:rPr lang="en-US" dirty="0"/>
              <a:pPr/>
              <a:t>11/11/19</a:t>
            </a:fld>
            <a:endParaRPr lang="en-US" dirty="0"/>
          </a:p>
        </p:txBody>
      </p:sp>
      <p:sp>
        <p:nvSpPr>
          <p:cNvPr id="5" name="Footer Placeholder 4"/>
          <p:cNvSpPr>
            <a:spLocks noGrp="1"/>
          </p:cNvSpPr>
          <p:nvPr>
            <p:ph type="ftr" sz="quarter" idx="11"/>
          </p:nvPr>
        </p:nvSpPr>
        <p:spPr>
          <a:xfrm>
            <a:off x="2584054" y="6453386"/>
            <a:ext cx="7023377" cy="404614"/>
          </a:xfrm>
        </p:spPr>
        <p:txBody>
          <a:bodyPr/>
          <a:lstStyle>
            <a:lvl1pPr algn="ctr">
              <a:defRPr baseline="0">
                <a:solidFill>
                  <a:schemeClr val="tx2"/>
                </a:solidFill>
              </a:defRPr>
            </a:lvl1pPr>
          </a:lstStyle>
          <a:p>
            <a:endParaRPr lang="en-US" dirty="0"/>
          </a:p>
        </p:txBody>
      </p:sp>
      <p:sp>
        <p:nvSpPr>
          <p:cNvPr id="6" name="Slide Number Placeholder 5"/>
          <p:cNvSpPr>
            <a:spLocks noGrp="1"/>
          </p:cNvSpPr>
          <p:nvPr>
            <p:ph type="sldNum" sz="quarter" idx="12"/>
          </p:nvPr>
        </p:nvSpPr>
        <p:spPr>
          <a:xfrm>
            <a:off x="9830683" y="6453386"/>
            <a:ext cx="1596292" cy="404614"/>
          </a:xfrm>
        </p:spPr>
        <p:txBody>
          <a:bodyPr/>
          <a:lstStyle>
            <a:lvl1pPr>
              <a:defRPr baseline="0">
                <a:solidFill>
                  <a:schemeClr val="tx2"/>
                </a:solidFill>
              </a:defRPr>
            </a:lvl1pPr>
          </a:lstStyle>
          <a:p>
            <a:fld id="{69E57DC2-970A-4B3E-BB1C-7A09969E49DF}" type="slidenum">
              <a:rPr lang="en-US" dirty="0"/>
              <a:pPr/>
              <a:t>‹#›</a:t>
            </a:fld>
            <a:endParaRPr lang="en-US" dirty="0"/>
          </a:p>
        </p:txBody>
      </p:sp>
      <p:grpSp>
        <p:nvGrpSpPr>
          <p:cNvPr id="7" name="Group 6"/>
          <p:cNvGrpSpPr/>
          <p:nvPr/>
        </p:nvGrpSpPr>
        <p:grpSpPr>
          <a:xfrm>
            <a:off x="752858" y="744469"/>
            <a:ext cx="10674117" cy="5349671"/>
            <a:chOff x="752858" y="744469"/>
            <a:chExt cx="10674117" cy="5349671"/>
          </a:xfrm>
        </p:grpSpPr>
        <p:sp>
          <p:nvSpPr>
            <p:cNvPr id="11" name="Freeform 6"/>
            <p:cNvSpPr/>
            <p:nvPr/>
          </p:nvSpPr>
          <p:spPr bwMode="auto">
            <a:xfrm>
              <a:off x="8151962" y="1685652"/>
              <a:ext cx="3275013" cy="4408488"/>
            </a:xfrm>
            <a:custGeom>
              <a:avLst/>
              <a:gdLst/>
              <a:ahLst/>
              <a:cxnLst/>
              <a:rect l="l" t="t" r="r" b="b"/>
              <a:pathLst>
                <a:path w="10000" h="10000">
                  <a:moveTo>
                    <a:pt x="8761" y="0"/>
                  </a:moveTo>
                  <a:lnTo>
                    <a:pt x="10000" y="0"/>
                  </a:lnTo>
                  <a:lnTo>
                    <a:pt x="10000" y="10000"/>
                  </a:lnTo>
                  <a:lnTo>
                    <a:pt x="0" y="10000"/>
                  </a:lnTo>
                  <a:lnTo>
                    <a:pt x="0" y="9126"/>
                  </a:lnTo>
                  <a:lnTo>
                    <a:pt x="8761" y="9127"/>
                  </a:lnTo>
                  <a:lnTo>
                    <a:pt x="8761" y="0"/>
                  </a:lnTo>
                  <a:close/>
                </a:path>
              </a:pathLst>
            </a:custGeom>
            <a:solidFill>
              <a:schemeClr val="tx2"/>
            </a:solidFill>
            <a:ln w="0">
              <a:noFill/>
              <a:prstDash val="solid"/>
              <a:round/>
              <a:headEnd/>
              <a:tailEnd/>
            </a:ln>
          </p:spPr>
        </p:sp>
        <p:sp>
          <p:nvSpPr>
            <p:cNvPr id="14" name="Freeform 6"/>
            <p:cNvSpPr/>
            <p:nvPr/>
          </p:nvSpPr>
          <p:spPr bwMode="auto">
            <a:xfrm flipH="1" flipV="1">
              <a:off x="752858" y="744469"/>
              <a:ext cx="3275668" cy="4408488"/>
            </a:xfrm>
            <a:custGeom>
              <a:avLst/>
              <a:gdLst/>
              <a:ahLst/>
              <a:cxnLst/>
              <a:rect l="l" t="t" r="r" b="b"/>
              <a:pathLst>
                <a:path w="10002" h="10000">
                  <a:moveTo>
                    <a:pt x="8763" y="0"/>
                  </a:moveTo>
                  <a:lnTo>
                    <a:pt x="10002" y="0"/>
                  </a:lnTo>
                  <a:lnTo>
                    <a:pt x="10002" y="10000"/>
                  </a:lnTo>
                  <a:lnTo>
                    <a:pt x="2" y="10000"/>
                  </a:lnTo>
                  <a:cubicBezTo>
                    <a:pt x="-2" y="9698"/>
                    <a:pt x="4" y="9427"/>
                    <a:pt x="0" y="9125"/>
                  </a:cubicBezTo>
                  <a:lnTo>
                    <a:pt x="8763" y="9128"/>
                  </a:lnTo>
                  <a:lnTo>
                    <a:pt x="8763" y="0"/>
                  </a:lnTo>
                  <a:close/>
                </a:path>
              </a:pathLst>
            </a:custGeom>
            <a:solidFill>
              <a:schemeClr val="tx2"/>
            </a:solidFill>
            <a:ln w="0">
              <a:noFill/>
              <a:prstDash val="solid"/>
              <a:round/>
              <a:headEnd/>
              <a:tailEnd/>
            </a:ln>
          </p:spPr>
        </p:sp>
      </p:gr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87DE6118-2437-4B30-8E3C-4D2BE6020583}" type="datetimeFigureOut">
              <a:rPr lang="en-US" dirty="0"/>
              <a:t>11/11/19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9E57DC2-970A-4B3E-BB1C-7A09969E49DF}"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65025" y="1301360"/>
            <a:ext cx="9612971" cy="2852737"/>
          </a:xfrm>
        </p:spPr>
        <p:txBody>
          <a:bodyPr anchor="b">
            <a:normAutofit/>
          </a:bodyPr>
          <a:lstStyle>
            <a:lvl1pPr algn="r">
              <a:defRPr sz="7200" cap="all" baseline="0">
                <a:solidFill>
                  <a:schemeClr val="tx2"/>
                </a:solidFill>
              </a:defRPr>
            </a:lvl1pPr>
          </a:lstStyle>
          <a:p>
            <a:r>
              <a:rPr lang="en-GB"/>
              <a:t>Click to edit Master title style</a:t>
            </a:r>
            <a:endParaRPr lang="en-US" dirty="0"/>
          </a:p>
        </p:txBody>
      </p:sp>
      <p:sp>
        <p:nvSpPr>
          <p:cNvPr id="3" name="Text Placeholder 2"/>
          <p:cNvSpPr>
            <a:spLocks noGrp="1"/>
          </p:cNvSpPr>
          <p:nvPr>
            <p:ph type="body" idx="1"/>
          </p:nvPr>
        </p:nvSpPr>
        <p:spPr>
          <a:xfrm>
            <a:off x="765025" y="4216328"/>
            <a:ext cx="9612971" cy="1143324"/>
          </a:xfrm>
        </p:spPr>
        <p:txBody>
          <a:bodyPr/>
          <a:lstStyle>
            <a:lvl1pPr marL="0" indent="0" algn="r">
              <a:lnSpc>
                <a:spcPct val="112000"/>
              </a:lnSpc>
              <a:spcBef>
                <a:spcPts val="0"/>
              </a:spcBef>
              <a:spcAft>
                <a:spcPts val="0"/>
              </a:spcAft>
              <a:buNone/>
              <a:defRPr sz="2400">
                <a:solidFill>
                  <a:schemeClr val="tx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a:xfrm>
            <a:off x="738908" y="6453386"/>
            <a:ext cx="1622409" cy="404614"/>
          </a:xfrm>
        </p:spPr>
        <p:txBody>
          <a:bodyPr/>
          <a:lstStyle>
            <a:lvl1pPr>
              <a:defRPr>
                <a:solidFill>
                  <a:schemeClr val="tx2"/>
                </a:solidFill>
              </a:defRPr>
            </a:lvl1pPr>
          </a:lstStyle>
          <a:p>
            <a:fld id="{87DE6118-2437-4B30-8E3C-4D2BE6020583}" type="datetimeFigureOut">
              <a:rPr lang="en-US" dirty="0"/>
              <a:pPr/>
              <a:t>11/11/19</a:t>
            </a:fld>
            <a:endParaRPr lang="en-US" dirty="0"/>
          </a:p>
        </p:txBody>
      </p:sp>
      <p:sp>
        <p:nvSpPr>
          <p:cNvPr id="5" name="Footer Placeholder 4"/>
          <p:cNvSpPr>
            <a:spLocks noGrp="1"/>
          </p:cNvSpPr>
          <p:nvPr>
            <p:ph type="ftr" sz="quarter" idx="11"/>
          </p:nvPr>
        </p:nvSpPr>
        <p:spPr>
          <a:xfrm>
            <a:off x="2584312" y="6453386"/>
            <a:ext cx="7023377" cy="404614"/>
          </a:xfrm>
        </p:spPr>
        <p:txBody>
          <a:bodyPr/>
          <a:lstStyle>
            <a:lvl1pPr algn="ctr">
              <a:defRPr>
                <a:solidFill>
                  <a:schemeClr val="tx2"/>
                </a:solidFill>
              </a:defRPr>
            </a:lvl1pPr>
          </a:lstStyle>
          <a:p>
            <a:endParaRPr lang="en-US" dirty="0"/>
          </a:p>
        </p:txBody>
      </p:sp>
      <p:sp>
        <p:nvSpPr>
          <p:cNvPr id="6" name="Slide Number Placeholder 5"/>
          <p:cNvSpPr>
            <a:spLocks noGrp="1"/>
          </p:cNvSpPr>
          <p:nvPr>
            <p:ph type="sldNum" sz="quarter" idx="12"/>
          </p:nvPr>
        </p:nvSpPr>
        <p:spPr>
          <a:xfrm>
            <a:off x="9830683" y="6453386"/>
            <a:ext cx="1596292" cy="404614"/>
          </a:xfrm>
        </p:spPr>
        <p:txBody>
          <a:bodyPr/>
          <a:lstStyle>
            <a:lvl1pPr>
              <a:defRPr>
                <a:solidFill>
                  <a:schemeClr val="tx2"/>
                </a:solidFill>
              </a:defRPr>
            </a:lvl1pPr>
          </a:lstStyle>
          <a:p>
            <a:fld id="{69E57DC2-970A-4B3E-BB1C-7A09969E49DF}" type="slidenum">
              <a:rPr lang="en-US" dirty="0"/>
              <a:pPr/>
              <a:t>‹#›</a:t>
            </a:fld>
            <a:endParaRPr lang="en-US" dirty="0"/>
          </a:p>
        </p:txBody>
      </p:sp>
      <p:sp>
        <p:nvSpPr>
          <p:cNvPr id="7" name="Freeform 6" title="Crop Mark"/>
          <p:cNvSpPr/>
          <p:nvPr/>
        </p:nvSpPr>
        <p:spPr bwMode="auto">
          <a:xfrm>
            <a:off x="8151962" y="1685652"/>
            <a:ext cx="3275013" cy="4408488"/>
          </a:xfrm>
          <a:custGeom>
            <a:avLst/>
            <a:gdLst/>
            <a:ahLst/>
            <a:cxnLst/>
            <a:rect l="0" t="0" r="r" b="b"/>
            <a:pathLst>
              <a:path w="4125" h="5554">
                <a:moveTo>
                  <a:pt x="3614" y="0"/>
                </a:moveTo>
                <a:lnTo>
                  <a:pt x="4125" y="0"/>
                </a:lnTo>
                <a:lnTo>
                  <a:pt x="4125" y="5554"/>
                </a:lnTo>
                <a:lnTo>
                  <a:pt x="0" y="5554"/>
                </a:lnTo>
                <a:lnTo>
                  <a:pt x="0" y="5074"/>
                </a:lnTo>
                <a:lnTo>
                  <a:pt x="3614" y="5074"/>
                </a:lnTo>
                <a:lnTo>
                  <a:pt x="3614" y="0"/>
                </a:lnTo>
                <a:close/>
              </a:path>
            </a:pathLst>
          </a:custGeom>
          <a:solidFill>
            <a:schemeClr val="tx2"/>
          </a:solidFill>
          <a:ln w="0">
            <a:noFill/>
            <a:prstDash val="solid"/>
            <a:round/>
            <a:headEnd/>
            <a:tailEnd/>
          </a:ln>
        </p:spPr>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tx2"/>
                </a:solidFill>
              </a:defRPr>
            </a:lvl1pPr>
          </a:lstStyle>
          <a:p>
            <a:r>
              <a:rPr lang="en-GB"/>
              <a:t>Click to edit Master title style</a:t>
            </a:r>
            <a:endParaRPr lang="en-US" dirty="0"/>
          </a:p>
        </p:txBody>
      </p:sp>
      <p:sp>
        <p:nvSpPr>
          <p:cNvPr id="3" name="Content Placeholder 2"/>
          <p:cNvSpPr>
            <a:spLocks noGrp="1"/>
          </p:cNvSpPr>
          <p:nvPr>
            <p:ph sz="half" idx="1"/>
          </p:nvPr>
        </p:nvSpPr>
        <p:spPr>
          <a:xfrm>
            <a:off x="1371600" y="2285999"/>
            <a:ext cx="4447786" cy="3581401"/>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6525403" y="2285999"/>
            <a:ext cx="4447786" cy="3581401"/>
          </a:xfrm>
        </p:spPr>
        <p:txBody>
          <a:bodyPr/>
          <a:lstStyle>
            <a:lvl1pPr>
              <a:defRPr>
                <a:solidFill>
                  <a:schemeClr val="tx2"/>
                </a:solidFill>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87DE6118-2437-4B30-8E3C-4D2BE6020583}" type="datetimeFigureOut">
              <a:rPr lang="en-US" dirty="0"/>
              <a:t>11/11/19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9E57DC2-970A-4B3E-BB1C-7A09969E49DF}"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371600" y="685800"/>
            <a:ext cx="9601200" cy="1485900"/>
          </a:xfrm>
        </p:spPr>
        <p:txBody>
          <a:bodyPr/>
          <a:lstStyle>
            <a:lvl1pPr>
              <a:defRPr>
                <a:solidFill>
                  <a:schemeClr val="tx2"/>
                </a:solidFill>
              </a:defRPr>
            </a:lvl1pPr>
          </a:lstStyle>
          <a:p>
            <a:r>
              <a:rPr lang="en-GB"/>
              <a:t>Click to edit Master title style</a:t>
            </a:r>
            <a:endParaRPr lang="en-US" dirty="0"/>
          </a:p>
        </p:txBody>
      </p:sp>
      <p:sp>
        <p:nvSpPr>
          <p:cNvPr id="3" name="Text Placeholder 2"/>
          <p:cNvSpPr>
            <a:spLocks noGrp="1"/>
          </p:cNvSpPr>
          <p:nvPr>
            <p:ph type="body" idx="1"/>
          </p:nvPr>
        </p:nvSpPr>
        <p:spPr>
          <a:xfrm>
            <a:off x="1371600" y="2340864"/>
            <a:ext cx="4443984" cy="823912"/>
          </a:xfrm>
        </p:spPr>
        <p:txBody>
          <a:bodyPr anchor="b">
            <a:noAutofit/>
          </a:bodyPr>
          <a:lstStyle>
            <a:lvl1pPr marL="0" indent="0">
              <a:lnSpc>
                <a:spcPct val="84000"/>
              </a:lnSpc>
              <a:spcBef>
                <a:spcPts val="0"/>
              </a:spcBef>
              <a:spcAft>
                <a:spcPts val="0"/>
              </a:spcAft>
              <a:buNone/>
              <a:defRPr sz="3000" b="0"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1371600" y="3305207"/>
            <a:ext cx="4443984" cy="2562193"/>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6525014" y="2340864"/>
            <a:ext cx="4443984" cy="823912"/>
          </a:xfrm>
        </p:spPr>
        <p:txBody>
          <a:bodyPr anchor="b">
            <a:noAutofit/>
          </a:bodyPr>
          <a:lstStyle>
            <a:lvl1pPr marL="0" indent="0">
              <a:lnSpc>
                <a:spcPct val="84000"/>
              </a:lnSpc>
              <a:spcBef>
                <a:spcPts val="0"/>
              </a:spcBef>
              <a:spcAft>
                <a:spcPts val="0"/>
              </a:spcAft>
              <a:buNone/>
              <a:defRPr sz="3000" b="0"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525014" y="3305207"/>
            <a:ext cx="4443984" cy="2562193"/>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87DE6118-2437-4B30-8E3C-4D2BE6020583}" type="datetimeFigureOut">
              <a:rPr lang="en-US" dirty="0"/>
              <a:t>11/11/19</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9E57DC2-970A-4B3E-BB1C-7A09969E49DF}"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87DE6118-2437-4B30-8E3C-4D2BE6020583}" type="datetimeFigureOut">
              <a:rPr lang="en-US" dirty="0"/>
              <a:t>11/11/19</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9E57DC2-970A-4B3E-BB1C-7A09969E49DF}"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7DE6118-2437-4B30-8E3C-4D2BE6020583}" type="datetimeFigureOut">
              <a:rPr lang="en-US" dirty="0"/>
              <a:t>11/11/19</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9E57DC2-970A-4B3E-BB1C-7A09969E49DF}"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title="Background Shape"/>
          <p:cNvSpPr/>
          <p:nvPr/>
        </p:nvSpPr>
        <p:spPr>
          <a:xfrm>
            <a:off x="0" y="376"/>
            <a:ext cx="5303520" cy="685762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723900" y="685800"/>
            <a:ext cx="3855720" cy="2157884"/>
          </a:xfrm>
        </p:spPr>
        <p:txBody>
          <a:bodyPr anchor="t">
            <a:noAutofit/>
          </a:bodyPr>
          <a:lstStyle>
            <a:lvl1pPr>
              <a:lnSpc>
                <a:spcPct val="84000"/>
              </a:lnSpc>
              <a:defRPr sz="4800" baseline="0">
                <a:solidFill>
                  <a:schemeClr val="tx2"/>
                </a:solidFill>
              </a:defRPr>
            </a:lvl1pPr>
          </a:lstStyle>
          <a:p>
            <a:r>
              <a:rPr lang="en-GB"/>
              <a:t>Click to edit Master title style</a:t>
            </a:r>
            <a:endParaRPr lang="en-US" dirty="0"/>
          </a:p>
        </p:txBody>
      </p:sp>
      <p:sp>
        <p:nvSpPr>
          <p:cNvPr id="3" name="Content Placeholder 2"/>
          <p:cNvSpPr>
            <a:spLocks noGrp="1"/>
          </p:cNvSpPr>
          <p:nvPr>
            <p:ph idx="1"/>
          </p:nvPr>
        </p:nvSpPr>
        <p:spPr>
          <a:xfrm>
            <a:off x="6256020" y="685801"/>
            <a:ext cx="5212080" cy="5175250"/>
          </a:xfrm>
        </p:spPr>
        <p:txBody>
          <a:bodyPr/>
          <a:lstStyle>
            <a:lvl1pPr>
              <a:defRPr sz="2000"/>
            </a:lvl1pPr>
            <a:lvl2pPr>
              <a:defRPr sz="2000"/>
            </a:lvl2pPr>
            <a:lvl3pPr>
              <a:defRPr sz="1800"/>
            </a:lvl3pPr>
            <a:lvl4pPr>
              <a:defRPr sz="1800"/>
            </a:lvl4pPr>
            <a:lvl5pPr>
              <a:defRPr sz="1600"/>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723900" y="2856344"/>
            <a:ext cx="3855720" cy="3011056"/>
          </a:xfrm>
        </p:spPr>
        <p:txBody>
          <a:bodyPr/>
          <a:lstStyle>
            <a:lvl1pPr marL="0" indent="0">
              <a:lnSpc>
                <a:spcPct val="113000"/>
              </a:lnSpc>
              <a:spcBef>
                <a:spcPts val="0"/>
              </a:spcBef>
              <a:spcAft>
                <a:spcPts val="1500"/>
              </a:spcAft>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a:xfrm>
            <a:off x="723900" y="6453386"/>
            <a:ext cx="1204572" cy="404614"/>
          </a:xfrm>
        </p:spPr>
        <p:txBody>
          <a:bodyPr/>
          <a:lstStyle>
            <a:lvl1pPr>
              <a:defRPr>
                <a:solidFill>
                  <a:schemeClr val="tx2"/>
                </a:solidFill>
              </a:defRPr>
            </a:lvl1pPr>
          </a:lstStyle>
          <a:p>
            <a:fld id="{87DE6118-2437-4B30-8E3C-4D2BE6020583}" type="datetimeFigureOut">
              <a:rPr lang="en-US" dirty="0"/>
              <a:pPr/>
              <a:t>11/11/19</a:t>
            </a:fld>
            <a:endParaRPr lang="en-US" dirty="0"/>
          </a:p>
        </p:txBody>
      </p:sp>
      <p:sp>
        <p:nvSpPr>
          <p:cNvPr id="6" name="Footer Placeholder 5"/>
          <p:cNvSpPr>
            <a:spLocks noGrp="1"/>
          </p:cNvSpPr>
          <p:nvPr>
            <p:ph type="ftr" sz="quarter" idx="11"/>
          </p:nvPr>
        </p:nvSpPr>
        <p:spPr>
          <a:xfrm>
            <a:off x="2205945" y="6453386"/>
            <a:ext cx="2373675" cy="404614"/>
          </a:xfrm>
        </p:spPr>
        <p:txBody>
          <a:bodyPr/>
          <a:lstStyle>
            <a:lvl1pPr>
              <a:defRPr>
                <a:solidFill>
                  <a:schemeClr val="tx2"/>
                </a:solidFill>
              </a:defRPr>
            </a:lvl1pPr>
          </a:lstStyle>
          <a:p>
            <a:endParaRPr lang="en-US" dirty="0"/>
          </a:p>
        </p:txBody>
      </p:sp>
      <p:sp>
        <p:nvSpPr>
          <p:cNvPr id="7" name="Slide Number Placeholder 6"/>
          <p:cNvSpPr>
            <a:spLocks noGrp="1"/>
          </p:cNvSpPr>
          <p:nvPr>
            <p:ph type="sldNum" sz="quarter" idx="12"/>
          </p:nvPr>
        </p:nvSpPr>
        <p:spPr>
          <a:xfrm>
            <a:off x="9883140" y="6453386"/>
            <a:ext cx="1596292" cy="404614"/>
          </a:xfrm>
        </p:spPr>
        <p:txBody>
          <a:bodyPr/>
          <a:lstStyle>
            <a:lvl1pPr>
              <a:defRPr>
                <a:solidFill>
                  <a:schemeClr val="tx2"/>
                </a:solidFill>
              </a:defRPr>
            </a:lvl1pPr>
          </a:lstStyle>
          <a:p>
            <a:fld id="{69E57DC2-970A-4B3E-BB1C-7A09969E49DF}" type="slidenum">
              <a:rPr lang="en-US" dirty="0"/>
              <a:pPr/>
              <a:t>‹#›</a:t>
            </a:fld>
            <a:endParaRPr lang="en-US" dirty="0"/>
          </a:p>
        </p:txBody>
      </p:sp>
      <p:sp>
        <p:nvSpPr>
          <p:cNvPr id="9" name="Rectangle 8" title="Divider Bar"/>
          <p:cNvSpPr/>
          <p:nvPr/>
        </p:nvSpPr>
        <p:spPr>
          <a:xfrm>
            <a:off x="5303520" y="376"/>
            <a:ext cx="2286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title="Background Shape"/>
          <p:cNvSpPr/>
          <p:nvPr/>
        </p:nvSpPr>
        <p:spPr>
          <a:xfrm>
            <a:off x="0" y="376"/>
            <a:ext cx="5303520" cy="685762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723900" y="685800"/>
            <a:ext cx="3855720" cy="2157884"/>
          </a:xfrm>
        </p:spPr>
        <p:txBody>
          <a:bodyPr anchor="t">
            <a:normAutofit/>
          </a:bodyPr>
          <a:lstStyle>
            <a:lvl1pPr>
              <a:lnSpc>
                <a:spcPct val="84000"/>
              </a:lnSpc>
              <a:defRPr sz="4800" baseline="0"/>
            </a:lvl1pPr>
          </a:lstStyle>
          <a:p>
            <a:r>
              <a:rPr lang="en-GB"/>
              <a:t>Click to edit Master title style</a:t>
            </a:r>
            <a:endParaRPr lang="en-US" dirty="0"/>
          </a:p>
        </p:txBody>
      </p:sp>
      <p:sp>
        <p:nvSpPr>
          <p:cNvPr id="3" name="Picture Placeholder 2"/>
          <p:cNvSpPr>
            <a:spLocks noGrp="1" noChangeAspect="1"/>
          </p:cNvSpPr>
          <p:nvPr>
            <p:ph type="pic" idx="1"/>
          </p:nvPr>
        </p:nvSpPr>
        <p:spPr>
          <a:xfrm>
            <a:off x="5532120" y="0"/>
            <a:ext cx="6659880" cy="6857999"/>
          </a:xfrm>
        </p:spPr>
        <p:txBody>
          <a:bodyPr anchor="t">
            <a:normAutofit/>
          </a:bodyPr>
          <a:lstStyle>
            <a:lvl1pPr marL="0" indent="0">
              <a:buNone/>
              <a:defRPr sz="2000"/>
            </a:lvl1pPr>
            <a:lvl2pPr marL="457200" indent="0">
              <a:buNone/>
              <a:defRPr sz="2000"/>
            </a:lvl2pPr>
            <a:lvl3pPr marL="914400" indent="0">
              <a:buNone/>
              <a:defRPr sz="20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US" dirty="0"/>
          </a:p>
        </p:txBody>
      </p:sp>
      <p:sp>
        <p:nvSpPr>
          <p:cNvPr id="4" name="Text Placeholder 3"/>
          <p:cNvSpPr>
            <a:spLocks noGrp="1"/>
          </p:cNvSpPr>
          <p:nvPr>
            <p:ph type="body" sz="half" idx="2"/>
          </p:nvPr>
        </p:nvSpPr>
        <p:spPr>
          <a:xfrm>
            <a:off x="723900" y="2855968"/>
            <a:ext cx="3855720" cy="3011432"/>
          </a:xfrm>
        </p:spPr>
        <p:txBody>
          <a:bodyPr/>
          <a:lstStyle>
            <a:lvl1pPr marL="0" indent="0">
              <a:lnSpc>
                <a:spcPct val="113000"/>
              </a:lnSpc>
              <a:spcBef>
                <a:spcPts val="0"/>
              </a:spcBef>
              <a:spcAft>
                <a:spcPts val="1500"/>
              </a:spcAft>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a:xfrm>
            <a:off x="723900" y="6453386"/>
            <a:ext cx="1204572" cy="404614"/>
          </a:xfrm>
        </p:spPr>
        <p:txBody>
          <a:bodyPr/>
          <a:lstStyle>
            <a:lvl1pPr>
              <a:defRPr>
                <a:solidFill>
                  <a:schemeClr val="tx2"/>
                </a:solidFill>
              </a:defRPr>
            </a:lvl1pPr>
          </a:lstStyle>
          <a:p>
            <a:fld id="{87DE6118-2437-4B30-8E3C-4D2BE6020583}" type="datetimeFigureOut">
              <a:rPr lang="en-US" dirty="0"/>
              <a:pPr/>
              <a:t>11/11/19</a:t>
            </a:fld>
            <a:endParaRPr lang="en-US" dirty="0"/>
          </a:p>
        </p:txBody>
      </p:sp>
      <p:sp>
        <p:nvSpPr>
          <p:cNvPr id="6" name="Footer Placeholder 5"/>
          <p:cNvSpPr>
            <a:spLocks noGrp="1"/>
          </p:cNvSpPr>
          <p:nvPr>
            <p:ph type="ftr" sz="quarter" idx="11"/>
          </p:nvPr>
        </p:nvSpPr>
        <p:spPr>
          <a:xfrm>
            <a:off x="2205945" y="6453386"/>
            <a:ext cx="2373675" cy="404614"/>
          </a:xfrm>
        </p:spPr>
        <p:txBody>
          <a:bodyPr/>
          <a:lstStyle>
            <a:lvl1pPr>
              <a:defRPr>
                <a:solidFill>
                  <a:schemeClr val="tx2"/>
                </a:solidFill>
              </a:defRPr>
            </a:lvl1pPr>
          </a:lstStyle>
          <a:p>
            <a:endParaRPr lang="en-US" dirty="0"/>
          </a:p>
        </p:txBody>
      </p:sp>
      <p:sp>
        <p:nvSpPr>
          <p:cNvPr id="7" name="Slide Number Placeholder 6"/>
          <p:cNvSpPr>
            <a:spLocks noGrp="1"/>
          </p:cNvSpPr>
          <p:nvPr>
            <p:ph type="sldNum" sz="quarter" idx="12"/>
          </p:nvPr>
        </p:nvSpPr>
        <p:spPr>
          <a:xfrm>
            <a:off x="9883140" y="6453386"/>
            <a:ext cx="1596292" cy="404614"/>
          </a:xfrm>
        </p:spPr>
        <p:txBody>
          <a:bodyPr/>
          <a:lstStyle>
            <a:lvl1pPr>
              <a:defRPr>
                <a:solidFill>
                  <a:schemeClr val="tx2"/>
                </a:solidFill>
              </a:defRPr>
            </a:lvl1pPr>
          </a:lstStyle>
          <a:p>
            <a:fld id="{69E57DC2-970A-4B3E-BB1C-7A09969E49DF}" type="slidenum">
              <a:rPr lang="en-US" dirty="0"/>
              <a:pPr/>
              <a:t>‹#›</a:t>
            </a:fld>
            <a:endParaRPr lang="en-US" dirty="0"/>
          </a:p>
        </p:txBody>
      </p:sp>
      <p:sp>
        <p:nvSpPr>
          <p:cNvPr id="9" name="Rectangle 8" title="Divider Bar"/>
          <p:cNvSpPr/>
          <p:nvPr/>
        </p:nvSpPr>
        <p:spPr>
          <a:xfrm>
            <a:off x="5303520" y="376"/>
            <a:ext cx="2286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a:xfrm>
            <a:off x="1371600" y="2295525"/>
            <a:ext cx="9601200" cy="3571875"/>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87DE6118-2437-4B30-8E3C-4D2BE6020583}" type="datetimeFigureOut">
              <a:rPr lang="en-US" dirty="0"/>
              <a:t>11/11/19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9E57DC2-970A-4B3E-BB1C-7A09969E49DF}"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596561" y="624156"/>
            <a:ext cx="1565766" cy="5243244"/>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1371600" y="624156"/>
            <a:ext cx="8179641" cy="5243244"/>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87DE6118-2437-4B30-8E3C-4D2BE6020583}" type="datetimeFigureOut">
              <a:rPr lang="en-US" dirty="0"/>
              <a:t>11/11/19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9E57DC2-970A-4B3E-BB1C-7A09969E49DF}"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371600" y="685800"/>
            <a:ext cx="9601200" cy="1485900"/>
          </a:xfrm>
          <a:prstGeom prst="rect">
            <a:avLst/>
          </a:prstGeom>
        </p:spPr>
        <p:txBody>
          <a:bodyPr vert="horz" lIns="91440" tIns="45720" rIns="91440" bIns="45720" rtlCol="0" anchor="t">
            <a:normAutofit/>
          </a:bodyPr>
          <a:lstStyle/>
          <a:p>
            <a:r>
              <a:rPr lang="en-GB"/>
              <a:t>Click to edit Master title style</a:t>
            </a:r>
            <a:endParaRPr lang="en-US" dirty="0"/>
          </a:p>
        </p:txBody>
      </p:sp>
      <p:sp>
        <p:nvSpPr>
          <p:cNvPr id="3" name="Text Placeholder 2"/>
          <p:cNvSpPr>
            <a:spLocks noGrp="1"/>
          </p:cNvSpPr>
          <p:nvPr>
            <p:ph type="body" idx="1"/>
          </p:nvPr>
        </p:nvSpPr>
        <p:spPr>
          <a:xfrm>
            <a:off x="1371600" y="2286000"/>
            <a:ext cx="9601200" cy="358140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1390650" y="6453386"/>
            <a:ext cx="1204572" cy="404614"/>
          </a:xfrm>
          <a:prstGeom prst="rect">
            <a:avLst/>
          </a:prstGeom>
        </p:spPr>
        <p:txBody>
          <a:bodyPr vert="horz" lIns="91440" tIns="45720" rIns="91440" bIns="45720" rtlCol="0" anchor="ctr"/>
          <a:lstStyle>
            <a:lvl1pPr algn="l">
              <a:defRPr sz="1200" baseline="0">
                <a:solidFill>
                  <a:schemeClr val="tx2"/>
                </a:solidFill>
              </a:defRPr>
            </a:lvl1pPr>
          </a:lstStyle>
          <a:p>
            <a:fld id="{87DE6118-2437-4B30-8E3C-4D2BE6020583}" type="datetimeFigureOut">
              <a:rPr lang="en-US" dirty="0"/>
              <a:pPr/>
              <a:t>11/11/19</a:t>
            </a:fld>
            <a:endParaRPr lang="en-US" dirty="0"/>
          </a:p>
        </p:txBody>
      </p:sp>
      <p:sp>
        <p:nvSpPr>
          <p:cNvPr id="5" name="Footer Placeholder 4"/>
          <p:cNvSpPr>
            <a:spLocks noGrp="1"/>
          </p:cNvSpPr>
          <p:nvPr>
            <p:ph type="ftr" sz="quarter" idx="3"/>
          </p:nvPr>
        </p:nvSpPr>
        <p:spPr>
          <a:xfrm>
            <a:off x="2893564" y="6453386"/>
            <a:ext cx="6280830" cy="404614"/>
          </a:xfrm>
          <a:prstGeom prst="rect">
            <a:avLst/>
          </a:prstGeom>
        </p:spPr>
        <p:txBody>
          <a:bodyPr vert="horz" lIns="91440" tIns="45720" rIns="91440" bIns="45720" rtlCol="0" anchor="ctr"/>
          <a:lstStyle>
            <a:lvl1pPr algn="l">
              <a:defRPr sz="1200" baseline="0">
                <a:solidFill>
                  <a:schemeClr val="tx2"/>
                </a:solidFill>
              </a:defRPr>
            </a:lvl1pPr>
          </a:lstStyle>
          <a:p>
            <a:endParaRPr lang="en-US" dirty="0"/>
          </a:p>
        </p:txBody>
      </p:sp>
      <p:sp>
        <p:nvSpPr>
          <p:cNvPr id="6" name="Slide Number Placeholder 5"/>
          <p:cNvSpPr>
            <a:spLocks noGrp="1"/>
          </p:cNvSpPr>
          <p:nvPr>
            <p:ph type="sldNum" sz="quarter" idx="4"/>
          </p:nvPr>
        </p:nvSpPr>
        <p:spPr>
          <a:xfrm>
            <a:off x="9472736" y="6453386"/>
            <a:ext cx="1596292" cy="404614"/>
          </a:xfrm>
          <a:prstGeom prst="rect">
            <a:avLst/>
          </a:prstGeom>
        </p:spPr>
        <p:txBody>
          <a:bodyPr vert="horz" lIns="91440" tIns="45720" rIns="91440" bIns="45720" rtlCol="0" anchor="ctr"/>
          <a:lstStyle>
            <a:lvl1pPr algn="r">
              <a:defRPr sz="1200" baseline="0">
                <a:solidFill>
                  <a:schemeClr val="tx2"/>
                </a:solidFill>
              </a:defRPr>
            </a:lvl1pPr>
          </a:lstStyle>
          <a:p>
            <a:fld id="{69E57DC2-970A-4B3E-BB1C-7A09969E49DF}" type="slidenum">
              <a:rPr lang="en-US" dirty="0"/>
              <a:pPr/>
              <a:t>‹#›</a:t>
            </a:fld>
            <a:endParaRPr lang="en-US" dirty="0"/>
          </a:p>
        </p:txBody>
      </p:sp>
      <p:sp>
        <p:nvSpPr>
          <p:cNvPr id="9" name="Rectangle 8" title="Side bar"/>
          <p:cNvSpPr/>
          <p:nvPr/>
        </p:nvSpPr>
        <p:spPr>
          <a:xfrm>
            <a:off x="478095" y="376"/>
            <a:ext cx="2286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89000"/>
        </a:lnSpc>
        <a:spcBef>
          <a:spcPct val="0"/>
        </a:spcBef>
        <a:buNone/>
        <a:defRPr sz="4400" kern="1200" baseline="0">
          <a:solidFill>
            <a:schemeClr val="tx2"/>
          </a:solidFill>
          <a:latin typeface="+mj-lt"/>
          <a:ea typeface="+mj-ea"/>
          <a:cs typeface="+mj-cs"/>
        </a:defRPr>
      </a:lvl1pPr>
    </p:titleStyle>
    <p:bodyStyle>
      <a:lvl1pPr marL="384048" indent="-384048" algn="l" defTabSz="914400" rtl="0" eaLnBrk="1" latinLnBrk="0" hangingPunct="1">
        <a:lnSpc>
          <a:spcPct val="94000"/>
        </a:lnSpc>
        <a:spcBef>
          <a:spcPts val="1000"/>
        </a:spcBef>
        <a:spcAft>
          <a:spcPts val="200"/>
        </a:spcAft>
        <a:buFont typeface="Franklin Gothic Book" panose="020B0503020102020204" pitchFamily="34" charset="0"/>
        <a:buChar char="■"/>
        <a:defRPr sz="2000" kern="1200" baseline="0">
          <a:solidFill>
            <a:schemeClr val="tx2"/>
          </a:solidFill>
          <a:latin typeface="+mn-lt"/>
          <a:ea typeface="+mn-ea"/>
          <a:cs typeface="+mn-cs"/>
        </a:defRPr>
      </a:lvl1pPr>
      <a:lvl2pPr marL="9144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2000" i="1" kern="1200" baseline="0">
          <a:solidFill>
            <a:schemeClr val="tx2"/>
          </a:solidFill>
          <a:latin typeface="+mn-lt"/>
          <a:ea typeface="+mn-ea"/>
          <a:cs typeface="+mn-cs"/>
        </a:defRPr>
      </a:lvl2pPr>
      <a:lvl3pPr marL="13716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kern="1200" baseline="0">
          <a:solidFill>
            <a:schemeClr val="tx2"/>
          </a:solidFill>
          <a:latin typeface="+mn-lt"/>
          <a:ea typeface="+mn-ea"/>
          <a:cs typeface="+mn-cs"/>
        </a:defRPr>
      </a:lvl3pPr>
      <a:lvl4pPr marL="18288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i="1" kern="1200" baseline="0">
          <a:solidFill>
            <a:schemeClr val="tx2"/>
          </a:solidFill>
          <a:latin typeface="+mn-lt"/>
          <a:ea typeface="+mn-ea"/>
          <a:cs typeface="+mn-cs"/>
        </a:defRPr>
      </a:lvl4pPr>
      <a:lvl5pPr marL="22860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kern="1200" baseline="0">
          <a:solidFill>
            <a:schemeClr val="tx2"/>
          </a:solidFill>
          <a:latin typeface="+mn-lt"/>
          <a:ea typeface="+mn-ea"/>
          <a:cs typeface="+mn-cs"/>
        </a:defRPr>
      </a:lvl5pPr>
      <a:lvl6pPr marL="27432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i="1" kern="1200" baseline="0">
          <a:solidFill>
            <a:schemeClr val="tx2"/>
          </a:solidFill>
          <a:latin typeface="+mn-lt"/>
          <a:ea typeface="+mn-ea"/>
          <a:cs typeface="+mn-cs"/>
        </a:defRPr>
      </a:lvl6pPr>
      <a:lvl7pPr marL="32004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7pPr>
      <a:lvl8pPr marL="36576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i="1" kern="1200" baseline="0">
          <a:solidFill>
            <a:schemeClr val="tx2"/>
          </a:solidFill>
          <a:latin typeface="+mn-lt"/>
          <a:ea typeface="+mn-ea"/>
          <a:cs typeface="+mn-cs"/>
        </a:defRPr>
      </a:lvl8pPr>
      <a:lvl9pPr marL="41148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3" orient="horz" pos="1368">
          <p15:clr>
            <a:srgbClr val="F26B43"/>
          </p15:clr>
        </p15:guide>
        <p15:guide id="4" orient="horz" pos="1440">
          <p15:clr>
            <a:srgbClr val="F26B43"/>
          </p15:clr>
        </p15:guide>
        <p15:guide id="6" orient="horz" pos="3696">
          <p15:clr>
            <a:srgbClr val="F26B43"/>
          </p15:clr>
        </p15:guide>
        <p15:guide id="7" orient="horz" pos="432">
          <p15:clr>
            <a:srgbClr val="F26B43"/>
          </p15:clr>
        </p15:guide>
        <p15:guide id="8" orient="horz" pos="1512">
          <p15:clr>
            <a:srgbClr val="F26B43"/>
          </p15:clr>
        </p15:guide>
        <p15:guide id="9" pos="6912">
          <p15:clr>
            <a:srgbClr val="F26B43"/>
          </p15:clr>
        </p15:guide>
        <p15:guide id="10" pos="936">
          <p15:clr>
            <a:srgbClr val="F26B43"/>
          </p15:clr>
        </p15:guide>
        <p15:guide id="11" pos="864">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www.britannica.com/art/musical-form" TargetMode="Externa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hyperlink" Target="https://www.britannica.com/art/musical-form" TargetMode="Externa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hyperlink" Target="https://www.britannica.com/art/musical-form" TargetMode="Externa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hyperlink" Target="https://monoskop.org/images/d/da/Schoenberg_Arnold_Fundamentals_of_Musical_Composition_no_OCR.pdf" TargetMode="Externa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hyperlink" Target="https://www.britannica.com/art/musical-form/Principles-of-musical-form" TargetMode="Externa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hyperlink" Target="https://monoskop.org/images/d/da/Schoenberg_Arnold_Fundamentals_of_Musical_Composition_no_OCR.pdf" TargetMode="Externa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hyperlink" Target="https://monoskop.org/images/d/da/Schoenberg_Arnold_Fundamentals_of_Musical_Composition_no_OCR.pdf" TargetMode="External"/><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hyperlink" Target="https://genius.com/The-soggy-bottom-boys-i-am-a-man-of-constant-sorrow-lyrics" TargetMode="External"/><Relationship Id="rId2" Type="http://schemas.openxmlformats.org/officeDocument/2006/relationships/hyperlink" Target="https://open.spotify.com/track/0YwNdeDFbGP6AGwsQrtzdY?si=pif5nyWSRky3Y-Tu00t3eQ" TargetMode="Externa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hyperlink" Target="https://everyguitarchord.com/song-structure-types-the-aaa-strophic-song-form/" TargetMode="Externa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hyperlink" Target="http://teoria.com/en/tutorials/forms/binary/" TargetMode="Externa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hyperlink" Target="http://teoria.com/en/tutorials/forms/suite/" TargetMode="Externa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hyperlink" Target="http://teoria.com/en/tutorials/forms/ternary/03-schumann.php" TargetMode="External"/><Relationship Id="rId2" Type="http://schemas.openxmlformats.org/officeDocument/2006/relationships/hyperlink" Target="http://teoria.com/en/tutorials/forms/ternary/index.php" TargetMode="Externa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hyperlink" Target="http://teoria.com/en/tutorials/forms/ternary/04-compound.php" TargetMode="Externa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hyperlink" Target="http://teoria.com/en/tutorials/forms/rondo/" TargetMode="External"/><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hyperlink" Target="http://teoria.com/en/tutorials/forms/sonata/" TargetMode="External"/><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hyperlink" Target="https://www.youtube.com/watch?v=2G6xMcUUbEA" TargetMode="External"/><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hyperlink" Target="https://www.musictheoryacademy.com/understanding-music/theme-and-variations/" TargetMode="External"/><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3" Type="http://schemas.openxmlformats.org/officeDocument/2006/relationships/hyperlink" Target="https://www.youtube.com/watch?v=BAuqxEMRapg" TargetMode="External"/><Relationship Id="rId2" Type="http://schemas.openxmlformats.org/officeDocument/2006/relationships/hyperlink" Target="https://soundcloud.com/benjamin-dunnett/a-time-to-love" TargetMode="External"/><Relationship Id="rId1" Type="http://schemas.openxmlformats.org/officeDocument/2006/relationships/slideLayout" Target="../slideLayouts/slideLayout1.xml"/><Relationship Id="rId5" Type="http://schemas.openxmlformats.org/officeDocument/2006/relationships/hyperlink" Target="http://teoria.com/en/tutorials/forms/variations/" TargetMode="External"/><Relationship Id="rId4" Type="http://schemas.openxmlformats.org/officeDocument/2006/relationships/hyperlink" Target="https://www.youtube.com/watch?v=1EIE78D0m1g" TargetMode="Externa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2" Type="http://schemas.openxmlformats.org/officeDocument/2006/relationships/hyperlink" Target="http://teoria.com/en/tutorials/forms/contrapuntal/" TargetMode="External"/><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2" Type="http://schemas.openxmlformats.org/officeDocument/2006/relationships/hyperlink" Target="https://monoskop.org/images/d/da/Schoenberg_Arnold_Fundamentals_of_Musical_Composition_no_OCR.pdf" TargetMode="External"/><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3" Type="http://schemas.openxmlformats.org/officeDocument/2006/relationships/hyperlink" Target="https://www.amazon.com/gp/product/019514399X/ref=as_li_ss_tl?ie=UTF8&amp;tag=masschairevio-20&amp;linkCode=as2&amp;camp=217145&amp;creative=399369&amp;creativeASIN=019514399X" TargetMode="External"/><Relationship Id="rId2" Type="http://schemas.openxmlformats.org/officeDocument/2006/relationships/hyperlink" Target="https://www.amazon.com/gp/product/0133292851/ref=as_li_ss_tl?ie=UTF8&amp;tag=masschairevio-20&amp;linkCode=as2&amp;camp=217145&amp;creative=399369&amp;creativeASIN=0133292851" TargetMode="External"/><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9E70A5E-41A7-3F44-876C-0E25772102C1}"/>
              </a:ext>
            </a:extLst>
          </p:cNvPr>
          <p:cNvSpPr txBox="1"/>
          <p:nvPr/>
        </p:nvSpPr>
        <p:spPr>
          <a:xfrm>
            <a:off x="3420023" y="2459504"/>
            <a:ext cx="5351954" cy="1938992"/>
          </a:xfrm>
          <a:prstGeom prst="rect">
            <a:avLst/>
          </a:prstGeom>
          <a:noFill/>
        </p:spPr>
        <p:txBody>
          <a:bodyPr wrap="square" rtlCol="0">
            <a:spAutoFit/>
          </a:bodyPr>
          <a:lstStyle/>
          <a:p>
            <a:pPr algn="ctr"/>
            <a:r>
              <a:rPr lang="en-US" sz="6000" b="1" dirty="0">
                <a:latin typeface="+mj-lt"/>
              </a:rPr>
              <a:t>Music 3 Week 7 </a:t>
            </a:r>
          </a:p>
          <a:p>
            <a:pPr algn="ctr"/>
            <a:r>
              <a:rPr lang="en-US" sz="6000" b="1" dirty="0">
                <a:latin typeface="+mj-lt"/>
              </a:rPr>
              <a:t>Musical Form</a:t>
            </a:r>
          </a:p>
        </p:txBody>
      </p:sp>
    </p:spTree>
    <p:extLst>
      <p:ext uri="{BB962C8B-B14F-4D97-AF65-F5344CB8AC3E}">
        <p14:creationId xmlns:p14="http://schemas.microsoft.com/office/powerpoint/2010/main" val="376778704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9E70A5E-41A7-3F44-876C-0E25772102C1}"/>
              </a:ext>
            </a:extLst>
          </p:cNvPr>
          <p:cNvSpPr txBox="1"/>
          <p:nvPr/>
        </p:nvSpPr>
        <p:spPr>
          <a:xfrm>
            <a:off x="1171161" y="1231517"/>
            <a:ext cx="9849678" cy="1015663"/>
          </a:xfrm>
          <a:prstGeom prst="rect">
            <a:avLst/>
          </a:prstGeom>
          <a:noFill/>
        </p:spPr>
        <p:txBody>
          <a:bodyPr wrap="square" rtlCol="0">
            <a:spAutoFit/>
          </a:bodyPr>
          <a:lstStyle/>
          <a:p>
            <a:pPr algn="ctr"/>
            <a:r>
              <a:rPr lang="en-US" sz="6000" b="1" dirty="0">
                <a:latin typeface="+mj-lt"/>
              </a:rPr>
              <a:t>Breaking Down Structure</a:t>
            </a:r>
          </a:p>
        </p:txBody>
      </p:sp>
      <p:sp>
        <p:nvSpPr>
          <p:cNvPr id="2" name="Rectangle 1">
            <a:extLst>
              <a:ext uri="{FF2B5EF4-FFF2-40B4-BE49-F238E27FC236}">
                <a16:creationId xmlns:a16="http://schemas.microsoft.com/office/drawing/2014/main" id="{83AB2523-34E9-9347-8687-A6C137CE1C9B}"/>
              </a:ext>
            </a:extLst>
          </p:cNvPr>
          <p:cNvSpPr/>
          <p:nvPr/>
        </p:nvSpPr>
        <p:spPr>
          <a:xfrm>
            <a:off x="1171161" y="2517940"/>
            <a:ext cx="9849678" cy="3108543"/>
          </a:xfrm>
          <a:prstGeom prst="rect">
            <a:avLst/>
          </a:prstGeom>
        </p:spPr>
        <p:txBody>
          <a:bodyPr wrap="square">
            <a:spAutoFit/>
          </a:bodyPr>
          <a:lstStyle/>
          <a:p>
            <a:pPr algn="ctr"/>
            <a:r>
              <a:rPr lang="en-GB" sz="2800" i="1" dirty="0"/>
              <a:t>Music exists in time; as an aesthetician, Susanne K. Langer, put it in Feeling and Form, “music is time made audible.” </a:t>
            </a:r>
          </a:p>
          <a:p>
            <a:pPr algn="ctr"/>
            <a:endParaRPr lang="en-GB" sz="2800" i="1" dirty="0"/>
          </a:p>
          <a:p>
            <a:pPr algn="ctr"/>
            <a:r>
              <a:rPr lang="en-GB" sz="2800" i="1" dirty="0"/>
              <a:t>The proper perception of a musical work depends in the main on the ability to associate what is happening in the present with what has happened in the past and with what one expects will happen in the future. </a:t>
            </a:r>
            <a:endParaRPr lang="en-US" sz="2800" i="1" dirty="0"/>
          </a:p>
        </p:txBody>
      </p:sp>
      <p:sp>
        <p:nvSpPr>
          <p:cNvPr id="5" name="Rectangle 4">
            <a:extLst>
              <a:ext uri="{FF2B5EF4-FFF2-40B4-BE49-F238E27FC236}">
                <a16:creationId xmlns:a16="http://schemas.microsoft.com/office/drawing/2014/main" id="{9D5F9375-01A5-DD4F-9446-8EF208208CAF}"/>
              </a:ext>
            </a:extLst>
          </p:cNvPr>
          <p:cNvSpPr/>
          <p:nvPr/>
        </p:nvSpPr>
        <p:spPr>
          <a:xfrm>
            <a:off x="3770363" y="6211669"/>
            <a:ext cx="4651273" cy="646331"/>
          </a:xfrm>
          <a:prstGeom prst="rect">
            <a:avLst/>
          </a:prstGeom>
        </p:spPr>
        <p:txBody>
          <a:bodyPr wrap="none">
            <a:spAutoFit/>
          </a:bodyPr>
          <a:lstStyle/>
          <a:p>
            <a:r>
              <a:rPr lang="en-US" dirty="0">
                <a:hlinkClick r:id="rId2"/>
              </a:rPr>
              <a:t>https://www.britannica.com/art/musical-form</a:t>
            </a:r>
            <a:endParaRPr lang="en-US" dirty="0"/>
          </a:p>
          <a:p>
            <a:endParaRPr lang="en-US" dirty="0"/>
          </a:p>
        </p:txBody>
      </p:sp>
    </p:spTree>
    <p:extLst>
      <p:ext uri="{BB962C8B-B14F-4D97-AF65-F5344CB8AC3E}">
        <p14:creationId xmlns:p14="http://schemas.microsoft.com/office/powerpoint/2010/main" val="233914639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9E70A5E-41A7-3F44-876C-0E25772102C1}"/>
              </a:ext>
            </a:extLst>
          </p:cNvPr>
          <p:cNvSpPr txBox="1"/>
          <p:nvPr/>
        </p:nvSpPr>
        <p:spPr>
          <a:xfrm>
            <a:off x="1171161" y="1231517"/>
            <a:ext cx="9849678" cy="1015663"/>
          </a:xfrm>
          <a:prstGeom prst="rect">
            <a:avLst/>
          </a:prstGeom>
          <a:noFill/>
        </p:spPr>
        <p:txBody>
          <a:bodyPr wrap="square" rtlCol="0">
            <a:spAutoFit/>
          </a:bodyPr>
          <a:lstStyle/>
          <a:p>
            <a:pPr algn="ctr"/>
            <a:r>
              <a:rPr lang="en-US" sz="6000" b="1" dirty="0">
                <a:latin typeface="+mj-lt"/>
              </a:rPr>
              <a:t>Breaking Down Structure</a:t>
            </a:r>
          </a:p>
        </p:txBody>
      </p:sp>
      <p:sp>
        <p:nvSpPr>
          <p:cNvPr id="2" name="Rectangle 1">
            <a:extLst>
              <a:ext uri="{FF2B5EF4-FFF2-40B4-BE49-F238E27FC236}">
                <a16:creationId xmlns:a16="http://schemas.microsoft.com/office/drawing/2014/main" id="{83AB2523-34E9-9347-8687-A6C137CE1C9B}"/>
              </a:ext>
            </a:extLst>
          </p:cNvPr>
          <p:cNvSpPr/>
          <p:nvPr/>
        </p:nvSpPr>
        <p:spPr>
          <a:xfrm>
            <a:off x="1171161" y="3007416"/>
            <a:ext cx="9849678" cy="1384995"/>
          </a:xfrm>
          <a:prstGeom prst="rect">
            <a:avLst/>
          </a:prstGeom>
        </p:spPr>
        <p:txBody>
          <a:bodyPr wrap="square">
            <a:spAutoFit/>
          </a:bodyPr>
          <a:lstStyle/>
          <a:p>
            <a:pPr algn="ctr"/>
            <a:r>
              <a:rPr lang="en-GB" sz="2800" i="1" dirty="0"/>
              <a:t>The frustration or fulfilment of such expectations and the resulting tensions and releases are basic to most musical works.</a:t>
            </a:r>
            <a:endParaRPr lang="en-US" sz="2800" i="1" dirty="0"/>
          </a:p>
        </p:txBody>
      </p:sp>
      <p:sp>
        <p:nvSpPr>
          <p:cNvPr id="5" name="Rectangle 4">
            <a:extLst>
              <a:ext uri="{FF2B5EF4-FFF2-40B4-BE49-F238E27FC236}">
                <a16:creationId xmlns:a16="http://schemas.microsoft.com/office/drawing/2014/main" id="{28ECE62D-A2BA-4041-9B4E-07ED17985EEA}"/>
              </a:ext>
            </a:extLst>
          </p:cNvPr>
          <p:cNvSpPr/>
          <p:nvPr/>
        </p:nvSpPr>
        <p:spPr>
          <a:xfrm>
            <a:off x="3770363" y="5152647"/>
            <a:ext cx="4651273" cy="646331"/>
          </a:xfrm>
          <a:prstGeom prst="rect">
            <a:avLst/>
          </a:prstGeom>
        </p:spPr>
        <p:txBody>
          <a:bodyPr wrap="none">
            <a:spAutoFit/>
          </a:bodyPr>
          <a:lstStyle/>
          <a:p>
            <a:r>
              <a:rPr lang="en-US" dirty="0">
                <a:hlinkClick r:id="rId2"/>
              </a:rPr>
              <a:t>https://www.britannica.com/art/musical-form</a:t>
            </a:r>
            <a:endParaRPr lang="en-US" dirty="0"/>
          </a:p>
          <a:p>
            <a:endParaRPr lang="en-US" dirty="0"/>
          </a:p>
        </p:txBody>
      </p:sp>
    </p:spTree>
    <p:extLst>
      <p:ext uri="{BB962C8B-B14F-4D97-AF65-F5344CB8AC3E}">
        <p14:creationId xmlns:p14="http://schemas.microsoft.com/office/powerpoint/2010/main" val="205120503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9E70A5E-41A7-3F44-876C-0E25772102C1}"/>
              </a:ext>
            </a:extLst>
          </p:cNvPr>
          <p:cNvSpPr txBox="1"/>
          <p:nvPr/>
        </p:nvSpPr>
        <p:spPr>
          <a:xfrm>
            <a:off x="1171161" y="1231517"/>
            <a:ext cx="9849678" cy="1015663"/>
          </a:xfrm>
          <a:prstGeom prst="rect">
            <a:avLst/>
          </a:prstGeom>
          <a:noFill/>
        </p:spPr>
        <p:txBody>
          <a:bodyPr wrap="square" rtlCol="0">
            <a:spAutoFit/>
          </a:bodyPr>
          <a:lstStyle/>
          <a:p>
            <a:pPr algn="ctr"/>
            <a:r>
              <a:rPr lang="en-US" sz="6000" b="1" dirty="0">
                <a:latin typeface="+mj-lt"/>
              </a:rPr>
              <a:t>Breaking Down Structure</a:t>
            </a:r>
          </a:p>
        </p:txBody>
      </p:sp>
      <p:sp>
        <p:nvSpPr>
          <p:cNvPr id="2" name="Rectangle 1">
            <a:extLst>
              <a:ext uri="{FF2B5EF4-FFF2-40B4-BE49-F238E27FC236}">
                <a16:creationId xmlns:a16="http://schemas.microsoft.com/office/drawing/2014/main" id="{83AB2523-34E9-9347-8687-A6C137CE1C9B}"/>
              </a:ext>
            </a:extLst>
          </p:cNvPr>
          <p:cNvSpPr/>
          <p:nvPr/>
        </p:nvSpPr>
        <p:spPr>
          <a:xfrm>
            <a:off x="1171161" y="2274838"/>
            <a:ext cx="9849678" cy="2677656"/>
          </a:xfrm>
          <a:prstGeom prst="rect">
            <a:avLst/>
          </a:prstGeom>
        </p:spPr>
        <p:txBody>
          <a:bodyPr wrap="square">
            <a:spAutoFit/>
          </a:bodyPr>
          <a:lstStyle/>
          <a:p>
            <a:pPr algn="ctr"/>
            <a:r>
              <a:rPr lang="en-GB" sz="2800" i="1" dirty="0"/>
              <a:t>Musical form depends, therefore, on the disposition of certain structural units successively in time. The basic principles can be discerned from a brief consideration of melody, which may be defined as an organized succession of musical tones. This succession of tones consists of component parts, structural units, the principal of which is the phrase.</a:t>
            </a:r>
            <a:endParaRPr lang="en-US" sz="2800" i="1" dirty="0"/>
          </a:p>
        </p:txBody>
      </p:sp>
      <p:sp>
        <p:nvSpPr>
          <p:cNvPr id="3" name="Rectangle 2">
            <a:extLst>
              <a:ext uri="{FF2B5EF4-FFF2-40B4-BE49-F238E27FC236}">
                <a16:creationId xmlns:a16="http://schemas.microsoft.com/office/drawing/2014/main" id="{F096A47A-7630-8244-BFEF-41DA4B7E59DF}"/>
              </a:ext>
            </a:extLst>
          </p:cNvPr>
          <p:cNvSpPr/>
          <p:nvPr/>
        </p:nvSpPr>
        <p:spPr>
          <a:xfrm>
            <a:off x="3770363" y="5152647"/>
            <a:ext cx="4651273" cy="646331"/>
          </a:xfrm>
          <a:prstGeom prst="rect">
            <a:avLst/>
          </a:prstGeom>
        </p:spPr>
        <p:txBody>
          <a:bodyPr wrap="none">
            <a:spAutoFit/>
          </a:bodyPr>
          <a:lstStyle/>
          <a:p>
            <a:r>
              <a:rPr lang="en-US" dirty="0">
                <a:hlinkClick r:id="rId2"/>
              </a:rPr>
              <a:t>https://www.britannica.com/art/musical-form</a:t>
            </a:r>
            <a:endParaRPr lang="en-US" dirty="0"/>
          </a:p>
          <a:p>
            <a:endParaRPr lang="en-US" dirty="0"/>
          </a:p>
        </p:txBody>
      </p:sp>
    </p:spTree>
    <p:extLst>
      <p:ext uri="{BB962C8B-B14F-4D97-AF65-F5344CB8AC3E}">
        <p14:creationId xmlns:p14="http://schemas.microsoft.com/office/powerpoint/2010/main" val="249739441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9E70A5E-41A7-3F44-876C-0E25772102C1}"/>
              </a:ext>
            </a:extLst>
          </p:cNvPr>
          <p:cNvSpPr txBox="1"/>
          <p:nvPr/>
        </p:nvSpPr>
        <p:spPr>
          <a:xfrm>
            <a:off x="1176129" y="1028728"/>
            <a:ext cx="9839739" cy="1569660"/>
          </a:xfrm>
          <a:prstGeom prst="rect">
            <a:avLst/>
          </a:prstGeom>
          <a:noFill/>
        </p:spPr>
        <p:txBody>
          <a:bodyPr wrap="square" rtlCol="0">
            <a:spAutoFit/>
          </a:bodyPr>
          <a:lstStyle/>
          <a:p>
            <a:pPr algn="ctr"/>
            <a:r>
              <a:rPr lang="en-GB" sz="4800" dirty="0"/>
              <a:t>Fundamentals of Musical Composition - Arnold Schoenberg </a:t>
            </a:r>
          </a:p>
        </p:txBody>
      </p:sp>
      <p:sp>
        <p:nvSpPr>
          <p:cNvPr id="2" name="TextBox 1">
            <a:extLst>
              <a:ext uri="{FF2B5EF4-FFF2-40B4-BE49-F238E27FC236}">
                <a16:creationId xmlns:a16="http://schemas.microsoft.com/office/drawing/2014/main" id="{94FA62DC-65A4-6646-86D4-3B694C425570}"/>
              </a:ext>
            </a:extLst>
          </p:cNvPr>
          <p:cNvSpPr txBox="1"/>
          <p:nvPr/>
        </p:nvSpPr>
        <p:spPr>
          <a:xfrm>
            <a:off x="1176129" y="3105451"/>
            <a:ext cx="9839739" cy="2308324"/>
          </a:xfrm>
          <a:prstGeom prst="rect">
            <a:avLst/>
          </a:prstGeom>
          <a:noFill/>
        </p:spPr>
        <p:txBody>
          <a:bodyPr wrap="square" rtlCol="0">
            <a:spAutoFit/>
          </a:bodyPr>
          <a:lstStyle/>
          <a:p>
            <a:pPr algn="ctr"/>
            <a:r>
              <a:rPr lang="en-GB" sz="2400" dirty="0"/>
              <a:t>Fundamentals of Musical Composition represents the culmination of more than forty years in Schoenberg's life devoted to the teaching of musical principles to students and composers in Europe and America. For his classes he developed a manner of presentation in which 'every technical matter is discussed in a very fundamental way, so that at the same time it is both simple and thorough'. </a:t>
            </a:r>
            <a:endParaRPr lang="en-US" sz="2800" i="1" dirty="0"/>
          </a:p>
        </p:txBody>
      </p:sp>
    </p:spTree>
    <p:extLst>
      <p:ext uri="{BB962C8B-B14F-4D97-AF65-F5344CB8AC3E}">
        <p14:creationId xmlns:p14="http://schemas.microsoft.com/office/powerpoint/2010/main" val="310746158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9E70A5E-41A7-3F44-876C-0E25772102C1}"/>
              </a:ext>
            </a:extLst>
          </p:cNvPr>
          <p:cNvSpPr txBox="1"/>
          <p:nvPr/>
        </p:nvSpPr>
        <p:spPr>
          <a:xfrm>
            <a:off x="1176129" y="1028728"/>
            <a:ext cx="9839739" cy="1569660"/>
          </a:xfrm>
          <a:prstGeom prst="rect">
            <a:avLst/>
          </a:prstGeom>
          <a:noFill/>
        </p:spPr>
        <p:txBody>
          <a:bodyPr wrap="square" rtlCol="0">
            <a:spAutoFit/>
          </a:bodyPr>
          <a:lstStyle/>
          <a:p>
            <a:pPr algn="ctr"/>
            <a:r>
              <a:rPr lang="en-GB" sz="4800" dirty="0"/>
              <a:t>Fundamentals of Musical Composition - Arnold Schoenberg </a:t>
            </a:r>
          </a:p>
        </p:txBody>
      </p:sp>
      <p:sp>
        <p:nvSpPr>
          <p:cNvPr id="2" name="TextBox 1">
            <a:extLst>
              <a:ext uri="{FF2B5EF4-FFF2-40B4-BE49-F238E27FC236}">
                <a16:creationId xmlns:a16="http://schemas.microsoft.com/office/drawing/2014/main" id="{94FA62DC-65A4-6646-86D4-3B694C425570}"/>
              </a:ext>
            </a:extLst>
          </p:cNvPr>
          <p:cNvSpPr txBox="1"/>
          <p:nvPr/>
        </p:nvSpPr>
        <p:spPr>
          <a:xfrm>
            <a:off x="1176129" y="3105451"/>
            <a:ext cx="9839739" cy="2308324"/>
          </a:xfrm>
          <a:prstGeom prst="rect">
            <a:avLst/>
          </a:prstGeom>
          <a:noFill/>
        </p:spPr>
        <p:txBody>
          <a:bodyPr wrap="square" rtlCol="0">
            <a:spAutoFit/>
          </a:bodyPr>
          <a:lstStyle/>
          <a:p>
            <a:pPr algn="ctr"/>
            <a:r>
              <a:rPr lang="en-GB" sz="2400" dirty="0"/>
              <a:t>This book can be used for analysis as well as for composition. On the one hand, it has the practical objective of introducing students to the process of composing in a systematic way, from the smallest to the largest forms; on the other hand, the author analyses in thorough detail and with numerous illustrations those particular sections in the works of the masters which relate to the compositional problem under discussion.</a:t>
            </a:r>
          </a:p>
        </p:txBody>
      </p:sp>
    </p:spTree>
    <p:extLst>
      <p:ext uri="{BB962C8B-B14F-4D97-AF65-F5344CB8AC3E}">
        <p14:creationId xmlns:p14="http://schemas.microsoft.com/office/powerpoint/2010/main" val="105863170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9E70A5E-41A7-3F44-876C-0E25772102C1}"/>
              </a:ext>
            </a:extLst>
          </p:cNvPr>
          <p:cNvSpPr txBox="1"/>
          <p:nvPr/>
        </p:nvSpPr>
        <p:spPr>
          <a:xfrm>
            <a:off x="3420022" y="1028728"/>
            <a:ext cx="5351954" cy="1015663"/>
          </a:xfrm>
          <a:prstGeom prst="rect">
            <a:avLst/>
          </a:prstGeom>
          <a:noFill/>
        </p:spPr>
        <p:txBody>
          <a:bodyPr wrap="square" rtlCol="0">
            <a:spAutoFit/>
          </a:bodyPr>
          <a:lstStyle/>
          <a:p>
            <a:pPr algn="ctr"/>
            <a:r>
              <a:rPr lang="en-US" sz="6000" b="1" dirty="0">
                <a:latin typeface="+mj-lt"/>
              </a:rPr>
              <a:t>The Phrase</a:t>
            </a:r>
          </a:p>
        </p:txBody>
      </p:sp>
      <p:sp>
        <p:nvSpPr>
          <p:cNvPr id="2" name="TextBox 1">
            <a:extLst>
              <a:ext uri="{FF2B5EF4-FFF2-40B4-BE49-F238E27FC236}">
                <a16:creationId xmlns:a16="http://schemas.microsoft.com/office/drawing/2014/main" id="{94FA62DC-65A4-6646-86D4-3B694C425570}"/>
              </a:ext>
            </a:extLst>
          </p:cNvPr>
          <p:cNvSpPr txBox="1"/>
          <p:nvPr/>
        </p:nvSpPr>
        <p:spPr>
          <a:xfrm>
            <a:off x="1176130" y="2021443"/>
            <a:ext cx="9839739" cy="4093428"/>
          </a:xfrm>
          <a:prstGeom prst="rect">
            <a:avLst/>
          </a:prstGeom>
          <a:noFill/>
        </p:spPr>
        <p:txBody>
          <a:bodyPr wrap="square" rtlCol="0">
            <a:spAutoFit/>
          </a:bodyPr>
          <a:lstStyle/>
          <a:p>
            <a:pPr algn="ctr"/>
            <a:r>
              <a:rPr lang="en-US" sz="2400" i="1" dirty="0"/>
              <a:t>The smallest structural unit is the phrase, a kind of musical molecule consisting of a number of integrated musical events, processing a certain completeness, and well adapted to combination with other similar units.</a:t>
            </a:r>
          </a:p>
          <a:p>
            <a:pPr algn="ctr"/>
            <a:endParaRPr lang="en-US" sz="2400" i="1" dirty="0"/>
          </a:p>
          <a:p>
            <a:pPr algn="ctr"/>
            <a:r>
              <a:rPr lang="en-US" sz="2400" i="1" dirty="0"/>
              <a:t>The term phrase means, structurally, a unit approximating to what one could sing in a single breath.</a:t>
            </a:r>
          </a:p>
          <a:p>
            <a:pPr algn="ctr"/>
            <a:endParaRPr lang="en-GB" sz="2400" dirty="0"/>
          </a:p>
          <a:p>
            <a:pPr algn="ctr"/>
            <a:r>
              <a:rPr lang="en-GB" sz="2400" i="1" dirty="0"/>
              <a:t>Fundamentals of Musical Composition </a:t>
            </a:r>
            <a:r>
              <a:rPr lang="en-GB" sz="2400" dirty="0"/>
              <a:t>- Arnold Schoenberg, Further Information: </a:t>
            </a:r>
          </a:p>
          <a:p>
            <a:pPr algn="ctr"/>
            <a:r>
              <a:rPr lang="en-GB" sz="1600" dirty="0">
                <a:hlinkClick r:id="rId2"/>
              </a:rPr>
              <a:t>https://monoskop.org/images/d/da/Schoenberg_Arnold_Fundamentals_of_Musical_Composition_no_OCR.pdf</a:t>
            </a:r>
            <a:endParaRPr lang="en-GB" sz="1600" dirty="0"/>
          </a:p>
          <a:p>
            <a:pPr algn="ctr"/>
            <a:endParaRPr lang="en-US" sz="2800" i="1" dirty="0"/>
          </a:p>
        </p:txBody>
      </p:sp>
    </p:spTree>
    <p:extLst>
      <p:ext uri="{BB962C8B-B14F-4D97-AF65-F5344CB8AC3E}">
        <p14:creationId xmlns:p14="http://schemas.microsoft.com/office/powerpoint/2010/main" val="125677479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9E70A5E-41A7-3F44-876C-0E25772102C1}"/>
              </a:ext>
            </a:extLst>
          </p:cNvPr>
          <p:cNvSpPr txBox="1"/>
          <p:nvPr/>
        </p:nvSpPr>
        <p:spPr>
          <a:xfrm>
            <a:off x="3420022" y="1028728"/>
            <a:ext cx="5351954" cy="1015663"/>
          </a:xfrm>
          <a:prstGeom prst="rect">
            <a:avLst/>
          </a:prstGeom>
          <a:noFill/>
        </p:spPr>
        <p:txBody>
          <a:bodyPr wrap="square" rtlCol="0">
            <a:spAutoFit/>
          </a:bodyPr>
          <a:lstStyle/>
          <a:p>
            <a:pPr algn="ctr"/>
            <a:r>
              <a:rPr lang="en-US" sz="6000" b="1" dirty="0">
                <a:latin typeface="+mj-lt"/>
              </a:rPr>
              <a:t>The Melody</a:t>
            </a:r>
          </a:p>
        </p:txBody>
      </p:sp>
      <p:sp>
        <p:nvSpPr>
          <p:cNvPr id="2" name="TextBox 1">
            <a:extLst>
              <a:ext uri="{FF2B5EF4-FFF2-40B4-BE49-F238E27FC236}">
                <a16:creationId xmlns:a16="http://schemas.microsoft.com/office/drawing/2014/main" id="{94FA62DC-65A4-6646-86D4-3B694C425570}"/>
              </a:ext>
            </a:extLst>
          </p:cNvPr>
          <p:cNvSpPr txBox="1"/>
          <p:nvPr/>
        </p:nvSpPr>
        <p:spPr>
          <a:xfrm>
            <a:off x="1176129" y="2212219"/>
            <a:ext cx="9839739" cy="2677656"/>
          </a:xfrm>
          <a:prstGeom prst="rect">
            <a:avLst/>
          </a:prstGeom>
          <a:noFill/>
        </p:spPr>
        <p:txBody>
          <a:bodyPr wrap="square" rtlCol="0">
            <a:spAutoFit/>
          </a:bodyPr>
          <a:lstStyle/>
          <a:p>
            <a:pPr algn="ctr"/>
            <a:r>
              <a:rPr lang="en-GB" sz="2800" i="1" dirty="0"/>
              <a:t>A melody, ordinarily consists of a succession of phrases, in which there may occur repetition (the same phrase repeated), contrast (a completely different phrase), or variation (the phrase altered, but in such a way that its identity remains perceptible). The relation between these component phrases is important for form. </a:t>
            </a:r>
            <a:endParaRPr lang="en-US" sz="2800" i="1" dirty="0"/>
          </a:p>
        </p:txBody>
      </p:sp>
      <p:sp>
        <p:nvSpPr>
          <p:cNvPr id="3" name="Rectangle 2">
            <a:extLst>
              <a:ext uri="{FF2B5EF4-FFF2-40B4-BE49-F238E27FC236}">
                <a16:creationId xmlns:a16="http://schemas.microsoft.com/office/drawing/2014/main" id="{022409BF-CF84-D140-94E7-0B44E62E65E4}"/>
              </a:ext>
            </a:extLst>
          </p:cNvPr>
          <p:cNvSpPr/>
          <p:nvPr/>
        </p:nvSpPr>
        <p:spPr>
          <a:xfrm>
            <a:off x="-1" y="5024087"/>
            <a:ext cx="12192000" cy="369332"/>
          </a:xfrm>
          <a:prstGeom prst="rect">
            <a:avLst/>
          </a:prstGeom>
        </p:spPr>
        <p:txBody>
          <a:bodyPr wrap="square">
            <a:spAutoFit/>
          </a:bodyPr>
          <a:lstStyle/>
          <a:p>
            <a:pPr algn="ctr"/>
            <a:r>
              <a:rPr lang="en-US" dirty="0">
                <a:hlinkClick r:id="rId2"/>
              </a:rPr>
              <a:t>https://www.britannica.com/art/musical-form/Principles-of-musical-form</a:t>
            </a:r>
            <a:endParaRPr lang="en-US" dirty="0"/>
          </a:p>
        </p:txBody>
      </p:sp>
    </p:spTree>
    <p:extLst>
      <p:ext uri="{BB962C8B-B14F-4D97-AF65-F5344CB8AC3E}">
        <p14:creationId xmlns:p14="http://schemas.microsoft.com/office/powerpoint/2010/main" val="238901782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9E70A5E-41A7-3F44-876C-0E25772102C1}"/>
              </a:ext>
            </a:extLst>
          </p:cNvPr>
          <p:cNvSpPr txBox="1"/>
          <p:nvPr/>
        </p:nvSpPr>
        <p:spPr>
          <a:xfrm>
            <a:off x="3420022" y="1028728"/>
            <a:ext cx="5351954" cy="1015663"/>
          </a:xfrm>
          <a:prstGeom prst="rect">
            <a:avLst/>
          </a:prstGeom>
          <a:noFill/>
        </p:spPr>
        <p:txBody>
          <a:bodyPr wrap="square" rtlCol="0">
            <a:spAutoFit/>
          </a:bodyPr>
          <a:lstStyle/>
          <a:p>
            <a:pPr algn="ctr"/>
            <a:r>
              <a:rPr lang="en-US" sz="6000" b="1" dirty="0">
                <a:latin typeface="+mj-lt"/>
              </a:rPr>
              <a:t>The Motive</a:t>
            </a:r>
          </a:p>
        </p:txBody>
      </p:sp>
      <p:sp>
        <p:nvSpPr>
          <p:cNvPr id="2" name="TextBox 1">
            <a:extLst>
              <a:ext uri="{FF2B5EF4-FFF2-40B4-BE49-F238E27FC236}">
                <a16:creationId xmlns:a16="http://schemas.microsoft.com/office/drawing/2014/main" id="{94FA62DC-65A4-6646-86D4-3B694C425570}"/>
              </a:ext>
            </a:extLst>
          </p:cNvPr>
          <p:cNvSpPr txBox="1"/>
          <p:nvPr/>
        </p:nvSpPr>
        <p:spPr>
          <a:xfrm>
            <a:off x="1176130" y="2021443"/>
            <a:ext cx="9839739" cy="4093428"/>
          </a:xfrm>
          <a:prstGeom prst="rect">
            <a:avLst/>
          </a:prstGeom>
          <a:noFill/>
        </p:spPr>
        <p:txBody>
          <a:bodyPr wrap="square" rtlCol="0">
            <a:spAutoFit/>
          </a:bodyPr>
          <a:lstStyle/>
          <a:p>
            <a:pPr algn="ctr"/>
            <a:r>
              <a:rPr lang="en-GB" sz="2400" i="1" dirty="0"/>
              <a:t>The Motive generally appears in a characteristic and impressive manner at the beginning of a piece.  The features of a motive are intervals and rhythms, combined to produce a memorable shape or contour which usually implies an inherent harmony. […] A motive appears constantly throughout a piece: it is repeated.  Repetition alone often gives rise to monotony.  Monotony can only be overcome by variation. </a:t>
            </a:r>
          </a:p>
          <a:p>
            <a:pPr algn="ctr"/>
            <a:endParaRPr lang="en-GB" sz="2400" dirty="0"/>
          </a:p>
          <a:p>
            <a:pPr algn="ctr"/>
            <a:r>
              <a:rPr lang="en-GB" sz="2400" dirty="0"/>
              <a:t>Further Information: Fundamentals of Musical Composition - Arnold Schoenberg </a:t>
            </a:r>
          </a:p>
          <a:p>
            <a:pPr algn="ctr"/>
            <a:r>
              <a:rPr lang="en-GB" sz="1600" dirty="0">
                <a:hlinkClick r:id="rId2"/>
              </a:rPr>
              <a:t>https://monoskop.org/images/d/da/Schoenberg_Arnold_Fundamentals_of_Musical_Composition_no_OCR.pdf</a:t>
            </a:r>
            <a:endParaRPr lang="en-GB" sz="1600" dirty="0"/>
          </a:p>
          <a:p>
            <a:pPr algn="ctr"/>
            <a:endParaRPr lang="en-US" sz="2800" i="1" dirty="0"/>
          </a:p>
        </p:txBody>
      </p:sp>
    </p:spTree>
    <p:extLst>
      <p:ext uri="{BB962C8B-B14F-4D97-AF65-F5344CB8AC3E}">
        <p14:creationId xmlns:p14="http://schemas.microsoft.com/office/powerpoint/2010/main" val="42286657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9E70A5E-41A7-3F44-876C-0E25772102C1}"/>
              </a:ext>
            </a:extLst>
          </p:cNvPr>
          <p:cNvSpPr txBox="1"/>
          <p:nvPr/>
        </p:nvSpPr>
        <p:spPr>
          <a:xfrm>
            <a:off x="1581150" y="1649691"/>
            <a:ext cx="2698619" cy="2236989"/>
          </a:xfrm>
          <a:prstGeom prst="rect">
            <a:avLst/>
          </a:prstGeom>
        </p:spPr>
        <p:txBody>
          <a:bodyPr vert="horz" lIns="91440" tIns="45720" rIns="91440" bIns="45720" rtlCol="0" anchor="b">
            <a:normAutofit/>
          </a:bodyPr>
          <a:lstStyle/>
          <a:p>
            <a:pPr algn="ctr" defTabSz="914400">
              <a:lnSpc>
                <a:spcPct val="89000"/>
              </a:lnSpc>
              <a:spcBef>
                <a:spcPct val="0"/>
              </a:spcBef>
              <a:spcAft>
                <a:spcPts val="600"/>
              </a:spcAft>
            </a:pPr>
            <a:r>
              <a:rPr lang="en-US" sz="4400" b="1" cap="all" dirty="0">
                <a:solidFill>
                  <a:schemeClr val="tx2"/>
                </a:solidFill>
                <a:latin typeface="+mj-lt"/>
                <a:ea typeface="+mj-ea"/>
                <a:cs typeface="+mj-cs"/>
              </a:rPr>
              <a:t>Motive</a:t>
            </a:r>
          </a:p>
          <a:p>
            <a:pPr algn="ctr" defTabSz="914400">
              <a:lnSpc>
                <a:spcPct val="89000"/>
              </a:lnSpc>
              <a:spcBef>
                <a:spcPct val="0"/>
              </a:spcBef>
              <a:spcAft>
                <a:spcPts val="600"/>
              </a:spcAft>
            </a:pPr>
            <a:r>
              <a:rPr lang="en-US" sz="4400" b="1" cap="all" dirty="0">
                <a:solidFill>
                  <a:schemeClr val="tx2"/>
                </a:solidFill>
                <a:latin typeface="+mj-lt"/>
                <a:ea typeface="+mj-ea"/>
                <a:cs typeface="+mj-cs"/>
              </a:rPr>
              <a:t>Variation</a:t>
            </a:r>
          </a:p>
          <a:p>
            <a:pPr algn="ctr" defTabSz="914400">
              <a:lnSpc>
                <a:spcPct val="89000"/>
              </a:lnSpc>
              <a:spcBef>
                <a:spcPct val="0"/>
              </a:spcBef>
              <a:spcAft>
                <a:spcPts val="600"/>
              </a:spcAft>
            </a:pPr>
            <a:r>
              <a:rPr lang="en-US" sz="4400" b="1" cap="all" dirty="0">
                <a:solidFill>
                  <a:schemeClr val="tx2"/>
                </a:solidFill>
                <a:latin typeface="+mj-lt"/>
                <a:ea typeface="+mj-ea"/>
                <a:cs typeface="+mj-cs"/>
              </a:rPr>
              <a:t>Ideas</a:t>
            </a:r>
          </a:p>
        </p:txBody>
      </p:sp>
      <p:pic>
        <p:nvPicPr>
          <p:cNvPr id="5" name="Picture 4">
            <a:extLst>
              <a:ext uri="{FF2B5EF4-FFF2-40B4-BE49-F238E27FC236}">
                <a16:creationId xmlns:a16="http://schemas.microsoft.com/office/drawing/2014/main" id="{1D847B11-9490-DA49-9EEE-2C344FA803F7}"/>
              </a:ext>
            </a:extLst>
          </p:cNvPr>
          <p:cNvPicPr>
            <a:picLocks noChangeAspect="1"/>
          </p:cNvPicPr>
          <p:nvPr/>
        </p:nvPicPr>
        <p:blipFill rotWithShape="1">
          <a:blip r:embed="rId2"/>
          <a:srcRect t="971" r="-2" b="1130"/>
          <a:stretch/>
        </p:blipFill>
        <p:spPr>
          <a:xfrm>
            <a:off x="4639056" y="10"/>
            <a:ext cx="7552944" cy="6857990"/>
          </a:xfrm>
          <a:prstGeom prst="rect">
            <a:avLst/>
          </a:prstGeom>
          <a:ln>
            <a:noFill/>
          </a:ln>
          <a:effectLst/>
        </p:spPr>
      </p:pic>
      <p:sp>
        <p:nvSpPr>
          <p:cNvPr id="6" name="TextBox 5">
            <a:extLst>
              <a:ext uri="{FF2B5EF4-FFF2-40B4-BE49-F238E27FC236}">
                <a16:creationId xmlns:a16="http://schemas.microsoft.com/office/drawing/2014/main" id="{A0245857-4E2B-614B-9DB6-1CF6B8E1F237}"/>
              </a:ext>
            </a:extLst>
          </p:cNvPr>
          <p:cNvSpPr txBox="1"/>
          <p:nvPr/>
        </p:nvSpPr>
        <p:spPr>
          <a:xfrm>
            <a:off x="1335228" y="4621696"/>
            <a:ext cx="3190461" cy="1477328"/>
          </a:xfrm>
          <a:prstGeom prst="rect">
            <a:avLst/>
          </a:prstGeom>
          <a:noFill/>
        </p:spPr>
        <p:txBody>
          <a:bodyPr wrap="square" rtlCol="0">
            <a:spAutoFit/>
          </a:bodyPr>
          <a:lstStyle/>
          <a:p>
            <a:r>
              <a:rPr lang="en-GB" dirty="0">
                <a:hlinkClick r:id="rId3"/>
              </a:rPr>
              <a:t>https://monoskop.org/images/d/da/Schoenberg_Arnold_Fundamentals_of_Musical_Composition_no_OCR.pdf</a:t>
            </a:r>
            <a:endParaRPr lang="en-GB" dirty="0"/>
          </a:p>
          <a:p>
            <a:endParaRPr lang="en-US" dirty="0"/>
          </a:p>
        </p:txBody>
      </p:sp>
    </p:spTree>
    <p:extLst>
      <p:ext uri="{BB962C8B-B14F-4D97-AF65-F5344CB8AC3E}">
        <p14:creationId xmlns:p14="http://schemas.microsoft.com/office/powerpoint/2010/main" val="223591863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9E70A5E-41A7-3F44-876C-0E25772102C1}"/>
              </a:ext>
            </a:extLst>
          </p:cNvPr>
          <p:cNvSpPr txBox="1"/>
          <p:nvPr/>
        </p:nvSpPr>
        <p:spPr>
          <a:xfrm>
            <a:off x="1173892" y="2921168"/>
            <a:ext cx="9811265" cy="1938992"/>
          </a:xfrm>
          <a:prstGeom prst="rect">
            <a:avLst/>
          </a:prstGeom>
          <a:noFill/>
        </p:spPr>
        <p:txBody>
          <a:bodyPr wrap="square" rtlCol="0">
            <a:spAutoFit/>
          </a:bodyPr>
          <a:lstStyle/>
          <a:p>
            <a:pPr algn="ctr"/>
            <a:r>
              <a:rPr lang="en-US" sz="6000" b="1" dirty="0">
                <a:latin typeface="+mj-lt"/>
              </a:rPr>
              <a:t>How do we discuss or </a:t>
            </a:r>
            <a:r>
              <a:rPr lang="en-US" sz="6000" b="1" dirty="0" err="1">
                <a:latin typeface="+mj-lt"/>
              </a:rPr>
              <a:t>analyse</a:t>
            </a:r>
            <a:r>
              <a:rPr lang="en-US" sz="6000" b="1" dirty="0">
                <a:latin typeface="+mj-lt"/>
              </a:rPr>
              <a:t> Musical Form?</a:t>
            </a:r>
          </a:p>
        </p:txBody>
      </p:sp>
    </p:spTree>
    <p:extLst>
      <p:ext uri="{BB962C8B-B14F-4D97-AF65-F5344CB8AC3E}">
        <p14:creationId xmlns:p14="http://schemas.microsoft.com/office/powerpoint/2010/main" val="427287962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9E70A5E-41A7-3F44-876C-0E25772102C1}"/>
              </a:ext>
            </a:extLst>
          </p:cNvPr>
          <p:cNvSpPr txBox="1"/>
          <p:nvPr/>
        </p:nvSpPr>
        <p:spPr>
          <a:xfrm>
            <a:off x="3420023" y="1311028"/>
            <a:ext cx="5351954" cy="1015663"/>
          </a:xfrm>
          <a:prstGeom prst="rect">
            <a:avLst/>
          </a:prstGeom>
          <a:noFill/>
        </p:spPr>
        <p:txBody>
          <a:bodyPr wrap="square" rtlCol="0">
            <a:spAutoFit/>
          </a:bodyPr>
          <a:lstStyle/>
          <a:p>
            <a:pPr algn="ctr"/>
            <a:r>
              <a:rPr lang="en-US" sz="6000" b="1" dirty="0">
                <a:latin typeface="+mj-lt"/>
              </a:rPr>
              <a:t>Musical Form</a:t>
            </a:r>
          </a:p>
        </p:txBody>
      </p:sp>
      <p:sp>
        <p:nvSpPr>
          <p:cNvPr id="3" name="TextBox 2">
            <a:extLst>
              <a:ext uri="{FF2B5EF4-FFF2-40B4-BE49-F238E27FC236}">
                <a16:creationId xmlns:a16="http://schemas.microsoft.com/office/drawing/2014/main" id="{4C3A7791-5FAE-0146-ADE9-D7AEB1BFAB54}"/>
              </a:ext>
            </a:extLst>
          </p:cNvPr>
          <p:cNvSpPr txBox="1"/>
          <p:nvPr/>
        </p:nvSpPr>
        <p:spPr>
          <a:xfrm>
            <a:off x="1175314" y="2326691"/>
            <a:ext cx="9841371" cy="3416320"/>
          </a:xfrm>
          <a:prstGeom prst="rect">
            <a:avLst/>
          </a:prstGeom>
          <a:noFill/>
        </p:spPr>
        <p:txBody>
          <a:bodyPr wrap="square" rtlCol="0">
            <a:spAutoFit/>
          </a:bodyPr>
          <a:lstStyle/>
          <a:p>
            <a:pPr algn="ctr"/>
            <a:r>
              <a:rPr lang="en-GB" sz="3600" dirty="0"/>
              <a:t>If we label our musical materials, ideas, or sections with letters of the alphabet we can show how musical forms are created. </a:t>
            </a:r>
          </a:p>
          <a:p>
            <a:pPr algn="ctr"/>
            <a:endParaRPr lang="en-GB" sz="3600" dirty="0"/>
          </a:p>
          <a:p>
            <a:pPr algn="ctr"/>
            <a:r>
              <a:rPr lang="en-GB" sz="3600" dirty="0"/>
              <a:t>With the process of repetition, contrast and variation there can be many musical forms</a:t>
            </a:r>
            <a:endParaRPr lang="en-US" sz="2800" dirty="0"/>
          </a:p>
        </p:txBody>
      </p:sp>
    </p:spTree>
    <p:extLst>
      <p:ext uri="{BB962C8B-B14F-4D97-AF65-F5344CB8AC3E}">
        <p14:creationId xmlns:p14="http://schemas.microsoft.com/office/powerpoint/2010/main" val="130423931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9E70A5E-41A7-3F44-876C-0E25772102C1}"/>
              </a:ext>
            </a:extLst>
          </p:cNvPr>
          <p:cNvSpPr txBox="1"/>
          <p:nvPr/>
        </p:nvSpPr>
        <p:spPr>
          <a:xfrm>
            <a:off x="1196009" y="2921168"/>
            <a:ext cx="9799982" cy="1015663"/>
          </a:xfrm>
          <a:prstGeom prst="rect">
            <a:avLst/>
          </a:prstGeom>
          <a:noFill/>
        </p:spPr>
        <p:txBody>
          <a:bodyPr wrap="square" rtlCol="0">
            <a:spAutoFit/>
          </a:bodyPr>
          <a:lstStyle/>
          <a:p>
            <a:pPr algn="ctr"/>
            <a:r>
              <a:rPr lang="en-US" sz="6000" b="1" dirty="0">
                <a:latin typeface="+mj-lt"/>
              </a:rPr>
              <a:t>Examples of Musical Form</a:t>
            </a:r>
          </a:p>
        </p:txBody>
      </p:sp>
    </p:spTree>
    <p:extLst>
      <p:ext uri="{BB962C8B-B14F-4D97-AF65-F5344CB8AC3E}">
        <p14:creationId xmlns:p14="http://schemas.microsoft.com/office/powerpoint/2010/main" val="45051726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9E70A5E-41A7-3F44-876C-0E25772102C1}"/>
              </a:ext>
            </a:extLst>
          </p:cNvPr>
          <p:cNvSpPr txBox="1"/>
          <p:nvPr/>
        </p:nvSpPr>
        <p:spPr>
          <a:xfrm>
            <a:off x="3420023" y="1396017"/>
            <a:ext cx="5351954" cy="1015663"/>
          </a:xfrm>
          <a:prstGeom prst="rect">
            <a:avLst/>
          </a:prstGeom>
          <a:noFill/>
        </p:spPr>
        <p:txBody>
          <a:bodyPr wrap="square" rtlCol="0">
            <a:spAutoFit/>
          </a:bodyPr>
          <a:lstStyle/>
          <a:p>
            <a:pPr algn="ctr"/>
            <a:r>
              <a:rPr lang="en-US" sz="6000" b="1" dirty="0">
                <a:latin typeface="+mj-lt"/>
              </a:rPr>
              <a:t>Strophic Form</a:t>
            </a:r>
          </a:p>
        </p:txBody>
      </p:sp>
      <p:sp>
        <p:nvSpPr>
          <p:cNvPr id="2" name="TextBox 1">
            <a:extLst>
              <a:ext uri="{FF2B5EF4-FFF2-40B4-BE49-F238E27FC236}">
                <a16:creationId xmlns:a16="http://schemas.microsoft.com/office/drawing/2014/main" id="{A98875C3-D8E5-4841-8E81-713D53483995}"/>
              </a:ext>
            </a:extLst>
          </p:cNvPr>
          <p:cNvSpPr txBox="1"/>
          <p:nvPr/>
        </p:nvSpPr>
        <p:spPr>
          <a:xfrm>
            <a:off x="1181099" y="2531285"/>
            <a:ext cx="9829801" cy="3108543"/>
          </a:xfrm>
          <a:prstGeom prst="rect">
            <a:avLst/>
          </a:prstGeom>
          <a:noFill/>
        </p:spPr>
        <p:txBody>
          <a:bodyPr wrap="square" rtlCol="0">
            <a:spAutoFit/>
          </a:bodyPr>
          <a:lstStyle/>
          <a:p>
            <a:pPr algn="ctr"/>
            <a:r>
              <a:rPr lang="en-US" sz="2800" dirty="0"/>
              <a:t>Also </a:t>
            </a:r>
            <a:r>
              <a:rPr lang="en-GB" sz="2800" dirty="0"/>
              <a:t>called: </a:t>
            </a:r>
          </a:p>
          <a:p>
            <a:pPr algn="ctr"/>
            <a:endParaRPr lang="en-GB" sz="2800" dirty="0"/>
          </a:p>
          <a:p>
            <a:pPr algn="ctr"/>
            <a:r>
              <a:rPr lang="en-GB" sz="2800" i="1" dirty="0"/>
              <a:t>‘AAA’ Form</a:t>
            </a:r>
          </a:p>
          <a:p>
            <a:pPr algn="ctr"/>
            <a:r>
              <a:rPr lang="en-GB" sz="2800" i="1" dirty="0"/>
              <a:t> </a:t>
            </a:r>
          </a:p>
          <a:p>
            <a:pPr algn="ctr"/>
            <a:r>
              <a:rPr lang="en-GB" sz="2800" i="1" dirty="0"/>
              <a:t>One Part Song Form</a:t>
            </a:r>
          </a:p>
          <a:p>
            <a:pPr algn="ctr"/>
            <a:endParaRPr lang="en-GB" sz="2800" i="1" dirty="0"/>
          </a:p>
          <a:p>
            <a:pPr algn="ctr"/>
            <a:r>
              <a:rPr lang="en-GB" sz="2800" i="1" dirty="0"/>
              <a:t>Chorus Form</a:t>
            </a:r>
            <a:endParaRPr lang="en-US" sz="2800" i="1" dirty="0"/>
          </a:p>
        </p:txBody>
      </p:sp>
    </p:spTree>
    <p:extLst>
      <p:ext uri="{BB962C8B-B14F-4D97-AF65-F5344CB8AC3E}">
        <p14:creationId xmlns:p14="http://schemas.microsoft.com/office/powerpoint/2010/main" val="80379389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9E70A5E-41A7-3F44-876C-0E25772102C1}"/>
              </a:ext>
            </a:extLst>
          </p:cNvPr>
          <p:cNvSpPr txBox="1"/>
          <p:nvPr/>
        </p:nvSpPr>
        <p:spPr>
          <a:xfrm>
            <a:off x="3420023" y="1396017"/>
            <a:ext cx="5351954" cy="1015663"/>
          </a:xfrm>
          <a:prstGeom prst="rect">
            <a:avLst/>
          </a:prstGeom>
          <a:noFill/>
        </p:spPr>
        <p:txBody>
          <a:bodyPr wrap="square" rtlCol="0">
            <a:spAutoFit/>
          </a:bodyPr>
          <a:lstStyle/>
          <a:p>
            <a:pPr algn="ctr"/>
            <a:r>
              <a:rPr lang="en-US" sz="6000" b="1" dirty="0">
                <a:latin typeface="+mj-lt"/>
              </a:rPr>
              <a:t>Strophic Form</a:t>
            </a:r>
          </a:p>
        </p:txBody>
      </p:sp>
      <p:sp>
        <p:nvSpPr>
          <p:cNvPr id="2" name="TextBox 1">
            <a:extLst>
              <a:ext uri="{FF2B5EF4-FFF2-40B4-BE49-F238E27FC236}">
                <a16:creationId xmlns:a16="http://schemas.microsoft.com/office/drawing/2014/main" id="{A98875C3-D8E5-4841-8E81-713D53483995}"/>
              </a:ext>
            </a:extLst>
          </p:cNvPr>
          <p:cNvSpPr txBox="1"/>
          <p:nvPr/>
        </p:nvSpPr>
        <p:spPr>
          <a:xfrm>
            <a:off x="1181099" y="2784327"/>
            <a:ext cx="9829801" cy="1938992"/>
          </a:xfrm>
          <a:prstGeom prst="rect">
            <a:avLst/>
          </a:prstGeom>
          <a:noFill/>
        </p:spPr>
        <p:txBody>
          <a:bodyPr wrap="square" rtlCol="0">
            <a:spAutoFit/>
          </a:bodyPr>
          <a:lstStyle/>
          <a:p>
            <a:pPr algn="ctr"/>
            <a:r>
              <a:rPr lang="en-GB" sz="2400" dirty="0"/>
              <a:t>In </a:t>
            </a:r>
            <a:r>
              <a:rPr lang="en-GB" sz="2400" i="1" dirty="0"/>
              <a:t>Strophic Song Form</a:t>
            </a:r>
            <a:r>
              <a:rPr lang="en-GB" sz="2400" dirty="0"/>
              <a:t>, the </a:t>
            </a:r>
            <a:r>
              <a:rPr lang="en-GB" sz="2400" i="1" dirty="0"/>
              <a:t>melody</a:t>
            </a:r>
            <a:r>
              <a:rPr lang="en-GB" sz="2400" dirty="0"/>
              <a:t> is repeated for each of the </a:t>
            </a:r>
            <a:r>
              <a:rPr lang="en-GB" sz="2400" i="1" dirty="0"/>
              <a:t>verses</a:t>
            </a:r>
            <a:r>
              <a:rPr lang="en-GB" sz="2400" dirty="0"/>
              <a:t>. With each repetition of the </a:t>
            </a:r>
            <a:r>
              <a:rPr lang="en-GB" sz="2400" i="1" dirty="0"/>
              <a:t>melody</a:t>
            </a:r>
            <a:r>
              <a:rPr lang="en-GB" sz="2400" dirty="0"/>
              <a:t>, lyrics are sung by the singer where the lyrics change with each </a:t>
            </a:r>
            <a:r>
              <a:rPr lang="en-GB" sz="2400" i="1" dirty="0"/>
              <a:t>verse</a:t>
            </a:r>
            <a:endParaRPr lang="en-GB" sz="2400" dirty="0"/>
          </a:p>
          <a:p>
            <a:pPr algn="ctr"/>
            <a:endParaRPr lang="en-US" sz="2400" dirty="0"/>
          </a:p>
          <a:p>
            <a:pPr algn="ctr"/>
            <a:r>
              <a:rPr lang="en-US" sz="2400" dirty="0"/>
              <a:t>The text usually features the same number of syllables in each verse</a:t>
            </a:r>
          </a:p>
        </p:txBody>
      </p:sp>
    </p:spTree>
    <p:extLst>
      <p:ext uri="{BB962C8B-B14F-4D97-AF65-F5344CB8AC3E}">
        <p14:creationId xmlns:p14="http://schemas.microsoft.com/office/powerpoint/2010/main" val="414457869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9E70A5E-41A7-3F44-876C-0E25772102C1}"/>
              </a:ext>
            </a:extLst>
          </p:cNvPr>
          <p:cNvSpPr txBox="1"/>
          <p:nvPr/>
        </p:nvSpPr>
        <p:spPr>
          <a:xfrm>
            <a:off x="1181099" y="1396017"/>
            <a:ext cx="9829800" cy="1015663"/>
          </a:xfrm>
          <a:prstGeom prst="rect">
            <a:avLst/>
          </a:prstGeom>
          <a:noFill/>
        </p:spPr>
        <p:txBody>
          <a:bodyPr wrap="square" rtlCol="0">
            <a:spAutoFit/>
          </a:bodyPr>
          <a:lstStyle/>
          <a:p>
            <a:pPr algn="ctr"/>
            <a:r>
              <a:rPr lang="en-US" sz="6000" b="1" dirty="0">
                <a:latin typeface="+mj-lt"/>
              </a:rPr>
              <a:t>Strophic Form - Refrain</a:t>
            </a:r>
          </a:p>
        </p:txBody>
      </p:sp>
      <p:sp>
        <p:nvSpPr>
          <p:cNvPr id="2" name="TextBox 1">
            <a:extLst>
              <a:ext uri="{FF2B5EF4-FFF2-40B4-BE49-F238E27FC236}">
                <a16:creationId xmlns:a16="http://schemas.microsoft.com/office/drawing/2014/main" id="{A98875C3-D8E5-4841-8E81-713D53483995}"/>
              </a:ext>
            </a:extLst>
          </p:cNvPr>
          <p:cNvSpPr txBox="1"/>
          <p:nvPr/>
        </p:nvSpPr>
        <p:spPr>
          <a:xfrm>
            <a:off x="1181099" y="2599661"/>
            <a:ext cx="9829801" cy="2862322"/>
          </a:xfrm>
          <a:prstGeom prst="rect">
            <a:avLst/>
          </a:prstGeom>
          <a:noFill/>
        </p:spPr>
        <p:txBody>
          <a:bodyPr wrap="square" rtlCol="0">
            <a:spAutoFit/>
          </a:bodyPr>
          <a:lstStyle/>
          <a:p>
            <a:pPr algn="ctr" fontAlgn="base"/>
            <a:r>
              <a:rPr lang="en-GB" sz="2000" dirty="0"/>
              <a:t>A </a:t>
            </a:r>
            <a:r>
              <a:rPr lang="en-GB" sz="2000" i="1" dirty="0"/>
              <a:t>refrain</a:t>
            </a:r>
            <a:r>
              <a:rPr lang="en-GB" sz="2000" dirty="0"/>
              <a:t> is a part of the </a:t>
            </a:r>
            <a:r>
              <a:rPr lang="en-GB" sz="2000" i="1" dirty="0"/>
              <a:t>verse</a:t>
            </a:r>
            <a:r>
              <a:rPr lang="en-GB" sz="2000" dirty="0"/>
              <a:t>. With refrains, the same words are repeated, with the same </a:t>
            </a:r>
            <a:r>
              <a:rPr lang="en-GB" sz="2000" i="1" dirty="0"/>
              <a:t>melody</a:t>
            </a:r>
            <a:r>
              <a:rPr lang="en-GB" sz="2000" dirty="0"/>
              <a:t>, at the same place within each </a:t>
            </a:r>
            <a:r>
              <a:rPr lang="en-GB" sz="2000" i="1" dirty="0"/>
              <a:t>verse</a:t>
            </a:r>
            <a:r>
              <a:rPr lang="en-GB" sz="2000" dirty="0"/>
              <a:t>, in all </a:t>
            </a:r>
            <a:r>
              <a:rPr lang="en-GB" sz="2000" i="1" dirty="0"/>
              <a:t>verses</a:t>
            </a:r>
            <a:r>
              <a:rPr lang="en-GB" sz="2000" dirty="0"/>
              <a:t>.</a:t>
            </a:r>
          </a:p>
          <a:p>
            <a:pPr algn="ctr" fontAlgn="base"/>
            <a:endParaRPr lang="en-GB" sz="2000" dirty="0"/>
          </a:p>
          <a:p>
            <a:pPr algn="ctr" fontAlgn="base"/>
            <a:r>
              <a:rPr lang="en-GB" sz="2000" dirty="0"/>
              <a:t>The </a:t>
            </a:r>
            <a:r>
              <a:rPr lang="en-GB" sz="2000" i="1" dirty="0"/>
              <a:t>refrain</a:t>
            </a:r>
            <a:r>
              <a:rPr lang="en-GB" sz="2000" dirty="0"/>
              <a:t> line is often the </a:t>
            </a:r>
            <a:r>
              <a:rPr lang="en-GB" sz="2000" i="1" dirty="0"/>
              <a:t>song title</a:t>
            </a:r>
            <a:r>
              <a:rPr lang="en-GB" sz="2000" dirty="0"/>
              <a:t> being used as the main </a:t>
            </a:r>
            <a:r>
              <a:rPr lang="en-GB" sz="2000" i="1" dirty="0"/>
              <a:t>lyrical hook</a:t>
            </a:r>
            <a:r>
              <a:rPr lang="en-GB" sz="2000" dirty="0"/>
              <a:t> (memorable phrase). The refrain is repeated, most commonly, as the last line of every </a:t>
            </a:r>
            <a:r>
              <a:rPr lang="en-GB" sz="2000" i="1" dirty="0"/>
              <a:t>verse section</a:t>
            </a:r>
            <a:r>
              <a:rPr lang="en-GB" sz="2000" dirty="0"/>
              <a:t>. The other main location of a </a:t>
            </a:r>
            <a:r>
              <a:rPr lang="en-GB" sz="2000" i="1" dirty="0"/>
              <a:t>refrain</a:t>
            </a:r>
            <a:r>
              <a:rPr lang="en-GB" sz="2000" dirty="0"/>
              <a:t> is as the first line of a </a:t>
            </a:r>
            <a:r>
              <a:rPr lang="en-GB" sz="2000" i="1" dirty="0"/>
              <a:t>verse</a:t>
            </a:r>
            <a:r>
              <a:rPr lang="en-GB" sz="2000" dirty="0"/>
              <a:t>.</a:t>
            </a:r>
          </a:p>
          <a:p>
            <a:pPr algn="ctr" fontAlgn="base"/>
            <a:endParaRPr lang="en-GB" sz="2000" dirty="0"/>
          </a:p>
          <a:p>
            <a:pPr algn="ctr" fontAlgn="base"/>
            <a:r>
              <a:rPr lang="en-GB" sz="2000" dirty="0"/>
              <a:t>The refrain line often answers, modifies the meaning, or comments on, ideas, questions and observations made within the verse.</a:t>
            </a:r>
          </a:p>
        </p:txBody>
      </p:sp>
    </p:spTree>
    <p:extLst>
      <p:ext uri="{BB962C8B-B14F-4D97-AF65-F5344CB8AC3E}">
        <p14:creationId xmlns:p14="http://schemas.microsoft.com/office/powerpoint/2010/main" val="392292787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9E70A5E-41A7-3F44-876C-0E25772102C1}"/>
              </a:ext>
            </a:extLst>
          </p:cNvPr>
          <p:cNvSpPr txBox="1"/>
          <p:nvPr/>
        </p:nvSpPr>
        <p:spPr>
          <a:xfrm>
            <a:off x="1232452" y="1396017"/>
            <a:ext cx="9829801" cy="1015663"/>
          </a:xfrm>
          <a:prstGeom prst="rect">
            <a:avLst/>
          </a:prstGeom>
          <a:noFill/>
        </p:spPr>
        <p:txBody>
          <a:bodyPr wrap="square" rtlCol="0">
            <a:spAutoFit/>
          </a:bodyPr>
          <a:lstStyle/>
          <a:p>
            <a:pPr algn="ctr"/>
            <a:r>
              <a:rPr lang="en-US" sz="6000" b="1" dirty="0">
                <a:latin typeface="+mj-lt"/>
              </a:rPr>
              <a:t>Refrain Example</a:t>
            </a:r>
          </a:p>
        </p:txBody>
      </p:sp>
      <p:sp>
        <p:nvSpPr>
          <p:cNvPr id="3" name="TextBox 2">
            <a:extLst>
              <a:ext uri="{FF2B5EF4-FFF2-40B4-BE49-F238E27FC236}">
                <a16:creationId xmlns:a16="http://schemas.microsoft.com/office/drawing/2014/main" id="{9A405566-AD78-024A-8B52-6EE9843F31B3}"/>
              </a:ext>
            </a:extLst>
          </p:cNvPr>
          <p:cNvSpPr txBox="1"/>
          <p:nvPr/>
        </p:nvSpPr>
        <p:spPr>
          <a:xfrm>
            <a:off x="1181099" y="2411680"/>
            <a:ext cx="9829801" cy="3416320"/>
          </a:xfrm>
          <a:prstGeom prst="rect">
            <a:avLst/>
          </a:prstGeom>
          <a:noFill/>
        </p:spPr>
        <p:txBody>
          <a:bodyPr wrap="square" rtlCol="0">
            <a:spAutoFit/>
          </a:bodyPr>
          <a:lstStyle/>
          <a:p>
            <a:pPr algn="ctr"/>
            <a:r>
              <a:rPr lang="en-GB" i="1" dirty="0"/>
              <a:t>I am a man of constant sorrow</a:t>
            </a:r>
            <a:br>
              <a:rPr lang="en-GB" i="1" dirty="0"/>
            </a:br>
            <a:r>
              <a:rPr lang="en-GB" i="1" dirty="0"/>
              <a:t>I've seen trouble all my day</a:t>
            </a:r>
            <a:br>
              <a:rPr lang="en-GB" i="1" dirty="0"/>
            </a:br>
            <a:r>
              <a:rPr lang="en-GB" i="1" dirty="0"/>
              <a:t>I bid farewell to old Kentucky</a:t>
            </a:r>
            <a:br>
              <a:rPr lang="en-GB" i="1" dirty="0"/>
            </a:br>
            <a:r>
              <a:rPr lang="en-GB" i="1" dirty="0"/>
              <a:t>The place where I was born and raised</a:t>
            </a:r>
            <a:br>
              <a:rPr lang="en-GB" i="1" dirty="0"/>
            </a:br>
            <a:r>
              <a:rPr lang="en-GB" b="1" i="1" dirty="0"/>
              <a:t>(The place where he was born and raised)</a:t>
            </a:r>
          </a:p>
          <a:p>
            <a:endParaRPr lang="en-US" dirty="0"/>
          </a:p>
          <a:p>
            <a:pPr algn="ctr"/>
            <a:r>
              <a:rPr lang="en-US" dirty="0"/>
              <a:t>Example: </a:t>
            </a:r>
          </a:p>
          <a:p>
            <a:pPr algn="ctr"/>
            <a:r>
              <a:rPr lang="en-US" dirty="0">
                <a:hlinkClick r:id="rId2"/>
              </a:rPr>
              <a:t>https://open.spotify.com/track/0YwNdeDFbGP6AGwsQrtzdY?si=pif5nyWSRky3Y-Tu00t3eQ</a:t>
            </a:r>
            <a:endParaRPr lang="en-US" dirty="0"/>
          </a:p>
          <a:p>
            <a:pPr algn="ctr"/>
            <a:endParaRPr lang="en-US" dirty="0"/>
          </a:p>
          <a:p>
            <a:pPr algn="ctr"/>
            <a:r>
              <a:rPr lang="en-US" dirty="0"/>
              <a:t>Lyrics: </a:t>
            </a:r>
          </a:p>
          <a:p>
            <a:pPr algn="ctr"/>
            <a:r>
              <a:rPr lang="en-US" dirty="0">
                <a:hlinkClick r:id="rId3"/>
              </a:rPr>
              <a:t>https://genius.com/The-soggy-bottom-boys-i-am-a-man-of-constant-sorrow-lyrics</a:t>
            </a:r>
            <a:endParaRPr lang="en-US" dirty="0"/>
          </a:p>
          <a:p>
            <a:pPr algn="ctr"/>
            <a:endParaRPr lang="en-US" dirty="0"/>
          </a:p>
        </p:txBody>
      </p:sp>
    </p:spTree>
    <p:extLst>
      <p:ext uri="{BB962C8B-B14F-4D97-AF65-F5344CB8AC3E}">
        <p14:creationId xmlns:p14="http://schemas.microsoft.com/office/powerpoint/2010/main" val="353592680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9E70A5E-41A7-3F44-876C-0E25772102C1}"/>
              </a:ext>
            </a:extLst>
          </p:cNvPr>
          <p:cNvSpPr txBox="1"/>
          <p:nvPr/>
        </p:nvSpPr>
        <p:spPr>
          <a:xfrm>
            <a:off x="3420022" y="1111934"/>
            <a:ext cx="5351954" cy="1938992"/>
          </a:xfrm>
          <a:prstGeom prst="rect">
            <a:avLst/>
          </a:prstGeom>
          <a:noFill/>
        </p:spPr>
        <p:txBody>
          <a:bodyPr wrap="square" rtlCol="0">
            <a:spAutoFit/>
          </a:bodyPr>
          <a:lstStyle/>
          <a:p>
            <a:pPr algn="ctr"/>
            <a:r>
              <a:rPr lang="en-US" sz="6000" b="1" dirty="0">
                <a:latin typeface="+mj-lt"/>
              </a:rPr>
              <a:t>Strophic Form</a:t>
            </a:r>
          </a:p>
          <a:p>
            <a:pPr algn="ctr"/>
            <a:r>
              <a:rPr lang="en-US" sz="6000" b="1" dirty="0">
                <a:latin typeface="+mj-lt"/>
              </a:rPr>
              <a:t>Examples?</a:t>
            </a:r>
          </a:p>
        </p:txBody>
      </p:sp>
    </p:spTree>
    <p:extLst>
      <p:ext uri="{BB962C8B-B14F-4D97-AF65-F5344CB8AC3E}">
        <p14:creationId xmlns:p14="http://schemas.microsoft.com/office/powerpoint/2010/main" val="134300128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9E70A5E-41A7-3F44-876C-0E25772102C1}"/>
              </a:ext>
            </a:extLst>
          </p:cNvPr>
          <p:cNvSpPr txBox="1"/>
          <p:nvPr/>
        </p:nvSpPr>
        <p:spPr>
          <a:xfrm>
            <a:off x="1162878" y="1111934"/>
            <a:ext cx="9829800" cy="1938992"/>
          </a:xfrm>
          <a:prstGeom prst="rect">
            <a:avLst/>
          </a:prstGeom>
          <a:noFill/>
        </p:spPr>
        <p:txBody>
          <a:bodyPr wrap="square" rtlCol="0">
            <a:spAutoFit/>
          </a:bodyPr>
          <a:lstStyle/>
          <a:p>
            <a:pPr algn="ctr"/>
            <a:r>
              <a:rPr lang="en-US" sz="6000" b="1" dirty="0">
                <a:latin typeface="+mj-lt"/>
              </a:rPr>
              <a:t>Strophic Form – Nursery Rhymes</a:t>
            </a:r>
          </a:p>
        </p:txBody>
      </p:sp>
      <p:sp>
        <p:nvSpPr>
          <p:cNvPr id="5" name="TextBox 4">
            <a:extLst>
              <a:ext uri="{FF2B5EF4-FFF2-40B4-BE49-F238E27FC236}">
                <a16:creationId xmlns:a16="http://schemas.microsoft.com/office/drawing/2014/main" id="{96A330B4-B665-FC46-A05A-E27C2A5C5621}"/>
              </a:ext>
            </a:extLst>
          </p:cNvPr>
          <p:cNvSpPr txBox="1"/>
          <p:nvPr/>
        </p:nvSpPr>
        <p:spPr>
          <a:xfrm>
            <a:off x="3183835" y="3429000"/>
            <a:ext cx="5824330" cy="1938992"/>
          </a:xfrm>
          <a:prstGeom prst="rect">
            <a:avLst/>
          </a:prstGeom>
          <a:noFill/>
        </p:spPr>
        <p:txBody>
          <a:bodyPr wrap="square" rtlCol="0">
            <a:spAutoFit/>
          </a:bodyPr>
          <a:lstStyle/>
          <a:p>
            <a:pPr algn="ctr"/>
            <a:r>
              <a:rPr lang="en-US" sz="2400" dirty="0"/>
              <a:t>Row Row Row Your Boat</a:t>
            </a:r>
          </a:p>
          <a:p>
            <a:pPr algn="ctr"/>
            <a:r>
              <a:rPr lang="en-US" sz="2400" dirty="0"/>
              <a:t>The Wheels on the Bus</a:t>
            </a:r>
          </a:p>
          <a:p>
            <a:pPr algn="ctr"/>
            <a:r>
              <a:rPr lang="en-US" sz="2400" dirty="0"/>
              <a:t>A Sailor Went To Sea</a:t>
            </a:r>
          </a:p>
          <a:p>
            <a:pPr algn="ctr"/>
            <a:r>
              <a:rPr lang="en-US" sz="2400" dirty="0"/>
              <a:t>Hush, Little Baby</a:t>
            </a:r>
          </a:p>
          <a:p>
            <a:pPr algn="ctr"/>
            <a:r>
              <a:rPr lang="en-US" sz="2400" dirty="0"/>
              <a:t>If You’re Happy and You Know It</a:t>
            </a:r>
          </a:p>
        </p:txBody>
      </p:sp>
    </p:spTree>
    <p:extLst>
      <p:ext uri="{BB962C8B-B14F-4D97-AF65-F5344CB8AC3E}">
        <p14:creationId xmlns:p14="http://schemas.microsoft.com/office/powerpoint/2010/main" val="146105718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9E70A5E-41A7-3F44-876C-0E25772102C1}"/>
              </a:ext>
            </a:extLst>
          </p:cNvPr>
          <p:cNvSpPr txBox="1"/>
          <p:nvPr/>
        </p:nvSpPr>
        <p:spPr>
          <a:xfrm>
            <a:off x="1171158" y="1231204"/>
            <a:ext cx="9849679" cy="1938992"/>
          </a:xfrm>
          <a:prstGeom prst="rect">
            <a:avLst/>
          </a:prstGeom>
          <a:noFill/>
        </p:spPr>
        <p:txBody>
          <a:bodyPr wrap="square" rtlCol="0">
            <a:spAutoFit/>
          </a:bodyPr>
          <a:lstStyle/>
          <a:p>
            <a:pPr algn="ctr"/>
            <a:r>
              <a:rPr lang="en-US" sz="6000" b="1" dirty="0">
                <a:latin typeface="+mj-lt"/>
              </a:rPr>
              <a:t>Strophic Form </a:t>
            </a:r>
          </a:p>
          <a:p>
            <a:pPr algn="ctr"/>
            <a:r>
              <a:rPr lang="en-US" sz="6000" b="1" dirty="0">
                <a:latin typeface="+mj-lt"/>
              </a:rPr>
              <a:t>- Songs</a:t>
            </a:r>
          </a:p>
        </p:txBody>
      </p:sp>
      <p:sp>
        <p:nvSpPr>
          <p:cNvPr id="6" name="TextBox 5">
            <a:extLst>
              <a:ext uri="{FF2B5EF4-FFF2-40B4-BE49-F238E27FC236}">
                <a16:creationId xmlns:a16="http://schemas.microsoft.com/office/drawing/2014/main" id="{0DD3E610-CAF7-7743-81FC-D80877DE554A}"/>
              </a:ext>
            </a:extLst>
          </p:cNvPr>
          <p:cNvSpPr txBox="1"/>
          <p:nvPr/>
        </p:nvSpPr>
        <p:spPr>
          <a:xfrm>
            <a:off x="4411082" y="3429000"/>
            <a:ext cx="3369833" cy="1938992"/>
          </a:xfrm>
          <a:prstGeom prst="rect">
            <a:avLst/>
          </a:prstGeom>
          <a:noFill/>
        </p:spPr>
        <p:txBody>
          <a:bodyPr wrap="none" rtlCol="0">
            <a:spAutoFit/>
          </a:bodyPr>
          <a:lstStyle/>
          <a:p>
            <a:pPr algn="ctr"/>
            <a:r>
              <a:rPr lang="en-US" sz="2400" dirty="0"/>
              <a:t>Scarborough Fair</a:t>
            </a:r>
          </a:p>
          <a:p>
            <a:pPr algn="ctr"/>
            <a:r>
              <a:rPr lang="en-US" sz="2400" dirty="0"/>
              <a:t>Amazing Grace</a:t>
            </a:r>
          </a:p>
          <a:p>
            <a:pPr algn="ctr"/>
            <a:r>
              <a:rPr lang="en-US" sz="2400" dirty="0"/>
              <a:t>Mack The Knife</a:t>
            </a:r>
          </a:p>
          <a:p>
            <a:pPr algn="ctr"/>
            <a:r>
              <a:rPr lang="en-US" sz="2400" dirty="0"/>
              <a:t>English</a:t>
            </a:r>
            <a:r>
              <a:rPr lang="en-GB" sz="2400" dirty="0"/>
              <a:t> National Anthem</a:t>
            </a:r>
            <a:endParaRPr lang="en-US" sz="2400" dirty="0"/>
          </a:p>
          <a:p>
            <a:pPr algn="ctr"/>
            <a:r>
              <a:rPr lang="en-US" sz="2400" dirty="0"/>
              <a:t>Man of Constant Sorrow</a:t>
            </a:r>
          </a:p>
        </p:txBody>
      </p:sp>
    </p:spTree>
    <p:extLst>
      <p:ext uri="{BB962C8B-B14F-4D97-AF65-F5344CB8AC3E}">
        <p14:creationId xmlns:p14="http://schemas.microsoft.com/office/powerpoint/2010/main" val="287314664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9E70A5E-41A7-3F44-876C-0E25772102C1}"/>
              </a:ext>
            </a:extLst>
          </p:cNvPr>
          <p:cNvSpPr txBox="1"/>
          <p:nvPr/>
        </p:nvSpPr>
        <p:spPr>
          <a:xfrm>
            <a:off x="1182757" y="1111934"/>
            <a:ext cx="9826486" cy="1938992"/>
          </a:xfrm>
          <a:prstGeom prst="rect">
            <a:avLst/>
          </a:prstGeom>
          <a:noFill/>
        </p:spPr>
        <p:txBody>
          <a:bodyPr wrap="square" rtlCol="0">
            <a:spAutoFit/>
          </a:bodyPr>
          <a:lstStyle/>
          <a:p>
            <a:pPr algn="ctr"/>
            <a:r>
              <a:rPr lang="en-US" sz="6000" b="1" dirty="0">
                <a:latin typeface="+mj-lt"/>
              </a:rPr>
              <a:t>Strophic Form</a:t>
            </a:r>
          </a:p>
          <a:p>
            <a:pPr algn="ctr"/>
            <a:r>
              <a:rPr lang="en-US" sz="6000" b="1" dirty="0">
                <a:latin typeface="+mj-lt"/>
              </a:rPr>
              <a:t>- Christmas Carols</a:t>
            </a:r>
          </a:p>
        </p:txBody>
      </p:sp>
      <p:sp>
        <p:nvSpPr>
          <p:cNvPr id="2" name="TextBox 1">
            <a:extLst>
              <a:ext uri="{FF2B5EF4-FFF2-40B4-BE49-F238E27FC236}">
                <a16:creationId xmlns:a16="http://schemas.microsoft.com/office/drawing/2014/main" id="{A98875C3-D8E5-4841-8E81-713D53483995}"/>
              </a:ext>
            </a:extLst>
          </p:cNvPr>
          <p:cNvSpPr txBox="1"/>
          <p:nvPr/>
        </p:nvSpPr>
        <p:spPr>
          <a:xfrm>
            <a:off x="4647027" y="3360797"/>
            <a:ext cx="2897941" cy="2308324"/>
          </a:xfrm>
          <a:prstGeom prst="rect">
            <a:avLst/>
          </a:prstGeom>
          <a:noFill/>
        </p:spPr>
        <p:txBody>
          <a:bodyPr wrap="square" rtlCol="0">
            <a:spAutoFit/>
          </a:bodyPr>
          <a:lstStyle/>
          <a:p>
            <a:pPr algn="ctr"/>
            <a:r>
              <a:rPr lang="en-US" sz="2400" dirty="0"/>
              <a:t>Deck The Halls</a:t>
            </a:r>
          </a:p>
          <a:p>
            <a:pPr algn="ctr"/>
            <a:r>
              <a:rPr lang="en-US" sz="2400" dirty="0"/>
              <a:t>Silent Night</a:t>
            </a:r>
          </a:p>
          <a:p>
            <a:pPr algn="ctr"/>
            <a:r>
              <a:rPr lang="en-US" sz="2400" dirty="0"/>
              <a:t>God Rest Ye Merry Gentlemen</a:t>
            </a:r>
          </a:p>
          <a:p>
            <a:pPr algn="ctr"/>
            <a:r>
              <a:rPr lang="en-US" sz="2400" dirty="0"/>
              <a:t>While Shepherds Watched</a:t>
            </a:r>
          </a:p>
        </p:txBody>
      </p:sp>
    </p:spTree>
    <p:extLst>
      <p:ext uri="{BB962C8B-B14F-4D97-AF65-F5344CB8AC3E}">
        <p14:creationId xmlns:p14="http://schemas.microsoft.com/office/powerpoint/2010/main" val="355777470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9E70A5E-41A7-3F44-876C-0E25772102C1}"/>
              </a:ext>
            </a:extLst>
          </p:cNvPr>
          <p:cNvSpPr txBox="1"/>
          <p:nvPr/>
        </p:nvSpPr>
        <p:spPr>
          <a:xfrm>
            <a:off x="1182757" y="1111934"/>
            <a:ext cx="9826486" cy="1938992"/>
          </a:xfrm>
          <a:prstGeom prst="rect">
            <a:avLst/>
          </a:prstGeom>
          <a:noFill/>
        </p:spPr>
        <p:txBody>
          <a:bodyPr wrap="square" rtlCol="0">
            <a:spAutoFit/>
          </a:bodyPr>
          <a:lstStyle/>
          <a:p>
            <a:pPr algn="ctr"/>
            <a:r>
              <a:rPr lang="en-US" sz="6000" b="1" dirty="0">
                <a:latin typeface="+mj-lt"/>
              </a:rPr>
              <a:t>Strophic Form</a:t>
            </a:r>
          </a:p>
          <a:p>
            <a:pPr algn="ctr"/>
            <a:r>
              <a:rPr lang="en-US" sz="6000" b="1" dirty="0">
                <a:latin typeface="+mj-lt"/>
              </a:rPr>
              <a:t>- Further Examples</a:t>
            </a:r>
          </a:p>
        </p:txBody>
      </p:sp>
      <p:sp>
        <p:nvSpPr>
          <p:cNvPr id="5" name="TextBox 4">
            <a:extLst>
              <a:ext uri="{FF2B5EF4-FFF2-40B4-BE49-F238E27FC236}">
                <a16:creationId xmlns:a16="http://schemas.microsoft.com/office/drawing/2014/main" id="{4CCBB83C-7E61-D949-B7DD-9008A911FF4D}"/>
              </a:ext>
            </a:extLst>
          </p:cNvPr>
          <p:cNvSpPr txBox="1"/>
          <p:nvPr/>
        </p:nvSpPr>
        <p:spPr>
          <a:xfrm>
            <a:off x="1182757" y="3807075"/>
            <a:ext cx="9826486" cy="1384995"/>
          </a:xfrm>
          <a:prstGeom prst="rect">
            <a:avLst/>
          </a:prstGeom>
          <a:noFill/>
        </p:spPr>
        <p:txBody>
          <a:bodyPr wrap="square" rtlCol="0">
            <a:spAutoFit/>
          </a:bodyPr>
          <a:lstStyle/>
          <a:p>
            <a:pPr algn="ctr"/>
            <a:r>
              <a:rPr lang="en-US" sz="2800" dirty="0">
                <a:hlinkClick r:id="rId2"/>
              </a:rPr>
              <a:t>https://everyguitarchord.com/song-structure-types-the-aaa-strophic-song-form/</a:t>
            </a:r>
            <a:endParaRPr lang="en-US" sz="2800" dirty="0"/>
          </a:p>
          <a:p>
            <a:endParaRPr lang="en-US" sz="2800" dirty="0"/>
          </a:p>
        </p:txBody>
      </p:sp>
    </p:spTree>
    <p:extLst>
      <p:ext uri="{BB962C8B-B14F-4D97-AF65-F5344CB8AC3E}">
        <p14:creationId xmlns:p14="http://schemas.microsoft.com/office/powerpoint/2010/main" val="306515227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9E70A5E-41A7-3F44-876C-0E25772102C1}"/>
              </a:ext>
            </a:extLst>
          </p:cNvPr>
          <p:cNvSpPr txBox="1"/>
          <p:nvPr/>
        </p:nvSpPr>
        <p:spPr>
          <a:xfrm>
            <a:off x="3420023" y="1030000"/>
            <a:ext cx="5351954" cy="1938992"/>
          </a:xfrm>
          <a:prstGeom prst="rect">
            <a:avLst/>
          </a:prstGeom>
          <a:noFill/>
        </p:spPr>
        <p:txBody>
          <a:bodyPr wrap="square" rtlCol="0">
            <a:spAutoFit/>
          </a:bodyPr>
          <a:lstStyle/>
          <a:p>
            <a:pPr algn="ctr"/>
            <a:r>
              <a:rPr lang="en-US" sz="6000" b="1" dirty="0">
                <a:latin typeface="+mj-lt"/>
              </a:rPr>
              <a:t>Binary Form</a:t>
            </a:r>
          </a:p>
          <a:p>
            <a:pPr algn="ctr"/>
            <a:r>
              <a:rPr lang="en-US" sz="6000" b="1" dirty="0">
                <a:latin typeface="+mj-lt"/>
              </a:rPr>
              <a:t>A - B</a:t>
            </a:r>
          </a:p>
        </p:txBody>
      </p:sp>
      <p:sp>
        <p:nvSpPr>
          <p:cNvPr id="2" name="TextBox 1">
            <a:extLst>
              <a:ext uri="{FF2B5EF4-FFF2-40B4-BE49-F238E27FC236}">
                <a16:creationId xmlns:a16="http://schemas.microsoft.com/office/drawing/2014/main" id="{ABD63281-227E-8844-B1D1-6DB3FCB92DF5}"/>
              </a:ext>
            </a:extLst>
          </p:cNvPr>
          <p:cNvSpPr txBox="1"/>
          <p:nvPr/>
        </p:nvSpPr>
        <p:spPr>
          <a:xfrm>
            <a:off x="1181100" y="2968992"/>
            <a:ext cx="9829800" cy="3385542"/>
          </a:xfrm>
          <a:prstGeom prst="rect">
            <a:avLst/>
          </a:prstGeom>
          <a:noFill/>
        </p:spPr>
        <p:txBody>
          <a:bodyPr wrap="square" rtlCol="0">
            <a:spAutoFit/>
          </a:bodyPr>
          <a:lstStyle/>
          <a:p>
            <a:pPr algn="ctr"/>
            <a:r>
              <a:rPr lang="en-GB" sz="2800" dirty="0"/>
              <a:t>Binary form is a musical form in two related sections, both of which are usually repeated.  </a:t>
            </a:r>
          </a:p>
          <a:p>
            <a:pPr algn="ctr"/>
            <a:endParaRPr lang="en-GB" sz="2800" dirty="0"/>
          </a:p>
          <a:p>
            <a:pPr algn="ctr"/>
            <a:r>
              <a:rPr lang="en-GB" sz="2800" dirty="0"/>
              <a:t>This is usually performed as:</a:t>
            </a:r>
          </a:p>
          <a:p>
            <a:pPr algn="ctr"/>
            <a:r>
              <a:rPr lang="en-GB" sz="2800" dirty="0"/>
              <a:t>A-A-B-B // A-A-B-A or </a:t>
            </a:r>
          </a:p>
          <a:p>
            <a:pPr algn="ctr"/>
            <a:r>
              <a:rPr lang="en-GB" sz="2800" dirty="0"/>
              <a:t>||: A :</a:t>
            </a:r>
            <a:r>
              <a:rPr lang="en-GB" sz="2800" dirty="0">
                <a:sym typeface="Wingdings" pitchFamily="2" charset="2"/>
              </a:rPr>
              <a:t>|| ||: B :||  // </a:t>
            </a:r>
            <a:r>
              <a:rPr lang="en-GB" sz="2800" dirty="0"/>
              <a:t>||: A :</a:t>
            </a:r>
            <a:r>
              <a:rPr lang="en-GB" sz="2800" dirty="0">
                <a:sym typeface="Wingdings" pitchFamily="2" charset="2"/>
              </a:rPr>
              <a:t>||: B-A :|| </a:t>
            </a:r>
            <a:endParaRPr lang="en-GB" sz="2800" dirty="0"/>
          </a:p>
          <a:p>
            <a:pPr algn="ctr"/>
            <a:endParaRPr lang="en-US" sz="2800" dirty="0"/>
          </a:p>
          <a:p>
            <a:pPr algn="ctr"/>
            <a:endParaRPr lang="en-US" dirty="0"/>
          </a:p>
        </p:txBody>
      </p:sp>
    </p:spTree>
    <p:extLst>
      <p:ext uri="{BB962C8B-B14F-4D97-AF65-F5344CB8AC3E}">
        <p14:creationId xmlns:p14="http://schemas.microsoft.com/office/powerpoint/2010/main" val="166409201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9E70A5E-41A7-3F44-876C-0E25772102C1}"/>
              </a:ext>
            </a:extLst>
          </p:cNvPr>
          <p:cNvSpPr txBox="1"/>
          <p:nvPr/>
        </p:nvSpPr>
        <p:spPr>
          <a:xfrm>
            <a:off x="3420023" y="1030000"/>
            <a:ext cx="5351954" cy="1015663"/>
          </a:xfrm>
          <a:prstGeom prst="rect">
            <a:avLst/>
          </a:prstGeom>
          <a:noFill/>
        </p:spPr>
        <p:txBody>
          <a:bodyPr wrap="square" rtlCol="0">
            <a:spAutoFit/>
          </a:bodyPr>
          <a:lstStyle/>
          <a:p>
            <a:pPr algn="ctr"/>
            <a:r>
              <a:rPr lang="en-US" sz="6000" b="1" dirty="0">
                <a:latin typeface="+mj-lt"/>
              </a:rPr>
              <a:t>Binary Form</a:t>
            </a:r>
          </a:p>
        </p:txBody>
      </p:sp>
      <p:sp>
        <p:nvSpPr>
          <p:cNvPr id="2" name="TextBox 1">
            <a:extLst>
              <a:ext uri="{FF2B5EF4-FFF2-40B4-BE49-F238E27FC236}">
                <a16:creationId xmlns:a16="http://schemas.microsoft.com/office/drawing/2014/main" id="{ABD63281-227E-8844-B1D1-6DB3FCB92DF5}"/>
              </a:ext>
            </a:extLst>
          </p:cNvPr>
          <p:cNvSpPr txBox="1"/>
          <p:nvPr/>
        </p:nvSpPr>
        <p:spPr>
          <a:xfrm>
            <a:off x="1181100" y="2030611"/>
            <a:ext cx="9829800" cy="3785652"/>
          </a:xfrm>
          <a:prstGeom prst="rect">
            <a:avLst/>
          </a:prstGeom>
          <a:noFill/>
        </p:spPr>
        <p:txBody>
          <a:bodyPr wrap="square" rtlCol="0">
            <a:spAutoFit/>
          </a:bodyPr>
          <a:lstStyle/>
          <a:p>
            <a:pPr algn="ctr"/>
            <a:r>
              <a:rPr lang="en-GB" sz="2400" i="1" dirty="0"/>
              <a:t>The first section will start in a certain key, and will usually modulate to a related key.</a:t>
            </a:r>
          </a:p>
          <a:p>
            <a:pPr algn="ctr"/>
            <a:endParaRPr lang="en-GB" sz="2400" i="1" dirty="0"/>
          </a:p>
          <a:p>
            <a:pPr algn="ctr"/>
            <a:r>
              <a:rPr lang="en-GB" sz="2400" i="1" dirty="0"/>
              <a:t>Compositions in major keys will typically modulate to the dominant, the fifth scale degree above the tonic</a:t>
            </a:r>
          </a:p>
          <a:p>
            <a:pPr algn="ctr"/>
            <a:endParaRPr lang="en-GB" sz="2400" i="1" dirty="0"/>
          </a:p>
          <a:p>
            <a:pPr algn="ctr"/>
            <a:r>
              <a:rPr lang="en-GB" sz="2400" i="1" dirty="0"/>
              <a:t>Compositions in minor keys will typically modulate to the relative major, the major key </a:t>
            </a:r>
            <a:r>
              <a:rPr lang="en-GB" sz="2400" i="1" dirty="0" err="1"/>
              <a:t>centered</a:t>
            </a:r>
            <a:r>
              <a:rPr lang="en-GB" sz="2400" i="1" dirty="0"/>
              <a:t> on the third scale degree above the tonic; alternatively the first section could close in the dominant minor, or with an imperfect cadence in the original key</a:t>
            </a:r>
          </a:p>
        </p:txBody>
      </p:sp>
    </p:spTree>
    <p:extLst>
      <p:ext uri="{BB962C8B-B14F-4D97-AF65-F5344CB8AC3E}">
        <p14:creationId xmlns:p14="http://schemas.microsoft.com/office/powerpoint/2010/main" val="170020825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9E70A5E-41A7-3F44-876C-0E25772102C1}"/>
              </a:ext>
            </a:extLst>
          </p:cNvPr>
          <p:cNvSpPr txBox="1"/>
          <p:nvPr/>
        </p:nvSpPr>
        <p:spPr>
          <a:xfrm>
            <a:off x="3420023" y="1030000"/>
            <a:ext cx="5351954" cy="1015663"/>
          </a:xfrm>
          <a:prstGeom prst="rect">
            <a:avLst/>
          </a:prstGeom>
          <a:noFill/>
        </p:spPr>
        <p:txBody>
          <a:bodyPr wrap="square" rtlCol="0">
            <a:spAutoFit/>
          </a:bodyPr>
          <a:lstStyle/>
          <a:p>
            <a:pPr algn="ctr"/>
            <a:r>
              <a:rPr lang="en-US" sz="6000" b="1" dirty="0">
                <a:latin typeface="+mj-lt"/>
              </a:rPr>
              <a:t>Binary Form</a:t>
            </a:r>
          </a:p>
        </p:txBody>
      </p:sp>
      <p:sp>
        <p:nvSpPr>
          <p:cNvPr id="3" name="Rectangle 2">
            <a:extLst>
              <a:ext uri="{FF2B5EF4-FFF2-40B4-BE49-F238E27FC236}">
                <a16:creationId xmlns:a16="http://schemas.microsoft.com/office/drawing/2014/main" id="{691A507F-79A8-FC4D-BDD6-29AAFC820F04}"/>
              </a:ext>
            </a:extLst>
          </p:cNvPr>
          <p:cNvSpPr/>
          <p:nvPr/>
        </p:nvSpPr>
        <p:spPr>
          <a:xfrm>
            <a:off x="2574619" y="2951946"/>
            <a:ext cx="7042761" cy="954107"/>
          </a:xfrm>
          <a:prstGeom prst="rect">
            <a:avLst/>
          </a:prstGeom>
        </p:spPr>
        <p:txBody>
          <a:bodyPr wrap="none">
            <a:spAutoFit/>
          </a:bodyPr>
          <a:lstStyle/>
          <a:p>
            <a:pPr algn="ctr"/>
            <a:r>
              <a:rPr lang="en-US" sz="2800" dirty="0"/>
              <a:t>Example: </a:t>
            </a:r>
          </a:p>
          <a:p>
            <a:pPr algn="ctr"/>
            <a:r>
              <a:rPr lang="en-US" sz="2800" dirty="0">
                <a:hlinkClick r:id="rId2"/>
              </a:rPr>
              <a:t>http://teoria.com/en/tutorials/forms/binary/</a:t>
            </a:r>
            <a:endParaRPr lang="en-US" sz="2800" dirty="0"/>
          </a:p>
        </p:txBody>
      </p:sp>
    </p:spTree>
    <p:extLst>
      <p:ext uri="{BB962C8B-B14F-4D97-AF65-F5344CB8AC3E}">
        <p14:creationId xmlns:p14="http://schemas.microsoft.com/office/powerpoint/2010/main" val="14535272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9E70A5E-41A7-3F44-876C-0E25772102C1}"/>
              </a:ext>
            </a:extLst>
          </p:cNvPr>
          <p:cNvSpPr txBox="1"/>
          <p:nvPr/>
        </p:nvSpPr>
        <p:spPr>
          <a:xfrm>
            <a:off x="1202635" y="1030000"/>
            <a:ext cx="9799982" cy="1323439"/>
          </a:xfrm>
          <a:prstGeom prst="rect">
            <a:avLst/>
          </a:prstGeom>
          <a:noFill/>
        </p:spPr>
        <p:txBody>
          <a:bodyPr wrap="square" rtlCol="0">
            <a:spAutoFit/>
          </a:bodyPr>
          <a:lstStyle/>
          <a:p>
            <a:pPr algn="ctr"/>
            <a:r>
              <a:rPr lang="en-US" sz="4000" b="1" dirty="0">
                <a:latin typeface="+mj-lt"/>
              </a:rPr>
              <a:t>Binary Form – Baroque Suite</a:t>
            </a:r>
          </a:p>
          <a:p>
            <a:pPr algn="ctr"/>
            <a:r>
              <a:rPr lang="en-US" sz="4000" b="1" dirty="0">
                <a:latin typeface="+mj-lt"/>
              </a:rPr>
              <a:t>1600 - 1750</a:t>
            </a:r>
          </a:p>
        </p:txBody>
      </p:sp>
      <p:sp>
        <p:nvSpPr>
          <p:cNvPr id="3" name="Rectangle 2">
            <a:extLst>
              <a:ext uri="{FF2B5EF4-FFF2-40B4-BE49-F238E27FC236}">
                <a16:creationId xmlns:a16="http://schemas.microsoft.com/office/drawing/2014/main" id="{691A507F-79A8-FC4D-BDD6-29AAFC820F04}"/>
              </a:ext>
            </a:extLst>
          </p:cNvPr>
          <p:cNvSpPr/>
          <p:nvPr/>
        </p:nvSpPr>
        <p:spPr>
          <a:xfrm>
            <a:off x="4111728" y="2353439"/>
            <a:ext cx="3981795" cy="3970318"/>
          </a:xfrm>
          <a:prstGeom prst="rect">
            <a:avLst/>
          </a:prstGeom>
        </p:spPr>
        <p:txBody>
          <a:bodyPr wrap="none">
            <a:spAutoFit/>
          </a:bodyPr>
          <a:lstStyle/>
          <a:p>
            <a:pPr algn="ctr"/>
            <a:r>
              <a:rPr lang="en-US" sz="2800" i="1" dirty="0"/>
              <a:t>Allemande </a:t>
            </a:r>
          </a:p>
          <a:p>
            <a:pPr algn="ctr"/>
            <a:r>
              <a:rPr lang="en-US" sz="2800" i="1" dirty="0"/>
              <a:t>Courante</a:t>
            </a:r>
          </a:p>
          <a:p>
            <a:pPr algn="ctr"/>
            <a:r>
              <a:rPr lang="en-US" sz="2800" i="1" dirty="0"/>
              <a:t>Sarabande</a:t>
            </a:r>
          </a:p>
          <a:p>
            <a:pPr algn="ctr"/>
            <a:r>
              <a:rPr lang="en-US" sz="2800" i="1" dirty="0"/>
              <a:t>Air</a:t>
            </a:r>
          </a:p>
          <a:p>
            <a:pPr algn="ctr"/>
            <a:r>
              <a:rPr lang="en-US" sz="2800" i="1" dirty="0" err="1"/>
              <a:t>Menuet</a:t>
            </a:r>
            <a:endParaRPr lang="en-US" sz="2800" i="1" dirty="0"/>
          </a:p>
          <a:p>
            <a:pPr algn="ctr"/>
            <a:r>
              <a:rPr lang="en-US" sz="2800" i="1" dirty="0"/>
              <a:t>Gigue</a:t>
            </a:r>
          </a:p>
          <a:p>
            <a:pPr algn="ctr"/>
            <a:endParaRPr lang="en-US" sz="2000" dirty="0"/>
          </a:p>
          <a:p>
            <a:pPr algn="ctr"/>
            <a:r>
              <a:rPr lang="en-US" sz="2000" dirty="0"/>
              <a:t>Examples: </a:t>
            </a:r>
          </a:p>
          <a:p>
            <a:pPr algn="ctr"/>
            <a:r>
              <a:rPr lang="en-US" sz="1600" dirty="0">
                <a:hlinkClick r:id="rId2"/>
              </a:rPr>
              <a:t>http://teoria.com/en/tutorials/forms/suite/</a:t>
            </a:r>
            <a:endParaRPr lang="en-US" sz="1600" dirty="0"/>
          </a:p>
          <a:p>
            <a:pPr algn="ctr"/>
            <a:endParaRPr lang="en-US" sz="2800" dirty="0"/>
          </a:p>
        </p:txBody>
      </p:sp>
    </p:spTree>
    <p:extLst>
      <p:ext uri="{BB962C8B-B14F-4D97-AF65-F5344CB8AC3E}">
        <p14:creationId xmlns:p14="http://schemas.microsoft.com/office/powerpoint/2010/main" val="143006406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9E70A5E-41A7-3F44-876C-0E25772102C1}"/>
              </a:ext>
            </a:extLst>
          </p:cNvPr>
          <p:cNvSpPr txBox="1"/>
          <p:nvPr/>
        </p:nvSpPr>
        <p:spPr>
          <a:xfrm>
            <a:off x="3420021" y="1022870"/>
            <a:ext cx="5351954" cy="1938992"/>
          </a:xfrm>
          <a:prstGeom prst="rect">
            <a:avLst/>
          </a:prstGeom>
          <a:noFill/>
        </p:spPr>
        <p:txBody>
          <a:bodyPr wrap="square" rtlCol="0">
            <a:spAutoFit/>
          </a:bodyPr>
          <a:lstStyle/>
          <a:p>
            <a:pPr algn="ctr"/>
            <a:r>
              <a:rPr lang="en-US" sz="6000" b="1" dirty="0">
                <a:latin typeface="+mj-lt"/>
              </a:rPr>
              <a:t>Ternary Form</a:t>
            </a:r>
          </a:p>
          <a:p>
            <a:pPr algn="ctr"/>
            <a:r>
              <a:rPr lang="en-US" sz="6000" b="1" dirty="0">
                <a:latin typeface="+mj-lt"/>
              </a:rPr>
              <a:t>A - B - A </a:t>
            </a:r>
          </a:p>
        </p:txBody>
      </p:sp>
      <p:sp>
        <p:nvSpPr>
          <p:cNvPr id="2" name="TextBox 1">
            <a:extLst>
              <a:ext uri="{FF2B5EF4-FFF2-40B4-BE49-F238E27FC236}">
                <a16:creationId xmlns:a16="http://schemas.microsoft.com/office/drawing/2014/main" id="{BE9541D4-9960-EF4C-836B-7BE4FB961D87}"/>
              </a:ext>
            </a:extLst>
          </p:cNvPr>
          <p:cNvSpPr txBox="1"/>
          <p:nvPr/>
        </p:nvSpPr>
        <p:spPr>
          <a:xfrm>
            <a:off x="1186069" y="2961862"/>
            <a:ext cx="9819859" cy="2677656"/>
          </a:xfrm>
          <a:prstGeom prst="rect">
            <a:avLst/>
          </a:prstGeom>
          <a:noFill/>
        </p:spPr>
        <p:txBody>
          <a:bodyPr wrap="square" rtlCol="0">
            <a:spAutoFit/>
          </a:bodyPr>
          <a:lstStyle/>
          <a:p>
            <a:pPr algn="ctr"/>
            <a:r>
              <a:rPr lang="en-GB" sz="2800" i="1" dirty="0"/>
              <a:t>Ternary form, sometimes called song form, is a three-part musical form consisting of an opening section (A), a following section (B) and then a repetition of the first section (A). </a:t>
            </a:r>
          </a:p>
          <a:p>
            <a:pPr algn="ctr"/>
            <a:endParaRPr lang="en-GB" sz="2800" i="1" dirty="0"/>
          </a:p>
          <a:p>
            <a:pPr algn="ctr"/>
            <a:r>
              <a:rPr lang="en-GB" sz="2800" i="1" dirty="0"/>
              <a:t>It is usually schematized as A–B–A.</a:t>
            </a:r>
            <a:endParaRPr lang="en-US" sz="2800" i="1" dirty="0"/>
          </a:p>
        </p:txBody>
      </p:sp>
    </p:spTree>
    <p:extLst>
      <p:ext uri="{BB962C8B-B14F-4D97-AF65-F5344CB8AC3E}">
        <p14:creationId xmlns:p14="http://schemas.microsoft.com/office/powerpoint/2010/main" val="396903748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9E70A5E-41A7-3F44-876C-0E25772102C1}"/>
              </a:ext>
            </a:extLst>
          </p:cNvPr>
          <p:cNvSpPr txBox="1"/>
          <p:nvPr/>
        </p:nvSpPr>
        <p:spPr>
          <a:xfrm>
            <a:off x="3420023" y="1316504"/>
            <a:ext cx="5351954" cy="1938992"/>
          </a:xfrm>
          <a:prstGeom prst="rect">
            <a:avLst/>
          </a:prstGeom>
          <a:noFill/>
        </p:spPr>
        <p:txBody>
          <a:bodyPr wrap="square" rtlCol="0">
            <a:spAutoFit/>
          </a:bodyPr>
          <a:lstStyle/>
          <a:p>
            <a:pPr algn="ctr"/>
            <a:r>
              <a:rPr lang="en-US" sz="6000" b="1" dirty="0">
                <a:latin typeface="+mj-lt"/>
              </a:rPr>
              <a:t>Ternary Form</a:t>
            </a:r>
          </a:p>
          <a:p>
            <a:pPr algn="ctr"/>
            <a:r>
              <a:rPr lang="en-US" sz="6000" b="1" dirty="0">
                <a:latin typeface="+mj-lt"/>
              </a:rPr>
              <a:t>A - B - A </a:t>
            </a:r>
          </a:p>
        </p:txBody>
      </p:sp>
      <p:sp>
        <p:nvSpPr>
          <p:cNvPr id="2" name="TextBox 1">
            <a:extLst>
              <a:ext uri="{FF2B5EF4-FFF2-40B4-BE49-F238E27FC236}">
                <a16:creationId xmlns:a16="http://schemas.microsoft.com/office/drawing/2014/main" id="{4E26C527-2EE4-1A43-B8A2-F2C083174FF4}"/>
              </a:ext>
            </a:extLst>
          </p:cNvPr>
          <p:cNvSpPr txBox="1"/>
          <p:nvPr/>
        </p:nvSpPr>
        <p:spPr>
          <a:xfrm>
            <a:off x="1816751" y="3602505"/>
            <a:ext cx="8558497" cy="2215991"/>
          </a:xfrm>
          <a:prstGeom prst="rect">
            <a:avLst/>
          </a:prstGeom>
          <a:noFill/>
        </p:spPr>
        <p:txBody>
          <a:bodyPr wrap="none" rtlCol="0">
            <a:spAutoFit/>
          </a:bodyPr>
          <a:lstStyle/>
          <a:p>
            <a:pPr algn="ctr"/>
            <a:r>
              <a:rPr lang="en-US" sz="2400" dirty="0"/>
              <a:t>Examples: </a:t>
            </a:r>
          </a:p>
          <a:p>
            <a:pPr algn="ctr"/>
            <a:r>
              <a:rPr lang="en-US" sz="2400" dirty="0">
                <a:hlinkClick r:id="rId2"/>
              </a:rPr>
              <a:t>http://teoria.com/en/tutorials/forms/ternary/index.php</a:t>
            </a:r>
            <a:endParaRPr lang="en-US" sz="2400" dirty="0"/>
          </a:p>
          <a:p>
            <a:pPr algn="ctr"/>
            <a:endParaRPr lang="en-US" sz="2400" dirty="0"/>
          </a:p>
          <a:p>
            <a:pPr algn="ctr"/>
            <a:r>
              <a:rPr lang="en-US" sz="2400" dirty="0">
                <a:hlinkClick r:id="rId3"/>
              </a:rPr>
              <a:t>http://teoria.com/en/tutorials/forms/ternary/03-schumann.php</a:t>
            </a:r>
            <a:endParaRPr lang="en-US" sz="2400" dirty="0"/>
          </a:p>
          <a:p>
            <a:pPr algn="ctr"/>
            <a:endParaRPr lang="en-US" sz="2400" dirty="0"/>
          </a:p>
          <a:p>
            <a:pPr algn="ctr"/>
            <a:endParaRPr lang="en-US" dirty="0"/>
          </a:p>
        </p:txBody>
      </p:sp>
    </p:spTree>
    <p:extLst>
      <p:ext uri="{BB962C8B-B14F-4D97-AF65-F5344CB8AC3E}">
        <p14:creationId xmlns:p14="http://schemas.microsoft.com/office/powerpoint/2010/main" val="53025158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9E70A5E-41A7-3F44-876C-0E25772102C1}"/>
              </a:ext>
            </a:extLst>
          </p:cNvPr>
          <p:cNvSpPr txBox="1"/>
          <p:nvPr/>
        </p:nvSpPr>
        <p:spPr>
          <a:xfrm>
            <a:off x="1172817" y="1316504"/>
            <a:ext cx="9809922" cy="1938992"/>
          </a:xfrm>
          <a:prstGeom prst="rect">
            <a:avLst/>
          </a:prstGeom>
          <a:noFill/>
        </p:spPr>
        <p:txBody>
          <a:bodyPr wrap="square" rtlCol="0">
            <a:spAutoFit/>
          </a:bodyPr>
          <a:lstStyle/>
          <a:p>
            <a:pPr algn="ctr"/>
            <a:r>
              <a:rPr lang="en-US" sz="6000" b="1" dirty="0">
                <a:latin typeface="+mj-lt"/>
              </a:rPr>
              <a:t>Compound Ternary (or Trio) Form</a:t>
            </a:r>
          </a:p>
        </p:txBody>
      </p:sp>
      <p:sp>
        <p:nvSpPr>
          <p:cNvPr id="2" name="TextBox 1">
            <a:extLst>
              <a:ext uri="{FF2B5EF4-FFF2-40B4-BE49-F238E27FC236}">
                <a16:creationId xmlns:a16="http://schemas.microsoft.com/office/drawing/2014/main" id="{4E26C527-2EE4-1A43-B8A2-F2C083174FF4}"/>
              </a:ext>
            </a:extLst>
          </p:cNvPr>
          <p:cNvSpPr txBox="1"/>
          <p:nvPr/>
        </p:nvSpPr>
        <p:spPr>
          <a:xfrm>
            <a:off x="1172816" y="3255496"/>
            <a:ext cx="9809923" cy="2308324"/>
          </a:xfrm>
          <a:prstGeom prst="rect">
            <a:avLst/>
          </a:prstGeom>
          <a:noFill/>
        </p:spPr>
        <p:txBody>
          <a:bodyPr wrap="square" rtlCol="0">
            <a:spAutoFit/>
          </a:bodyPr>
          <a:lstStyle/>
          <a:p>
            <a:pPr algn="ctr"/>
            <a:r>
              <a:rPr lang="en-GB" sz="2400" i="1" dirty="0"/>
              <a:t>In a compound ternary form each section is a dance movement in binary form (two sub-sections which are each repeated) and a contrasting trio movement also in binary form with repeats.</a:t>
            </a:r>
            <a:endParaRPr lang="en-US" sz="2400" i="1" dirty="0">
              <a:hlinkClick r:id="rId2"/>
            </a:endParaRPr>
          </a:p>
          <a:p>
            <a:pPr algn="ctr"/>
            <a:endParaRPr lang="en-US" sz="2400" dirty="0">
              <a:hlinkClick r:id="rId2"/>
            </a:endParaRPr>
          </a:p>
          <a:p>
            <a:pPr algn="ctr"/>
            <a:r>
              <a:rPr lang="en-US" sz="2400" dirty="0"/>
              <a:t>Example: </a:t>
            </a:r>
          </a:p>
          <a:p>
            <a:pPr algn="ctr"/>
            <a:r>
              <a:rPr lang="en-US" sz="2400" dirty="0">
                <a:hlinkClick r:id="rId2"/>
              </a:rPr>
              <a:t>http://teoria.com/en/tutorials/forms/ternary/04-compound.php</a:t>
            </a:r>
            <a:endParaRPr lang="en-US" sz="2400" dirty="0"/>
          </a:p>
        </p:txBody>
      </p:sp>
    </p:spTree>
    <p:extLst>
      <p:ext uri="{BB962C8B-B14F-4D97-AF65-F5344CB8AC3E}">
        <p14:creationId xmlns:p14="http://schemas.microsoft.com/office/powerpoint/2010/main" val="238015910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9E70A5E-41A7-3F44-876C-0E25772102C1}"/>
              </a:ext>
            </a:extLst>
          </p:cNvPr>
          <p:cNvSpPr txBox="1"/>
          <p:nvPr/>
        </p:nvSpPr>
        <p:spPr>
          <a:xfrm>
            <a:off x="3420023" y="1038209"/>
            <a:ext cx="5351954" cy="1015663"/>
          </a:xfrm>
          <a:prstGeom prst="rect">
            <a:avLst/>
          </a:prstGeom>
          <a:noFill/>
        </p:spPr>
        <p:txBody>
          <a:bodyPr wrap="square" rtlCol="0">
            <a:spAutoFit/>
          </a:bodyPr>
          <a:lstStyle/>
          <a:p>
            <a:pPr algn="ctr"/>
            <a:r>
              <a:rPr lang="en-US" sz="6000" b="1" dirty="0">
                <a:latin typeface="+mj-lt"/>
              </a:rPr>
              <a:t>Rondo Form</a:t>
            </a:r>
          </a:p>
        </p:txBody>
      </p:sp>
      <p:sp>
        <p:nvSpPr>
          <p:cNvPr id="2" name="TextBox 1">
            <a:extLst>
              <a:ext uri="{FF2B5EF4-FFF2-40B4-BE49-F238E27FC236}">
                <a16:creationId xmlns:a16="http://schemas.microsoft.com/office/drawing/2014/main" id="{843F096F-0CA1-B040-A813-6C3A5DA71536}"/>
              </a:ext>
            </a:extLst>
          </p:cNvPr>
          <p:cNvSpPr txBox="1"/>
          <p:nvPr/>
        </p:nvSpPr>
        <p:spPr>
          <a:xfrm>
            <a:off x="1211859" y="2185747"/>
            <a:ext cx="9768282" cy="3508653"/>
          </a:xfrm>
          <a:prstGeom prst="rect">
            <a:avLst/>
          </a:prstGeom>
          <a:noFill/>
        </p:spPr>
        <p:txBody>
          <a:bodyPr wrap="square" rtlCol="0">
            <a:spAutoFit/>
          </a:bodyPr>
          <a:lstStyle/>
          <a:p>
            <a:pPr algn="ctr"/>
            <a:r>
              <a:rPr lang="en-GB" sz="2400" i="1" dirty="0"/>
              <a:t>In rondo form, a principal theme (sometimes called the "refrain") alternates with one or more contrasting themes, generally called "episodes", but also occasionally referred to as "digressions" or "couplets". Possible patterns in the Classical period include: ABA, ABACA, or ABACABA. These are sometimes designated "first rondo", "second rondo", and "third rondo", respectively. </a:t>
            </a:r>
            <a:endParaRPr lang="en-US" sz="2400" i="1" dirty="0"/>
          </a:p>
          <a:p>
            <a:pPr algn="ctr"/>
            <a:endParaRPr lang="en-US" sz="2400" dirty="0"/>
          </a:p>
          <a:p>
            <a:pPr algn="ctr"/>
            <a:r>
              <a:rPr lang="en-GB" dirty="0"/>
              <a:t> Eugene K. Wolf, "Rondo", </a:t>
            </a:r>
            <a:r>
              <a:rPr lang="en-GB" i="1" dirty="0"/>
              <a:t>Harvard Dictionary of Music</a:t>
            </a:r>
            <a:r>
              <a:rPr lang="en-GB" dirty="0"/>
              <a:t>, fourth edition, edited by Don Michael Randel. Harvard University Press Reference Library (Cambridge: </a:t>
            </a:r>
            <a:r>
              <a:rPr lang="en-GB" dirty="0" err="1"/>
              <a:t>Belknap</a:t>
            </a:r>
            <a:r>
              <a:rPr lang="en-GB" dirty="0"/>
              <a:t> Press for Harvard University Press, 2003)</a:t>
            </a:r>
            <a:endParaRPr lang="en-US" sz="2400" dirty="0"/>
          </a:p>
        </p:txBody>
      </p:sp>
    </p:spTree>
    <p:extLst>
      <p:ext uri="{BB962C8B-B14F-4D97-AF65-F5344CB8AC3E}">
        <p14:creationId xmlns:p14="http://schemas.microsoft.com/office/powerpoint/2010/main" val="283548312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9E70A5E-41A7-3F44-876C-0E25772102C1}"/>
              </a:ext>
            </a:extLst>
          </p:cNvPr>
          <p:cNvSpPr txBox="1"/>
          <p:nvPr/>
        </p:nvSpPr>
        <p:spPr>
          <a:xfrm>
            <a:off x="3420023" y="1376139"/>
            <a:ext cx="5351954" cy="1015663"/>
          </a:xfrm>
          <a:prstGeom prst="rect">
            <a:avLst/>
          </a:prstGeom>
          <a:noFill/>
        </p:spPr>
        <p:txBody>
          <a:bodyPr wrap="square" rtlCol="0">
            <a:spAutoFit/>
          </a:bodyPr>
          <a:lstStyle/>
          <a:p>
            <a:pPr algn="ctr"/>
            <a:r>
              <a:rPr lang="en-US" sz="6000" b="1" dirty="0">
                <a:latin typeface="+mj-lt"/>
              </a:rPr>
              <a:t>Rondo Form</a:t>
            </a:r>
          </a:p>
        </p:txBody>
      </p:sp>
      <p:sp>
        <p:nvSpPr>
          <p:cNvPr id="2" name="TextBox 1">
            <a:extLst>
              <a:ext uri="{FF2B5EF4-FFF2-40B4-BE49-F238E27FC236}">
                <a16:creationId xmlns:a16="http://schemas.microsoft.com/office/drawing/2014/main" id="{843F096F-0CA1-B040-A813-6C3A5DA71536}"/>
              </a:ext>
            </a:extLst>
          </p:cNvPr>
          <p:cNvSpPr txBox="1"/>
          <p:nvPr/>
        </p:nvSpPr>
        <p:spPr>
          <a:xfrm>
            <a:off x="1211859" y="2663687"/>
            <a:ext cx="9768282" cy="3046988"/>
          </a:xfrm>
          <a:prstGeom prst="rect">
            <a:avLst/>
          </a:prstGeom>
          <a:noFill/>
        </p:spPr>
        <p:txBody>
          <a:bodyPr wrap="square" rtlCol="0">
            <a:spAutoFit/>
          </a:bodyPr>
          <a:lstStyle/>
          <a:p>
            <a:pPr algn="ctr"/>
            <a:r>
              <a:rPr lang="en-GB" sz="2400" i="1" dirty="0"/>
              <a:t>Composing in Rondo form provides a solid and interesting structure to any piece of music.</a:t>
            </a:r>
          </a:p>
          <a:p>
            <a:pPr algn="ctr"/>
            <a:br>
              <a:rPr lang="en-GB" sz="2400" i="1" dirty="0"/>
            </a:br>
            <a:r>
              <a:rPr lang="en-GB" sz="2400" i="1" dirty="0"/>
              <a:t>The contrasting sections give a sense of variety to the piece, whilst the return A Section helps give the piece a sense of coherence and unity. </a:t>
            </a:r>
          </a:p>
          <a:p>
            <a:pPr algn="ctr"/>
            <a:endParaRPr lang="en-US" sz="2400" dirty="0"/>
          </a:p>
          <a:p>
            <a:pPr algn="ctr"/>
            <a:r>
              <a:rPr lang="en-US" sz="2400" dirty="0"/>
              <a:t>Example: </a:t>
            </a:r>
            <a:r>
              <a:rPr lang="en-US" sz="2400" dirty="0">
                <a:hlinkClick r:id="rId2"/>
              </a:rPr>
              <a:t>http://teoria.com/en/tutorials/forms/rondo/</a:t>
            </a:r>
            <a:endParaRPr lang="en-US" sz="2400" dirty="0"/>
          </a:p>
          <a:p>
            <a:endParaRPr lang="en-US" sz="2400" dirty="0"/>
          </a:p>
        </p:txBody>
      </p:sp>
    </p:spTree>
    <p:extLst>
      <p:ext uri="{BB962C8B-B14F-4D97-AF65-F5344CB8AC3E}">
        <p14:creationId xmlns:p14="http://schemas.microsoft.com/office/powerpoint/2010/main" val="10837681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9E70A5E-41A7-3F44-876C-0E25772102C1}"/>
              </a:ext>
            </a:extLst>
          </p:cNvPr>
          <p:cNvSpPr txBox="1"/>
          <p:nvPr/>
        </p:nvSpPr>
        <p:spPr>
          <a:xfrm>
            <a:off x="3420023" y="1008391"/>
            <a:ext cx="5351954" cy="1015663"/>
          </a:xfrm>
          <a:prstGeom prst="rect">
            <a:avLst/>
          </a:prstGeom>
          <a:noFill/>
        </p:spPr>
        <p:txBody>
          <a:bodyPr wrap="square" rtlCol="0">
            <a:spAutoFit/>
          </a:bodyPr>
          <a:lstStyle/>
          <a:p>
            <a:pPr algn="ctr"/>
            <a:r>
              <a:rPr lang="en-US" sz="6000" b="1" dirty="0">
                <a:latin typeface="+mj-lt"/>
              </a:rPr>
              <a:t>Sonata Form</a:t>
            </a:r>
          </a:p>
        </p:txBody>
      </p:sp>
      <p:sp>
        <p:nvSpPr>
          <p:cNvPr id="2" name="TextBox 1">
            <a:extLst>
              <a:ext uri="{FF2B5EF4-FFF2-40B4-BE49-F238E27FC236}">
                <a16:creationId xmlns:a16="http://schemas.microsoft.com/office/drawing/2014/main" id="{6AEED1DB-51E3-374E-8386-8C4559948188}"/>
              </a:ext>
            </a:extLst>
          </p:cNvPr>
          <p:cNvSpPr txBox="1"/>
          <p:nvPr/>
        </p:nvSpPr>
        <p:spPr>
          <a:xfrm>
            <a:off x="1191039" y="2024054"/>
            <a:ext cx="9809921" cy="3539430"/>
          </a:xfrm>
          <a:prstGeom prst="rect">
            <a:avLst/>
          </a:prstGeom>
          <a:noFill/>
        </p:spPr>
        <p:txBody>
          <a:bodyPr wrap="square" rtlCol="0">
            <a:spAutoFit/>
          </a:bodyPr>
          <a:lstStyle/>
          <a:p>
            <a:pPr algn="ctr"/>
            <a:r>
              <a:rPr lang="en-GB" sz="2800" b="1" i="1" dirty="0"/>
              <a:t>Sonata form</a:t>
            </a:r>
            <a:r>
              <a:rPr lang="en-GB" sz="2800" i="1" dirty="0"/>
              <a:t> is probably one of the most common forms in classical and romantic music. This form is commonly used in the first movement of sonatas, string quartets, symphonies and even concerts. It has three main sections:</a:t>
            </a:r>
          </a:p>
          <a:p>
            <a:pPr algn="ctr"/>
            <a:endParaRPr lang="en-GB" sz="2800" b="1" dirty="0"/>
          </a:p>
          <a:p>
            <a:pPr algn="ctr"/>
            <a:r>
              <a:rPr lang="en-GB" sz="2800" b="1" dirty="0"/>
              <a:t>Exposition</a:t>
            </a:r>
          </a:p>
          <a:p>
            <a:pPr algn="ctr"/>
            <a:r>
              <a:rPr lang="en-GB" sz="2800" b="1" dirty="0"/>
              <a:t>Development</a:t>
            </a:r>
          </a:p>
          <a:p>
            <a:pPr algn="ctr"/>
            <a:r>
              <a:rPr lang="en-GB" sz="2800" b="1" dirty="0"/>
              <a:t>Recapitulation</a:t>
            </a:r>
          </a:p>
        </p:txBody>
      </p:sp>
    </p:spTree>
    <p:extLst>
      <p:ext uri="{BB962C8B-B14F-4D97-AF65-F5344CB8AC3E}">
        <p14:creationId xmlns:p14="http://schemas.microsoft.com/office/powerpoint/2010/main" val="154172064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9E70A5E-41A7-3F44-876C-0E25772102C1}"/>
              </a:ext>
            </a:extLst>
          </p:cNvPr>
          <p:cNvSpPr txBox="1"/>
          <p:nvPr/>
        </p:nvSpPr>
        <p:spPr>
          <a:xfrm>
            <a:off x="1191039" y="1008391"/>
            <a:ext cx="9809920" cy="1015663"/>
          </a:xfrm>
          <a:prstGeom prst="rect">
            <a:avLst/>
          </a:prstGeom>
          <a:noFill/>
        </p:spPr>
        <p:txBody>
          <a:bodyPr wrap="square" rtlCol="0">
            <a:spAutoFit/>
          </a:bodyPr>
          <a:lstStyle/>
          <a:p>
            <a:pPr algn="ctr"/>
            <a:r>
              <a:rPr lang="en-US" sz="6000" b="1" dirty="0">
                <a:latin typeface="+mj-lt"/>
              </a:rPr>
              <a:t>Sonata Form - Exposition</a:t>
            </a:r>
          </a:p>
        </p:txBody>
      </p:sp>
      <p:sp>
        <p:nvSpPr>
          <p:cNvPr id="2" name="TextBox 1">
            <a:extLst>
              <a:ext uri="{FF2B5EF4-FFF2-40B4-BE49-F238E27FC236}">
                <a16:creationId xmlns:a16="http://schemas.microsoft.com/office/drawing/2014/main" id="{6AEED1DB-51E3-374E-8386-8C4559948188}"/>
              </a:ext>
            </a:extLst>
          </p:cNvPr>
          <p:cNvSpPr txBox="1"/>
          <p:nvPr/>
        </p:nvSpPr>
        <p:spPr>
          <a:xfrm>
            <a:off x="1191039" y="2173140"/>
            <a:ext cx="9809921" cy="3416320"/>
          </a:xfrm>
          <a:prstGeom prst="rect">
            <a:avLst/>
          </a:prstGeom>
          <a:noFill/>
        </p:spPr>
        <p:txBody>
          <a:bodyPr wrap="square" rtlCol="0">
            <a:spAutoFit/>
          </a:bodyPr>
          <a:lstStyle/>
          <a:p>
            <a:pPr algn="ctr"/>
            <a:r>
              <a:rPr lang="en-GB" sz="2400" i="1" dirty="0"/>
              <a:t>The themes are presented in the exposition. It generally has two sections, the first section in the main key and the second section in the key of the dominant or - in case of minor keys - in the relative major or dominant key. Each section can have one or more themes. The themes may be similar or contrasting. The exposition can begin with an introduction. </a:t>
            </a:r>
          </a:p>
          <a:p>
            <a:pPr algn="ctr"/>
            <a:endParaRPr lang="en-GB" sz="2400" i="1" dirty="0"/>
          </a:p>
          <a:p>
            <a:pPr algn="ctr"/>
            <a:r>
              <a:rPr lang="en-GB" sz="2400" i="1" dirty="0"/>
              <a:t>The first and second sections are connected using a transition. This transition modulates to the new key. Composers as early as Beethoven experimented with other keys for the second section. </a:t>
            </a:r>
          </a:p>
        </p:txBody>
      </p:sp>
    </p:spTree>
    <p:extLst>
      <p:ext uri="{BB962C8B-B14F-4D97-AF65-F5344CB8AC3E}">
        <p14:creationId xmlns:p14="http://schemas.microsoft.com/office/powerpoint/2010/main" val="322572369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9E70A5E-41A7-3F44-876C-0E25772102C1}"/>
              </a:ext>
            </a:extLst>
          </p:cNvPr>
          <p:cNvSpPr txBox="1"/>
          <p:nvPr/>
        </p:nvSpPr>
        <p:spPr>
          <a:xfrm>
            <a:off x="1191039" y="1008391"/>
            <a:ext cx="9809920" cy="1015663"/>
          </a:xfrm>
          <a:prstGeom prst="rect">
            <a:avLst/>
          </a:prstGeom>
          <a:noFill/>
        </p:spPr>
        <p:txBody>
          <a:bodyPr wrap="square" rtlCol="0">
            <a:spAutoFit/>
          </a:bodyPr>
          <a:lstStyle/>
          <a:p>
            <a:pPr algn="ctr"/>
            <a:r>
              <a:rPr lang="en-US" sz="6000" b="1" dirty="0">
                <a:latin typeface="+mj-lt"/>
              </a:rPr>
              <a:t>Sonata Form - Development</a:t>
            </a:r>
          </a:p>
        </p:txBody>
      </p:sp>
      <p:sp>
        <p:nvSpPr>
          <p:cNvPr id="2" name="TextBox 1">
            <a:extLst>
              <a:ext uri="{FF2B5EF4-FFF2-40B4-BE49-F238E27FC236}">
                <a16:creationId xmlns:a16="http://schemas.microsoft.com/office/drawing/2014/main" id="{6AEED1DB-51E3-374E-8386-8C4559948188}"/>
              </a:ext>
            </a:extLst>
          </p:cNvPr>
          <p:cNvSpPr txBox="1"/>
          <p:nvPr/>
        </p:nvSpPr>
        <p:spPr>
          <a:xfrm>
            <a:off x="1191039" y="3013501"/>
            <a:ext cx="9809921" cy="830997"/>
          </a:xfrm>
          <a:prstGeom prst="rect">
            <a:avLst/>
          </a:prstGeom>
          <a:noFill/>
        </p:spPr>
        <p:txBody>
          <a:bodyPr wrap="square" rtlCol="0">
            <a:spAutoFit/>
          </a:bodyPr>
          <a:lstStyle/>
          <a:p>
            <a:pPr algn="ctr"/>
            <a:r>
              <a:rPr lang="en-GB" sz="2400" i="1" dirty="0"/>
              <a:t>In the development section, the composer develops the themes presented in the exposition.</a:t>
            </a:r>
          </a:p>
        </p:txBody>
      </p:sp>
    </p:spTree>
    <p:extLst>
      <p:ext uri="{BB962C8B-B14F-4D97-AF65-F5344CB8AC3E}">
        <p14:creationId xmlns:p14="http://schemas.microsoft.com/office/powerpoint/2010/main" val="306795577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9E70A5E-41A7-3F44-876C-0E25772102C1}"/>
              </a:ext>
            </a:extLst>
          </p:cNvPr>
          <p:cNvSpPr txBox="1"/>
          <p:nvPr/>
        </p:nvSpPr>
        <p:spPr>
          <a:xfrm>
            <a:off x="1191039" y="1008391"/>
            <a:ext cx="9809920" cy="1015663"/>
          </a:xfrm>
          <a:prstGeom prst="rect">
            <a:avLst/>
          </a:prstGeom>
          <a:noFill/>
        </p:spPr>
        <p:txBody>
          <a:bodyPr wrap="square" rtlCol="0">
            <a:spAutoFit/>
          </a:bodyPr>
          <a:lstStyle/>
          <a:p>
            <a:pPr algn="ctr"/>
            <a:r>
              <a:rPr lang="en-US" sz="6000" b="1" dirty="0">
                <a:latin typeface="+mj-lt"/>
              </a:rPr>
              <a:t>Sonata Form - Recapitulation</a:t>
            </a:r>
          </a:p>
        </p:txBody>
      </p:sp>
      <p:sp>
        <p:nvSpPr>
          <p:cNvPr id="2" name="TextBox 1">
            <a:extLst>
              <a:ext uri="{FF2B5EF4-FFF2-40B4-BE49-F238E27FC236}">
                <a16:creationId xmlns:a16="http://schemas.microsoft.com/office/drawing/2014/main" id="{6AEED1DB-51E3-374E-8386-8C4559948188}"/>
              </a:ext>
            </a:extLst>
          </p:cNvPr>
          <p:cNvSpPr txBox="1"/>
          <p:nvPr/>
        </p:nvSpPr>
        <p:spPr>
          <a:xfrm>
            <a:off x="1191038" y="2546362"/>
            <a:ext cx="9809921" cy="2677656"/>
          </a:xfrm>
          <a:prstGeom prst="rect">
            <a:avLst/>
          </a:prstGeom>
          <a:noFill/>
        </p:spPr>
        <p:txBody>
          <a:bodyPr wrap="square" rtlCol="0">
            <a:spAutoFit/>
          </a:bodyPr>
          <a:lstStyle/>
          <a:p>
            <a:pPr algn="ctr"/>
            <a:r>
              <a:rPr lang="en-GB" sz="2400" i="1" dirty="0"/>
              <a:t>The recapitulation is a varied repetition of the exposition. The most important difference is that the second section is now in the main key. The composer can add, remove or develop sections and make variations in the texture and orchestration in the case of orchestral works.</a:t>
            </a:r>
          </a:p>
          <a:p>
            <a:pPr algn="ctr"/>
            <a:endParaRPr lang="en-GB" sz="2400" i="1" dirty="0"/>
          </a:p>
          <a:p>
            <a:pPr algn="ctr"/>
            <a:r>
              <a:rPr lang="en-GB" sz="2400" i="1" dirty="0"/>
              <a:t>The movement ends with a coda that sometimes becomes a second development.</a:t>
            </a:r>
          </a:p>
        </p:txBody>
      </p:sp>
    </p:spTree>
    <p:extLst>
      <p:ext uri="{BB962C8B-B14F-4D97-AF65-F5344CB8AC3E}">
        <p14:creationId xmlns:p14="http://schemas.microsoft.com/office/powerpoint/2010/main" val="412457440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31AF1D92-775B-C746-9A95-0281BCE97326}"/>
              </a:ext>
            </a:extLst>
          </p:cNvPr>
          <p:cNvPicPr>
            <a:picLocks noChangeAspect="1"/>
          </p:cNvPicPr>
          <p:nvPr/>
        </p:nvPicPr>
        <p:blipFill>
          <a:blip r:embed="rId2"/>
          <a:stretch>
            <a:fillRect/>
          </a:stretch>
        </p:blipFill>
        <p:spPr>
          <a:xfrm>
            <a:off x="758738" y="0"/>
            <a:ext cx="10674524" cy="6858000"/>
          </a:xfrm>
          <a:prstGeom prst="rect">
            <a:avLst/>
          </a:prstGeom>
        </p:spPr>
      </p:pic>
    </p:spTree>
    <p:extLst>
      <p:ext uri="{BB962C8B-B14F-4D97-AF65-F5344CB8AC3E}">
        <p14:creationId xmlns:p14="http://schemas.microsoft.com/office/powerpoint/2010/main" val="100184870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1" name="Rectangle 20">
            <a:extLst>
              <a:ext uri="{FF2B5EF4-FFF2-40B4-BE49-F238E27FC236}">
                <a16:creationId xmlns:a16="http://schemas.microsoft.com/office/drawing/2014/main" id="{AA6EC888-B85F-410F-B430-06583E94BE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8095" y="376"/>
            <a:ext cx="2286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3" name="Rectangle 22">
            <a:extLst>
              <a:ext uri="{FF2B5EF4-FFF2-40B4-BE49-F238E27FC236}">
                <a16:creationId xmlns:a16="http://schemas.microsoft.com/office/drawing/2014/main" id="{9485DA84-CB73-4E5E-9864-2460CE2805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a:extLst>
              <a:ext uri="{FF2B5EF4-FFF2-40B4-BE49-F238E27FC236}">
                <a16:creationId xmlns:a16="http://schemas.microsoft.com/office/drawing/2014/main" id="{7D49185E-361A-421B-8F2D-11C7FFC686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65760" cy="36576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ectangle 26">
            <a:extLst>
              <a:ext uri="{FF2B5EF4-FFF2-40B4-BE49-F238E27FC236}">
                <a16:creationId xmlns:a16="http://schemas.microsoft.com/office/drawing/2014/main" id="{14B85BAA-C37F-44B4-B427-B4F10EBB418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826240" y="-4668"/>
            <a:ext cx="365760" cy="36576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28">
            <a:extLst>
              <a:ext uri="{FF2B5EF4-FFF2-40B4-BE49-F238E27FC236}">
                <a16:creationId xmlns:a16="http://schemas.microsoft.com/office/drawing/2014/main" id="{EDC4EE06-D7B4-4FAC-A561-38A1C380232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494325"/>
            <a:ext cx="365760" cy="36576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Rectangle 30">
            <a:extLst>
              <a:ext uri="{FF2B5EF4-FFF2-40B4-BE49-F238E27FC236}">
                <a16:creationId xmlns:a16="http://schemas.microsoft.com/office/drawing/2014/main" id="{9018D83B-903C-4782-B1BB-A45164A71F6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826240" y="6494325"/>
            <a:ext cx="365760" cy="36576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Rectangle 32">
            <a:extLst>
              <a:ext uri="{FF2B5EF4-FFF2-40B4-BE49-F238E27FC236}">
                <a16:creationId xmlns:a16="http://schemas.microsoft.com/office/drawing/2014/main" id="{8785589A-A5AC-409A-B2A2-24D871B4CE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60867" y="158782"/>
            <a:ext cx="11870265" cy="653785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3790F23B-32D5-1046-9364-AFD5CE4C6CDB}"/>
              </a:ext>
            </a:extLst>
          </p:cNvPr>
          <p:cNvPicPr>
            <a:picLocks noChangeAspect="1"/>
          </p:cNvPicPr>
          <p:nvPr/>
        </p:nvPicPr>
        <p:blipFill>
          <a:blip r:embed="rId2"/>
          <a:stretch>
            <a:fillRect/>
          </a:stretch>
        </p:blipFill>
        <p:spPr>
          <a:xfrm>
            <a:off x="299605" y="2367532"/>
            <a:ext cx="11592788" cy="2115684"/>
          </a:xfrm>
          <a:prstGeom prst="rect">
            <a:avLst/>
          </a:prstGeom>
        </p:spPr>
      </p:pic>
    </p:spTree>
    <p:extLst>
      <p:ext uri="{BB962C8B-B14F-4D97-AF65-F5344CB8AC3E}">
        <p14:creationId xmlns:p14="http://schemas.microsoft.com/office/powerpoint/2010/main" val="215842978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0F07951D-A655-AB41-993A-5E568E51BC6E}"/>
              </a:ext>
            </a:extLst>
          </p:cNvPr>
          <p:cNvPicPr>
            <a:picLocks noChangeAspect="1"/>
          </p:cNvPicPr>
          <p:nvPr/>
        </p:nvPicPr>
        <p:blipFill>
          <a:blip r:embed="rId2"/>
          <a:stretch>
            <a:fillRect/>
          </a:stretch>
        </p:blipFill>
        <p:spPr>
          <a:xfrm>
            <a:off x="0" y="273581"/>
            <a:ext cx="12192000" cy="6310838"/>
          </a:xfrm>
          <a:prstGeom prst="rect">
            <a:avLst/>
          </a:prstGeom>
        </p:spPr>
      </p:pic>
    </p:spTree>
    <p:extLst>
      <p:ext uri="{BB962C8B-B14F-4D97-AF65-F5344CB8AC3E}">
        <p14:creationId xmlns:p14="http://schemas.microsoft.com/office/powerpoint/2010/main" val="252043406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9E70A5E-41A7-3F44-876C-0E25772102C1}"/>
              </a:ext>
            </a:extLst>
          </p:cNvPr>
          <p:cNvSpPr txBox="1"/>
          <p:nvPr/>
        </p:nvSpPr>
        <p:spPr>
          <a:xfrm>
            <a:off x="1191040" y="1217112"/>
            <a:ext cx="9809920" cy="1015663"/>
          </a:xfrm>
          <a:prstGeom prst="rect">
            <a:avLst/>
          </a:prstGeom>
          <a:noFill/>
        </p:spPr>
        <p:txBody>
          <a:bodyPr wrap="square" rtlCol="0">
            <a:spAutoFit/>
          </a:bodyPr>
          <a:lstStyle/>
          <a:p>
            <a:pPr algn="ctr"/>
            <a:r>
              <a:rPr lang="en-US" sz="6000" b="1" dirty="0">
                <a:latin typeface="+mj-lt"/>
              </a:rPr>
              <a:t>Sonata Form - Example</a:t>
            </a:r>
          </a:p>
        </p:txBody>
      </p:sp>
      <p:sp>
        <p:nvSpPr>
          <p:cNvPr id="2" name="TextBox 1">
            <a:extLst>
              <a:ext uri="{FF2B5EF4-FFF2-40B4-BE49-F238E27FC236}">
                <a16:creationId xmlns:a16="http://schemas.microsoft.com/office/drawing/2014/main" id="{6AEED1DB-51E3-374E-8386-8C4559948188}"/>
              </a:ext>
            </a:extLst>
          </p:cNvPr>
          <p:cNvSpPr txBox="1"/>
          <p:nvPr/>
        </p:nvSpPr>
        <p:spPr>
          <a:xfrm>
            <a:off x="1191039" y="3429000"/>
            <a:ext cx="9809921" cy="830997"/>
          </a:xfrm>
          <a:prstGeom prst="rect">
            <a:avLst/>
          </a:prstGeom>
          <a:noFill/>
        </p:spPr>
        <p:txBody>
          <a:bodyPr wrap="square" rtlCol="0">
            <a:spAutoFit/>
          </a:bodyPr>
          <a:lstStyle/>
          <a:p>
            <a:pPr algn="ctr"/>
            <a:r>
              <a:rPr lang="en-GB" sz="2400" dirty="0">
                <a:solidFill>
                  <a:srgbClr val="333333"/>
                </a:solidFill>
                <a:latin typeface="Helvetica Neue" panose="02000503000000020004" pitchFamily="2" charset="0"/>
                <a:hlinkClick r:id="rId2"/>
              </a:rPr>
              <a:t>http://teoria.com/en/tutorials/forms/sonata/</a:t>
            </a:r>
            <a:endParaRPr lang="en-GB" sz="2400" dirty="0">
              <a:solidFill>
                <a:srgbClr val="333333"/>
              </a:solidFill>
              <a:latin typeface="Helvetica Neue" panose="02000503000000020004" pitchFamily="2" charset="0"/>
            </a:endParaRPr>
          </a:p>
          <a:p>
            <a:pPr algn="ctr"/>
            <a:endParaRPr lang="en-GB" sz="2400" dirty="0">
              <a:solidFill>
                <a:srgbClr val="333333"/>
              </a:solidFill>
              <a:latin typeface="Helvetica Neue" panose="02000503000000020004" pitchFamily="2" charset="0"/>
            </a:endParaRPr>
          </a:p>
        </p:txBody>
      </p:sp>
    </p:spTree>
    <p:extLst>
      <p:ext uri="{BB962C8B-B14F-4D97-AF65-F5344CB8AC3E}">
        <p14:creationId xmlns:p14="http://schemas.microsoft.com/office/powerpoint/2010/main" val="332234169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9E70A5E-41A7-3F44-876C-0E25772102C1}"/>
              </a:ext>
            </a:extLst>
          </p:cNvPr>
          <p:cNvSpPr txBox="1"/>
          <p:nvPr/>
        </p:nvSpPr>
        <p:spPr>
          <a:xfrm>
            <a:off x="1191040" y="1217112"/>
            <a:ext cx="9809920" cy="1015663"/>
          </a:xfrm>
          <a:prstGeom prst="rect">
            <a:avLst/>
          </a:prstGeom>
          <a:noFill/>
        </p:spPr>
        <p:txBody>
          <a:bodyPr wrap="square" rtlCol="0">
            <a:spAutoFit/>
          </a:bodyPr>
          <a:lstStyle/>
          <a:p>
            <a:pPr algn="ctr"/>
            <a:r>
              <a:rPr lang="en-US" sz="6000" b="1" dirty="0">
                <a:latin typeface="+mj-lt"/>
              </a:rPr>
              <a:t>Sonata Form - Explained</a:t>
            </a:r>
          </a:p>
        </p:txBody>
      </p:sp>
      <p:sp>
        <p:nvSpPr>
          <p:cNvPr id="2" name="TextBox 1">
            <a:extLst>
              <a:ext uri="{FF2B5EF4-FFF2-40B4-BE49-F238E27FC236}">
                <a16:creationId xmlns:a16="http://schemas.microsoft.com/office/drawing/2014/main" id="{6AEED1DB-51E3-374E-8386-8C4559948188}"/>
              </a:ext>
            </a:extLst>
          </p:cNvPr>
          <p:cNvSpPr txBox="1"/>
          <p:nvPr/>
        </p:nvSpPr>
        <p:spPr>
          <a:xfrm>
            <a:off x="1191039" y="3429000"/>
            <a:ext cx="9809921" cy="830997"/>
          </a:xfrm>
          <a:prstGeom prst="rect">
            <a:avLst/>
          </a:prstGeom>
          <a:noFill/>
        </p:spPr>
        <p:txBody>
          <a:bodyPr wrap="square" rtlCol="0">
            <a:spAutoFit/>
          </a:bodyPr>
          <a:lstStyle/>
          <a:p>
            <a:pPr algn="ctr"/>
            <a:r>
              <a:rPr lang="en-GB" sz="2400" dirty="0">
                <a:solidFill>
                  <a:srgbClr val="333333"/>
                </a:solidFill>
                <a:latin typeface="Helvetica Neue" panose="02000503000000020004" pitchFamily="2" charset="0"/>
              </a:rPr>
              <a:t>What is Sonata Form?:</a:t>
            </a:r>
          </a:p>
          <a:p>
            <a:pPr algn="ctr"/>
            <a:r>
              <a:rPr lang="en-GB" sz="2400" dirty="0">
                <a:solidFill>
                  <a:srgbClr val="333333"/>
                </a:solidFill>
                <a:latin typeface="Helvetica Neue" panose="02000503000000020004" pitchFamily="2" charset="0"/>
                <a:hlinkClick r:id="rId2"/>
              </a:rPr>
              <a:t>https://www.youtube.com/watch?v=2G6xMcUUbEA</a:t>
            </a:r>
            <a:endParaRPr lang="en-GB" sz="2400" dirty="0">
              <a:solidFill>
                <a:srgbClr val="333333"/>
              </a:solidFill>
              <a:latin typeface="Helvetica Neue" panose="02000503000000020004" pitchFamily="2" charset="0"/>
            </a:endParaRPr>
          </a:p>
        </p:txBody>
      </p:sp>
    </p:spTree>
    <p:extLst>
      <p:ext uri="{BB962C8B-B14F-4D97-AF65-F5344CB8AC3E}">
        <p14:creationId xmlns:p14="http://schemas.microsoft.com/office/powerpoint/2010/main" val="218769112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9E70A5E-41A7-3F44-876C-0E25772102C1}"/>
              </a:ext>
            </a:extLst>
          </p:cNvPr>
          <p:cNvSpPr txBox="1"/>
          <p:nvPr/>
        </p:nvSpPr>
        <p:spPr>
          <a:xfrm>
            <a:off x="1186069" y="1286687"/>
            <a:ext cx="9819861" cy="1015663"/>
          </a:xfrm>
          <a:prstGeom prst="rect">
            <a:avLst/>
          </a:prstGeom>
          <a:noFill/>
        </p:spPr>
        <p:txBody>
          <a:bodyPr wrap="square" rtlCol="0">
            <a:spAutoFit/>
          </a:bodyPr>
          <a:lstStyle/>
          <a:p>
            <a:pPr algn="ctr"/>
            <a:r>
              <a:rPr lang="en-US" sz="6000" b="1" dirty="0">
                <a:latin typeface="+mj-lt"/>
              </a:rPr>
              <a:t>Theme and Variations</a:t>
            </a:r>
          </a:p>
        </p:txBody>
      </p:sp>
      <p:sp>
        <p:nvSpPr>
          <p:cNvPr id="3" name="Rectangle 2">
            <a:extLst>
              <a:ext uri="{FF2B5EF4-FFF2-40B4-BE49-F238E27FC236}">
                <a16:creationId xmlns:a16="http://schemas.microsoft.com/office/drawing/2014/main" id="{27FC2036-8DC0-864A-B61C-BDE5F6208E5B}"/>
              </a:ext>
            </a:extLst>
          </p:cNvPr>
          <p:cNvSpPr/>
          <p:nvPr/>
        </p:nvSpPr>
        <p:spPr>
          <a:xfrm>
            <a:off x="1186068" y="2645179"/>
            <a:ext cx="9819861" cy="2677656"/>
          </a:xfrm>
          <a:prstGeom prst="rect">
            <a:avLst/>
          </a:prstGeom>
        </p:spPr>
        <p:txBody>
          <a:bodyPr wrap="square">
            <a:spAutoFit/>
          </a:bodyPr>
          <a:lstStyle/>
          <a:p>
            <a:pPr algn="ctr"/>
            <a:r>
              <a:rPr lang="en-GB" sz="2400" i="1" dirty="0"/>
              <a:t>The structure is built upon a musical idea called the theme which is played at the start of the piece. </a:t>
            </a:r>
          </a:p>
          <a:p>
            <a:pPr algn="ctr"/>
            <a:endParaRPr lang="en-GB" sz="2400" i="1" dirty="0"/>
          </a:p>
          <a:p>
            <a:pPr algn="ctr"/>
            <a:r>
              <a:rPr lang="en-GB" sz="2400" i="1" dirty="0"/>
              <a:t>The theme can be as short as 8 bars in length or can be much longer. </a:t>
            </a:r>
          </a:p>
          <a:p>
            <a:pPr algn="ctr"/>
            <a:endParaRPr lang="en-GB" sz="2400" i="1" dirty="0"/>
          </a:p>
          <a:p>
            <a:pPr algn="ctr"/>
            <a:r>
              <a:rPr lang="en-GB" sz="2400" i="1" dirty="0"/>
              <a:t>It usually consists of a memorable melody with an accompaniment of some sorts.</a:t>
            </a:r>
            <a:endParaRPr lang="en-US" sz="2400" i="1" dirty="0"/>
          </a:p>
        </p:txBody>
      </p:sp>
    </p:spTree>
    <p:extLst>
      <p:ext uri="{BB962C8B-B14F-4D97-AF65-F5344CB8AC3E}">
        <p14:creationId xmlns:p14="http://schemas.microsoft.com/office/powerpoint/2010/main" val="828962864"/>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9E70A5E-41A7-3F44-876C-0E25772102C1}"/>
              </a:ext>
            </a:extLst>
          </p:cNvPr>
          <p:cNvSpPr txBox="1"/>
          <p:nvPr/>
        </p:nvSpPr>
        <p:spPr>
          <a:xfrm>
            <a:off x="1186068" y="1058087"/>
            <a:ext cx="9819861" cy="1015663"/>
          </a:xfrm>
          <a:prstGeom prst="rect">
            <a:avLst/>
          </a:prstGeom>
          <a:noFill/>
        </p:spPr>
        <p:txBody>
          <a:bodyPr wrap="square" rtlCol="0">
            <a:spAutoFit/>
          </a:bodyPr>
          <a:lstStyle/>
          <a:p>
            <a:pPr algn="ctr"/>
            <a:r>
              <a:rPr lang="en-US" sz="6000" b="1" dirty="0">
                <a:latin typeface="+mj-lt"/>
              </a:rPr>
              <a:t>Theme and Variations</a:t>
            </a:r>
          </a:p>
        </p:txBody>
      </p:sp>
      <p:sp>
        <p:nvSpPr>
          <p:cNvPr id="3" name="Rectangle 2">
            <a:extLst>
              <a:ext uri="{FF2B5EF4-FFF2-40B4-BE49-F238E27FC236}">
                <a16:creationId xmlns:a16="http://schemas.microsoft.com/office/drawing/2014/main" id="{27FC2036-8DC0-864A-B61C-BDE5F6208E5B}"/>
              </a:ext>
            </a:extLst>
          </p:cNvPr>
          <p:cNvSpPr/>
          <p:nvPr/>
        </p:nvSpPr>
        <p:spPr>
          <a:xfrm>
            <a:off x="1186068" y="2330369"/>
            <a:ext cx="9819861" cy="3416320"/>
          </a:xfrm>
          <a:prstGeom prst="rect">
            <a:avLst/>
          </a:prstGeom>
        </p:spPr>
        <p:txBody>
          <a:bodyPr wrap="square">
            <a:spAutoFit/>
          </a:bodyPr>
          <a:lstStyle/>
          <a:p>
            <a:pPr algn="ctr"/>
            <a:r>
              <a:rPr lang="en-GB" sz="2400" i="1" dirty="0"/>
              <a:t>Once the theme has been played the composer then repeats it, but varies it in some way. This is called </a:t>
            </a:r>
            <a:r>
              <a:rPr lang="en-GB" sz="2400" b="1" i="1" dirty="0"/>
              <a:t>Variation 1</a:t>
            </a:r>
            <a:r>
              <a:rPr lang="en-GB" sz="2400" i="1" dirty="0"/>
              <a:t>.</a:t>
            </a:r>
          </a:p>
          <a:p>
            <a:pPr algn="ctr"/>
            <a:br>
              <a:rPr lang="en-GB" sz="2400" i="1" dirty="0"/>
            </a:br>
            <a:r>
              <a:rPr lang="en-GB" sz="2400" i="1" dirty="0"/>
              <a:t>Once Variation 1 has been played, the composer repeats the theme again, this time varying it in a different way, thus producing </a:t>
            </a:r>
            <a:r>
              <a:rPr lang="en-GB" sz="2400" b="1" i="1" dirty="0"/>
              <a:t>Variation 2</a:t>
            </a:r>
            <a:r>
              <a:rPr lang="en-GB" sz="2400" i="1" dirty="0"/>
              <a:t>.</a:t>
            </a:r>
          </a:p>
          <a:p>
            <a:pPr algn="ctr"/>
            <a:br>
              <a:rPr lang="en-GB" sz="2400" i="1" dirty="0"/>
            </a:br>
            <a:r>
              <a:rPr lang="en-GB" sz="2400" i="1" dirty="0"/>
              <a:t>This process is repeated as many times as the composer chooses.  Each variation is different, but can still be traced back to the original theme in some way.</a:t>
            </a:r>
            <a:endParaRPr lang="en-US" sz="2400" i="1" dirty="0"/>
          </a:p>
        </p:txBody>
      </p:sp>
    </p:spTree>
    <p:extLst>
      <p:ext uri="{BB962C8B-B14F-4D97-AF65-F5344CB8AC3E}">
        <p14:creationId xmlns:p14="http://schemas.microsoft.com/office/powerpoint/2010/main" val="2372330414"/>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9E70A5E-41A7-3F44-876C-0E25772102C1}"/>
              </a:ext>
            </a:extLst>
          </p:cNvPr>
          <p:cNvSpPr txBox="1"/>
          <p:nvPr/>
        </p:nvSpPr>
        <p:spPr>
          <a:xfrm>
            <a:off x="1186068" y="1058087"/>
            <a:ext cx="9819861" cy="1015663"/>
          </a:xfrm>
          <a:prstGeom prst="rect">
            <a:avLst/>
          </a:prstGeom>
          <a:noFill/>
        </p:spPr>
        <p:txBody>
          <a:bodyPr wrap="square" rtlCol="0">
            <a:spAutoFit/>
          </a:bodyPr>
          <a:lstStyle/>
          <a:p>
            <a:pPr algn="ctr"/>
            <a:r>
              <a:rPr lang="en-US" sz="6000" b="1" dirty="0">
                <a:latin typeface="+mj-lt"/>
              </a:rPr>
              <a:t>Theme and Variations</a:t>
            </a:r>
          </a:p>
        </p:txBody>
      </p:sp>
      <p:sp>
        <p:nvSpPr>
          <p:cNvPr id="3" name="Rectangle 2">
            <a:extLst>
              <a:ext uri="{FF2B5EF4-FFF2-40B4-BE49-F238E27FC236}">
                <a16:creationId xmlns:a16="http://schemas.microsoft.com/office/drawing/2014/main" id="{27FC2036-8DC0-864A-B61C-BDE5F6208E5B}"/>
              </a:ext>
            </a:extLst>
          </p:cNvPr>
          <p:cNvSpPr/>
          <p:nvPr/>
        </p:nvSpPr>
        <p:spPr>
          <a:xfrm>
            <a:off x="1186067" y="2411680"/>
            <a:ext cx="9819861" cy="2677656"/>
          </a:xfrm>
          <a:prstGeom prst="rect">
            <a:avLst/>
          </a:prstGeom>
        </p:spPr>
        <p:txBody>
          <a:bodyPr wrap="square">
            <a:spAutoFit/>
          </a:bodyPr>
          <a:lstStyle/>
          <a:p>
            <a:pPr algn="ctr" fontAlgn="base"/>
            <a:r>
              <a:rPr lang="en-GB" sz="2800" b="1" i="1" dirty="0"/>
              <a:t>Melody</a:t>
            </a:r>
            <a:r>
              <a:rPr lang="en-GB" sz="2800" i="1" dirty="0"/>
              <a:t> – composers will change the original melody in a number of different ways. These include adding notes (addition), taking notes away (subtraction) and inverting the melody (if the melody went up in pitch in the theme it is played going down in pitch in the variation). Another common technique is to add ornamentation such as trills.</a:t>
            </a:r>
          </a:p>
        </p:txBody>
      </p:sp>
    </p:spTree>
    <p:extLst>
      <p:ext uri="{BB962C8B-B14F-4D97-AF65-F5344CB8AC3E}">
        <p14:creationId xmlns:p14="http://schemas.microsoft.com/office/powerpoint/2010/main" val="245532953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9E70A5E-41A7-3F44-876C-0E25772102C1}"/>
              </a:ext>
            </a:extLst>
          </p:cNvPr>
          <p:cNvSpPr txBox="1"/>
          <p:nvPr/>
        </p:nvSpPr>
        <p:spPr>
          <a:xfrm>
            <a:off x="1186068" y="1058087"/>
            <a:ext cx="9819861" cy="1015663"/>
          </a:xfrm>
          <a:prstGeom prst="rect">
            <a:avLst/>
          </a:prstGeom>
          <a:noFill/>
        </p:spPr>
        <p:txBody>
          <a:bodyPr wrap="square" rtlCol="0">
            <a:spAutoFit/>
          </a:bodyPr>
          <a:lstStyle/>
          <a:p>
            <a:pPr algn="ctr"/>
            <a:r>
              <a:rPr lang="en-US" sz="6000" b="1" dirty="0">
                <a:latin typeface="+mj-lt"/>
              </a:rPr>
              <a:t>Theme and Variations</a:t>
            </a:r>
          </a:p>
        </p:txBody>
      </p:sp>
      <p:sp>
        <p:nvSpPr>
          <p:cNvPr id="3" name="Rectangle 2">
            <a:extLst>
              <a:ext uri="{FF2B5EF4-FFF2-40B4-BE49-F238E27FC236}">
                <a16:creationId xmlns:a16="http://schemas.microsoft.com/office/drawing/2014/main" id="{27FC2036-8DC0-864A-B61C-BDE5F6208E5B}"/>
              </a:ext>
            </a:extLst>
          </p:cNvPr>
          <p:cNvSpPr/>
          <p:nvPr/>
        </p:nvSpPr>
        <p:spPr>
          <a:xfrm>
            <a:off x="1186067" y="2472299"/>
            <a:ext cx="9819861" cy="1231106"/>
          </a:xfrm>
          <a:prstGeom prst="rect">
            <a:avLst/>
          </a:prstGeom>
        </p:spPr>
        <p:txBody>
          <a:bodyPr wrap="square">
            <a:spAutoFit/>
          </a:bodyPr>
          <a:lstStyle/>
          <a:p>
            <a:pPr algn="ctr" fontAlgn="base"/>
            <a:r>
              <a:rPr lang="en-GB" sz="2800" b="1" i="1" dirty="0"/>
              <a:t>Rhythm</a:t>
            </a:r>
            <a:r>
              <a:rPr lang="en-GB" sz="2800" i="1" dirty="0"/>
              <a:t> – composers will change the rhythm of a melody when it is played again.</a:t>
            </a:r>
          </a:p>
          <a:p>
            <a:pPr fontAlgn="base"/>
            <a:endParaRPr lang="en-GB" dirty="0"/>
          </a:p>
        </p:txBody>
      </p:sp>
      <p:sp>
        <p:nvSpPr>
          <p:cNvPr id="5" name="Rectangle 4">
            <a:extLst>
              <a:ext uri="{FF2B5EF4-FFF2-40B4-BE49-F238E27FC236}">
                <a16:creationId xmlns:a16="http://schemas.microsoft.com/office/drawing/2014/main" id="{8748A3C0-D8B0-A14C-8A78-CF05448C5B2A}"/>
              </a:ext>
            </a:extLst>
          </p:cNvPr>
          <p:cNvSpPr/>
          <p:nvPr/>
        </p:nvSpPr>
        <p:spPr>
          <a:xfrm>
            <a:off x="1186067" y="3703405"/>
            <a:ext cx="9819861" cy="954107"/>
          </a:xfrm>
          <a:prstGeom prst="rect">
            <a:avLst/>
          </a:prstGeom>
        </p:spPr>
        <p:txBody>
          <a:bodyPr wrap="square">
            <a:spAutoFit/>
          </a:bodyPr>
          <a:lstStyle/>
          <a:p>
            <a:pPr algn="ctr" fontAlgn="base"/>
            <a:r>
              <a:rPr lang="en-GB" sz="2800" b="1" i="1" dirty="0"/>
              <a:t>Time Signature</a:t>
            </a:r>
            <a:r>
              <a:rPr lang="en-GB" sz="2800" i="1" dirty="0"/>
              <a:t> – a theme played in 4/4 and then changed to 3/4 will instantly lead to a variation.</a:t>
            </a:r>
          </a:p>
        </p:txBody>
      </p:sp>
    </p:spTree>
    <p:extLst>
      <p:ext uri="{BB962C8B-B14F-4D97-AF65-F5344CB8AC3E}">
        <p14:creationId xmlns:p14="http://schemas.microsoft.com/office/powerpoint/2010/main" val="2948254214"/>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9E70A5E-41A7-3F44-876C-0E25772102C1}"/>
              </a:ext>
            </a:extLst>
          </p:cNvPr>
          <p:cNvSpPr txBox="1"/>
          <p:nvPr/>
        </p:nvSpPr>
        <p:spPr>
          <a:xfrm>
            <a:off x="1186068" y="1058087"/>
            <a:ext cx="9819861" cy="1015663"/>
          </a:xfrm>
          <a:prstGeom prst="rect">
            <a:avLst/>
          </a:prstGeom>
          <a:noFill/>
        </p:spPr>
        <p:txBody>
          <a:bodyPr wrap="square" rtlCol="0">
            <a:spAutoFit/>
          </a:bodyPr>
          <a:lstStyle/>
          <a:p>
            <a:pPr algn="ctr"/>
            <a:r>
              <a:rPr lang="en-US" sz="6000" b="1" dirty="0">
                <a:latin typeface="+mj-lt"/>
              </a:rPr>
              <a:t>Theme and Variations</a:t>
            </a:r>
          </a:p>
        </p:txBody>
      </p:sp>
      <p:sp>
        <p:nvSpPr>
          <p:cNvPr id="3" name="Rectangle 2">
            <a:extLst>
              <a:ext uri="{FF2B5EF4-FFF2-40B4-BE49-F238E27FC236}">
                <a16:creationId xmlns:a16="http://schemas.microsoft.com/office/drawing/2014/main" id="{27FC2036-8DC0-864A-B61C-BDE5F6208E5B}"/>
              </a:ext>
            </a:extLst>
          </p:cNvPr>
          <p:cNvSpPr/>
          <p:nvPr/>
        </p:nvSpPr>
        <p:spPr>
          <a:xfrm>
            <a:off x="1186068" y="2521059"/>
            <a:ext cx="9819861" cy="1815882"/>
          </a:xfrm>
          <a:prstGeom prst="rect">
            <a:avLst/>
          </a:prstGeom>
        </p:spPr>
        <p:txBody>
          <a:bodyPr wrap="square">
            <a:spAutoFit/>
          </a:bodyPr>
          <a:lstStyle/>
          <a:p>
            <a:pPr algn="ctr" fontAlgn="base"/>
            <a:r>
              <a:rPr lang="en-GB" sz="2800" b="1" i="1" dirty="0"/>
              <a:t>Harmony/Tonality</a:t>
            </a:r>
            <a:r>
              <a:rPr lang="en-GB" sz="2800" i="1" dirty="0"/>
              <a:t> – Key changes are a great way of varying a theme. A composer may play the theme in a major key and then </a:t>
            </a:r>
            <a:r>
              <a:rPr lang="en-GB" sz="2800" i="1" dirty="0" err="1"/>
              <a:t>reharmonise</a:t>
            </a:r>
            <a:r>
              <a:rPr lang="en-GB" sz="2800" i="1" dirty="0"/>
              <a:t> it in a minor key (the relative minor is a common choice) or vice versa.</a:t>
            </a:r>
          </a:p>
        </p:txBody>
      </p:sp>
    </p:spTree>
    <p:extLst>
      <p:ext uri="{BB962C8B-B14F-4D97-AF65-F5344CB8AC3E}">
        <p14:creationId xmlns:p14="http://schemas.microsoft.com/office/powerpoint/2010/main" val="3054590946"/>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9E70A5E-41A7-3F44-876C-0E25772102C1}"/>
              </a:ext>
            </a:extLst>
          </p:cNvPr>
          <p:cNvSpPr txBox="1"/>
          <p:nvPr/>
        </p:nvSpPr>
        <p:spPr>
          <a:xfrm>
            <a:off x="1186068" y="1058087"/>
            <a:ext cx="9819861" cy="1015663"/>
          </a:xfrm>
          <a:prstGeom prst="rect">
            <a:avLst/>
          </a:prstGeom>
          <a:noFill/>
        </p:spPr>
        <p:txBody>
          <a:bodyPr wrap="square" rtlCol="0">
            <a:spAutoFit/>
          </a:bodyPr>
          <a:lstStyle/>
          <a:p>
            <a:pPr algn="ctr"/>
            <a:r>
              <a:rPr lang="en-US" sz="6000" b="1" dirty="0">
                <a:latin typeface="+mj-lt"/>
              </a:rPr>
              <a:t>Theme and Variations</a:t>
            </a:r>
          </a:p>
        </p:txBody>
      </p:sp>
      <p:sp>
        <p:nvSpPr>
          <p:cNvPr id="5" name="TextBox 4">
            <a:extLst>
              <a:ext uri="{FF2B5EF4-FFF2-40B4-BE49-F238E27FC236}">
                <a16:creationId xmlns:a16="http://schemas.microsoft.com/office/drawing/2014/main" id="{F8BD5307-5CC1-874E-8750-4030818733B6}"/>
              </a:ext>
            </a:extLst>
          </p:cNvPr>
          <p:cNvSpPr txBox="1"/>
          <p:nvPr/>
        </p:nvSpPr>
        <p:spPr>
          <a:xfrm>
            <a:off x="1887987" y="4601818"/>
            <a:ext cx="8416022" cy="646331"/>
          </a:xfrm>
          <a:prstGeom prst="rect">
            <a:avLst/>
          </a:prstGeom>
          <a:noFill/>
        </p:spPr>
        <p:txBody>
          <a:bodyPr wrap="none" rtlCol="0">
            <a:spAutoFit/>
          </a:bodyPr>
          <a:lstStyle/>
          <a:p>
            <a:r>
              <a:rPr lang="en-US" dirty="0">
                <a:hlinkClick r:id="rId2"/>
              </a:rPr>
              <a:t>https://www.musictheoryacademy.com/understanding-music/theme-and-variations/</a:t>
            </a:r>
            <a:endParaRPr lang="en-US" dirty="0"/>
          </a:p>
          <a:p>
            <a:endParaRPr lang="en-US" dirty="0"/>
          </a:p>
        </p:txBody>
      </p:sp>
      <p:sp>
        <p:nvSpPr>
          <p:cNvPr id="6" name="TextBox 5">
            <a:extLst>
              <a:ext uri="{FF2B5EF4-FFF2-40B4-BE49-F238E27FC236}">
                <a16:creationId xmlns:a16="http://schemas.microsoft.com/office/drawing/2014/main" id="{B42B5C81-BF16-FE41-822B-F879AA9A9E18}"/>
              </a:ext>
            </a:extLst>
          </p:cNvPr>
          <p:cNvSpPr txBox="1"/>
          <p:nvPr/>
        </p:nvSpPr>
        <p:spPr>
          <a:xfrm>
            <a:off x="1186068" y="2998112"/>
            <a:ext cx="9819861" cy="954107"/>
          </a:xfrm>
          <a:prstGeom prst="rect">
            <a:avLst/>
          </a:prstGeom>
          <a:noFill/>
        </p:spPr>
        <p:txBody>
          <a:bodyPr wrap="square" rtlCol="0">
            <a:spAutoFit/>
          </a:bodyPr>
          <a:lstStyle/>
          <a:p>
            <a:pPr algn="ctr"/>
            <a:r>
              <a:rPr lang="en-GB" sz="2800" i="1" dirty="0"/>
              <a:t>Other elements to look out for which can be varied are dynamics, tempo, instrumentation and texture.</a:t>
            </a:r>
            <a:endParaRPr lang="en-US" sz="2800" i="1" dirty="0"/>
          </a:p>
        </p:txBody>
      </p:sp>
    </p:spTree>
    <p:extLst>
      <p:ext uri="{BB962C8B-B14F-4D97-AF65-F5344CB8AC3E}">
        <p14:creationId xmlns:p14="http://schemas.microsoft.com/office/powerpoint/2010/main" val="2323516659"/>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9E70A5E-41A7-3F44-876C-0E25772102C1}"/>
              </a:ext>
            </a:extLst>
          </p:cNvPr>
          <p:cNvSpPr txBox="1"/>
          <p:nvPr/>
        </p:nvSpPr>
        <p:spPr>
          <a:xfrm>
            <a:off x="1186068" y="1058087"/>
            <a:ext cx="9819861" cy="830997"/>
          </a:xfrm>
          <a:prstGeom prst="rect">
            <a:avLst/>
          </a:prstGeom>
          <a:noFill/>
        </p:spPr>
        <p:txBody>
          <a:bodyPr wrap="square" rtlCol="0">
            <a:spAutoFit/>
          </a:bodyPr>
          <a:lstStyle/>
          <a:p>
            <a:pPr algn="ctr"/>
            <a:r>
              <a:rPr lang="en-US" sz="4800" b="1" dirty="0">
                <a:latin typeface="+mj-lt"/>
              </a:rPr>
              <a:t>Theme and Variations Examples:</a:t>
            </a:r>
          </a:p>
        </p:txBody>
      </p:sp>
      <p:sp>
        <p:nvSpPr>
          <p:cNvPr id="2" name="TextBox 1">
            <a:extLst>
              <a:ext uri="{FF2B5EF4-FFF2-40B4-BE49-F238E27FC236}">
                <a16:creationId xmlns:a16="http://schemas.microsoft.com/office/drawing/2014/main" id="{E5457389-4C2E-844E-8E87-79127CC53C79}"/>
              </a:ext>
            </a:extLst>
          </p:cNvPr>
          <p:cNvSpPr txBox="1"/>
          <p:nvPr/>
        </p:nvSpPr>
        <p:spPr>
          <a:xfrm>
            <a:off x="2704461" y="2339946"/>
            <a:ext cx="6783074" cy="3416320"/>
          </a:xfrm>
          <a:prstGeom prst="rect">
            <a:avLst/>
          </a:prstGeom>
          <a:noFill/>
        </p:spPr>
        <p:txBody>
          <a:bodyPr wrap="none" rtlCol="0">
            <a:spAutoFit/>
          </a:bodyPr>
          <a:lstStyle/>
          <a:p>
            <a:pPr algn="ctr"/>
            <a:r>
              <a:rPr lang="en-US" dirty="0"/>
              <a:t>A Time To Love by Ben Dunnett Example:</a:t>
            </a:r>
          </a:p>
          <a:p>
            <a:pPr algn="ctr"/>
            <a:r>
              <a:rPr lang="en-US" dirty="0">
                <a:hlinkClick r:id="rId2"/>
              </a:rPr>
              <a:t>https://soundcloud.com/benjamin-dunnett/a-time-to-love</a:t>
            </a:r>
            <a:endParaRPr lang="en-US" dirty="0"/>
          </a:p>
          <a:p>
            <a:pPr algn="ctr"/>
            <a:endParaRPr lang="en-US" dirty="0"/>
          </a:p>
          <a:p>
            <a:pPr algn="ctr"/>
            <a:r>
              <a:rPr lang="en-US" dirty="0"/>
              <a:t>Variations on a Theme of Haydn for Orchestra by Johannes Brahms: </a:t>
            </a:r>
          </a:p>
          <a:p>
            <a:pPr algn="ctr"/>
            <a:r>
              <a:rPr lang="en-US" dirty="0">
                <a:hlinkClick r:id="rId3"/>
              </a:rPr>
              <a:t>https://www.youtube.com/watch?v=BAuqxEMRapg</a:t>
            </a:r>
            <a:endParaRPr lang="en-US" dirty="0"/>
          </a:p>
          <a:p>
            <a:pPr algn="ctr"/>
            <a:endParaRPr lang="en-US" dirty="0"/>
          </a:p>
          <a:p>
            <a:pPr algn="ctr"/>
            <a:r>
              <a:rPr lang="en-US" dirty="0"/>
              <a:t>Variations on a Theme of Paganini, Op.35 by Johannes Brahms:</a:t>
            </a:r>
          </a:p>
          <a:p>
            <a:pPr algn="ctr"/>
            <a:r>
              <a:rPr lang="en-US" dirty="0">
                <a:hlinkClick r:id="rId4"/>
              </a:rPr>
              <a:t>https://www.youtube.com/watch?v=1EIE78D0m1g</a:t>
            </a:r>
            <a:endParaRPr lang="en-US" dirty="0"/>
          </a:p>
          <a:p>
            <a:pPr algn="ctr"/>
            <a:endParaRPr lang="en-US" dirty="0"/>
          </a:p>
          <a:p>
            <a:pPr algn="ctr"/>
            <a:r>
              <a:rPr lang="en-US" dirty="0"/>
              <a:t>Other Examples:</a:t>
            </a:r>
            <a:endParaRPr lang="en-US" dirty="0">
              <a:hlinkClick r:id="rId5"/>
            </a:endParaRPr>
          </a:p>
          <a:p>
            <a:pPr algn="ctr"/>
            <a:r>
              <a:rPr lang="en-US" dirty="0">
                <a:hlinkClick r:id="rId5"/>
              </a:rPr>
              <a:t>http://teoria.com/en/tutorials/forms/variations/</a:t>
            </a:r>
            <a:endParaRPr lang="en-US" dirty="0"/>
          </a:p>
          <a:p>
            <a:pPr algn="ctr"/>
            <a:endParaRPr lang="en-US" dirty="0"/>
          </a:p>
        </p:txBody>
      </p:sp>
    </p:spTree>
    <p:extLst>
      <p:ext uri="{BB962C8B-B14F-4D97-AF65-F5344CB8AC3E}">
        <p14:creationId xmlns:p14="http://schemas.microsoft.com/office/powerpoint/2010/main" val="3280183509"/>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9E70A5E-41A7-3F44-876C-0E25772102C1}"/>
              </a:ext>
            </a:extLst>
          </p:cNvPr>
          <p:cNvSpPr txBox="1"/>
          <p:nvPr/>
        </p:nvSpPr>
        <p:spPr>
          <a:xfrm>
            <a:off x="1182757" y="1111934"/>
            <a:ext cx="9826486" cy="1015663"/>
          </a:xfrm>
          <a:prstGeom prst="rect">
            <a:avLst/>
          </a:prstGeom>
          <a:noFill/>
        </p:spPr>
        <p:txBody>
          <a:bodyPr wrap="square" rtlCol="0">
            <a:spAutoFit/>
          </a:bodyPr>
          <a:lstStyle/>
          <a:p>
            <a:pPr algn="ctr"/>
            <a:r>
              <a:rPr lang="en-US" sz="6000" b="1" dirty="0">
                <a:latin typeface="+mj-lt"/>
              </a:rPr>
              <a:t>Through-Composed</a:t>
            </a:r>
          </a:p>
        </p:txBody>
      </p:sp>
      <p:sp>
        <p:nvSpPr>
          <p:cNvPr id="2" name="TextBox 1">
            <a:extLst>
              <a:ext uri="{FF2B5EF4-FFF2-40B4-BE49-F238E27FC236}">
                <a16:creationId xmlns:a16="http://schemas.microsoft.com/office/drawing/2014/main" id="{05EDD5C2-EBC3-3842-BCD2-7D01FC0CC381}"/>
              </a:ext>
            </a:extLst>
          </p:cNvPr>
          <p:cNvSpPr txBox="1"/>
          <p:nvPr/>
        </p:nvSpPr>
        <p:spPr>
          <a:xfrm>
            <a:off x="1182757" y="2828835"/>
            <a:ext cx="9826486" cy="1200329"/>
          </a:xfrm>
          <a:prstGeom prst="rect">
            <a:avLst/>
          </a:prstGeom>
          <a:noFill/>
        </p:spPr>
        <p:txBody>
          <a:bodyPr wrap="square" rtlCol="0">
            <a:spAutoFit/>
          </a:bodyPr>
          <a:lstStyle/>
          <a:p>
            <a:pPr algn="ctr"/>
            <a:r>
              <a:rPr lang="en-US" sz="3600" dirty="0"/>
              <a:t>A structure where there is no repeat or return to any large scale musical section.</a:t>
            </a:r>
          </a:p>
        </p:txBody>
      </p:sp>
    </p:spTree>
    <p:extLst>
      <p:ext uri="{BB962C8B-B14F-4D97-AF65-F5344CB8AC3E}">
        <p14:creationId xmlns:p14="http://schemas.microsoft.com/office/powerpoint/2010/main" val="2236098423"/>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9E70A5E-41A7-3F44-876C-0E25772102C1}"/>
              </a:ext>
            </a:extLst>
          </p:cNvPr>
          <p:cNvSpPr txBox="1"/>
          <p:nvPr/>
        </p:nvSpPr>
        <p:spPr>
          <a:xfrm>
            <a:off x="1182757" y="1111934"/>
            <a:ext cx="9826486" cy="769441"/>
          </a:xfrm>
          <a:prstGeom prst="rect">
            <a:avLst/>
          </a:prstGeom>
          <a:noFill/>
        </p:spPr>
        <p:txBody>
          <a:bodyPr wrap="square" rtlCol="0">
            <a:spAutoFit/>
          </a:bodyPr>
          <a:lstStyle/>
          <a:p>
            <a:pPr algn="ctr"/>
            <a:r>
              <a:rPr lang="en-US" sz="4400" b="1" dirty="0">
                <a:latin typeface="+mj-lt"/>
              </a:rPr>
              <a:t>Through-Composed</a:t>
            </a:r>
          </a:p>
        </p:txBody>
      </p:sp>
      <p:sp>
        <p:nvSpPr>
          <p:cNvPr id="2" name="TextBox 1">
            <a:extLst>
              <a:ext uri="{FF2B5EF4-FFF2-40B4-BE49-F238E27FC236}">
                <a16:creationId xmlns:a16="http://schemas.microsoft.com/office/drawing/2014/main" id="{05EDD5C2-EBC3-3842-BCD2-7D01FC0CC381}"/>
              </a:ext>
            </a:extLst>
          </p:cNvPr>
          <p:cNvSpPr txBox="1"/>
          <p:nvPr/>
        </p:nvSpPr>
        <p:spPr>
          <a:xfrm>
            <a:off x="1182757" y="2024226"/>
            <a:ext cx="9826486" cy="3354765"/>
          </a:xfrm>
          <a:prstGeom prst="rect">
            <a:avLst/>
          </a:prstGeom>
          <a:noFill/>
        </p:spPr>
        <p:txBody>
          <a:bodyPr wrap="square" rtlCol="0">
            <a:spAutoFit/>
          </a:bodyPr>
          <a:lstStyle/>
          <a:p>
            <a:pPr algn="ctr"/>
            <a:r>
              <a:rPr lang="en-GB" sz="2800" i="1" dirty="0"/>
              <a:t>In general usage, a 'through-composed' work is one based on run-on movements without internal repetitions. (The distinction is especially characteristic of the literature of the art-song, where such works are contrasted with strophic settings.)</a:t>
            </a:r>
          </a:p>
          <a:p>
            <a:pPr algn="ctr"/>
            <a:endParaRPr lang="en-GB" sz="2800" i="1" dirty="0"/>
          </a:p>
          <a:p>
            <a:pPr algn="ctr"/>
            <a:r>
              <a:rPr lang="en-GB" sz="2400" dirty="0"/>
              <a:t>Webster, James (2004). </a:t>
            </a:r>
            <a:r>
              <a:rPr lang="en-GB" sz="2400" i="1" dirty="0"/>
              <a:t>Haydn's 'Farewell' Symphony and the Idea of Classical Style: Through-Composition and Cyclic Integration in his Instrumental Music</a:t>
            </a:r>
            <a:r>
              <a:rPr lang="en-GB" sz="2400" dirty="0"/>
              <a:t>, p.7. Cambridge Studies in Music Theory and Analysis.</a:t>
            </a:r>
            <a:endParaRPr lang="en-US" sz="2400" i="1" dirty="0"/>
          </a:p>
        </p:txBody>
      </p:sp>
    </p:spTree>
    <p:extLst>
      <p:ext uri="{BB962C8B-B14F-4D97-AF65-F5344CB8AC3E}">
        <p14:creationId xmlns:p14="http://schemas.microsoft.com/office/powerpoint/2010/main" val="3243876808"/>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9E70A5E-41A7-3F44-876C-0E25772102C1}"/>
              </a:ext>
            </a:extLst>
          </p:cNvPr>
          <p:cNvSpPr txBox="1"/>
          <p:nvPr/>
        </p:nvSpPr>
        <p:spPr>
          <a:xfrm>
            <a:off x="1182757" y="1111934"/>
            <a:ext cx="9826486" cy="1938992"/>
          </a:xfrm>
          <a:prstGeom prst="rect">
            <a:avLst/>
          </a:prstGeom>
          <a:noFill/>
        </p:spPr>
        <p:txBody>
          <a:bodyPr wrap="square" rtlCol="0">
            <a:spAutoFit/>
          </a:bodyPr>
          <a:lstStyle/>
          <a:p>
            <a:pPr algn="ctr"/>
            <a:r>
              <a:rPr lang="en-US" sz="6000" b="1" dirty="0">
                <a:latin typeface="+mj-lt"/>
              </a:rPr>
              <a:t>Through-Composed</a:t>
            </a:r>
          </a:p>
          <a:p>
            <a:pPr algn="ctr"/>
            <a:r>
              <a:rPr lang="en-US" sz="6000" b="1" dirty="0">
                <a:latin typeface="+mj-lt"/>
              </a:rPr>
              <a:t>Examples in Popular Music?</a:t>
            </a:r>
          </a:p>
        </p:txBody>
      </p:sp>
    </p:spTree>
    <p:extLst>
      <p:ext uri="{BB962C8B-B14F-4D97-AF65-F5344CB8AC3E}">
        <p14:creationId xmlns:p14="http://schemas.microsoft.com/office/powerpoint/2010/main" val="1169680054"/>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9E70A5E-41A7-3F44-876C-0E25772102C1}"/>
              </a:ext>
            </a:extLst>
          </p:cNvPr>
          <p:cNvSpPr txBox="1"/>
          <p:nvPr/>
        </p:nvSpPr>
        <p:spPr>
          <a:xfrm>
            <a:off x="1182757" y="1111934"/>
            <a:ext cx="9826486" cy="1938992"/>
          </a:xfrm>
          <a:prstGeom prst="rect">
            <a:avLst/>
          </a:prstGeom>
          <a:noFill/>
        </p:spPr>
        <p:txBody>
          <a:bodyPr wrap="square" rtlCol="0">
            <a:spAutoFit/>
          </a:bodyPr>
          <a:lstStyle/>
          <a:p>
            <a:pPr algn="ctr"/>
            <a:r>
              <a:rPr lang="en-US" sz="6000" b="1" dirty="0">
                <a:latin typeface="+mj-lt"/>
              </a:rPr>
              <a:t>Through-Composed</a:t>
            </a:r>
          </a:p>
          <a:p>
            <a:pPr algn="ctr"/>
            <a:r>
              <a:rPr lang="en-US" sz="6000" b="1" dirty="0">
                <a:latin typeface="+mj-lt"/>
              </a:rPr>
              <a:t>Popular Music Examples:</a:t>
            </a:r>
          </a:p>
        </p:txBody>
      </p:sp>
      <p:sp>
        <p:nvSpPr>
          <p:cNvPr id="3" name="TextBox 2">
            <a:extLst>
              <a:ext uri="{FF2B5EF4-FFF2-40B4-BE49-F238E27FC236}">
                <a16:creationId xmlns:a16="http://schemas.microsoft.com/office/drawing/2014/main" id="{04046F81-88A9-1849-850A-8087DDF3CA82}"/>
              </a:ext>
            </a:extLst>
          </p:cNvPr>
          <p:cNvSpPr txBox="1"/>
          <p:nvPr/>
        </p:nvSpPr>
        <p:spPr>
          <a:xfrm>
            <a:off x="1182757" y="3429000"/>
            <a:ext cx="9826486" cy="2246769"/>
          </a:xfrm>
          <a:prstGeom prst="rect">
            <a:avLst/>
          </a:prstGeom>
          <a:noFill/>
        </p:spPr>
        <p:txBody>
          <a:bodyPr wrap="square" rtlCol="0">
            <a:spAutoFit/>
          </a:bodyPr>
          <a:lstStyle/>
          <a:p>
            <a:pPr algn="ctr"/>
            <a:r>
              <a:rPr lang="en-GB" sz="2800" b="1" dirty="0"/>
              <a:t>Bohemian Rhapsody – Queen</a:t>
            </a:r>
          </a:p>
          <a:p>
            <a:pPr algn="ctr"/>
            <a:r>
              <a:rPr lang="en-GB" sz="2800" dirty="0"/>
              <a:t>Unreachable – John </a:t>
            </a:r>
            <a:r>
              <a:rPr lang="en-GB" sz="2800" dirty="0" err="1"/>
              <a:t>Frusciante</a:t>
            </a:r>
            <a:endParaRPr lang="en-GB" sz="2800" dirty="0"/>
          </a:p>
          <a:p>
            <a:pPr algn="ctr"/>
            <a:r>
              <a:rPr lang="en-GB" sz="2800" dirty="0"/>
              <a:t>Happiness is a Warm Gun – The Beatles</a:t>
            </a:r>
          </a:p>
          <a:p>
            <a:pPr algn="ctr"/>
            <a:r>
              <a:rPr lang="en-GB" sz="2800" dirty="0"/>
              <a:t>Paranoid Android – Radiohead</a:t>
            </a:r>
          </a:p>
          <a:p>
            <a:pPr algn="ctr"/>
            <a:r>
              <a:rPr lang="en-GB" sz="2800" dirty="0"/>
              <a:t>Birdland – Weather Report</a:t>
            </a:r>
          </a:p>
        </p:txBody>
      </p:sp>
    </p:spTree>
    <p:extLst>
      <p:ext uri="{BB962C8B-B14F-4D97-AF65-F5344CB8AC3E}">
        <p14:creationId xmlns:p14="http://schemas.microsoft.com/office/powerpoint/2010/main" val="2571877911"/>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A6EC888-B85F-410F-B430-06583E94BE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8095" y="376"/>
            <a:ext cx="2286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2" name="Rectangle 11">
            <a:extLst>
              <a:ext uri="{FF2B5EF4-FFF2-40B4-BE49-F238E27FC236}">
                <a16:creationId xmlns:a16="http://schemas.microsoft.com/office/drawing/2014/main" id="{9485DA84-CB73-4E5E-9864-2460CE2805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7D49185E-361A-421B-8F2D-11C7FFC686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65760" cy="36576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14B85BAA-C37F-44B4-B427-B4F10EBB418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826240" y="-4668"/>
            <a:ext cx="365760" cy="36576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EDC4EE06-D7B4-4FAC-A561-38A1C380232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494325"/>
            <a:ext cx="365760" cy="36576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a:extLst>
              <a:ext uri="{FF2B5EF4-FFF2-40B4-BE49-F238E27FC236}">
                <a16:creationId xmlns:a16="http://schemas.microsoft.com/office/drawing/2014/main" id="{9018D83B-903C-4782-B1BB-A45164A71F6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826240" y="6494325"/>
            <a:ext cx="365760" cy="36576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a16="http://schemas.microsoft.com/office/drawing/2014/main" id="{8785589A-A5AC-409A-B2A2-24D871B4CE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60867" y="158782"/>
            <a:ext cx="11870265" cy="653785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F35FF50B-29CB-EB4B-8100-70AB0A76B7EC}"/>
              </a:ext>
            </a:extLst>
          </p:cNvPr>
          <p:cNvPicPr>
            <a:picLocks noChangeAspect="1"/>
          </p:cNvPicPr>
          <p:nvPr/>
        </p:nvPicPr>
        <p:blipFill>
          <a:blip r:embed="rId2"/>
          <a:stretch>
            <a:fillRect/>
          </a:stretch>
        </p:blipFill>
        <p:spPr>
          <a:xfrm>
            <a:off x="482600" y="503344"/>
            <a:ext cx="11226799" cy="5846643"/>
          </a:xfrm>
          <a:prstGeom prst="rect">
            <a:avLst/>
          </a:prstGeom>
        </p:spPr>
      </p:pic>
    </p:spTree>
    <p:extLst>
      <p:ext uri="{BB962C8B-B14F-4D97-AF65-F5344CB8AC3E}">
        <p14:creationId xmlns:p14="http://schemas.microsoft.com/office/powerpoint/2010/main" val="987796497"/>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9E70A5E-41A7-3F44-876C-0E25772102C1}"/>
              </a:ext>
            </a:extLst>
          </p:cNvPr>
          <p:cNvSpPr txBox="1"/>
          <p:nvPr/>
        </p:nvSpPr>
        <p:spPr>
          <a:xfrm>
            <a:off x="1182757" y="1111934"/>
            <a:ext cx="9826486" cy="1938992"/>
          </a:xfrm>
          <a:prstGeom prst="rect">
            <a:avLst/>
          </a:prstGeom>
          <a:noFill/>
        </p:spPr>
        <p:txBody>
          <a:bodyPr wrap="square" rtlCol="0">
            <a:spAutoFit/>
          </a:bodyPr>
          <a:lstStyle/>
          <a:p>
            <a:pPr algn="ctr"/>
            <a:r>
              <a:rPr lang="en-US" sz="6000" b="1" dirty="0">
                <a:latin typeface="+mj-lt"/>
              </a:rPr>
              <a:t>Other Through-Composed</a:t>
            </a:r>
          </a:p>
          <a:p>
            <a:pPr algn="ctr"/>
            <a:r>
              <a:rPr lang="en-US" sz="6000" b="1" dirty="0">
                <a:latin typeface="+mj-lt"/>
              </a:rPr>
              <a:t>Examples:</a:t>
            </a:r>
          </a:p>
        </p:txBody>
      </p:sp>
      <p:sp>
        <p:nvSpPr>
          <p:cNvPr id="2" name="TextBox 1">
            <a:extLst>
              <a:ext uri="{FF2B5EF4-FFF2-40B4-BE49-F238E27FC236}">
                <a16:creationId xmlns:a16="http://schemas.microsoft.com/office/drawing/2014/main" id="{9703CEB2-278E-014A-B7FF-ACEA286E0F11}"/>
              </a:ext>
            </a:extLst>
          </p:cNvPr>
          <p:cNvSpPr txBox="1"/>
          <p:nvPr/>
        </p:nvSpPr>
        <p:spPr>
          <a:xfrm>
            <a:off x="1182757" y="3050926"/>
            <a:ext cx="9826487" cy="2585323"/>
          </a:xfrm>
          <a:prstGeom prst="rect">
            <a:avLst/>
          </a:prstGeom>
          <a:noFill/>
        </p:spPr>
        <p:txBody>
          <a:bodyPr wrap="square" rtlCol="0">
            <a:spAutoFit/>
          </a:bodyPr>
          <a:lstStyle/>
          <a:p>
            <a:pPr algn="ctr"/>
            <a:r>
              <a:rPr lang="en-GB" i="1" dirty="0"/>
              <a:t>Many examples of this form can be found in </a:t>
            </a:r>
            <a:r>
              <a:rPr lang="en-GB" b="1" i="1" dirty="0"/>
              <a:t>Schubert's Lieder</a:t>
            </a:r>
            <a:r>
              <a:rPr lang="en-GB" i="1" dirty="0"/>
              <a:t>, where the words of a poem are set to music and each line is different, for example, in his Lied "</a:t>
            </a:r>
            <a:r>
              <a:rPr lang="en-GB" b="1" i="1" dirty="0"/>
              <a:t>Der Erlkönig</a:t>
            </a:r>
            <a:r>
              <a:rPr lang="en-GB" i="1" dirty="0"/>
              <a:t>" ("The Elf King"), in which the setting proceeds to a different musical arrangement for each new stanza and whenever the piece comes to each character, the character portrays its own voice register and tonality. Another example is Haydn's </a:t>
            </a:r>
            <a:r>
              <a:rPr lang="en-GB" b="1" i="1" dirty="0"/>
              <a:t>'Farewell Symphony</a:t>
            </a:r>
            <a:r>
              <a:rPr lang="en-GB" i="1" dirty="0"/>
              <a:t>’.</a:t>
            </a:r>
          </a:p>
          <a:p>
            <a:pPr algn="ctr"/>
            <a:endParaRPr lang="en-GB" i="1" dirty="0"/>
          </a:p>
          <a:p>
            <a:pPr algn="ctr"/>
            <a:r>
              <a:rPr lang="en-GB" dirty="0"/>
              <a:t>Webster, James (2004). </a:t>
            </a:r>
            <a:r>
              <a:rPr lang="en-GB" i="1" dirty="0"/>
              <a:t>Haydn's 'Farewell' Symphony and the Idea of Classical Style: Through-Composition and Cyclic Integration in his Instrumental Music</a:t>
            </a:r>
            <a:r>
              <a:rPr lang="en-GB" dirty="0"/>
              <a:t>, p.7. Cambridge Studies in Music Theory and Analysis.</a:t>
            </a:r>
            <a:endParaRPr lang="en-GB" i="1" dirty="0"/>
          </a:p>
        </p:txBody>
      </p:sp>
    </p:spTree>
    <p:extLst>
      <p:ext uri="{BB962C8B-B14F-4D97-AF65-F5344CB8AC3E}">
        <p14:creationId xmlns:p14="http://schemas.microsoft.com/office/powerpoint/2010/main" val="4080358856"/>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9E70A5E-41A7-3F44-876C-0E25772102C1}"/>
              </a:ext>
            </a:extLst>
          </p:cNvPr>
          <p:cNvSpPr txBox="1"/>
          <p:nvPr/>
        </p:nvSpPr>
        <p:spPr>
          <a:xfrm>
            <a:off x="1182757" y="1111934"/>
            <a:ext cx="9826486" cy="1938992"/>
          </a:xfrm>
          <a:prstGeom prst="rect">
            <a:avLst/>
          </a:prstGeom>
          <a:noFill/>
        </p:spPr>
        <p:txBody>
          <a:bodyPr wrap="square" rtlCol="0">
            <a:spAutoFit/>
          </a:bodyPr>
          <a:lstStyle/>
          <a:p>
            <a:pPr algn="ctr"/>
            <a:r>
              <a:rPr lang="en-US" sz="6000" b="1" dirty="0">
                <a:latin typeface="+mj-lt"/>
              </a:rPr>
              <a:t>Contrapuntal Composition Techniques:</a:t>
            </a:r>
          </a:p>
        </p:txBody>
      </p:sp>
      <p:sp>
        <p:nvSpPr>
          <p:cNvPr id="2" name="TextBox 1">
            <a:extLst>
              <a:ext uri="{FF2B5EF4-FFF2-40B4-BE49-F238E27FC236}">
                <a16:creationId xmlns:a16="http://schemas.microsoft.com/office/drawing/2014/main" id="{C7F8C846-7FA0-2B4D-9EA8-48390C7AC242}"/>
              </a:ext>
            </a:extLst>
          </p:cNvPr>
          <p:cNvSpPr txBox="1"/>
          <p:nvPr/>
        </p:nvSpPr>
        <p:spPr>
          <a:xfrm>
            <a:off x="1182757" y="3021496"/>
            <a:ext cx="9826485" cy="3108543"/>
          </a:xfrm>
          <a:prstGeom prst="rect">
            <a:avLst/>
          </a:prstGeom>
          <a:noFill/>
        </p:spPr>
        <p:txBody>
          <a:bodyPr wrap="square" rtlCol="0">
            <a:spAutoFit/>
          </a:bodyPr>
          <a:lstStyle/>
          <a:p>
            <a:pPr algn="ctr"/>
            <a:r>
              <a:rPr lang="en-US" sz="2800" dirty="0"/>
              <a:t>The Canon </a:t>
            </a:r>
          </a:p>
          <a:p>
            <a:pPr algn="ctr"/>
            <a:r>
              <a:rPr lang="en-US" sz="2800" dirty="0"/>
              <a:t>The Intervention </a:t>
            </a:r>
          </a:p>
          <a:p>
            <a:pPr algn="ctr"/>
            <a:r>
              <a:rPr lang="en-US" sz="2800" dirty="0"/>
              <a:t>The Fugue</a:t>
            </a:r>
          </a:p>
          <a:p>
            <a:pPr algn="ctr"/>
            <a:endParaRPr lang="en-US" sz="2800" b="1" dirty="0"/>
          </a:p>
          <a:p>
            <a:pPr algn="ctr"/>
            <a:r>
              <a:rPr lang="en-US" sz="2800" dirty="0"/>
              <a:t>Examples:</a:t>
            </a:r>
          </a:p>
          <a:p>
            <a:pPr algn="ctr"/>
            <a:r>
              <a:rPr lang="en-US" sz="2800" dirty="0">
                <a:hlinkClick r:id="rId2"/>
              </a:rPr>
              <a:t>http://teoria.com/en/tutorials/forms/contrapuntal/</a:t>
            </a:r>
            <a:endParaRPr lang="en-US" sz="2800" dirty="0"/>
          </a:p>
          <a:p>
            <a:pPr algn="ctr"/>
            <a:endParaRPr lang="en-US" sz="2800" b="1" dirty="0"/>
          </a:p>
        </p:txBody>
      </p:sp>
    </p:spTree>
    <p:extLst>
      <p:ext uri="{BB962C8B-B14F-4D97-AF65-F5344CB8AC3E}">
        <p14:creationId xmlns:p14="http://schemas.microsoft.com/office/powerpoint/2010/main" val="439103528"/>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C568034-AC36-B947-B7F2-3BD7E18B178E}"/>
              </a:ext>
            </a:extLst>
          </p:cNvPr>
          <p:cNvSpPr/>
          <p:nvPr/>
        </p:nvSpPr>
        <p:spPr>
          <a:xfrm>
            <a:off x="1161221" y="1397674"/>
            <a:ext cx="9869557" cy="4062651"/>
          </a:xfrm>
          <a:prstGeom prst="rect">
            <a:avLst/>
          </a:prstGeom>
        </p:spPr>
        <p:txBody>
          <a:bodyPr wrap="square">
            <a:spAutoFit/>
          </a:bodyPr>
          <a:lstStyle/>
          <a:p>
            <a:pPr algn="ctr"/>
            <a:r>
              <a:rPr lang="en-GB" sz="2400" dirty="0">
                <a:solidFill>
                  <a:srgbClr val="222222"/>
                </a:solidFill>
              </a:rPr>
              <a:t>To understand musical form and use it is a three step process.</a:t>
            </a:r>
          </a:p>
          <a:p>
            <a:pPr algn="ctr"/>
            <a:endParaRPr lang="en-GB" sz="2400" dirty="0">
              <a:solidFill>
                <a:srgbClr val="222222"/>
              </a:solidFill>
            </a:endParaRPr>
          </a:p>
          <a:p>
            <a:pPr algn="ctr"/>
            <a:r>
              <a:rPr lang="en-GB" sz="2400" dirty="0">
                <a:solidFill>
                  <a:srgbClr val="222222"/>
                </a:solidFill>
              </a:rPr>
              <a:t>Know the musical form – both what it means, and some compositions in that form.</a:t>
            </a:r>
          </a:p>
          <a:p>
            <a:pPr algn="ctr"/>
            <a:endParaRPr lang="en-GB" sz="2400" dirty="0">
              <a:solidFill>
                <a:srgbClr val="222222"/>
              </a:solidFill>
            </a:endParaRPr>
          </a:p>
          <a:p>
            <a:pPr algn="ctr"/>
            <a:r>
              <a:rPr lang="en-GB" sz="2400" dirty="0">
                <a:solidFill>
                  <a:srgbClr val="222222"/>
                </a:solidFill>
              </a:rPr>
              <a:t>Use the musical form. You must practice using the form in your own work, so that you start to feel comfortable with it.</a:t>
            </a:r>
          </a:p>
          <a:p>
            <a:pPr algn="ctr"/>
            <a:endParaRPr lang="en-GB" sz="2400" dirty="0">
              <a:solidFill>
                <a:srgbClr val="222222"/>
              </a:solidFill>
            </a:endParaRPr>
          </a:p>
          <a:p>
            <a:pPr algn="ctr"/>
            <a:r>
              <a:rPr lang="en-GB" sz="2400" dirty="0">
                <a:solidFill>
                  <a:srgbClr val="222222"/>
                </a:solidFill>
              </a:rPr>
              <a:t>Integrate the musical form into your own compositional vocabulary. This only comes with time, as you write using the forms more and more.</a:t>
            </a:r>
          </a:p>
          <a:p>
            <a:pPr>
              <a:buFont typeface="+mj-lt"/>
              <a:buAutoNum type="arabicPeriod"/>
            </a:pPr>
            <a:endParaRPr lang="en-GB" dirty="0">
              <a:solidFill>
                <a:srgbClr val="222222"/>
              </a:solidFill>
            </a:endParaRPr>
          </a:p>
        </p:txBody>
      </p:sp>
    </p:spTree>
    <p:extLst>
      <p:ext uri="{BB962C8B-B14F-4D97-AF65-F5344CB8AC3E}">
        <p14:creationId xmlns:p14="http://schemas.microsoft.com/office/powerpoint/2010/main" val="1971188619"/>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C568034-AC36-B947-B7F2-3BD7E18B178E}"/>
              </a:ext>
            </a:extLst>
          </p:cNvPr>
          <p:cNvSpPr/>
          <p:nvPr/>
        </p:nvSpPr>
        <p:spPr>
          <a:xfrm>
            <a:off x="1161221" y="1266882"/>
            <a:ext cx="9869557" cy="4616648"/>
          </a:xfrm>
          <a:prstGeom prst="rect">
            <a:avLst/>
          </a:prstGeom>
        </p:spPr>
        <p:txBody>
          <a:bodyPr wrap="square">
            <a:spAutoFit/>
          </a:bodyPr>
          <a:lstStyle/>
          <a:p>
            <a:r>
              <a:rPr lang="en-GB" sz="2400" i="1" dirty="0"/>
              <a:t>No beginner is capable of envisaging a composition in its entirety; hence he must proceed gradually, from simpler to the more complex. [ . . . ] These musical blocks (phrases, motives, etc.) will provide the material for building larger units of various kinds, according to the requirements of structure. Thus the demands of logic, coherence and comprehensibility can be fulfilled, in relation to the need for contrast, variety and fluency of presentation.</a:t>
            </a:r>
          </a:p>
          <a:p>
            <a:pPr algn="ctr"/>
            <a:endParaRPr lang="en-GB" sz="2400" dirty="0"/>
          </a:p>
          <a:p>
            <a:pPr algn="ctr"/>
            <a:r>
              <a:rPr lang="en-GB" sz="2400" dirty="0"/>
              <a:t>Further Information: Fundamentals of Musical Composition - Arnold Schoenberg </a:t>
            </a:r>
          </a:p>
          <a:p>
            <a:pPr algn="ctr"/>
            <a:r>
              <a:rPr lang="en-GB" dirty="0">
                <a:hlinkClick r:id="rId2"/>
              </a:rPr>
              <a:t>https://monoskop.org/images/d/da/Schoenberg_Arnold_Fundamentals_of_Musical_Composition_no_OCR.pdf</a:t>
            </a:r>
            <a:endParaRPr lang="en-GB" dirty="0"/>
          </a:p>
          <a:p>
            <a:pPr>
              <a:buFont typeface="+mj-lt"/>
              <a:buAutoNum type="arabicPeriod"/>
            </a:pPr>
            <a:endParaRPr lang="en-GB" dirty="0">
              <a:solidFill>
                <a:srgbClr val="222222"/>
              </a:solidFill>
              <a:latin typeface="PT Sans" panose="020B0503020203020204" pitchFamily="34" charset="77"/>
            </a:endParaRPr>
          </a:p>
        </p:txBody>
      </p:sp>
    </p:spTree>
    <p:extLst>
      <p:ext uri="{BB962C8B-B14F-4D97-AF65-F5344CB8AC3E}">
        <p14:creationId xmlns:p14="http://schemas.microsoft.com/office/powerpoint/2010/main" val="2663650430"/>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C568034-AC36-B947-B7F2-3BD7E18B178E}"/>
              </a:ext>
            </a:extLst>
          </p:cNvPr>
          <p:cNvSpPr/>
          <p:nvPr/>
        </p:nvSpPr>
        <p:spPr>
          <a:xfrm>
            <a:off x="1161221" y="1266882"/>
            <a:ext cx="9869557" cy="3970318"/>
          </a:xfrm>
          <a:prstGeom prst="rect">
            <a:avLst/>
          </a:prstGeom>
        </p:spPr>
        <p:txBody>
          <a:bodyPr wrap="square">
            <a:spAutoFit/>
          </a:bodyPr>
          <a:lstStyle/>
          <a:p>
            <a:pPr algn="ctr"/>
            <a:r>
              <a:rPr lang="en-GB" sz="5400" dirty="0"/>
              <a:t>Further Reading: </a:t>
            </a:r>
          </a:p>
          <a:p>
            <a:pPr algn="ctr"/>
            <a:endParaRPr lang="en-GB" sz="2400" dirty="0"/>
          </a:p>
          <a:p>
            <a:pPr algn="ctr"/>
            <a:r>
              <a:rPr lang="en-GB" sz="2400" dirty="0"/>
              <a:t>Form In Music - Wallace Berry:</a:t>
            </a:r>
          </a:p>
          <a:p>
            <a:pPr algn="ctr"/>
            <a:r>
              <a:rPr lang="en-GB" dirty="0">
                <a:solidFill>
                  <a:srgbClr val="222222"/>
                </a:solidFill>
                <a:hlinkClick r:id="rId2"/>
              </a:rPr>
              <a:t>https://www.amazon.com/gp/product/0133292851/ref=as_li_ss_tl?ie=UTF8&amp;tag=masschairevio-20&amp;linkCode=as2&amp;camp=217145&amp;creative=399369&amp;creativeASIN=0133292851</a:t>
            </a:r>
            <a:endParaRPr lang="en-GB" dirty="0">
              <a:solidFill>
                <a:srgbClr val="222222"/>
              </a:solidFill>
            </a:endParaRPr>
          </a:p>
          <a:p>
            <a:pPr algn="ctr"/>
            <a:endParaRPr lang="en-GB" dirty="0">
              <a:solidFill>
                <a:srgbClr val="222222"/>
              </a:solidFill>
            </a:endParaRPr>
          </a:p>
          <a:p>
            <a:pPr algn="ctr"/>
            <a:r>
              <a:rPr lang="en-GB" sz="2400" dirty="0">
                <a:solidFill>
                  <a:srgbClr val="222222"/>
                </a:solidFill>
              </a:rPr>
              <a:t>Classical Form – William E Caplin: </a:t>
            </a:r>
          </a:p>
          <a:p>
            <a:pPr algn="ctr"/>
            <a:r>
              <a:rPr lang="en-GB" dirty="0">
                <a:solidFill>
                  <a:srgbClr val="222222"/>
                </a:solidFill>
                <a:hlinkClick r:id="rId3"/>
              </a:rPr>
              <a:t>https://www.amazon.com/gp/product/019514399X/ref=as_li_ss_tl?ie=UTF8&amp;tag=masschairevio-20&amp;linkCode=as2&amp;camp=217145&amp;creative=399369&amp;creativeASIN=019514399X</a:t>
            </a:r>
            <a:endParaRPr lang="en-GB" dirty="0">
              <a:solidFill>
                <a:srgbClr val="222222"/>
              </a:solidFill>
            </a:endParaRPr>
          </a:p>
          <a:p>
            <a:endParaRPr lang="en-GB" dirty="0">
              <a:solidFill>
                <a:srgbClr val="222222"/>
              </a:solidFill>
            </a:endParaRPr>
          </a:p>
          <a:p>
            <a:endParaRPr lang="en-GB" dirty="0">
              <a:solidFill>
                <a:srgbClr val="222222"/>
              </a:solidFill>
            </a:endParaRPr>
          </a:p>
        </p:txBody>
      </p:sp>
    </p:spTree>
    <p:extLst>
      <p:ext uri="{BB962C8B-B14F-4D97-AF65-F5344CB8AC3E}">
        <p14:creationId xmlns:p14="http://schemas.microsoft.com/office/powerpoint/2010/main" val="350871398"/>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9E70A5E-41A7-3F44-876C-0E25772102C1}"/>
              </a:ext>
            </a:extLst>
          </p:cNvPr>
          <p:cNvSpPr txBox="1"/>
          <p:nvPr/>
        </p:nvSpPr>
        <p:spPr>
          <a:xfrm>
            <a:off x="1182757" y="1111934"/>
            <a:ext cx="9826486" cy="1446550"/>
          </a:xfrm>
          <a:prstGeom prst="rect">
            <a:avLst/>
          </a:prstGeom>
          <a:noFill/>
        </p:spPr>
        <p:txBody>
          <a:bodyPr wrap="square" rtlCol="0">
            <a:spAutoFit/>
          </a:bodyPr>
          <a:lstStyle/>
          <a:p>
            <a:pPr algn="ctr"/>
            <a:r>
              <a:rPr lang="en-US" sz="4400" b="1" dirty="0">
                <a:latin typeface="+mj-lt"/>
              </a:rPr>
              <a:t>Class Task: Create a Composition using ‘Theme and Variations’</a:t>
            </a:r>
          </a:p>
        </p:txBody>
      </p:sp>
      <p:sp>
        <p:nvSpPr>
          <p:cNvPr id="2" name="Rectangle 1">
            <a:extLst>
              <a:ext uri="{FF2B5EF4-FFF2-40B4-BE49-F238E27FC236}">
                <a16:creationId xmlns:a16="http://schemas.microsoft.com/office/drawing/2014/main" id="{97C37CB2-C2B0-3F42-AF8A-F26EEEE1F73C}"/>
              </a:ext>
            </a:extLst>
          </p:cNvPr>
          <p:cNvSpPr/>
          <p:nvPr/>
        </p:nvSpPr>
        <p:spPr>
          <a:xfrm>
            <a:off x="1182757" y="2558484"/>
            <a:ext cx="9826486" cy="3046988"/>
          </a:xfrm>
          <a:prstGeom prst="rect">
            <a:avLst/>
          </a:prstGeom>
        </p:spPr>
        <p:txBody>
          <a:bodyPr wrap="square">
            <a:spAutoFit/>
          </a:bodyPr>
          <a:lstStyle/>
          <a:p>
            <a:pPr algn="ctr" fontAlgn="base"/>
            <a:r>
              <a:rPr lang="en-GB" sz="2400" dirty="0"/>
              <a:t>Create a short musical idea – something that is “catchy” will help.  Varying the melody is a good place to start.  Your variation should sound different to the original theme, but should still be recognizable as being based upon the theme. </a:t>
            </a:r>
          </a:p>
          <a:p>
            <a:pPr algn="ctr" fontAlgn="base"/>
            <a:endParaRPr lang="en-GB" sz="2400" dirty="0"/>
          </a:p>
          <a:p>
            <a:pPr algn="ctr" fontAlgn="base"/>
            <a:r>
              <a:rPr lang="en-GB" sz="2400" dirty="0"/>
              <a:t>Try this a few times until you have produced a variation you are pleased with. When you have done this try varying the theme again, this time using a different technique such as rhythm.</a:t>
            </a:r>
            <a:endParaRPr lang="en-GB" sz="2400" b="0" i="0" u="none" strike="noStrike" dirty="0">
              <a:effectLst/>
            </a:endParaRPr>
          </a:p>
        </p:txBody>
      </p:sp>
    </p:spTree>
    <p:extLst>
      <p:ext uri="{BB962C8B-B14F-4D97-AF65-F5344CB8AC3E}">
        <p14:creationId xmlns:p14="http://schemas.microsoft.com/office/powerpoint/2010/main" val="3788928039"/>
      </p:ext>
    </p:extLst>
  </p:cSld>
  <p:clrMapOvr>
    <a:masterClrMapping/>
  </p:clrMapOvr>
</p:sld>
</file>

<file path=ppt/theme/theme1.xml><?xml version="1.0" encoding="utf-8"?>
<a:theme xmlns:a="http://schemas.openxmlformats.org/drawingml/2006/main" name="Crop">
  <a:themeElements>
    <a:clrScheme name="Crop">
      <a:dk1>
        <a:sysClr val="windowText" lastClr="000000"/>
      </a:dk1>
      <a:lt1>
        <a:sysClr val="window" lastClr="FFFFFF"/>
      </a:lt1>
      <a:dk2>
        <a:srgbClr val="191B0E"/>
      </a:dk2>
      <a:lt2>
        <a:srgbClr val="EFEDE3"/>
      </a:lt2>
      <a:accent1>
        <a:srgbClr val="8C8D86"/>
      </a:accent1>
      <a:accent2>
        <a:srgbClr val="E6C069"/>
      </a:accent2>
      <a:accent3>
        <a:srgbClr val="897B61"/>
      </a:accent3>
      <a:accent4>
        <a:srgbClr val="8DAB8E"/>
      </a:accent4>
      <a:accent5>
        <a:srgbClr val="77A2BB"/>
      </a:accent5>
      <a:accent6>
        <a:srgbClr val="E28394"/>
      </a:accent6>
      <a:hlink>
        <a:srgbClr val="77A2BB"/>
      </a:hlink>
      <a:folHlink>
        <a:srgbClr val="957A99"/>
      </a:folHlink>
    </a:clrScheme>
    <a:fontScheme name="Crop">
      <a:majorFont>
        <a:latin typeface="Franklin Gothic Book" panose="020B0503020102020204"/>
        <a:ea typeface=""/>
        <a:cs typeface=""/>
        <a:font script="Jpan" typeface="メイリオ"/>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Franklin Gothic Book" panose="020B0503020102020204"/>
        <a:ea typeface=""/>
        <a:cs typeface=""/>
        <a:font script="Jpan" typeface="メイリオ"/>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Crop">
      <a:fillStyleLst>
        <a:solidFill>
          <a:schemeClr val="phClr"/>
        </a:solidFill>
        <a:gradFill rotWithShape="1">
          <a:gsLst>
            <a:gs pos="0">
              <a:schemeClr val="phClr">
                <a:tint val="67000"/>
                <a:satMod val="105000"/>
                <a:lumMod val="110000"/>
              </a:schemeClr>
            </a:gs>
            <a:gs pos="50000">
              <a:schemeClr val="phClr">
                <a:tint val="73000"/>
                <a:satMod val="103000"/>
                <a:lumMod val="105000"/>
              </a:schemeClr>
            </a:gs>
            <a:gs pos="100000">
              <a:schemeClr val="phClr">
                <a:tint val="81000"/>
                <a:satMod val="109000"/>
                <a:lumMod val="105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6350" cap="flat" cmpd="sng" algn="in">
          <a:solidFill>
            <a:schemeClr val="phClr"/>
          </a:solidFill>
          <a:prstDash val="solid"/>
        </a:ln>
        <a:ln w="34925" cap="flat" cmpd="sng" algn="in">
          <a:solidFill>
            <a:schemeClr val="phClr"/>
          </a:solidFill>
          <a:prstDash val="solid"/>
        </a:ln>
        <a:ln w="19050" cap="flat" cmpd="sng" algn="in">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35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Crop" id="{EC9488ED-E761-4D60-9AC4-764D1FE2C171}" vid="{CE19780C-D67D-4C13-9DE9-A52BC3BA51B4}"/>
    </a:ext>
  </a:extLst>
</a:theme>
</file>

<file path=docProps/app.xml><?xml version="1.0" encoding="utf-8"?>
<Properties xmlns="http://schemas.openxmlformats.org/officeDocument/2006/extended-properties" xmlns:vt="http://schemas.openxmlformats.org/officeDocument/2006/docPropsVTypes">
  <TotalTime>351</TotalTime>
  <Words>2979</Words>
  <Application>Microsoft Macintosh PowerPoint</Application>
  <PresentationFormat>Widescreen</PresentationFormat>
  <Paragraphs>246</Paragraphs>
  <Slides>58</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58</vt:i4>
      </vt:variant>
    </vt:vector>
  </HeadingPairs>
  <TitlesOfParts>
    <vt:vector size="62" baseType="lpstr">
      <vt:lpstr>Franklin Gothic Book</vt:lpstr>
      <vt:lpstr>Helvetica Neue</vt:lpstr>
      <vt:lpstr>PT Sans</vt:lpstr>
      <vt:lpstr>Crop</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David Bird</dc:creator>
  <cp:lastModifiedBy>David Bird</cp:lastModifiedBy>
  <cp:revision>7</cp:revision>
  <dcterms:created xsi:type="dcterms:W3CDTF">2019-11-11T09:34:05Z</dcterms:created>
  <dcterms:modified xsi:type="dcterms:W3CDTF">2019-11-11T15:26:00Z</dcterms:modified>
</cp:coreProperties>
</file>