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15"/>
  </p:notesMasterIdLst>
  <p:sldIdLst>
    <p:sldId id="256" r:id="rId5"/>
    <p:sldId id="267" r:id="rId6"/>
    <p:sldId id="260" r:id="rId7"/>
    <p:sldId id="262" r:id="rId8"/>
    <p:sldId id="261" r:id="rId9"/>
    <p:sldId id="263" r:id="rId10"/>
    <p:sldId id="265" r:id="rId11"/>
    <p:sldId id="266" r:id="rId12"/>
    <p:sldId id="268" r:id="rId13"/>
    <p:sldId id="25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3/1/2021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137754" TargetMode="External"/><Relationship Id="rId2" Type="http://schemas.openxmlformats.org/officeDocument/2006/relationships/hyperlink" Target="https://moodle.uwtsd.ac.uk/mod/resource/view.php?id=13775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864525"/>
          </a:xfrm>
        </p:spPr>
        <p:txBody>
          <a:bodyPr>
            <a:normAutofit/>
          </a:bodyPr>
          <a:lstStyle/>
          <a:p>
            <a:r>
              <a:rPr lang="en-US" sz="4000" dirty="0" smtClean="0">
                <a:solidFill>
                  <a:schemeClr val="accent1"/>
                </a:solidFill>
              </a:rPr>
              <a:t>The Use of Questions in Counselling</a:t>
            </a:r>
            <a:endParaRPr lang="en-US" sz="4000" dirty="0">
              <a:solidFill>
                <a:schemeClr val="accent1"/>
              </a:solidFill>
            </a:endParaRP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Counselling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smtClean="0"/>
              <a:t>The aim of counselling is that of enabling a therapeutic conversation to take </a:t>
            </a:r>
            <a:r>
              <a:rPr lang="en-GB" sz="2800" dirty="0" smtClean="0"/>
              <a:t>place.</a:t>
            </a:r>
            <a:endParaRPr lang="en-GB" sz="2800" dirty="0" smtClean="0"/>
          </a:p>
          <a:p>
            <a:r>
              <a:rPr lang="en-GB" sz="2800" dirty="0" smtClean="0"/>
              <a:t>Enabling the person to tell their story, to talk in a way that allows </a:t>
            </a:r>
            <a:r>
              <a:rPr lang="en-GB" sz="2800" dirty="0" smtClean="0"/>
              <a:t>them </a:t>
            </a:r>
            <a:r>
              <a:rPr lang="en-GB" sz="2800" dirty="0" smtClean="0"/>
              <a:t>to find meaning and </a:t>
            </a:r>
            <a:r>
              <a:rPr lang="en-GB" sz="2800" dirty="0" smtClean="0"/>
              <a:t>the possibility </a:t>
            </a:r>
            <a:r>
              <a:rPr lang="en-GB" sz="2800" dirty="0" smtClean="0"/>
              <a:t>within; </a:t>
            </a:r>
            <a:r>
              <a:rPr lang="en-GB" sz="2800" dirty="0"/>
              <a:t>to facilitate a client’s self exploration</a:t>
            </a:r>
            <a:endParaRPr lang="en-GB" sz="2800" dirty="0" smtClean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126" y="177385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Counselling Skills (Reeves, 2018)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717964"/>
            <a:ext cx="9872871" cy="43780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GB" b="1" dirty="0" smtClean="0"/>
              <a:t>Active listening</a:t>
            </a:r>
            <a:r>
              <a:rPr lang="en-GB" dirty="0" smtClean="0"/>
              <a:t>: the capacity to hear the detail of what the client is saying, how they are saying it and what they are not </a:t>
            </a:r>
            <a:r>
              <a:rPr lang="en-GB" dirty="0" smtClean="0"/>
              <a:t>saying!</a:t>
            </a:r>
            <a:endParaRPr lang="en-GB" dirty="0" smtClean="0"/>
          </a:p>
          <a:p>
            <a:pPr marL="45720" indent="0">
              <a:buNone/>
            </a:pPr>
            <a:r>
              <a:rPr lang="en-GB" b="1" dirty="0" smtClean="0"/>
              <a:t>Exploration</a:t>
            </a:r>
            <a:r>
              <a:rPr lang="en-GB" dirty="0" smtClean="0"/>
              <a:t>: The </a:t>
            </a:r>
            <a:r>
              <a:rPr lang="en-GB" dirty="0"/>
              <a:t>timely use of a question can be powerfully important in helping the client draw out their </a:t>
            </a:r>
            <a:r>
              <a:rPr lang="en-GB" dirty="0" smtClean="0"/>
              <a:t>narrative. An invitation for a client to talk more about a particular issue</a:t>
            </a:r>
          </a:p>
          <a:p>
            <a:pPr marL="45720" indent="0">
              <a:buNone/>
            </a:pPr>
            <a:r>
              <a:rPr lang="en-GB" b="1" dirty="0" smtClean="0"/>
              <a:t>Example:</a:t>
            </a:r>
          </a:p>
          <a:p>
            <a:pPr marL="45720" indent="0">
              <a:buNone/>
            </a:pPr>
            <a:r>
              <a:rPr lang="en-GB" b="1" dirty="0" smtClean="0"/>
              <a:t>Client</a:t>
            </a:r>
            <a:r>
              <a:rPr lang="en-GB" dirty="0" smtClean="0"/>
              <a:t>: ‘ </a:t>
            </a:r>
            <a:r>
              <a:rPr lang="en-GB" i="1" dirty="0" smtClean="0"/>
              <a:t>I look in the mirror and feel so disgusted. I mean, I feel so fat and ugly and the rest of my </a:t>
            </a:r>
            <a:r>
              <a:rPr lang="en-GB" i="1" dirty="0" smtClean="0"/>
              <a:t>body….well</a:t>
            </a:r>
            <a:r>
              <a:rPr lang="en-GB" i="1" dirty="0" smtClean="0"/>
              <a:t>…. </a:t>
            </a:r>
            <a:r>
              <a:rPr lang="en-GB" i="1" dirty="0" err="1" smtClean="0"/>
              <a:t>Y’know</a:t>
            </a:r>
            <a:r>
              <a:rPr lang="en-GB" i="1" dirty="0" smtClean="0"/>
              <a:t>, its awful’</a:t>
            </a:r>
          </a:p>
          <a:p>
            <a:pPr marL="45720" indent="0">
              <a:buNone/>
            </a:pPr>
            <a:r>
              <a:rPr lang="en-GB" b="1" i="1" dirty="0" smtClean="0"/>
              <a:t>Therapist</a:t>
            </a:r>
            <a:r>
              <a:rPr lang="en-GB" i="1" dirty="0" smtClean="0"/>
              <a:t>: Can you tell me a little bit more about the rest </a:t>
            </a:r>
            <a:r>
              <a:rPr lang="en-GB" i="1" dirty="0" smtClean="0"/>
              <a:t>of </a:t>
            </a:r>
            <a:r>
              <a:rPr lang="en-GB" i="1" dirty="0" smtClean="0"/>
              <a:t>your body – what is it about your body that feels awful?’</a:t>
            </a:r>
          </a:p>
          <a:p>
            <a:pPr marL="45720" indent="0">
              <a:buNone/>
            </a:pPr>
            <a:r>
              <a:rPr lang="en-GB" b="1" i="1" dirty="0" smtClean="0"/>
              <a:t>Client</a:t>
            </a:r>
            <a:r>
              <a:rPr lang="en-GB" i="1" dirty="0" smtClean="0"/>
              <a:t>: </a:t>
            </a:r>
            <a:r>
              <a:rPr lang="en-GB" i="1" dirty="0" smtClean="0"/>
              <a:t>‘I’m </a:t>
            </a:r>
            <a:r>
              <a:rPr lang="en-GB" i="1" dirty="0" smtClean="0"/>
              <a:t>too tall and too fat.  I think I am completely out of proportion – it’s all so ugly’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Use of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timely use of questions can be </a:t>
            </a:r>
            <a:r>
              <a:rPr lang="en-GB" sz="3200" dirty="0" smtClean="0"/>
              <a:t>powerful </a:t>
            </a:r>
            <a:r>
              <a:rPr lang="en-GB" sz="3200" dirty="0" smtClean="0"/>
              <a:t>and enable the client to fully express the extent of their </a:t>
            </a:r>
            <a:r>
              <a:rPr lang="en-GB" sz="3200" dirty="0" smtClean="0"/>
              <a:t>difficulties.</a:t>
            </a:r>
            <a:endParaRPr lang="en-GB" sz="3200" dirty="0" smtClean="0"/>
          </a:p>
          <a:p>
            <a:r>
              <a:rPr lang="en-GB" sz="3200" dirty="0" smtClean="0"/>
              <a:t>This might </a:t>
            </a:r>
            <a:r>
              <a:rPr lang="en-GB" sz="3200" dirty="0" smtClean="0"/>
              <a:t>enable</a:t>
            </a:r>
            <a:r>
              <a:rPr lang="en-GB" sz="3200" dirty="0" smtClean="0"/>
              <a:t> </a:t>
            </a:r>
            <a:r>
              <a:rPr lang="en-GB" sz="3200" dirty="0" smtClean="0"/>
              <a:t>the </a:t>
            </a:r>
            <a:r>
              <a:rPr lang="en-GB" sz="3200" dirty="0" smtClean="0"/>
              <a:t>client to </a:t>
            </a:r>
            <a:r>
              <a:rPr lang="en-GB" sz="3200" dirty="0" smtClean="0"/>
              <a:t>think about therapy more purposefully and </a:t>
            </a:r>
            <a:r>
              <a:rPr lang="en-GB" sz="3200" dirty="0" smtClean="0"/>
              <a:t>what </a:t>
            </a:r>
            <a:r>
              <a:rPr lang="en-GB" sz="3200" dirty="0" smtClean="0"/>
              <a:t>they might what to achieve</a:t>
            </a:r>
          </a:p>
          <a:p>
            <a:r>
              <a:rPr lang="en-GB" sz="3200" dirty="0" smtClean="0"/>
              <a:t>Particularly important if therapy is delivered within a time-limited frame (Gerard and Gerard, 2005)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28104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Categories (Reeves, 2018)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46662" y="1884218"/>
            <a:ext cx="1878676" cy="4095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Closed leading questions</a:t>
            </a:r>
          </a:p>
          <a:p>
            <a:pPr algn="ctr"/>
            <a:endParaRPr lang="en-GB" sz="2000" dirty="0" smtClean="0"/>
          </a:p>
          <a:p>
            <a:pPr algn="ctr"/>
            <a:r>
              <a:rPr lang="en-GB" sz="2000" dirty="0" smtClean="0"/>
              <a:t>Example: </a:t>
            </a:r>
          </a:p>
          <a:p>
            <a:pPr algn="ctr"/>
            <a:r>
              <a:rPr lang="en-GB" sz="2000" dirty="0" smtClean="0"/>
              <a:t>‘</a:t>
            </a:r>
            <a:r>
              <a:rPr lang="en-GB" sz="2000" i="1" dirty="0" smtClean="0"/>
              <a:t>So you think your partner was wrong in that respect?’</a:t>
            </a:r>
            <a:endParaRPr lang="en-GB" sz="2000" i="1" dirty="0"/>
          </a:p>
        </p:txBody>
      </p:sp>
      <p:sp>
        <p:nvSpPr>
          <p:cNvPr id="13" name="Rectangle 12"/>
          <p:cNvSpPr/>
          <p:nvPr/>
        </p:nvSpPr>
        <p:spPr>
          <a:xfrm>
            <a:off x="3718560" y="1884218"/>
            <a:ext cx="1756756" cy="4095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Closed, non-leading questions</a:t>
            </a:r>
          </a:p>
          <a:p>
            <a:pPr algn="ctr"/>
            <a:endParaRPr lang="en-GB" sz="2000" dirty="0" smtClean="0"/>
          </a:p>
          <a:p>
            <a:pPr algn="ctr"/>
            <a:r>
              <a:rPr lang="en-GB" sz="2000" dirty="0" smtClean="0"/>
              <a:t>Example:</a:t>
            </a:r>
          </a:p>
          <a:p>
            <a:pPr algn="ctr"/>
            <a:r>
              <a:rPr lang="en-GB" sz="2000" i="1" dirty="0" smtClean="0"/>
              <a:t>‘Do you think your partner is wrong?’</a:t>
            </a:r>
            <a:endParaRPr lang="en-GB" sz="2000" i="1" dirty="0"/>
          </a:p>
        </p:txBody>
      </p:sp>
      <p:sp>
        <p:nvSpPr>
          <p:cNvPr id="14" name="Rectangle 13"/>
          <p:cNvSpPr/>
          <p:nvPr/>
        </p:nvSpPr>
        <p:spPr>
          <a:xfrm>
            <a:off x="6118167" y="1884218"/>
            <a:ext cx="1828800" cy="4095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 smtClean="0"/>
          </a:p>
          <a:p>
            <a:pPr algn="ctr"/>
            <a:endParaRPr lang="en-GB" sz="2400" b="1" dirty="0"/>
          </a:p>
          <a:p>
            <a:pPr algn="ctr"/>
            <a:endParaRPr lang="en-GB" sz="2400" b="1" dirty="0" smtClean="0"/>
          </a:p>
          <a:p>
            <a:pPr algn="ctr"/>
            <a:endParaRPr lang="en-GB" sz="2400" b="1" dirty="0"/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Open, leading </a:t>
            </a:r>
          </a:p>
          <a:p>
            <a:pPr algn="ctr"/>
            <a:r>
              <a:rPr lang="en-GB" sz="2400" b="1" dirty="0" smtClean="0"/>
              <a:t>questions</a:t>
            </a:r>
          </a:p>
          <a:p>
            <a:pPr algn="ctr"/>
            <a:endParaRPr lang="en-GB" sz="2000" dirty="0" smtClean="0"/>
          </a:p>
          <a:p>
            <a:pPr algn="ctr"/>
            <a:r>
              <a:rPr lang="en-GB" sz="2000" dirty="0" smtClean="0"/>
              <a:t>Example:</a:t>
            </a:r>
          </a:p>
          <a:p>
            <a:pPr algn="ctr"/>
            <a:r>
              <a:rPr lang="en-GB" sz="2000" dirty="0" smtClean="0"/>
              <a:t>‘</a:t>
            </a:r>
            <a:r>
              <a:rPr lang="en-GB" sz="2000" i="1" dirty="0" smtClean="0"/>
              <a:t>Can you tell me more about the mistakes your partner made?’</a:t>
            </a:r>
            <a:endParaRPr lang="en-GB" sz="2000" i="1" dirty="0"/>
          </a:p>
          <a:p>
            <a:pPr algn="ctr"/>
            <a:endParaRPr lang="en-GB" sz="2400" b="1" dirty="0" smtClean="0"/>
          </a:p>
          <a:p>
            <a:pPr algn="ctr"/>
            <a:endParaRPr lang="en-GB" sz="2400" b="1" dirty="0"/>
          </a:p>
          <a:p>
            <a:pPr algn="ctr"/>
            <a:endParaRPr lang="en-GB" sz="2400" b="1" dirty="0" smtClean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</p:txBody>
      </p:sp>
      <p:sp>
        <p:nvSpPr>
          <p:cNvPr id="15" name="Rectangle 14"/>
          <p:cNvSpPr/>
          <p:nvPr/>
        </p:nvSpPr>
        <p:spPr>
          <a:xfrm>
            <a:off x="8517775" y="1884218"/>
            <a:ext cx="1823258" cy="4095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Open, non-leading questions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Example:</a:t>
            </a:r>
          </a:p>
          <a:p>
            <a:pPr algn="ctr"/>
            <a:r>
              <a:rPr lang="en-GB" dirty="0" smtClean="0"/>
              <a:t>‘</a:t>
            </a:r>
            <a:r>
              <a:rPr lang="en-GB" sz="2000" i="1" dirty="0" smtClean="0"/>
              <a:t>Can you tell me more about how you feel about your partner?’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12448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2183476" y="1474124"/>
            <a:ext cx="8102139" cy="450549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Take a moment to consider these questions,</a:t>
            </a:r>
          </a:p>
          <a:p>
            <a:pPr algn="ctr"/>
            <a:r>
              <a:rPr lang="en-GB" sz="2800" b="1" dirty="0" smtClean="0"/>
              <a:t>In which instances might the use of each question be appropriate or helpful?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360839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2183476" y="1474124"/>
            <a:ext cx="8102139" cy="450549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Are there any circumstances whereby certain questions might be considered inappropriate </a:t>
            </a:r>
            <a:r>
              <a:rPr lang="en-GB" sz="2800" b="1" dirty="0" smtClean="0"/>
              <a:t>or </a:t>
            </a:r>
            <a:r>
              <a:rPr lang="en-GB" sz="2800" b="1" dirty="0" smtClean="0"/>
              <a:t>unhelpful?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497850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considerations to keep in mind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965960"/>
            <a:ext cx="9872871" cy="41300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b="1" dirty="0" smtClean="0"/>
              <a:t>How will the intervention I am about to make, help the client to: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 Understand their problems better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 Explore their problems more helpfully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 Move the discourse forward in a therapeutically productive way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Avoid </a:t>
            </a:r>
            <a:r>
              <a:rPr lang="en-GB" dirty="0" smtClean="0"/>
              <a:t>‘Why’ questions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Over using a particular question can be unhelpful and could undermine the emotional potency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Asking questions might interrupt the natural flow of a clients story, which might alter the client’s process in an unhelpful manner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275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Open, non-leading questions are likely to provide for an exploratory opportunity, </a:t>
            </a:r>
            <a:endParaRPr lang="en-GB" dirty="0" smtClean="0"/>
          </a:p>
          <a:p>
            <a:pPr marL="45720" indent="0">
              <a:buNone/>
            </a:pPr>
            <a:r>
              <a:rPr lang="en-GB" dirty="0" smtClean="0"/>
              <a:t>Whilst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Closed</a:t>
            </a:r>
            <a:r>
              <a:rPr lang="en-GB" dirty="0"/>
              <a:t>, non-leading questions might help focus or clarify a concept or idea.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236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43000" y="1862051"/>
            <a:ext cx="9872871" cy="4233949"/>
          </a:xfrm>
        </p:spPr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endParaRPr lang="en-GB" dirty="0"/>
          </a:p>
          <a:p>
            <a:r>
              <a:rPr lang="en-GB" dirty="0"/>
              <a:t>Corey, G. (2013). Theory and practice of </a:t>
            </a:r>
            <a:r>
              <a:rPr lang="en-GB" dirty="0" err="1"/>
              <a:t>counseling</a:t>
            </a:r>
            <a:r>
              <a:rPr lang="en-GB" dirty="0"/>
              <a:t> and psychotherapy (9th ed., International ed.). Pacific Grove, Calif.]: Brooks/Cole Cengage Learning. (</a:t>
            </a:r>
            <a:r>
              <a:rPr lang="en-GB" dirty="0" err="1"/>
              <a:t>Ch</a:t>
            </a:r>
            <a:r>
              <a:rPr lang="en-GB" dirty="0"/>
              <a:t> on Person-centred theory, chapter no. may change depending on which edition you are reading)</a:t>
            </a:r>
          </a:p>
          <a:p>
            <a:r>
              <a:rPr lang="en-GB" dirty="0" smtClean="0"/>
              <a:t>McLeod, J. and McLeod, J (2011) Counselling Skills : A Practical guide for counsellors and helping professionals.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edn</a:t>
            </a:r>
            <a:r>
              <a:rPr lang="en-GB" dirty="0" smtClean="0"/>
              <a:t>. Open University Press</a:t>
            </a:r>
          </a:p>
          <a:p>
            <a:r>
              <a:rPr lang="en-GB" dirty="0" smtClean="0"/>
              <a:t>Midwinter</a:t>
            </a:r>
            <a:r>
              <a:rPr lang="en-GB" dirty="0"/>
              <a:t>, R. &amp; Dickson, J. (2015). Embedding Counselling and </a:t>
            </a:r>
            <a:r>
              <a:rPr lang="en-GB" dirty="0">
                <a:hlinkClick r:id="rId2" tooltip="Communication Skills"/>
              </a:rPr>
              <a:t>Communication Skills</a:t>
            </a:r>
            <a:r>
              <a:rPr lang="en-GB" dirty="0"/>
              <a:t>. Routledge (p.56-63) [</a:t>
            </a:r>
            <a:r>
              <a:rPr lang="en-GB" dirty="0" err="1"/>
              <a:t>ebook</a:t>
            </a:r>
            <a:r>
              <a:rPr lang="en-GB" dirty="0" smtClean="0"/>
              <a:t>] This </a:t>
            </a:r>
            <a:r>
              <a:rPr lang="en-GB" dirty="0"/>
              <a:t>reading takes you through asking questions within the counselling frame.</a:t>
            </a:r>
          </a:p>
          <a:p>
            <a:r>
              <a:rPr lang="en-GB" dirty="0"/>
              <a:t>Nelson-Jones, R., (2012). </a:t>
            </a:r>
            <a:r>
              <a:rPr lang="en-GB" i="1" dirty="0"/>
              <a:t>Basic counselling skills : a helper's manual</a:t>
            </a:r>
            <a:r>
              <a:rPr lang="en-GB" dirty="0"/>
              <a:t> 4th ed., London: SAGE. Ch11</a:t>
            </a:r>
            <a:r>
              <a:rPr lang="en-GB" dirty="0" smtClean="0"/>
              <a:t>. Perhaps </a:t>
            </a:r>
            <a:r>
              <a:rPr lang="en-GB" dirty="0"/>
              <a:t>a more detailed exploration of different questions that can be asked during a counselling session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Reeves, A, (2018) An Introduction to Counselling and Psychotherapy: From Theory to Practice. 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edn</a:t>
            </a:r>
            <a:r>
              <a:rPr lang="en-GB" dirty="0" smtClean="0"/>
              <a:t>. London: Sage</a:t>
            </a:r>
            <a:endParaRPr lang="en-GB" dirty="0"/>
          </a:p>
          <a:p>
            <a:pPr marL="45720" indent="0">
              <a:buNone/>
            </a:pPr>
            <a:r>
              <a:rPr lang="en-GB" dirty="0"/>
              <a:t>The following chapters are on Person-Centred Counselling. Please read at least one of these...or more if you have time!</a:t>
            </a:r>
          </a:p>
          <a:p>
            <a:r>
              <a:rPr lang="en-GB" dirty="0"/>
              <a:t>Dryden, W., (2002). </a:t>
            </a:r>
            <a:r>
              <a:rPr lang="en-GB" i="1" dirty="0"/>
              <a:t>Handbook of individual therapy</a:t>
            </a:r>
            <a:r>
              <a:rPr lang="en-GB" dirty="0"/>
              <a:t> 4th ed., London: SAGE (or 5th edition if you can obtain a copy). Ch. 6</a:t>
            </a:r>
          </a:p>
          <a:p>
            <a:r>
              <a:rPr lang="en-GB" dirty="0"/>
              <a:t>McLeod, J. (2009). </a:t>
            </a:r>
            <a:r>
              <a:rPr lang="en-GB" i="1" dirty="0"/>
              <a:t>An </a:t>
            </a:r>
            <a:r>
              <a:rPr lang="en-GB" i="1" dirty="0">
                <a:hlinkClick r:id="rId3" tooltip="Introduction"/>
              </a:rPr>
              <a:t>introduction</a:t>
            </a:r>
            <a:r>
              <a:rPr lang="en-GB" i="1" dirty="0"/>
              <a:t> to counselling</a:t>
            </a:r>
            <a:r>
              <a:rPr lang="en-GB" dirty="0"/>
              <a:t> (4th ed.). Maidenhead: McGraw-Hill/Open University Press. Ch. 7 (online access available)</a:t>
            </a:r>
          </a:p>
          <a:p>
            <a:r>
              <a:rPr lang="en-GB" dirty="0"/>
              <a:t>Corey, G. (2013). Theory and practice of </a:t>
            </a:r>
            <a:r>
              <a:rPr lang="en-GB" dirty="0" err="1"/>
              <a:t>counseling</a:t>
            </a:r>
            <a:r>
              <a:rPr lang="en-GB" dirty="0"/>
              <a:t> and psychotherapy (9th ed., International ed.). Pacific Grove, Calif.]: Brooks/Cole Cengage Learning. (</a:t>
            </a:r>
            <a:r>
              <a:rPr lang="en-GB" dirty="0" err="1"/>
              <a:t>Ch</a:t>
            </a:r>
            <a:r>
              <a:rPr lang="en-GB" dirty="0"/>
              <a:t> on Person-centred theory, chapter no. may change depending on which edition you are reading)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96577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71af3243-3dd4-4a8d-8c0d-dd76da1f02a5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591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Corbel</vt:lpstr>
      <vt:lpstr>Wingdings</vt:lpstr>
      <vt:lpstr>Basis</vt:lpstr>
      <vt:lpstr>The Use of Questions in Counselling</vt:lpstr>
      <vt:lpstr>Counselling Skills</vt:lpstr>
      <vt:lpstr>Counselling Skills (Reeves, 2018)</vt:lpstr>
      <vt:lpstr>The Use of Questions</vt:lpstr>
      <vt:lpstr>Question Categories (Reeves, 2018)</vt:lpstr>
      <vt:lpstr>PowerPoint Presentation</vt:lpstr>
      <vt:lpstr>PowerPoint Presentation</vt:lpstr>
      <vt:lpstr>Important considerations to keep in mind</vt:lpstr>
      <vt:lpstr>Important considerations</vt:lpstr>
      <vt:lpstr>Reading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2021-03-01T16:46:24Z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