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3" r:id="rId2"/>
    <p:sldId id="262" r:id="rId3"/>
    <p:sldId id="256" r:id="rId4"/>
    <p:sldId id="257" r:id="rId5"/>
    <p:sldId id="258" r:id="rId6"/>
    <p:sldId id="264" r:id="rId7"/>
    <p:sldId id="265" r:id="rId8"/>
    <p:sldId id="267" r:id="rId9"/>
    <p:sldId id="268" r:id="rId10"/>
    <p:sldId id="269" r:id="rId11"/>
    <p:sldId id="270" r:id="rId12"/>
    <p:sldId id="271" r:id="rId13"/>
    <p:sldId id="272" r:id="rId14"/>
    <p:sldId id="273" r:id="rId15"/>
    <p:sldId id="275" r:id="rId16"/>
    <p:sldId id="274"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6D28F6-9949-496D-9CEC-DE06ACF43173}" v="165" dt="2025-12-07T12:19:27.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snapToObjects="1">
      <p:cViewPr varScale="1">
        <p:scale>
          <a:sx n="110" d="100"/>
          <a:sy n="110" d="100"/>
        </p:scale>
        <p:origin x="56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ommunicationtheory.org/osgood-schramm-model-of-communication/" TargetMode="External"/><Relationship Id="rId2" Type="http://schemas.openxmlformats.org/officeDocument/2006/relationships/hyperlink" Target="https://www.merriam-webster.com/dictionary/language%20barri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BA30C-9B80-36E4-7EBB-B9781A4DAE06}"/>
              </a:ext>
            </a:extLst>
          </p:cNvPr>
          <p:cNvSpPr>
            <a:spLocks noGrp="1"/>
          </p:cNvSpPr>
          <p:nvPr>
            <p:ph type="title"/>
          </p:nvPr>
        </p:nvSpPr>
        <p:spPr>
          <a:xfrm>
            <a:off x="73742" y="143894"/>
            <a:ext cx="8229600" cy="920299"/>
          </a:xfrm>
        </p:spPr>
        <p:txBody>
          <a:bodyPr>
            <a:normAutofit fontScale="90000"/>
          </a:bodyPr>
          <a:lstStyle/>
          <a:p>
            <a:r>
              <a:rPr lang="en-GB" sz="2400"/>
              <a:t>Group Presentation </a:t>
            </a:r>
            <a:br>
              <a:rPr lang="en-GB" sz="2400"/>
            </a:br>
            <a:r>
              <a:rPr lang="en-GB" sz="2400"/>
              <a:t>Barrier and Solution at Flight Foods Ltd</a:t>
            </a:r>
            <a:br>
              <a:rPr lang="en-GB" sz="2400"/>
            </a:br>
            <a:endParaRPr lang="en-GB" sz="2400" dirty="0"/>
          </a:p>
        </p:txBody>
      </p:sp>
      <p:sp>
        <p:nvSpPr>
          <p:cNvPr id="3" name="Content Placeholder 2">
            <a:extLst>
              <a:ext uri="{FF2B5EF4-FFF2-40B4-BE49-F238E27FC236}">
                <a16:creationId xmlns:a16="http://schemas.microsoft.com/office/drawing/2014/main" id="{488B5077-263E-B9F6-4BD4-6FEE5A4442EA}"/>
              </a:ext>
            </a:extLst>
          </p:cNvPr>
          <p:cNvSpPr>
            <a:spLocks noGrp="1"/>
          </p:cNvSpPr>
          <p:nvPr>
            <p:ph idx="1"/>
          </p:nvPr>
        </p:nvSpPr>
        <p:spPr>
          <a:xfrm>
            <a:off x="233363" y="1165225"/>
            <a:ext cx="8229600" cy="4525963"/>
          </a:xfrm>
        </p:spPr>
        <p:txBody>
          <a:bodyPr>
            <a:normAutofit/>
          </a:bodyPr>
          <a:lstStyle/>
          <a:p>
            <a:pPr marL="0" indent="0">
              <a:lnSpc>
                <a:spcPct val="200000"/>
              </a:lnSpc>
              <a:buNone/>
            </a:pPr>
            <a:r>
              <a:rPr lang="en-GB" sz="2100">
                <a:solidFill>
                  <a:prstClr val="black"/>
                </a:solidFill>
                <a:latin typeface="Aptos" panose="02110004020202020204"/>
              </a:rPr>
              <a:t>Lecturer: Rejwan Bin Suliman</a:t>
            </a:r>
          </a:p>
          <a:p>
            <a:pPr marL="0" indent="0">
              <a:lnSpc>
                <a:spcPct val="200000"/>
              </a:lnSpc>
              <a:buNone/>
            </a:pPr>
            <a:r>
              <a:rPr lang="en-GB" sz="2100">
                <a:solidFill>
                  <a:prstClr val="black"/>
                </a:solidFill>
                <a:latin typeface="Aptos" panose="02110004020202020204"/>
              </a:rPr>
              <a:t>Effective Teamworking and Communication Module: LCLM4003</a:t>
            </a:r>
          </a:p>
          <a:p>
            <a:pPr marL="0" indent="0">
              <a:lnSpc>
                <a:spcPct val="200000"/>
              </a:lnSpc>
              <a:buNone/>
            </a:pPr>
            <a:r>
              <a:rPr lang="en-GB" sz="2100">
                <a:solidFill>
                  <a:prstClr val="black"/>
                </a:solidFill>
                <a:latin typeface="Aptos" panose="02110004020202020204"/>
              </a:rPr>
              <a:t>1- Ana Maria Salazar Basich 2433792</a:t>
            </a:r>
          </a:p>
          <a:p>
            <a:pPr marL="0" indent="0">
              <a:lnSpc>
                <a:spcPct val="200000"/>
              </a:lnSpc>
              <a:buNone/>
            </a:pPr>
            <a:r>
              <a:rPr lang="en-GB" sz="2100">
                <a:solidFill>
                  <a:prstClr val="black"/>
                </a:solidFill>
                <a:latin typeface="Aptos" panose="02110004020202020204"/>
              </a:rPr>
              <a:t>2- Lyda Contreras Ramirez    </a:t>
            </a:r>
            <a:r>
              <a:rPr lang="en-GB" sz="2100"/>
              <a:t>2439999</a:t>
            </a:r>
          </a:p>
          <a:p>
            <a:pPr marL="0" indent="0">
              <a:lnSpc>
                <a:spcPct val="200000"/>
              </a:lnSpc>
              <a:buNone/>
            </a:pPr>
            <a:r>
              <a:rPr lang="en-GB" sz="2100">
                <a:solidFill>
                  <a:prstClr val="black"/>
                </a:solidFill>
                <a:latin typeface="Aptos" panose="02110004020202020204"/>
              </a:rPr>
              <a:t>3-Mariia Dyts                                2430458</a:t>
            </a:r>
          </a:p>
          <a:p>
            <a:pPr marL="0" indent="0">
              <a:lnSpc>
                <a:spcPct val="200000"/>
              </a:lnSpc>
              <a:buNone/>
            </a:pPr>
            <a:r>
              <a:rPr lang="en-GB" sz="2100">
                <a:solidFill>
                  <a:prstClr val="black"/>
                </a:solidFill>
                <a:latin typeface="Aptos" panose="02110004020202020204"/>
              </a:rPr>
              <a:t>4-Hazel Robleto                        </a:t>
            </a:r>
            <a:r>
              <a:rPr lang="en-GB" sz="2100"/>
              <a:t>2439869</a:t>
            </a:r>
            <a:r>
              <a:rPr lang="en-GB" sz="2100">
                <a:solidFill>
                  <a:prstClr val="black"/>
                </a:solidFill>
                <a:latin typeface="Aptos" panose="02110004020202020204"/>
              </a:rPr>
              <a:t> </a:t>
            </a:r>
          </a:p>
          <a:p>
            <a:pPr marL="0" indent="0">
              <a:lnSpc>
                <a:spcPct val="150000"/>
              </a:lnSpc>
              <a:buNone/>
            </a:pPr>
            <a:endParaRPr lang="en-GB" sz="1900"/>
          </a:p>
          <a:p>
            <a:pPr marL="0" indent="0">
              <a:lnSpc>
                <a:spcPct val="150000"/>
              </a:lnSpc>
              <a:buNone/>
            </a:pPr>
            <a:endParaRPr lang="en-GB" sz="1900"/>
          </a:p>
          <a:p>
            <a:pPr marL="0" indent="0">
              <a:lnSpc>
                <a:spcPct val="150000"/>
              </a:lnSpc>
              <a:buNone/>
            </a:pPr>
            <a:endParaRPr lang="es-419" sz="2000"/>
          </a:p>
          <a:p>
            <a:pPr marL="0" indent="0">
              <a:lnSpc>
                <a:spcPct val="150000"/>
              </a:lnSpc>
              <a:buNone/>
            </a:pPr>
            <a:endParaRPr lang="en-GB" sz="2000" dirty="0">
              <a:solidFill>
                <a:prstClr val="black"/>
              </a:solidFill>
              <a:latin typeface="Aptos" panose="02110004020202020204"/>
            </a:endParaRPr>
          </a:p>
        </p:txBody>
      </p:sp>
      <p:sp>
        <p:nvSpPr>
          <p:cNvPr id="4" name="TextBox 3">
            <a:extLst>
              <a:ext uri="{FF2B5EF4-FFF2-40B4-BE49-F238E27FC236}">
                <a16:creationId xmlns:a16="http://schemas.microsoft.com/office/drawing/2014/main" id="{31106EA5-68A8-5E2C-E93D-CB43F02CCBC4}"/>
              </a:ext>
            </a:extLst>
          </p:cNvPr>
          <p:cNvSpPr txBox="1"/>
          <p:nvPr/>
        </p:nvSpPr>
        <p:spPr>
          <a:xfrm>
            <a:off x="11247855" y="-1637949"/>
            <a:ext cx="184731" cy="369332"/>
          </a:xfrm>
          <a:prstGeom prst="rect">
            <a:avLst/>
          </a:prstGeom>
          <a:noFill/>
        </p:spPr>
        <p:txBody>
          <a:bodyPr wrap="none" rtlCol="0">
            <a:spAutoFit/>
          </a:bodyPr>
          <a:lstStyle/>
          <a:p>
            <a:endParaRPr lang="en-GB" dirty="0"/>
          </a:p>
        </p:txBody>
      </p:sp>
      <p:pic>
        <p:nvPicPr>
          <p:cNvPr id="1026" name="Picture 2">
            <a:extLst>
              <a:ext uri="{FF2B5EF4-FFF2-40B4-BE49-F238E27FC236}">
                <a16:creationId xmlns:a16="http://schemas.microsoft.com/office/drawing/2014/main" id="{1E855E53-AFDC-A748-1EB7-94B2CEC9B3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8599" y="227263"/>
            <a:ext cx="1530882" cy="1302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3728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127B6-62C2-48E8-101E-961085BC9DF0}"/>
              </a:ext>
            </a:extLst>
          </p:cNvPr>
          <p:cNvSpPr>
            <a:spLocks noGrp="1"/>
          </p:cNvSpPr>
          <p:nvPr>
            <p:ph type="title"/>
          </p:nvPr>
        </p:nvSpPr>
        <p:spPr>
          <a:xfrm>
            <a:off x="1868384" y="223236"/>
            <a:ext cx="4510631" cy="670447"/>
          </a:xfrm>
        </p:spPr>
        <p:txBody>
          <a:bodyPr>
            <a:normAutofit fontScale="90000"/>
          </a:bodyPr>
          <a:lstStyle/>
          <a:p>
            <a:r>
              <a:rPr lang="en-GB" dirty="0"/>
              <a:t> </a:t>
            </a:r>
            <a:r>
              <a:rPr lang="en-US" b="1" dirty="0"/>
              <a:t>📘</a:t>
            </a:r>
            <a:br>
              <a:rPr lang="en-US" b="1" dirty="0"/>
            </a:br>
            <a:r>
              <a:rPr lang="en-US" b="1" dirty="0"/>
              <a:t> </a:t>
            </a:r>
            <a:r>
              <a:rPr lang="en-GB" dirty="0"/>
              <a:t>Introduction</a:t>
            </a:r>
            <a:br>
              <a:rPr lang="en-GB" dirty="0"/>
            </a:br>
            <a:r>
              <a:rPr lang="en-US" sz="2200" b="1" dirty="0"/>
              <a:t>Communication Problems at Flight Foods Ltd</a:t>
            </a:r>
            <a:br>
              <a:rPr lang="en-US" b="1" dirty="0"/>
            </a:br>
            <a:r>
              <a:rPr lang="en-GB" dirty="0"/>
              <a:t> </a:t>
            </a:r>
          </a:p>
        </p:txBody>
      </p:sp>
      <p:sp>
        <p:nvSpPr>
          <p:cNvPr id="3" name="Content Placeholder 2">
            <a:extLst>
              <a:ext uri="{FF2B5EF4-FFF2-40B4-BE49-F238E27FC236}">
                <a16:creationId xmlns:a16="http://schemas.microsoft.com/office/drawing/2014/main" id="{C23AD9F9-9C3A-83EB-CDA0-B0BABD909C07}"/>
              </a:ext>
            </a:extLst>
          </p:cNvPr>
          <p:cNvSpPr>
            <a:spLocks noGrp="1"/>
          </p:cNvSpPr>
          <p:nvPr>
            <p:ph idx="1"/>
          </p:nvPr>
        </p:nvSpPr>
        <p:spPr>
          <a:xfrm>
            <a:off x="312516" y="1105384"/>
            <a:ext cx="8229600" cy="5069710"/>
          </a:xfrm>
        </p:spPr>
        <p:txBody>
          <a:bodyPr>
            <a:normAutofit fontScale="25000" lnSpcReduction="20000"/>
          </a:bodyPr>
          <a:lstStyle/>
          <a:p>
            <a:pPr marL="0" indent="0">
              <a:lnSpc>
                <a:spcPct val="170000"/>
              </a:lnSpc>
              <a:buNone/>
            </a:pPr>
            <a:r>
              <a:rPr lang="en-US" sz="5600" b="1" dirty="0"/>
              <a:t>✈️ Flight Foods Ltd</a:t>
            </a:r>
            <a:r>
              <a:rPr lang="en-US" sz="5600" dirty="0"/>
              <a:t> is a medium-sized company producing ready meals for airlines.</a:t>
            </a:r>
            <a:br>
              <a:rPr lang="en-US" sz="5600" dirty="0"/>
            </a:br>
            <a:r>
              <a:rPr lang="en-US" sz="5600" dirty="0"/>
              <a:t>Recently, the company has begun </a:t>
            </a:r>
            <a:r>
              <a:rPr lang="en-US" sz="5600" b="1" dirty="0"/>
              <a:t>losing clients</a:t>
            </a:r>
            <a:r>
              <a:rPr lang="en-US" sz="5600" dirty="0"/>
              <a:t> due to repeated issues with food quality and hygiene.</a:t>
            </a:r>
          </a:p>
          <a:p>
            <a:pPr marL="0" indent="0">
              <a:lnSpc>
                <a:spcPct val="170000"/>
              </a:lnSpc>
              <a:buNone/>
            </a:pPr>
            <a:r>
              <a:rPr lang="en-US" sz="5600" dirty="0"/>
              <a:t>        Communication on the factory floor is weak because of:</a:t>
            </a:r>
          </a:p>
          <a:p>
            <a:pPr marL="0" indent="0">
              <a:lnSpc>
                <a:spcPct val="170000"/>
              </a:lnSpc>
              <a:buNone/>
            </a:pPr>
            <a:r>
              <a:rPr lang="en-US" sz="5600" b="1" dirty="0"/>
              <a:t>👨‍✈️ Leadership Issues</a:t>
            </a:r>
          </a:p>
          <a:p>
            <a:pPr marL="0" indent="0">
              <a:lnSpc>
                <a:spcPct val="170000"/>
              </a:lnSpc>
              <a:buNone/>
            </a:pPr>
            <a:r>
              <a:rPr lang="en-US" sz="5600" dirty="0"/>
              <a:t>Inconsistent guidance from the floor manager creates confusion and reduces clarity.</a:t>
            </a:r>
          </a:p>
          <a:p>
            <a:pPr marL="0" indent="0">
              <a:lnSpc>
                <a:spcPct val="170000"/>
              </a:lnSpc>
              <a:buNone/>
            </a:pPr>
            <a:r>
              <a:rPr lang="en-US" sz="5600" b="1" dirty="0"/>
              <a:t>🔊 External Noise</a:t>
            </a:r>
          </a:p>
          <a:p>
            <a:pPr marL="0" indent="0">
              <a:lnSpc>
                <a:spcPct val="170000"/>
              </a:lnSpc>
              <a:buNone/>
            </a:pPr>
            <a:r>
              <a:rPr lang="en-US" sz="5600" dirty="0"/>
              <a:t>Old, noisy machinery makes verbal instructions difficult to hear.</a:t>
            </a:r>
          </a:p>
          <a:p>
            <a:pPr marL="0" indent="0">
              <a:lnSpc>
                <a:spcPct val="170000"/>
              </a:lnSpc>
              <a:buNone/>
            </a:pPr>
            <a:r>
              <a:rPr lang="en-US" sz="5600" b="1" dirty="0"/>
              <a:t>🗣️ Linguistic Barriers</a:t>
            </a:r>
          </a:p>
          <a:p>
            <a:pPr marL="0" indent="0">
              <a:lnSpc>
                <a:spcPct val="170000"/>
              </a:lnSpc>
              <a:buNone/>
            </a:pPr>
            <a:r>
              <a:rPr lang="en-US" sz="5600" dirty="0"/>
              <a:t>Many workers have limited English, leading to misunderstandings.</a:t>
            </a:r>
          </a:p>
          <a:p>
            <a:pPr marL="0" indent="0">
              <a:lnSpc>
                <a:spcPct val="170000"/>
              </a:lnSpc>
              <a:buNone/>
            </a:pPr>
            <a:r>
              <a:rPr lang="en-US" sz="5600" b="1" dirty="0"/>
              <a:t>🌍 Cultural Differences</a:t>
            </a:r>
          </a:p>
          <a:p>
            <a:pPr marL="0" indent="0">
              <a:lnSpc>
                <a:spcPct val="170000"/>
              </a:lnSpc>
              <a:buNone/>
            </a:pPr>
            <a:r>
              <a:rPr lang="en-US" sz="5600" dirty="0"/>
              <a:t>Different cultural backgrounds affect how hygiene rules and expectations are interpreted.</a:t>
            </a:r>
            <a:br>
              <a:rPr lang="en-US" sz="5600" dirty="0"/>
            </a:br>
            <a:r>
              <a:rPr lang="en-US" sz="5600" b="1" dirty="0"/>
              <a:t>⚠️ Impact</a:t>
            </a:r>
          </a:p>
          <a:p>
            <a:pPr marL="0" indent="0">
              <a:lnSpc>
                <a:spcPct val="170000"/>
              </a:lnSpc>
              <a:buNone/>
            </a:pPr>
            <a:r>
              <a:rPr lang="en-US" sz="5600" dirty="0"/>
              <a:t>These combined communication problems contribute to production errors and customer complaints, affecting the company’s reputation and business performance.</a:t>
            </a:r>
          </a:p>
          <a:p>
            <a:endParaRPr lang="en-GB" dirty="0"/>
          </a:p>
        </p:txBody>
      </p:sp>
      <p:sp>
        <p:nvSpPr>
          <p:cNvPr id="4" name="TextBox 3">
            <a:extLst>
              <a:ext uri="{FF2B5EF4-FFF2-40B4-BE49-F238E27FC236}">
                <a16:creationId xmlns:a16="http://schemas.microsoft.com/office/drawing/2014/main" id="{E434EF56-2571-A242-5D17-574D5477C2B5}"/>
              </a:ext>
            </a:extLst>
          </p:cNvPr>
          <p:cNvSpPr txBox="1"/>
          <p:nvPr/>
        </p:nvSpPr>
        <p:spPr>
          <a:xfrm>
            <a:off x="1151681" y="6464461"/>
            <a:ext cx="2694969" cy="400110"/>
          </a:xfrm>
          <a:prstGeom prst="rect">
            <a:avLst/>
          </a:prstGeom>
          <a:noFill/>
        </p:spPr>
        <p:txBody>
          <a:bodyPr wrap="none" rtlCol="0">
            <a:spAutoFit/>
          </a:bodyPr>
          <a:lstStyle/>
          <a:p>
            <a:r>
              <a:rPr lang="en-GB" sz="2000" dirty="0"/>
              <a:t>Presented by Ana Maria</a:t>
            </a:r>
          </a:p>
        </p:txBody>
      </p:sp>
    </p:spTree>
    <p:extLst>
      <p:ext uri="{BB962C8B-B14F-4D97-AF65-F5344CB8AC3E}">
        <p14:creationId xmlns:p14="http://schemas.microsoft.com/office/powerpoint/2010/main" val="2732562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57199"/>
          </a:xfrm>
        </p:spPr>
        <p:txBody>
          <a:bodyPr>
            <a:normAutofit fontScale="90000"/>
          </a:bodyPr>
          <a:lstStyle/>
          <a:p>
            <a:r>
              <a:rPr dirty="0"/>
              <a:t>Leadership Issues</a:t>
            </a:r>
          </a:p>
        </p:txBody>
      </p:sp>
      <p:sp>
        <p:nvSpPr>
          <p:cNvPr id="3" name="Content Placeholder 2"/>
          <p:cNvSpPr>
            <a:spLocks noGrp="1"/>
          </p:cNvSpPr>
          <p:nvPr>
            <p:ph idx="1"/>
          </p:nvPr>
        </p:nvSpPr>
        <p:spPr>
          <a:xfrm>
            <a:off x="283580" y="1490240"/>
            <a:ext cx="8229600" cy="4525963"/>
          </a:xfrm>
        </p:spPr>
        <p:txBody>
          <a:bodyPr>
            <a:normAutofit/>
          </a:bodyPr>
          <a:lstStyle/>
          <a:p>
            <a:pPr>
              <a:lnSpc>
                <a:spcPct val="150000"/>
              </a:lnSpc>
            </a:pPr>
            <a:r>
              <a:rPr lang="en-US" sz="2000" dirty="0"/>
              <a:t>According to </a:t>
            </a:r>
            <a:r>
              <a:rPr lang="en-US" sz="2000" b="1" dirty="0"/>
              <a:t>Shannon &amp; Weaver (1949)</a:t>
            </a:r>
            <a:r>
              <a:rPr lang="en-US" sz="2000" dirty="0"/>
              <a:t>, unclear or constantly changing messages increase “noise” and reduce communication effectiveness.</a:t>
            </a:r>
          </a:p>
          <a:p>
            <a:pPr>
              <a:lnSpc>
                <a:spcPct val="150000"/>
              </a:lnSpc>
            </a:pPr>
            <a:r>
              <a:rPr lang="en-US" sz="2000" dirty="0"/>
              <a:t>Gary’s inconsistent </a:t>
            </a:r>
            <a:r>
              <a:rPr lang="en-US" sz="2000" dirty="0" err="1"/>
              <a:t>behaviour</a:t>
            </a:r>
            <a:r>
              <a:rPr lang="en-US" sz="2000" dirty="0"/>
              <a:t> reduces clarity and weakens communication.</a:t>
            </a:r>
          </a:p>
          <a:p>
            <a:pPr>
              <a:lnSpc>
                <a:spcPct val="150000"/>
              </a:lnSpc>
            </a:pPr>
            <a:r>
              <a:rPr lang="en-US" sz="2000" dirty="0"/>
              <a:t>His messages and decisions change frequently.</a:t>
            </a:r>
          </a:p>
          <a:p>
            <a:pPr>
              <a:lnSpc>
                <a:spcPct val="150000"/>
              </a:lnSpc>
            </a:pPr>
            <a:r>
              <a:rPr lang="en-US" sz="2000" dirty="0"/>
              <a:t>This creates confusion among employees.</a:t>
            </a:r>
          </a:p>
          <a:p>
            <a:pPr>
              <a:lnSpc>
                <a:spcPct val="150000"/>
              </a:lnSpc>
            </a:pPr>
            <a:r>
              <a:rPr lang="en-US" sz="2000" dirty="0"/>
              <a:t>Lack of consistency reduces trust and clarity in the workplace.</a:t>
            </a:r>
          </a:p>
          <a:p>
            <a:pPr>
              <a:lnSpc>
                <a:spcPct val="150000"/>
              </a:lnSpc>
            </a:pPr>
            <a:endParaRPr sz="2000" dirty="0"/>
          </a:p>
        </p:txBody>
      </p:sp>
      <p:sp>
        <p:nvSpPr>
          <p:cNvPr id="6" name="TextBox 5">
            <a:extLst>
              <a:ext uri="{FF2B5EF4-FFF2-40B4-BE49-F238E27FC236}">
                <a16:creationId xmlns:a16="http://schemas.microsoft.com/office/drawing/2014/main" id="{73F5AF71-6725-318F-080A-99E0F80760B4}"/>
              </a:ext>
            </a:extLst>
          </p:cNvPr>
          <p:cNvSpPr txBox="1"/>
          <p:nvPr/>
        </p:nvSpPr>
        <p:spPr>
          <a:xfrm>
            <a:off x="167833" y="6311625"/>
            <a:ext cx="4572000" cy="400110"/>
          </a:xfrm>
          <a:prstGeom prst="rect">
            <a:avLst/>
          </a:prstGeom>
          <a:noFill/>
        </p:spPr>
        <p:txBody>
          <a:bodyPr wrap="square">
            <a:spAutoFit/>
          </a:bodyPr>
          <a:lstStyle/>
          <a:p>
            <a:r>
              <a:rPr lang="en-GB" sz="2000" dirty="0"/>
              <a:t> Ana Maria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843" y="113983"/>
            <a:ext cx="8229600" cy="1143000"/>
          </a:xfrm>
        </p:spPr>
        <p:txBody>
          <a:bodyPr/>
          <a:lstStyle/>
          <a:p>
            <a:r>
              <a:t>Theoretical Explanation</a:t>
            </a:r>
          </a:p>
        </p:txBody>
      </p:sp>
      <p:sp>
        <p:nvSpPr>
          <p:cNvPr id="3" name="Content Placeholder 2"/>
          <p:cNvSpPr>
            <a:spLocks noGrp="1"/>
          </p:cNvSpPr>
          <p:nvPr>
            <p:ph idx="1"/>
          </p:nvPr>
        </p:nvSpPr>
        <p:spPr/>
        <p:txBody>
          <a:bodyPr>
            <a:normAutofit/>
          </a:bodyPr>
          <a:lstStyle/>
          <a:p>
            <a:r>
              <a:rPr sz="2000" dirty="0"/>
              <a:t>Relevant Communication Models:</a:t>
            </a:r>
          </a:p>
          <a:p>
            <a:pPr lvl="1"/>
            <a:r>
              <a:rPr sz="2000" dirty="0"/>
              <a:t>Shannon &amp; Weaver – Gary’s inconsistent </a:t>
            </a:r>
            <a:r>
              <a:rPr sz="2000" dirty="0" err="1"/>
              <a:t>behaviour</a:t>
            </a:r>
            <a:r>
              <a:rPr sz="2000" dirty="0"/>
              <a:t> creates internal noise that distorts messages.</a:t>
            </a:r>
          </a:p>
          <a:p>
            <a:pPr lvl="1"/>
            <a:endParaRPr lang="en-GB" sz="2000" dirty="0"/>
          </a:p>
          <a:p>
            <a:pPr lvl="1"/>
            <a:endParaRPr lang="en-US" sz="2000" dirty="0"/>
          </a:p>
          <a:p>
            <a:pPr marL="457200" lvl="1" indent="0">
              <a:buNone/>
            </a:pPr>
            <a:r>
              <a:rPr lang="en-US" sz="2000" dirty="0"/>
              <a:t> – </a:t>
            </a:r>
            <a:r>
              <a:rPr lang="en-GB" sz="2000" dirty="0"/>
              <a:t>Berlo’s SMCR – </a:t>
            </a:r>
            <a:r>
              <a:rPr lang="en-US" sz="2000" dirty="0"/>
              <a:t>The Source (Gary) does not deliver stable, clear messages, making the message unreliable.</a:t>
            </a:r>
          </a:p>
          <a:p>
            <a:pPr lvl="1"/>
            <a:endParaRPr lang="en-GB" sz="2000" dirty="0"/>
          </a:p>
          <a:p>
            <a:pPr lvl="1"/>
            <a:endParaRPr lang="en-GB" sz="2000" dirty="0"/>
          </a:p>
          <a:p>
            <a:pPr lvl="1"/>
            <a:r>
              <a:rPr sz="2000" dirty="0"/>
              <a:t>Schramm’s Model – Misaligned fields of experience cause staff to misunderstand what Gary intends.</a:t>
            </a:r>
          </a:p>
        </p:txBody>
      </p:sp>
      <p:sp>
        <p:nvSpPr>
          <p:cNvPr id="5" name="Rounded Rectangle 4"/>
          <p:cNvSpPr/>
          <p:nvPr/>
        </p:nvSpPr>
        <p:spPr>
          <a:xfrm>
            <a:off x="5566180" y="2331721"/>
            <a:ext cx="2472561" cy="571040"/>
          </a:xfrm>
          <a:prstGeom prst="roundRect">
            <a:avLst/>
          </a:prstGeom>
          <a:solidFill>
            <a:srgbClr val="0066CC"/>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defRPr sz="1400" b="1">
                <a:solidFill>
                  <a:srgbClr val="FFFFFF"/>
                </a:solidFill>
              </a:defRPr>
            </a:pPr>
            <a:r>
              <a:rPr dirty="0"/>
              <a:t>Shannon &amp; Weaver (1949)</a:t>
            </a:r>
          </a:p>
          <a:p>
            <a:pPr>
              <a:defRPr sz="1400" b="1">
                <a:solidFill>
                  <a:srgbClr val="FFFFFF"/>
                </a:solidFill>
              </a:defRPr>
            </a:pPr>
            <a:r>
              <a:rPr dirty="0"/>
              <a:t>Internal Noise → Distorted Message</a:t>
            </a:r>
          </a:p>
        </p:txBody>
      </p:sp>
      <p:sp>
        <p:nvSpPr>
          <p:cNvPr id="6" name="Rounded Rectangle 5"/>
          <p:cNvSpPr/>
          <p:nvPr/>
        </p:nvSpPr>
        <p:spPr>
          <a:xfrm>
            <a:off x="5566179" y="3794126"/>
            <a:ext cx="2472561" cy="640080"/>
          </a:xfrm>
          <a:prstGeom prst="roundRect">
            <a:avLst/>
          </a:prstGeom>
          <a:solidFill>
            <a:srgbClr val="00990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defRPr sz="1400" b="1">
                <a:solidFill>
                  <a:srgbClr val="FFFFFF"/>
                </a:solidFill>
              </a:defRPr>
            </a:pPr>
            <a:r>
              <a:rPr dirty="0"/>
              <a:t>Berlo SMCR (1960)</a:t>
            </a:r>
          </a:p>
          <a:p>
            <a:pPr>
              <a:defRPr sz="1400" b="1">
                <a:solidFill>
                  <a:srgbClr val="FFFFFF"/>
                </a:solidFill>
              </a:defRPr>
            </a:pPr>
            <a:r>
              <a:rPr dirty="0"/>
              <a:t>Unstable Source → Unclear Message</a:t>
            </a:r>
          </a:p>
        </p:txBody>
      </p:sp>
      <p:sp>
        <p:nvSpPr>
          <p:cNvPr id="7" name="Rounded Rectangle 6"/>
          <p:cNvSpPr/>
          <p:nvPr/>
        </p:nvSpPr>
        <p:spPr>
          <a:xfrm>
            <a:off x="5566180" y="5212871"/>
            <a:ext cx="2472561" cy="639447"/>
          </a:xfrm>
          <a:prstGeom prst="roundRect">
            <a:avLst/>
          </a:prstGeom>
          <a:solidFill>
            <a:srgbClr val="CC000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defRPr sz="1400" b="1">
                <a:solidFill>
                  <a:srgbClr val="FFFFFF"/>
                </a:solidFill>
              </a:defRPr>
            </a:pPr>
            <a:r>
              <a:rPr dirty="0"/>
              <a:t>Schramm (1954)</a:t>
            </a:r>
          </a:p>
          <a:p>
            <a:pPr>
              <a:defRPr sz="1400" b="1">
                <a:solidFill>
                  <a:srgbClr val="FFFFFF"/>
                </a:solidFill>
              </a:defRPr>
            </a:pPr>
            <a:r>
              <a:rPr dirty="0"/>
              <a:t>Different Fields → Misinterpretation</a:t>
            </a:r>
          </a:p>
        </p:txBody>
      </p:sp>
      <p:sp>
        <p:nvSpPr>
          <p:cNvPr id="9" name="TextBox 8">
            <a:extLst>
              <a:ext uri="{FF2B5EF4-FFF2-40B4-BE49-F238E27FC236}">
                <a16:creationId xmlns:a16="http://schemas.microsoft.com/office/drawing/2014/main" id="{2500A443-2647-4BE0-7967-9B1A6787E3B7}"/>
              </a:ext>
            </a:extLst>
          </p:cNvPr>
          <p:cNvSpPr txBox="1"/>
          <p:nvPr/>
        </p:nvSpPr>
        <p:spPr>
          <a:xfrm>
            <a:off x="73643" y="6374685"/>
            <a:ext cx="4572000" cy="400110"/>
          </a:xfrm>
          <a:prstGeom prst="rect">
            <a:avLst/>
          </a:prstGeom>
          <a:noFill/>
        </p:spPr>
        <p:txBody>
          <a:bodyPr wrap="square">
            <a:spAutoFit/>
          </a:bodyPr>
          <a:lstStyle/>
          <a:p>
            <a:r>
              <a:rPr lang="en-GB" sz="2000" dirty="0"/>
              <a:t>Ana Maria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9298"/>
          </a:xfrm>
        </p:spPr>
        <p:txBody>
          <a:bodyPr>
            <a:normAutofit fontScale="90000"/>
          </a:bodyPr>
          <a:lstStyle/>
          <a:p>
            <a:r>
              <a:rPr lang="en-GB" dirty="0"/>
              <a:t>Recommended solutions</a:t>
            </a:r>
            <a:endParaRPr dirty="0"/>
          </a:p>
        </p:txBody>
      </p:sp>
      <p:sp>
        <p:nvSpPr>
          <p:cNvPr id="3" name="Content Placeholder 2"/>
          <p:cNvSpPr>
            <a:spLocks noGrp="1"/>
          </p:cNvSpPr>
          <p:nvPr>
            <p:ph idx="1"/>
          </p:nvPr>
        </p:nvSpPr>
        <p:spPr/>
        <p:txBody>
          <a:bodyPr/>
          <a:lstStyle/>
          <a:p>
            <a:pPr marL="0" indent="0">
              <a:lnSpc>
                <a:spcPct val="150000"/>
              </a:lnSpc>
              <a:buNone/>
            </a:pPr>
            <a:endParaRPr sz="2000" dirty="0"/>
          </a:p>
          <a:p>
            <a:pPr lvl="1">
              <a:lnSpc>
                <a:spcPct val="150000"/>
              </a:lnSpc>
            </a:pPr>
            <a:r>
              <a:rPr sz="2000" dirty="0"/>
              <a:t>Establish consistent communication and </a:t>
            </a:r>
            <a:r>
              <a:rPr sz="2000" dirty="0" err="1"/>
              <a:t>behaviour</a:t>
            </a:r>
            <a:r>
              <a:rPr sz="2000" dirty="0"/>
              <a:t> from leadership.</a:t>
            </a:r>
          </a:p>
          <a:p>
            <a:pPr lvl="1">
              <a:lnSpc>
                <a:spcPct val="150000"/>
              </a:lnSpc>
            </a:pPr>
            <a:r>
              <a:rPr sz="2000" dirty="0"/>
              <a:t>Create a clear communication protocol or guideline for the team.</a:t>
            </a:r>
          </a:p>
          <a:p>
            <a:pPr lvl="1">
              <a:lnSpc>
                <a:spcPct val="150000"/>
              </a:lnSpc>
            </a:pPr>
            <a:r>
              <a:rPr sz="2000" dirty="0"/>
              <a:t>Provide leadership training to promote stability and transparency.</a:t>
            </a:r>
          </a:p>
          <a:p>
            <a:pPr lvl="1">
              <a:lnSpc>
                <a:spcPct val="150000"/>
              </a:lnSpc>
            </a:pPr>
            <a:r>
              <a:rPr sz="2000" dirty="0"/>
              <a:t>Offer constructive feedback to Gary about how inconsistency affects staff.</a:t>
            </a:r>
          </a:p>
          <a:p>
            <a:pPr lvl="1">
              <a:lnSpc>
                <a:spcPct val="150000"/>
              </a:lnSpc>
            </a:pPr>
            <a:r>
              <a:rPr sz="2000" dirty="0"/>
              <a:t>Hold regular meetings to align expectations and messaging</a:t>
            </a:r>
            <a:r>
              <a:rPr dirty="0"/>
              <a:t>.</a:t>
            </a:r>
          </a:p>
        </p:txBody>
      </p:sp>
      <p:sp>
        <p:nvSpPr>
          <p:cNvPr id="4" name="TextBox 3">
            <a:extLst>
              <a:ext uri="{FF2B5EF4-FFF2-40B4-BE49-F238E27FC236}">
                <a16:creationId xmlns:a16="http://schemas.microsoft.com/office/drawing/2014/main" id="{4177A1F2-63A5-9746-4A7C-21297B4309F9}"/>
              </a:ext>
            </a:extLst>
          </p:cNvPr>
          <p:cNvSpPr txBox="1"/>
          <p:nvPr/>
        </p:nvSpPr>
        <p:spPr>
          <a:xfrm>
            <a:off x="82738" y="6487610"/>
            <a:ext cx="1265090" cy="400110"/>
          </a:xfrm>
          <a:prstGeom prst="rect">
            <a:avLst/>
          </a:prstGeom>
          <a:noFill/>
        </p:spPr>
        <p:txBody>
          <a:bodyPr wrap="none" rtlCol="0">
            <a:spAutoFit/>
          </a:bodyPr>
          <a:lstStyle/>
          <a:p>
            <a:r>
              <a:rPr lang="en-GB" sz="2000" dirty="0"/>
              <a:t>Ana Maria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AE767-85F5-20EB-CABD-249E691B112B}"/>
              </a:ext>
            </a:extLst>
          </p:cNvPr>
          <p:cNvSpPr>
            <a:spLocks noGrp="1"/>
          </p:cNvSpPr>
          <p:nvPr>
            <p:ph type="title"/>
          </p:nvPr>
        </p:nvSpPr>
        <p:spPr>
          <a:xfrm>
            <a:off x="335666" y="407747"/>
            <a:ext cx="8229600" cy="1143000"/>
          </a:xfrm>
        </p:spPr>
        <p:txBody>
          <a:bodyPr>
            <a:normAutofit fontScale="90000"/>
          </a:bodyPr>
          <a:lstStyle/>
          <a:p>
            <a:r>
              <a:rPr lang="en-GB" sz="3600" i="1" u="sng" dirty="0">
                <a:solidFill>
                  <a:prstClr val="black"/>
                </a:solidFill>
                <a:latin typeface="Calibri" panose="020F0502020204030204" pitchFamily="34" charset="0"/>
                <a:ea typeface="Calibri" panose="020F0502020204030204" pitchFamily="34" charset="0"/>
                <a:cs typeface="Calibri" panose="020F0502020204030204" pitchFamily="34" charset="0"/>
              </a:rPr>
              <a:t>COMMUNICATION BARRIERS</a:t>
            </a:r>
            <a:br>
              <a:rPr lang="en-GB" i="1" u="sng" dirty="0">
                <a:solidFill>
                  <a:prstClr val="black"/>
                </a:solidFill>
                <a:latin typeface="Calibri" panose="020F0502020204030204" pitchFamily="34" charset="0"/>
                <a:ea typeface="Calibri" panose="020F0502020204030204" pitchFamily="34" charset="0"/>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5D9D8F45-1F3F-A0BF-DFF8-810FDBE87177}"/>
              </a:ext>
            </a:extLst>
          </p:cNvPr>
          <p:cNvSpPr>
            <a:spLocks noGrp="1"/>
          </p:cNvSpPr>
          <p:nvPr>
            <p:ph idx="1"/>
          </p:nvPr>
        </p:nvSpPr>
        <p:spPr>
          <a:xfrm>
            <a:off x="578734" y="979247"/>
            <a:ext cx="8229600" cy="4525963"/>
          </a:xfrm>
        </p:spPr>
        <p:txBody>
          <a:bodyPr>
            <a:normAutofit fontScale="32500" lnSpcReduction="20000"/>
          </a:bodyPr>
          <a:lstStyle/>
          <a:p>
            <a:pPr marL="0" lvl="0" indent="0" algn="ctr" defTabSz="914400">
              <a:lnSpc>
                <a:spcPct val="170000"/>
              </a:lnSpc>
              <a:spcBef>
                <a:spcPts val="0"/>
              </a:spcBef>
              <a:buNone/>
              <a:defRPr/>
            </a:pPr>
            <a:endParaRPr lang="en-GB" sz="6400" i="1"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lvl="0" defTabSz="914400">
              <a:lnSpc>
                <a:spcPct val="170000"/>
              </a:lnSpc>
              <a:spcBef>
                <a:spcPts val="0"/>
              </a:spcBef>
              <a:buFont typeface="Courier New" panose="02070309020205020404" pitchFamily="49" charset="0"/>
              <a:buChar char="o"/>
              <a:defRPr/>
            </a:pPr>
            <a:r>
              <a:rPr lang="en-GB" sz="6200" b="1" i="1" dirty="0">
                <a:solidFill>
                  <a:prstClr val="black"/>
                </a:solidFill>
                <a:latin typeface="Calibri" panose="020F0502020204030204" pitchFamily="34" charset="0"/>
                <a:ea typeface="Calibri" panose="020F0502020204030204" pitchFamily="34" charset="0"/>
                <a:cs typeface="Calibri" panose="020F0502020204030204" pitchFamily="34" charset="0"/>
              </a:rPr>
              <a:t>VERBAL COMMUNICATION</a:t>
            </a:r>
            <a:r>
              <a:rPr lang="en-GB" sz="6200" i="1" dirty="0">
                <a:solidFill>
                  <a:prstClr val="black"/>
                </a:solidFill>
                <a:latin typeface="Calibri" panose="020F0502020204030204" pitchFamily="34" charset="0"/>
                <a:ea typeface="Calibri" panose="020F0502020204030204" pitchFamily="34" charset="0"/>
                <a:cs typeface="Calibri" panose="020F0502020204030204" pitchFamily="34" charset="0"/>
              </a:rPr>
              <a:t>: Gary’s attempts to give instructions or training , his running around the factory trying to explain to them what they had to do are likely ineffective because the noise drowns out or distorts his words.</a:t>
            </a:r>
          </a:p>
          <a:p>
            <a:pPr lvl="0" defTabSz="914400">
              <a:lnSpc>
                <a:spcPct val="170000"/>
              </a:lnSpc>
              <a:spcBef>
                <a:spcPts val="0"/>
              </a:spcBef>
              <a:defRPr/>
            </a:pPr>
            <a:endParaRPr lang="en-GB" sz="6200" i="1"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lvl="0" defTabSz="914400">
              <a:lnSpc>
                <a:spcPct val="170000"/>
              </a:lnSpc>
              <a:spcBef>
                <a:spcPts val="0"/>
              </a:spcBef>
              <a:buFont typeface="Courier New" panose="02070309020205020404" pitchFamily="49" charset="0"/>
              <a:buChar char="o"/>
              <a:defRPr/>
            </a:pPr>
            <a:r>
              <a:rPr lang="en-GB" sz="6200" b="1" i="1" dirty="0">
                <a:solidFill>
                  <a:prstClr val="black"/>
                </a:solidFill>
                <a:latin typeface="Calibri" panose="020F0502020204030204" pitchFamily="34" charset="0"/>
                <a:ea typeface="Calibri" panose="020F0502020204030204" pitchFamily="34" charset="0"/>
                <a:cs typeface="Calibri" panose="020F0502020204030204" pitchFamily="34" charset="0"/>
              </a:rPr>
              <a:t>CONCENTRATION AND UNDERSTANDING</a:t>
            </a:r>
            <a:r>
              <a:rPr lang="en-GB" sz="6200" i="1" dirty="0">
                <a:solidFill>
                  <a:prstClr val="black"/>
                </a:solidFill>
                <a:latin typeface="Calibri" panose="020F0502020204030204" pitchFamily="34" charset="0"/>
                <a:ea typeface="Calibri" panose="020F0502020204030204" pitchFamily="34" charset="0"/>
                <a:cs typeface="Calibri" panose="020F0502020204030204" pitchFamily="34" charset="0"/>
              </a:rPr>
              <a:t>: High noise levels increase stress and make it harder for staff to focus on safety signs or instructions especially for those already struggling with the language</a:t>
            </a:r>
          </a:p>
          <a:p>
            <a:endParaRPr lang="en-GB" dirty="0"/>
          </a:p>
        </p:txBody>
      </p:sp>
      <p:sp>
        <p:nvSpPr>
          <p:cNvPr id="4" name="TextBox 3">
            <a:extLst>
              <a:ext uri="{FF2B5EF4-FFF2-40B4-BE49-F238E27FC236}">
                <a16:creationId xmlns:a16="http://schemas.microsoft.com/office/drawing/2014/main" id="{6CDCD280-4230-6386-9FB3-429C8EC26F68}"/>
              </a:ext>
            </a:extLst>
          </p:cNvPr>
          <p:cNvSpPr txBox="1"/>
          <p:nvPr/>
        </p:nvSpPr>
        <p:spPr>
          <a:xfrm>
            <a:off x="40512" y="6421316"/>
            <a:ext cx="1747594" cy="400110"/>
          </a:xfrm>
          <a:prstGeom prst="rect">
            <a:avLst/>
          </a:prstGeom>
          <a:noFill/>
        </p:spPr>
        <p:txBody>
          <a:bodyPr wrap="none" rtlCol="0">
            <a:spAutoFit/>
          </a:bodyPr>
          <a:lstStyle/>
          <a:p>
            <a:r>
              <a:rPr lang="en-GB" sz="2000" dirty="0"/>
              <a:t>Lyda Contreras</a:t>
            </a:r>
          </a:p>
        </p:txBody>
      </p:sp>
    </p:spTree>
    <p:extLst>
      <p:ext uri="{BB962C8B-B14F-4D97-AF65-F5344CB8AC3E}">
        <p14:creationId xmlns:p14="http://schemas.microsoft.com/office/powerpoint/2010/main" val="3001635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B1DA0F5-BD49-8021-3F8A-B15BF23177F0}"/>
              </a:ext>
            </a:extLst>
          </p:cNvPr>
          <p:cNvSpPr txBox="1">
            <a:spLocks noGrp="1"/>
          </p:cNvSpPr>
          <p:nvPr>
            <p:ph idx="1"/>
          </p:nvPr>
        </p:nvSpPr>
        <p:spPr>
          <a:xfrm>
            <a:off x="457200" y="178747"/>
            <a:ext cx="8229600" cy="2665345"/>
          </a:xfrm>
          <a:prstGeom prst="rect">
            <a:avLst/>
          </a:prstGeom>
          <a:noFill/>
        </p:spPr>
        <p:txBody>
          <a:bodyPr wrap="square" rtlCol="0">
            <a:spAutoFit/>
          </a:bodyPr>
          <a:lstStyle/>
          <a:p>
            <a:pPr algn="ctr"/>
            <a:r>
              <a:rPr lang="en-GB" sz="1800" b="1" dirty="0">
                <a:latin typeface="Arial" panose="020B0604020202020204" pitchFamily="34" charset="0"/>
                <a:cs typeface="Arial" panose="020B0604020202020204" pitchFamily="34" charset="0"/>
              </a:rPr>
              <a:t>IDENTIFY THE RELEVANT THEORIES THAT COULD EXPLAIN THESE BARRIERS</a:t>
            </a:r>
          </a:p>
          <a:p>
            <a:endParaRPr lang="en-GB" sz="1600" dirty="0"/>
          </a:p>
          <a:p>
            <a:pPr marL="285750" indent="-285750">
              <a:buFont typeface="Wingdings" panose="05000000000000000000" pitchFamily="2" charset="2"/>
              <a:buChar char="Ø"/>
            </a:pPr>
            <a:r>
              <a:rPr lang="en-GB" sz="1600" b="1" i="1" dirty="0"/>
              <a:t>TRANSMISION AND NOISE THEORIES</a:t>
            </a:r>
          </a:p>
          <a:p>
            <a:pPr algn="just"/>
            <a:r>
              <a:rPr lang="en-GB" sz="1600" dirty="0"/>
              <a:t>These theories focus on the technical effectiveness of sending and receiving messages, with noise being any factor that interferes with the message</a:t>
            </a:r>
          </a:p>
          <a:p>
            <a:pPr algn="just"/>
            <a:endParaRPr lang="en-GB" sz="1600" dirty="0"/>
          </a:p>
          <a:p>
            <a:r>
              <a:rPr lang="en-GB" sz="1600" b="1" dirty="0">
                <a:latin typeface="Arial" panose="020B0604020202020204" pitchFamily="34" charset="0"/>
                <a:cs typeface="Arial" panose="020B0604020202020204" pitchFamily="34" charset="0"/>
              </a:rPr>
              <a:t>Shannon – Weaver Model of Communication</a:t>
            </a:r>
          </a:p>
          <a:p>
            <a:r>
              <a:rPr lang="en-GB" sz="1600" dirty="0"/>
              <a:t>This Linear Model is highly relevant as it explicitly accounts for interference or noise</a:t>
            </a:r>
          </a:p>
        </p:txBody>
      </p:sp>
      <p:sp>
        <p:nvSpPr>
          <p:cNvPr id="5" name="TextBox 4">
            <a:extLst>
              <a:ext uri="{FF2B5EF4-FFF2-40B4-BE49-F238E27FC236}">
                <a16:creationId xmlns:a16="http://schemas.microsoft.com/office/drawing/2014/main" id="{A2A54083-4FCB-D283-D30D-04FB88C0FECF}"/>
              </a:ext>
            </a:extLst>
          </p:cNvPr>
          <p:cNvSpPr txBox="1"/>
          <p:nvPr/>
        </p:nvSpPr>
        <p:spPr>
          <a:xfrm>
            <a:off x="884066" y="3484533"/>
            <a:ext cx="1924594" cy="1323439"/>
          </a:xfrm>
          <a:prstGeom prst="rect">
            <a:avLst/>
          </a:prstGeom>
          <a:noFill/>
        </p:spPr>
        <p:txBody>
          <a:bodyPr wrap="square" rtlCol="0">
            <a:spAutoFit/>
          </a:bodyPr>
          <a:lstStyle/>
          <a:p>
            <a:r>
              <a:rPr lang="en-GB" sz="1600" b="1" dirty="0"/>
              <a:t>BARRIER IN CASE STUDY</a:t>
            </a:r>
          </a:p>
          <a:p>
            <a:pPr marL="171450" indent="-171450">
              <a:buFont typeface="Wingdings" panose="05000000000000000000" pitchFamily="2" charset="2"/>
              <a:buChar char="Ø"/>
            </a:pPr>
            <a:endParaRPr lang="en-GB" sz="1600" b="1" dirty="0"/>
          </a:p>
          <a:p>
            <a:pPr marL="171450" indent="-171450">
              <a:buFont typeface="Wingdings" panose="05000000000000000000" pitchFamily="2" charset="2"/>
              <a:buChar char="Ø"/>
            </a:pPr>
            <a:r>
              <a:rPr lang="en-GB" sz="1600" b="1" dirty="0"/>
              <a:t>LOUD NOISY MACHINES</a:t>
            </a:r>
          </a:p>
        </p:txBody>
      </p:sp>
      <p:sp>
        <p:nvSpPr>
          <p:cNvPr id="6" name="TextBox 5">
            <a:extLst>
              <a:ext uri="{FF2B5EF4-FFF2-40B4-BE49-F238E27FC236}">
                <a16:creationId xmlns:a16="http://schemas.microsoft.com/office/drawing/2014/main" id="{6B8E707E-21FC-89BB-ACD8-1A383BF69FF1}"/>
              </a:ext>
            </a:extLst>
          </p:cNvPr>
          <p:cNvSpPr txBox="1"/>
          <p:nvPr/>
        </p:nvSpPr>
        <p:spPr>
          <a:xfrm>
            <a:off x="3234680" y="3748982"/>
            <a:ext cx="2529840" cy="707886"/>
          </a:xfrm>
          <a:prstGeom prst="rect">
            <a:avLst/>
          </a:prstGeom>
          <a:noFill/>
        </p:spPr>
        <p:txBody>
          <a:bodyPr wrap="square" rtlCol="0">
            <a:spAutoFit/>
          </a:bodyPr>
          <a:lstStyle/>
          <a:p>
            <a:r>
              <a:rPr lang="en-GB" sz="1200" b="1" dirty="0"/>
              <a:t>RELEVANT MODEL COMPONENT</a:t>
            </a:r>
          </a:p>
          <a:p>
            <a:endParaRPr lang="en-GB" sz="1400" b="1" dirty="0"/>
          </a:p>
          <a:p>
            <a:pPr marL="285750" indent="-285750">
              <a:buFont typeface="Wingdings" panose="05000000000000000000" pitchFamily="2" charset="2"/>
              <a:buChar char="Ø"/>
            </a:pPr>
            <a:r>
              <a:rPr lang="en-GB" sz="1400" b="1" dirty="0"/>
              <a:t>PHYSICAL NOISE</a:t>
            </a:r>
          </a:p>
        </p:txBody>
      </p:sp>
      <p:sp>
        <p:nvSpPr>
          <p:cNvPr id="7" name="TextBox 6">
            <a:extLst>
              <a:ext uri="{FF2B5EF4-FFF2-40B4-BE49-F238E27FC236}">
                <a16:creationId xmlns:a16="http://schemas.microsoft.com/office/drawing/2014/main" id="{69D71684-4E24-680B-1DBE-FA5488FAB184}"/>
              </a:ext>
            </a:extLst>
          </p:cNvPr>
          <p:cNvSpPr txBox="1"/>
          <p:nvPr/>
        </p:nvSpPr>
        <p:spPr>
          <a:xfrm>
            <a:off x="4666661" y="4287762"/>
            <a:ext cx="4145280" cy="1200329"/>
          </a:xfrm>
          <a:prstGeom prst="rect">
            <a:avLst/>
          </a:prstGeom>
          <a:noFill/>
        </p:spPr>
        <p:txBody>
          <a:bodyPr wrap="square" rtlCol="0">
            <a:spAutoFit/>
          </a:bodyPr>
          <a:lstStyle/>
          <a:p>
            <a:pPr algn="ctr"/>
            <a:r>
              <a:rPr lang="en-GB" sz="1200" b="1" dirty="0"/>
              <a:t>EXPLANATION</a:t>
            </a:r>
          </a:p>
          <a:p>
            <a:endParaRPr lang="en-GB" sz="1200" b="1" dirty="0"/>
          </a:p>
          <a:p>
            <a:pPr marL="285750" indent="-285750" algn="just">
              <a:buFont typeface="Wingdings" panose="05000000000000000000" pitchFamily="2" charset="2"/>
              <a:buChar char="Ø"/>
            </a:pPr>
            <a:r>
              <a:rPr lang="en-GB" sz="1200" b="1" dirty="0"/>
              <a:t>The loud machinery directly interferes with the channel Verbal Communication, preventing the message. ( Gary’s instructions ) From being accurately received by the staff (The Receiver)</a:t>
            </a:r>
          </a:p>
        </p:txBody>
      </p:sp>
      <p:pic>
        <p:nvPicPr>
          <p:cNvPr id="8" name="Picture 7" descr="A diagram of a message&#10;&#10;AI-generated content may be incorrect.">
            <a:extLst>
              <a:ext uri="{FF2B5EF4-FFF2-40B4-BE49-F238E27FC236}">
                <a16:creationId xmlns:a16="http://schemas.microsoft.com/office/drawing/2014/main" id="{48D28FFC-B024-9B1F-7ABB-FE301B7EE2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9931" y="5235914"/>
            <a:ext cx="4597701" cy="1581914"/>
          </a:xfrm>
          <a:prstGeom prst="rect">
            <a:avLst/>
          </a:prstGeom>
        </p:spPr>
      </p:pic>
      <p:sp>
        <p:nvSpPr>
          <p:cNvPr id="2" name="TextBox 1">
            <a:extLst>
              <a:ext uri="{FF2B5EF4-FFF2-40B4-BE49-F238E27FC236}">
                <a16:creationId xmlns:a16="http://schemas.microsoft.com/office/drawing/2014/main" id="{520B82F9-2BD8-394A-997A-FEE1597553AD}"/>
              </a:ext>
            </a:extLst>
          </p:cNvPr>
          <p:cNvSpPr txBox="1"/>
          <p:nvPr/>
        </p:nvSpPr>
        <p:spPr>
          <a:xfrm>
            <a:off x="7297838" y="6421316"/>
            <a:ext cx="2161552" cy="400110"/>
          </a:xfrm>
          <a:prstGeom prst="rect">
            <a:avLst/>
          </a:prstGeom>
          <a:noFill/>
        </p:spPr>
        <p:txBody>
          <a:bodyPr wrap="square" rtlCol="0">
            <a:spAutoFit/>
          </a:bodyPr>
          <a:lstStyle/>
          <a:p>
            <a:r>
              <a:rPr lang="en-GB" sz="2000" dirty="0"/>
              <a:t>Lyda Contreras</a:t>
            </a:r>
          </a:p>
        </p:txBody>
      </p:sp>
    </p:spTree>
    <p:extLst>
      <p:ext uri="{BB962C8B-B14F-4D97-AF65-F5344CB8AC3E}">
        <p14:creationId xmlns:p14="http://schemas.microsoft.com/office/powerpoint/2010/main" val="1089389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E3CF9-7DEF-734C-574E-D1918B202A39}"/>
              </a:ext>
            </a:extLst>
          </p:cNvPr>
          <p:cNvSpPr>
            <a:spLocks noGrp="1"/>
          </p:cNvSpPr>
          <p:nvPr>
            <p:ph type="title"/>
          </p:nvPr>
        </p:nvSpPr>
        <p:spPr>
          <a:xfrm>
            <a:off x="280219" y="870473"/>
            <a:ext cx="8229600" cy="256304"/>
          </a:xfrm>
        </p:spPr>
        <p:txBody>
          <a:bodyPr>
            <a:noAutofit/>
          </a:bodyPr>
          <a:lstStyle/>
          <a:p>
            <a:r>
              <a:rPr lang="en-US" sz="2800" dirty="0"/>
              <a:t>Solutions to Overcome These Communication Barriers</a:t>
            </a:r>
            <a:endParaRPr lang="en-GB" sz="2800" dirty="0"/>
          </a:p>
        </p:txBody>
      </p:sp>
      <p:sp>
        <p:nvSpPr>
          <p:cNvPr id="3" name="Content Placeholder 2">
            <a:extLst>
              <a:ext uri="{FF2B5EF4-FFF2-40B4-BE49-F238E27FC236}">
                <a16:creationId xmlns:a16="http://schemas.microsoft.com/office/drawing/2014/main" id="{3D362864-B917-2386-389D-B954F6EAC231}"/>
              </a:ext>
            </a:extLst>
          </p:cNvPr>
          <p:cNvSpPr>
            <a:spLocks noGrp="1"/>
          </p:cNvSpPr>
          <p:nvPr>
            <p:ph idx="1"/>
          </p:nvPr>
        </p:nvSpPr>
        <p:spPr>
          <a:xfrm>
            <a:off x="457200" y="1126778"/>
            <a:ext cx="8229600" cy="4999386"/>
          </a:xfrm>
        </p:spPr>
        <p:txBody>
          <a:bodyPr>
            <a:normAutofit fontScale="47500" lnSpcReduction="20000"/>
          </a:bodyPr>
          <a:lstStyle/>
          <a:p>
            <a:pPr marL="0" indent="0" algn="ctr">
              <a:buNone/>
            </a:pPr>
            <a:endParaRPr lang="en-GB" b="1" dirty="0"/>
          </a:p>
          <a:p>
            <a:endParaRPr lang="en-GB" dirty="0"/>
          </a:p>
          <a:p>
            <a:pPr marL="285750" indent="-285750">
              <a:buFont typeface="Wingdings" panose="05000000000000000000" pitchFamily="2" charset="2"/>
              <a:buChar char="Ø"/>
            </a:pPr>
            <a:r>
              <a:rPr lang="en-GB" dirty="0"/>
              <a:t>The communication barriers at Flight Foods LTD (Linguistic, cultural and physical noise) require both engineering /environmental changes and significant investments in human resources (HR)  and training solutions</a:t>
            </a:r>
          </a:p>
          <a:p>
            <a:pPr marL="285750" indent="-285750">
              <a:buFont typeface="Wingdings" panose="05000000000000000000" pitchFamily="2" charset="2"/>
              <a:buChar char="Ø"/>
            </a:pPr>
            <a:endParaRPr lang="en-GB" dirty="0"/>
          </a:p>
          <a:p>
            <a:r>
              <a:rPr lang="en-GB" dirty="0"/>
              <a:t>OVERCOMING WAYS THAT THESE BARRIERS COULD BE OVERCOME</a:t>
            </a:r>
          </a:p>
          <a:p>
            <a:endParaRPr lang="en-GB" dirty="0"/>
          </a:p>
          <a:p>
            <a:r>
              <a:rPr lang="en-GB" dirty="0"/>
              <a:t>These strategies focus on eliminating or reducing the physical noise that interferes with the message channel</a:t>
            </a:r>
          </a:p>
          <a:p>
            <a:pPr>
              <a:buFont typeface="+mj-lt"/>
              <a:buAutoNum type="arabicPeriod"/>
            </a:pPr>
            <a:r>
              <a:rPr lang="en-GB" dirty="0"/>
              <a:t>ENGINEERING CONTROLS (NOISE REDUCTION AT THE SOURCE)</a:t>
            </a:r>
          </a:p>
          <a:p>
            <a:pPr marL="285750" indent="-285750">
              <a:buFont typeface="Wingdings" panose="05000000000000000000" pitchFamily="2" charset="2"/>
              <a:buChar char="§"/>
            </a:pPr>
            <a:r>
              <a:rPr lang="en-GB" dirty="0"/>
              <a:t>Machine Enclosures: Install acoustic enclosures or sound barriers around the old noisy machines  to contain the noise at the source before it spreads across the factory floor</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VIBRATION DAMPENING</a:t>
            </a:r>
          </a:p>
          <a:p>
            <a:r>
              <a:rPr lang="en-GB" dirty="0"/>
              <a:t>       Fit anti-vibration mounts to the machinery (Especially the motors and hydraulic components) to reduce noise transmitted through the floor and panels</a:t>
            </a:r>
          </a:p>
          <a:p>
            <a:pPr marL="285750" indent="-285750">
              <a:buFont typeface="Wingdings" panose="05000000000000000000" pitchFamily="2" charset="2"/>
              <a:buChar char="§"/>
            </a:pPr>
            <a:r>
              <a:rPr lang="en-GB" dirty="0"/>
              <a:t> MAINTENANCE / REPLACEMENT</a:t>
            </a:r>
          </a:p>
          <a:p>
            <a:r>
              <a:rPr lang="en-GB" dirty="0"/>
              <a:t>	</a:t>
            </a:r>
          </a:p>
          <a:p>
            <a:r>
              <a:rPr lang="en-GB" dirty="0"/>
              <a:t>       Implement a low-noise purchasing policy and perform regular maintenance on the old equipment , as worn parts are often much louder. </a:t>
            </a:r>
          </a:p>
        </p:txBody>
      </p:sp>
      <p:sp>
        <p:nvSpPr>
          <p:cNvPr id="4" name="TextBox 3">
            <a:extLst>
              <a:ext uri="{FF2B5EF4-FFF2-40B4-BE49-F238E27FC236}">
                <a16:creationId xmlns:a16="http://schemas.microsoft.com/office/drawing/2014/main" id="{184246F3-95D5-C047-F415-7173357DA765}"/>
              </a:ext>
            </a:extLst>
          </p:cNvPr>
          <p:cNvSpPr txBox="1"/>
          <p:nvPr/>
        </p:nvSpPr>
        <p:spPr>
          <a:xfrm>
            <a:off x="7271958" y="6363442"/>
            <a:ext cx="1747594" cy="400110"/>
          </a:xfrm>
          <a:prstGeom prst="rect">
            <a:avLst/>
          </a:prstGeom>
          <a:noFill/>
        </p:spPr>
        <p:txBody>
          <a:bodyPr wrap="none" rtlCol="0">
            <a:spAutoFit/>
          </a:bodyPr>
          <a:lstStyle/>
          <a:p>
            <a:r>
              <a:rPr lang="en-GB" sz="2000" dirty="0"/>
              <a:t>Lyda Contreras</a:t>
            </a:r>
          </a:p>
        </p:txBody>
      </p:sp>
    </p:spTree>
    <p:extLst>
      <p:ext uri="{BB962C8B-B14F-4D97-AF65-F5344CB8AC3E}">
        <p14:creationId xmlns:p14="http://schemas.microsoft.com/office/powerpoint/2010/main" val="1468939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0FF7-FFB3-9F2B-9EE6-31E1975E1630}"/>
              </a:ext>
            </a:extLst>
          </p:cNvPr>
          <p:cNvSpPr>
            <a:spLocks noGrp="1"/>
          </p:cNvSpPr>
          <p:nvPr>
            <p:ph type="title"/>
          </p:nvPr>
        </p:nvSpPr>
        <p:spPr/>
        <p:txBody>
          <a:bodyPr/>
          <a:lstStyle/>
          <a:p>
            <a:r>
              <a:rPr lang="en-GB" b="1" i="1" u="sng" dirty="0"/>
              <a:t>Linguistic barrier</a:t>
            </a:r>
            <a:endParaRPr lang="en-GB" dirty="0"/>
          </a:p>
        </p:txBody>
      </p:sp>
      <p:sp>
        <p:nvSpPr>
          <p:cNvPr id="4" name="Title 1">
            <a:extLst>
              <a:ext uri="{FF2B5EF4-FFF2-40B4-BE49-F238E27FC236}">
                <a16:creationId xmlns:a16="http://schemas.microsoft.com/office/drawing/2014/main" id="{9CEDAC80-9991-404C-67DB-FB64E95BD836}"/>
              </a:ext>
            </a:extLst>
          </p:cNvPr>
          <p:cNvSpPr txBox="1">
            <a:spLocks noGrp="1"/>
          </p:cNvSpPr>
          <p:nvPr>
            <p:ph idx="1"/>
          </p:nvPr>
        </p:nvSpPr>
        <p:spPr/>
        <p:txBody>
          <a:bodyPr>
            <a:noAutofit/>
          </a:bodyPr>
          <a:lstStyle/>
          <a:p>
            <a:pPr marL="0" lvl="0" indent="0">
              <a:lnSpc>
                <a:spcPct val="150000"/>
              </a:lnSpc>
              <a:buNone/>
            </a:pPr>
            <a:br>
              <a:rPr lang="en-GB" sz="2000" b="1" i="1" dirty="0"/>
            </a:br>
            <a:r>
              <a:rPr lang="en-GB" sz="2000" i="1" dirty="0"/>
              <a:t>difficulty for people communicating because they speak different languages.</a:t>
            </a:r>
            <a:br>
              <a:rPr lang="en-GB" sz="2000" i="1" dirty="0"/>
            </a:br>
            <a:r>
              <a:rPr lang="en-GB" sz="2000" b="1" i="1" dirty="0"/>
              <a:t>In this case study:</a:t>
            </a:r>
            <a:br>
              <a:rPr lang="en-GB" sz="2000" i="1" dirty="0"/>
            </a:br>
            <a:r>
              <a:rPr lang="en-GB" sz="2000" i="1" dirty="0"/>
              <a:t>-most people speak their own language and know only a few English words;</a:t>
            </a:r>
            <a:br>
              <a:rPr lang="en-GB" sz="2000" i="1" dirty="0"/>
            </a:br>
            <a:r>
              <a:rPr lang="en-GB" sz="2000" i="1" dirty="0"/>
              <a:t>-not understanding work instruction what they are supposed to do;</a:t>
            </a:r>
            <a:br>
              <a:rPr lang="en-GB" sz="2000" i="1" dirty="0"/>
            </a:br>
            <a:r>
              <a:rPr lang="en-GB" sz="2000" i="1" dirty="0"/>
              <a:t>-failure to preform work duties due to misunderstanding. </a:t>
            </a:r>
          </a:p>
          <a:p>
            <a:pPr marL="0" lvl="0" indent="0">
              <a:lnSpc>
                <a:spcPct val="150000"/>
              </a:lnSpc>
              <a:buNone/>
            </a:pPr>
            <a:endParaRPr lang="en-GB" sz="2000" b="1" i="1" dirty="0"/>
          </a:p>
        </p:txBody>
      </p:sp>
      <p:sp>
        <p:nvSpPr>
          <p:cNvPr id="3" name="TextBox 2">
            <a:extLst>
              <a:ext uri="{FF2B5EF4-FFF2-40B4-BE49-F238E27FC236}">
                <a16:creationId xmlns:a16="http://schemas.microsoft.com/office/drawing/2014/main" id="{D0B39AD9-367E-9E16-631B-9E7214984325}"/>
              </a:ext>
            </a:extLst>
          </p:cNvPr>
          <p:cNvSpPr txBox="1"/>
          <p:nvPr/>
        </p:nvSpPr>
        <p:spPr>
          <a:xfrm>
            <a:off x="335666" y="6321752"/>
            <a:ext cx="1377300" cy="400110"/>
          </a:xfrm>
          <a:prstGeom prst="rect">
            <a:avLst/>
          </a:prstGeom>
          <a:noFill/>
        </p:spPr>
        <p:txBody>
          <a:bodyPr wrap="none" rtlCol="0">
            <a:spAutoFit/>
          </a:bodyPr>
          <a:lstStyle/>
          <a:p>
            <a:r>
              <a:rPr lang="en-GB" sz="2000" dirty="0"/>
              <a:t>Mariia </a:t>
            </a:r>
            <a:r>
              <a:rPr lang="en-GB" sz="2000" dirty="0" err="1"/>
              <a:t>Dyts</a:t>
            </a:r>
            <a:endParaRPr lang="en-GB" sz="2000" dirty="0"/>
          </a:p>
        </p:txBody>
      </p:sp>
    </p:spTree>
    <p:extLst>
      <p:ext uri="{BB962C8B-B14F-4D97-AF65-F5344CB8AC3E}">
        <p14:creationId xmlns:p14="http://schemas.microsoft.com/office/powerpoint/2010/main" val="1328518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E535605-C487-EB9F-6E27-9FD961A63D63}"/>
              </a:ext>
            </a:extLst>
          </p:cNvPr>
          <p:cNvSpPr txBox="1">
            <a:spLocks noGrp="1"/>
          </p:cNvSpPr>
          <p:nvPr>
            <p:ph type="title"/>
          </p:nvPr>
        </p:nvSpPr>
        <p:spPr>
          <a:xfrm>
            <a:off x="457200" y="274638"/>
            <a:ext cx="8067554" cy="1073813"/>
          </a:xfrm>
        </p:spPr>
        <p:txBody>
          <a:bodyPr anchorCtr="1">
            <a:normAutofit/>
          </a:bodyPr>
          <a:lstStyle/>
          <a:p>
            <a:pPr lvl="0" algn="ctr"/>
            <a:r>
              <a:rPr lang="en-GB" sz="2000" b="1" i="1" dirty="0"/>
              <a:t>Schramm’s(1954) model</a:t>
            </a:r>
            <a:br>
              <a:rPr lang="en-GB" sz="2000" b="1" i="1" dirty="0"/>
            </a:br>
            <a:r>
              <a:rPr lang="en-GB" sz="2000" i="1" dirty="0"/>
              <a:t>regards communication as a process between an encoder and decoder.</a:t>
            </a:r>
          </a:p>
        </p:txBody>
      </p:sp>
      <p:sp>
        <p:nvSpPr>
          <p:cNvPr id="7" name="TextBox 6">
            <a:extLst>
              <a:ext uri="{FF2B5EF4-FFF2-40B4-BE49-F238E27FC236}">
                <a16:creationId xmlns:a16="http://schemas.microsoft.com/office/drawing/2014/main" id="{D0ABF3C3-E2DD-2A41-C922-3A5FC63104A4}"/>
              </a:ext>
            </a:extLst>
          </p:cNvPr>
          <p:cNvSpPr txBox="1"/>
          <p:nvPr/>
        </p:nvSpPr>
        <p:spPr>
          <a:xfrm>
            <a:off x="1997181" y="1820746"/>
            <a:ext cx="4572000" cy="1384995"/>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1" u="none" strike="noStrike" kern="1200" cap="none" spc="0" baseline="0" dirty="0">
                <a:solidFill>
                  <a:srgbClr val="000000"/>
                </a:solidFill>
                <a:uFillTx/>
                <a:latin typeface="Aptos"/>
              </a:rPr>
              <a:t>Instruction for monitoring hygiene information standards.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sng" strike="noStrike" kern="1200" cap="none" spc="0" baseline="0" dirty="0">
                <a:solidFill>
                  <a:srgbClr val="000000"/>
                </a:solidFill>
                <a:uFillTx/>
                <a:latin typeface="Aptos"/>
              </a:rPr>
              <a:t>Example: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dirty="0">
                <a:solidFill>
                  <a:srgbClr val="000000"/>
                </a:solidFill>
                <a:uFillTx/>
                <a:latin typeface="Aptos"/>
              </a:rPr>
              <a:t>He put up sings on the walls. They say:</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1" u="none" strike="noStrike" kern="1200" cap="none" spc="0" baseline="0" dirty="0">
                <a:solidFill>
                  <a:srgbClr val="000000"/>
                </a:solidFill>
                <a:uFillTx/>
                <a:latin typeface="Aptos"/>
              </a:rPr>
              <a:t>Keep your hairnets on at all time;</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1" u="none" strike="noStrike" kern="1200" cap="none" spc="0" baseline="0" dirty="0">
                <a:solidFill>
                  <a:srgbClr val="000000"/>
                </a:solidFill>
                <a:uFillTx/>
                <a:latin typeface="Aptos"/>
              </a:rPr>
              <a:t>Wash your hands regularly;</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1" u="none" strike="noStrike" kern="1200" cap="none" spc="0" baseline="0" dirty="0">
                <a:solidFill>
                  <a:srgbClr val="000000"/>
                </a:solidFill>
                <a:uFillTx/>
                <a:latin typeface="Aptos"/>
              </a:rPr>
              <a:t>Don’t talk when using the machines;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1" u="none" strike="noStrike" kern="1200" cap="none" spc="0" baseline="0" dirty="0">
                <a:solidFill>
                  <a:srgbClr val="000000"/>
                </a:solidFill>
                <a:uFillTx/>
                <a:latin typeface="Aptos"/>
              </a:rPr>
              <a:t>Keep fresh meat cold.</a:t>
            </a:r>
          </a:p>
        </p:txBody>
      </p:sp>
      <p:sp>
        <p:nvSpPr>
          <p:cNvPr id="8" name="Arrow: Curved Left 43">
            <a:extLst>
              <a:ext uri="{FF2B5EF4-FFF2-40B4-BE49-F238E27FC236}">
                <a16:creationId xmlns:a16="http://schemas.microsoft.com/office/drawing/2014/main" id="{AD86E3F3-0EE5-C424-AAC7-A50A9EE63341}"/>
              </a:ext>
            </a:extLst>
          </p:cNvPr>
          <p:cNvSpPr/>
          <p:nvPr/>
        </p:nvSpPr>
        <p:spPr>
          <a:xfrm rot="13569783">
            <a:off x="1470739" y="1021226"/>
            <a:ext cx="755086" cy="1719428"/>
          </a:xfrm>
          <a:custGeom>
            <a:avLst>
              <a:gd name="f13" fmla="val 25000"/>
              <a:gd name="f14" fmla="val 50000"/>
              <a:gd name="f15" fmla="val 25000"/>
            </a:avLst>
            <a:gdLst>
              <a:gd name="f3" fmla="val 10800000"/>
              <a:gd name="f4" fmla="val 5400000"/>
              <a:gd name="f5" fmla="val 16200000"/>
              <a:gd name="f6" fmla="val 180"/>
              <a:gd name="f7" fmla="val w"/>
              <a:gd name="f8" fmla="val h"/>
              <a:gd name="f9" fmla="val ss"/>
              <a:gd name="f10" fmla="val 0"/>
              <a:gd name="f11" fmla="*/ 5419351 1 1725033"/>
              <a:gd name="f12" fmla="+- 0 0 5400000"/>
              <a:gd name="f13" fmla="val 25000"/>
              <a:gd name="f14" fmla="val 50000"/>
              <a:gd name="f15" fmla="val 25000"/>
              <a:gd name="f16" fmla="+- 0 0 -270"/>
              <a:gd name="f17" fmla="+- 0 0 -90"/>
              <a:gd name="f18" fmla="+- 0 0 -180"/>
              <a:gd name="f19" fmla="abs f7"/>
              <a:gd name="f20" fmla="abs f8"/>
              <a:gd name="f21" fmla="abs f9"/>
              <a:gd name="f22" fmla="val f10"/>
              <a:gd name="f23" fmla="val f14"/>
              <a:gd name="f24" fmla="val f13"/>
              <a:gd name="f25" fmla="val f15"/>
              <a:gd name="f26" fmla="*/ f16 f3 1"/>
              <a:gd name="f27" fmla="*/ f17 f3 1"/>
              <a:gd name="f28" fmla="*/ f18 f3 1"/>
              <a:gd name="f29" fmla="?: f19 f7 1"/>
              <a:gd name="f30" fmla="?: f20 f8 1"/>
              <a:gd name="f31" fmla="?: f21 f9 1"/>
              <a:gd name="f32" fmla="*/ f26 1 f6"/>
              <a:gd name="f33" fmla="*/ f27 1 f6"/>
              <a:gd name="f34" fmla="*/ f28 1 f6"/>
              <a:gd name="f35" fmla="*/ f29 1 21600"/>
              <a:gd name="f36" fmla="*/ f30 1 21600"/>
              <a:gd name="f37" fmla="*/ 21600 f29 1"/>
              <a:gd name="f38" fmla="*/ 21600 f30 1"/>
              <a:gd name="f39" fmla="+- f32 0 f4"/>
              <a:gd name="f40" fmla="+- f33 0 f4"/>
              <a:gd name="f41" fmla="+- f34 0 f4"/>
              <a:gd name="f42" fmla="min f36 f35"/>
              <a:gd name="f43" fmla="*/ f37 1 f31"/>
              <a:gd name="f44" fmla="*/ f38 1 f31"/>
              <a:gd name="f45" fmla="val f43"/>
              <a:gd name="f46" fmla="val f44"/>
              <a:gd name="f47" fmla="*/ f22 f42 1"/>
              <a:gd name="f48" fmla="+- f46 0 f22"/>
              <a:gd name="f49" fmla="+- f45 0 f22"/>
              <a:gd name="f50" fmla="*/ f45 f42 1"/>
              <a:gd name="f51" fmla="*/ f46 f42 1"/>
              <a:gd name="f52" fmla="*/ f48 1 2"/>
              <a:gd name="f53" fmla="min f49 f48"/>
              <a:gd name="f54" fmla="*/ f49 f49 1"/>
              <a:gd name="f55" fmla="*/ f49 f42 1"/>
              <a:gd name="f56" fmla="*/ f53 f24 1"/>
              <a:gd name="f57" fmla="*/ f53 f23 1"/>
              <a:gd name="f58" fmla="*/ f53 f25 1"/>
              <a:gd name="f59" fmla="*/ f56 1 100000"/>
              <a:gd name="f60" fmla="*/ f57 1 100000"/>
              <a:gd name="f61" fmla="*/ f58 1 100000"/>
              <a:gd name="f62" fmla="+- f59 f60 0"/>
              <a:gd name="f63" fmla="*/ f59 f59 1"/>
              <a:gd name="f64" fmla="*/ f61 f61 1"/>
              <a:gd name="f65" fmla="+- f60 0 f59"/>
              <a:gd name="f66" fmla="*/ f60 1 2"/>
              <a:gd name="f67" fmla="+- f22 f61 0"/>
              <a:gd name="f68" fmla="+- 0 0 f61"/>
              <a:gd name="f69" fmla="*/ f59 1 2"/>
              <a:gd name="f70" fmla="*/ f62 1 4"/>
              <a:gd name="f71" fmla="+- f54 0 f64"/>
              <a:gd name="f72" fmla="*/ f65 1 2"/>
              <a:gd name="f73" fmla="+- f46 0 f66"/>
              <a:gd name="f74" fmla="+- 0 0 f68"/>
              <a:gd name="f75" fmla="+- 0 0 f69"/>
              <a:gd name="f76" fmla="*/ f67 f42 1"/>
              <a:gd name="f77" fmla="*/ f69 f42 1"/>
              <a:gd name="f78" fmla="+- f52 0 f70"/>
              <a:gd name="f79" fmla="sqrt f71"/>
              <a:gd name="f80" fmla="+- 0 0 f75"/>
              <a:gd name="f81" fmla="*/ f73 f42 1"/>
              <a:gd name="f82" fmla="*/ f78 2 1"/>
              <a:gd name="f83" fmla="+- f78 f59 0"/>
              <a:gd name="f84" fmla="*/ f79 f78 1"/>
              <a:gd name="f85" fmla="*/ f78 f42 1"/>
              <a:gd name="f86" fmla="*/ f82 f82 1"/>
              <a:gd name="f87" fmla="*/ f84 1 f49"/>
              <a:gd name="f88" fmla="+- f78 f83 0"/>
              <a:gd name="f89" fmla="*/ f83 f42 1"/>
              <a:gd name="f90" fmla="+- f86 0 f63"/>
              <a:gd name="f91" fmla="+- f78 f87 0"/>
              <a:gd name="f92" fmla="+- f83 f87 0"/>
              <a:gd name="f93" fmla="+- 0 0 f87"/>
              <a:gd name="f94" fmla="*/ f88 1 2"/>
              <a:gd name="f95" fmla="sqrt f90"/>
              <a:gd name="f96" fmla="+- f91 0 f72"/>
              <a:gd name="f97" fmla="+- f92 f72 0"/>
              <a:gd name="f98" fmla="+- 0 0 f93"/>
              <a:gd name="f99" fmla="*/ f91 f42 1"/>
              <a:gd name="f100" fmla="*/ f94 f42 1"/>
              <a:gd name="f101" fmla="*/ f95 f49 1"/>
              <a:gd name="f102" fmla="at2 f74 f98"/>
              <a:gd name="f103" fmla="*/ f96 f42 1"/>
              <a:gd name="f104" fmla="*/ f97 f42 1"/>
              <a:gd name="f105" fmla="*/ f101 1 f82"/>
              <a:gd name="f106" fmla="+- f102 f4 0"/>
              <a:gd name="f107" fmla="*/ f106 f11 1"/>
              <a:gd name="f108" fmla="+- 0 0 f105"/>
              <a:gd name="f109" fmla="*/ f107 1 f3"/>
              <a:gd name="f110" fmla="+- 0 0 f108"/>
              <a:gd name="f111" fmla="+- 0 0 f109"/>
              <a:gd name="f112" fmla="at2 f110 f80"/>
              <a:gd name="f113" fmla="val f111"/>
              <a:gd name="f114" fmla="+- f112 f4 0"/>
              <a:gd name="f115" fmla="+- 0 0 f113"/>
              <a:gd name="f116" fmla="*/ f114 f11 1"/>
              <a:gd name="f117" fmla="*/ f115 f3 1"/>
              <a:gd name="f118" fmla="*/ f116 1 f3"/>
              <a:gd name="f119" fmla="*/ f117 1 f11"/>
              <a:gd name="f120" fmla="+- 0 0 f118"/>
              <a:gd name="f121" fmla="+- f119 0 f4"/>
              <a:gd name="f122" fmla="val f120"/>
              <a:gd name="f123" fmla="+- 0 0 f122"/>
              <a:gd name="f124" fmla="*/ f123 f3 1"/>
              <a:gd name="f125" fmla="*/ f124 1 f11"/>
              <a:gd name="f126" fmla="+- f125 0 f4"/>
              <a:gd name="f127" fmla="+- f126 0 f121"/>
              <a:gd name="f128" fmla="+- f121 f126 0"/>
              <a:gd name="f129" fmla="+- 0 0 f126"/>
            </a:gdLst>
            <a:ahLst/>
            <a:cxnLst>
              <a:cxn ang="3cd4">
                <a:pos x="hc" y="t"/>
              </a:cxn>
              <a:cxn ang="0">
                <a:pos x="r" y="vc"/>
              </a:cxn>
              <a:cxn ang="cd4">
                <a:pos x="hc" y="b"/>
              </a:cxn>
              <a:cxn ang="cd2">
                <a:pos x="l" y="vc"/>
              </a:cxn>
              <a:cxn ang="f39">
                <a:pos x="f47" y="f77"/>
              </a:cxn>
              <a:cxn ang="f39">
                <a:pos x="f76" y="f103"/>
              </a:cxn>
              <a:cxn ang="f40">
                <a:pos x="f47" y="f81"/>
              </a:cxn>
              <a:cxn ang="f41">
                <a:pos x="f76" y="f104"/>
              </a:cxn>
              <a:cxn ang="f40">
                <a:pos x="f50" y="f100"/>
              </a:cxn>
            </a:cxnLst>
            <a:rect l="f47" t="f47" r="f50" b="f51"/>
            <a:pathLst>
              <a:path stroke="0">
                <a:moveTo>
                  <a:pt x="f47" y="f81"/>
                </a:moveTo>
                <a:lnTo>
                  <a:pt x="f76" y="f103"/>
                </a:lnTo>
                <a:lnTo>
                  <a:pt x="f76" y="f99"/>
                </a:lnTo>
                <a:arcTo wR="f55" hR="f85" stAng="f121" swAng="f127"/>
                <a:arcTo wR="f55" hR="f85" stAng="f129" swAng="f128"/>
                <a:lnTo>
                  <a:pt x="f76" y="f104"/>
                </a:lnTo>
                <a:close/>
              </a:path>
              <a:path stroke="0">
                <a:moveTo>
                  <a:pt x="f50" y="f89"/>
                </a:moveTo>
                <a:arcTo wR="f55" hR="f85" stAng="f10" swAng="f12"/>
                <a:lnTo>
                  <a:pt x="f47" y="f47"/>
                </a:lnTo>
                <a:arcTo wR="f55" hR="f85" stAng="f5" swAng="f4"/>
                <a:close/>
              </a:path>
              <a:path fill="none">
                <a:moveTo>
                  <a:pt x="f50" y="f89"/>
                </a:moveTo>
                <a:arcTo wR="f55" hR="f85" stAng="f10" swAng="f12"/>
                <a:lnTo>
                  <a:pt x="f47" y="f47"/>
                </a:lnTo>
                <a:arcTo wR="f55" hR="f85" stAng="f5" swAng="f4"/>
                <a:lnTo>
                  <a:pt x="f50" y="f89"/>
                </a:lnTo>
                <a:arcTo wR="f55" hR="f85" stAng="f10" swAng="f121"/>
                <a:lnTo>
                  <a:pt x="f76" y="f104"/>
                </a:lnTo>
                <a:lnTo>
                  <a:pt x="f47" y="f81"/>
                </a:lnTo>
                <a:lnTo>
                  <a:pt x="f76" y="f103"/>
                </a:lnTo>
                <a:lnTo>
                  <a:pt x="f76" y="f99"/>
                </a:lnTo>
                <a:arcTo wR="f55" hR="f85" stAng="f121" swAng="f127"/>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Arrow: Curved Right 47">
            <a:extLst>
              <a:ext uri="{FF2B5EF4-FFF2-40B4-BE49-F238E27FC236}">
                <a16:creationId xmlns:a16="http://schemas.microsoft.com/office/drawing/2014/main" id="{E86E2281-C62F-1C29-1F6D-5C6BC61C4D55}"/>
              </a:ext>
            </a:extLst>
          </p:cNvPr>
          <p:cNvSpPr/>
          <p:nvPr/>
        </p:nvSpPr>
        <p:spPr>
          <a:xfrm rot="7367264" flipV="1">
            <a:off x="6540254" y="573281"/>
            <a:ext cx="1044606" cy="3008449"/>
          </a:xfrm>
          <a:custGeom>
            <a:avLst>
              <a:gd name="f12" fmla="val 24016"/>
              <a:gd name="f13" fmla="val 50000"/>
              <a:gd name="f14" fmla="val 25000"/>
            </a:avLst>
            <a:gdLst>
              <a:gd name="f3" fmla="val 10800000"/>
              <a:gd name="f4" fmla="val 5400000"/>
              <a:gd name="f5" fmla="val 16200000"/>
              <a:gd name="f6" fmla="val 180"/>
              <a:gd name="f7" fmla="val w"/>
              <a:gd name="f8" fmla="val h"/>
              <a:gd name="f9" fmla="val ss"/>
              <a:gd name="f10" fmla="val 0"/>
              <a:gd name="f11" fmla="*/ 5419351 1 1725033"/>
              <a:gd name="f12" fmla="val 24016"/>
              <a:gd name="f13" fmla="val 50000"/>
              <a:gd name="f14" fmla="val 25000"/>
              <a:gd name="f15" fmla="+- 0 0 -270"/>
              <a:gd name="f16" fmla="+- 0 0 -180"/>
              <a:gd name="f17" fmla="+- 0 0 -90"/>
              <a:gd name="f18" fmla="abs f7"/>
              <a:gd name="f19" fmla="abs f8"/>
              <a:gd name="f20" fmla="abs f9"/>
              <a:gd name="f21" fmla="val f10"/>
              <a:gd name="f22" fmla="val f13"/>
              <a:gd name="f23" fmla="val f12"/>
              <a:gd name="f24" fmla="val f14"/>
              <a:gd name="f25" fmla="*/ f15 f3 1"/>
              <a:gd name="f26" fmla="*/ f16 f3 1"/>
              <a:gd name="f27" fmla="*/ f17 f3 1"/>
              <a:gd name="f28" fmla="?: f18 f7 1"/>
              <a:gd name="f29" fmla="?: f19 f8 1"/>
              <a:gd name="f30" fmla="?: f20 f9 1"/>
              <a:gd name="f31" fmla="*/ f25 1 f6"/>
              <a:gd name="f32" fmla="*/ f26 1 f6"/>
              <a:gd name="f33" fmla="*/ f27 1 f6"/>
              <a:gd name="f34" fmla="*/ f28 1 21600"/>
              <a:gd name="f35" fmla="*/ f29 1 21600"/>
              <a:gd name="f36" fmla="*/ 21600 f28 1"/>
              <a:gd name="f37" fmla="*/ 21600 f29 1"/>
              <a:gd name="f38" fmla="+- f31 0 f4"/>
              <a:gd name="f39" fmla="+- f32 0 f4"/>
              <a:gd name="f40" fmla="+- f33 0 f4"/>
              <a:gd name="f41" fmla="min f35 f34"/>
              <a:gd name="f42" fmla="*/ f36 1 f30"/>
              <a:gd name="f43" fmla="*/ f37 1 f30"/>
              <a:gd name="f44" fmla="val f42"/>
              <a:gd name="f45" fmla="val f43"/>
              <a:gd name="f46" fmla="*/ f21 f41 1"/>
              <a:gd name="f47" fmla="+- f45 0 f21"/>
              <a:gd name="f48" fmla="+- f44 0 f21"/>
              <a:gd name="f49" fmla="*/ f44 f41 1"/>
              <a:gd name="f50" fmla="*/ f45 f41 1"/>
              <a:gd name="f51" fmla="*/ f47 1 2"/>
              <a:gd name="f52" fmla="min f48 f47"/>
              <a:gd name="f53" fmla="*/ f48 f48 1"/>
              <a:gd name="f54" fmla="*/ f48 f41 1"/>
              <a:gd name="f55" fmla="*/ f52 f23 1"/>
              <a:gd name="f56" fmla="*/ f52 f22 1"/>
              <a:gd name="f57" fmla="*/ f52 f24 1"/>
              <a:gd name="f58" fmla="*/ f55 1 100000"/>
              <a:gd name="f59" fmla="*/ f56 1 100000"/>
              <a:gd name="f60" fmla="*/ f57 1 100000"/>
              <a:gd name="f61" fmla="+- f58 f59 0"/>
              <a:gd name="f62" fmla="*/ f58 f58 1"/>
              <a:gd name="f63" fmla="*/ f60 f60 1"/>
              <a:gd name="f64" fmla="+- f59 0 f58"/>
              <a:gd name="f65" fmla="*/ f59 1 2"/>
              <a:gd name="f66" fmla="+- f44 0 f60"/>
              <a:gd name="f67" fmla="+- 0 0 f60"/>
              <a:gd name="f68" fmla="*/ f58 1 2"/>
              <a:gd name="f69" fmla="*/ f58 f41 1"/>
              <a:gd name="f70" fmla="*/ f61 1 4"/>
              <a:gd name="f71" fmla="+- f53 0 f63"/>
              <a:gd name="f72" fmla="*/ f64 1 2"/>
              <a:gd name="f73" fmla="+- f45 0 f65"/>
              <a:gd name="f74" fmla="+- 0 0 f67"/>
              <a:gd name="f75" fmla="+- 0 0 f68"/>
              <a:gd name="f76" fmla="*/ f66 f41 1"/>
              <a:gd name="f77" fmla="*/ f68 f41 1"/>
              <a:gd name="f78" fmla="+- f51 0 f70"/>
              <a:gd name="f79" fmla="sqrt f71"/>
              <a:gd name="f80" fmla="+- 0 0 f75"/>
              <a:gd name="f81" fmla="*/ f73 f41 1"/>
              <a:gd name="f82" fmla="*/ f78 2 1"/>
              <a:gd name="f83" fmla="+- f78 f58 0"/>
              <a:gd name="f84" fmla="*/ f79 f78 1"/>
              <a:gd name="f85" fmla="*/ f78 f41 1"/>
              <a:gd name="f86" fmla="*/ f82 f82 1"/>
              <a:gd name="f87" fmla="*/ f84 1 f48"/>
              <a:gd name="f88" fmla="+- f78 f83 0"/>
              <a:gd name="f89" fmla="+- f86 0 f62"/>
              <a:gd name="f90" fmla="+- f78 f87 0"/>
              <a:gd name="f91" fmla="+- f83 f87 0"/>
              <a:gd name="f92" fmla="+- 0 0 f87"/>
              <a:gd name="f93" fmla="*/ f88 1 2"/>
              <a:gd name="f94" fmla="sqrt f89"/>
              <a:gd name="f95" fmla="+- f90 0 f72"/>
              <a:gd name="f96" fmla="+- f91 f72 0"/>
              <a:gd name="f97" fmla="+- 0 0 f92"/>
              <a:gd name="f98" fmla="*/ f91 f41 1"/>
              <a:gd name="f99" fmla="*/ f93 f41 1"/>
              <a:gd name="f100" fmla="*/ f94 f48 1"/>
              <a:gd name="f101" fmla="at2 f74 f97"/>
              <a:gd name="f102" fmla="*/ f95 f41 1"/>
              <a:gd name="f103" fmla="*/ f96 f41 1"/>
              <a:gd name="f104" fmla="*/ f100 1 f82"/>
              <a:gd name="f105" fmla="+- f101 f4 0"/>
              <a:gd name="f106" fmla="*/ f105 f11 1"/>
              <a:gd name="f107" fmla="+- 0 0 f104"/>
              <a:gd name="f108" fmla="*/ f106 1 f3"/>
              <a:gd name="f109" fmla="+- 0 0 f107"/>
              <a:gd name="f110" fmla="+- 0 0 f108"/>
              <a:gd name="f111" fmla="at2 f109 f80"/>
              <a:gd name="f112" fmla="val f110"/>
              <a:gd name="f113" fmla="+- f111 f4 0"/>
              <a:gd name="f114" fmla="+- 0 0 f112"/>
              <a:gd name="f115" fmla="*/ f113 f11 1"/>
              <a:gd name="f116" fmla="*/ f114 f3 1"/>
              <a:gd name="f117" fmla="*/ f115 1 f3"/>
              <a:gd name="f118" fmla="*/ f116 1 f11"/>
              <a:gd name="f119" fmla="+- 0 0 f117"/>
              <a:gd name="f120" fmla="+- f118 0 f4"/>
              <a:gd name="f121" fmla="val f119"/>
              <a:gd name="f122" fmla="+- f3 0 f120"/>
              <a:gd name="f123" fmla="+- 0 0 f120"/>
              <a:gd name="f124" fmla="+- 0 0 f121"/>
              <a:gd name="f125" fmla="*/ f124 f3 1"/>
              <a:gd name="f126" fmla="*/ f125 1 f11"/>
              <a:gd name="f127" fmla="+- f126 0 f4"/>
              <a:gd name="f128" fmla="+- f127 0 f4"/>
              <a:gd name="f129" fmla="+- f4 f127 0"/>
              <a:gd name="f130" fmla="+- f3 0 f127"/>
            </a:gdLst>
            <a:ahLst/>
            <a:cxnLst>
              <a:cxn ang="3cd4">
                <a:pos x="hc" y="t"/>
              </a:cxn>
              <a:cxn ang="0">
                <a:pos x="r" y="vc"/>
              </a:cxn>
              <a:cxn ang="cd4">
                <a:pos x="hc" y="b"/>
              </a:cxn>
              <a:cxn ang="cd2">
                <a:pos x="l" y="vc"/>
              </a:cxn>
              <a:cxn ang="f38">
                <a:pos x="f46" y="f99"/>
              </a:cxn>
              <a:cxn ang="f39">
                <a:pos x="f76" y="f103"/>
              </a:cxn>
              <a:cxn ang="f40">
                <a:pos x="f49" y="f81"/>
              </a:cxn>
              <a:cxn ang="f40">
                <a:pos x="f76" y="f102"/>
              </a:cxn>
              <a:cxn ang="f40">
                <a:pos x="f49" y="f77"/>
              </a:cxn>
            </a:cxnLst>
            <a:rect l="f46" t="f46" r="f49" b="f50"/>
            <a:pathLst>
              <a:path stroke="0">
                <a:moveTo>
                  <a:pt x="f46" y="f85"/>
                </a:moveTo>
                <a:arcTo wR="f54" hR="f85" stAng="f3" swAng="f123"/>
                <a:lnTo>
                  <a:pt x="f76" y="f102"/>
                </a:lnTo>
                <a:lnTo>
                  <a:pt x="f49" y="f81"/>
                </a:lnTo>
                <a:lnTo>
                  <a:pt x="f76" y="f103"/>
                </a:lnTo>
                <a:lnTo>
                  <a:pt x="f76" y="f98"/>
                </a:lnTo>
                <a:arcTo wR="f54" hR="f85" stAng="f122" swAng="f120"/>
                <a:close/>
              </a:path>
              <a:path stroke="0">
                <a:moveTo>
                  <a:pt x="f49" y="f69"/>
                </a:moveTo>
                <a:arcTo wR="f54" hR="f85" stAng="f5" swAng="f128"/>
                <a:arcTo wR="f54" hR="f85" stAng="f130" swAng="f129"/>
                <a:close/>
              </a:path>
              <a:path fill="none">
                <a:moveTo>
                  <a:pt x="f46" y="f85"/>
                </a:moveTo>
                <a:arcTo wR="f54" hR="f85" stAng="f3" swAng="f123"/>
                <a:lnTo>
                  <a:pt x="f76" y="f102"/>
                </a:lnTo>
                <a:lnTo>
                  <a:pt x="f49" y="f81"/>
                </a:lnTo>
                <a:lnTo>
                  <a:pt x="f76" y="f103"/>
                </a:lnTo>
                <a:lnTo>
                  <a:pt x="f76" y="f98"/>
                </a:lnTo>
                <a:arcTo wR="f54" hR="f85" stAng="f122" swAng="f120"/>
                <a:lnTo>
                  <a:pt x="f46" y="f85"/>
                </a:lnTo>
                <a:arcTo wR="f54" hR="f85" stAng="f3" swAng="f4"/>
                <a:lnTo>
                  <a:pt x="f49" y="f69"/>
                </a:lnTo>
                <a:arcTo wR="f54" hR="f85" stAng="f5" swAng="f128"/>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TextBox 10">
            <a:extLst>
              <a:ext uri="{FF2B5EF4-FFF2-40B4-BE49-F238E27FC236}">
                <a16:creationId xmlns:a16="http://schemas.microsoft.com/office/drawing/2014/main" id="{5BBF50F2-D8F8-3831-CF69-F4E733B730FB}"/>
              </a:ext>
            </a:extLst>
          </p:cNvPr>
          <p:cNvSpPr txBox="1"/>
          <p:nvPr/>
        </p:nvSpPr>
        <p:spPr>
          <a:xfrm>
            <a:off x="7015634" y="3266542"/>
            <a:ext cx="1186405" cy="369332"/>
          </a:xfrm>
          <a:prstGeom prst="rect">
            <a:avLst/>
          </a:prstGeom>
          <a:noFill/>
        </p:spPr>
        <p:txBody>
          <a:bodyPr wrap="square">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1" u="none" strike="noStrike" kern="1200" cap="none" spc="0" baseline="0" dirty="0">
                <a:solidFill>
                  <a:srgbClr val="000000"/>
                </a:solidFill>
                <a:uFillTx/>
                <a:latin typeface="Aptos"/>
              </a:rPr>
              <a:t>Workers</a:t>
            </a:r>
          </a:p>
        </p:txBody>
      </p:sp>
      <p:sp>
        <p:nvSpPr>
          <p:cNvPr id="12" name="Arrow: Curved Left 48">
            <a:extLst>
              <a:ext uri="{FF2B5EF4-FFF2-40B4-BE49-F238E27FC236}">
                <a16:creationId xmlns:a16="http://schemas.microsoft.com/office/drawing/2014/main" id="{E870C595-1E1E-7596-4E4D-22842D76BE67}"/>
              </a:ext>
            </a:extLst>
          </p:cNvPr>
          <p:cNvSpPr/>
          <p:nvPr/>
        </p:nvSpPr>
        <p:spPr>
          <a:xfrm rot="1687084">
            <a:off x="8256508" y="3535498"/>
            <a:ext cx="483882" cy="1331156"/>
          </a:xfrm>
          <a:custGeom>
            <a:avLst>
              <a:gd name="f13" fmla="val 25000"/>
              <a:gd name="f14" fmla="val 50000"/>
              <a:gd name="f15" fmla="val 45830"/>
            </a:avLst>
            <a:gdLst>
              <a:gd name="f3" fmla="val 10800000"/>
              <a:gd name="f4" fmla="val 5400000"/>
              <a:gd name="f5" fmla="val 16200000"/>
              <a:gd name="f6" fmla="val 180"/>
              <a:gd name="f7" fmla="val w"/>
              <a:gd name="f8" fmla="val h"/>
              <a:gd name="f9" fmla="val ss"/>
              <a:gd name="f10" fmla="val 0"/>
              <a:gd name="f11" fmla="*/ 5419351 1 1725033"/>
              <a:gd name="f12" fmla="+- 0 0 5400000"/>
              <a:gd name="f13" fmla="val 25000"/>
              <a:gd name="f14" fmla="val 50000"/>
              <a:gd name="f15" fmla="val 45830"/>
              <a:gd name="f16" fmla="+- 0 0 -270"/>
              <a:gd name="f17" fmla="+- 0 0 -90"/>
              <a:gd name="f18" fmla="+- 0 0 -180"/>
              <a:gd name="f19" fmla="abs f7"/>
              <a:gd name="f20" fmla="abs f8"/>
              <a:gd name="f21" fmla="abs f9"/>
              <a:gd name="f22" fmla="val f10"/>
              <a:gd name="f23" fmla="val f14"/>
              <a:gd name="f24" fmla="val f13"/>
              <a:gd name="f25" fmla="val f15"/>
              <a:gd name="f26" fmla="*/ f16 f3 1"/>
              <a:gd name="f27" fmla="*/ f17 f3 1"/>
              <a:gd name="f28" fmla="*/ f18 f3 1"/>
              <a:gd name="f29" fmla="?: f19 f7 1"/>
              <a:gd name="f30" fmla="?: f20 f8 1"/>
              <a:gd name="f31" fmla="?: f21 f9 1"/>
              <a:gd name="f32" fmla="*/ f26 1 f6"/>
              <a:gd name="f33" fmla="*/ f27 1 f6"/>
              <a:gd name="f34" fmla="*/ f28 1 f6"/>
              <a:gd name="f35" fmla="*/ f29 1 21600"/>
              <a:gd name="f36" fmla="*/ f30 1 21600"/>
              <a:gd name="f37" fmla="*/ 21600 f29 1"/>
              <a:gd name="f38" fmla="*/ 21600 f30 1"/>
              <a:gd name="f39" fmla="+- f32 0 f4"/>
              <a:gd name="f40" fmla="+- f33 0 f4"/>
              <a:gd name="f41" fmla="+- f34 0 f4"/>
              <a:gd name="f42" fmla="min f36 f35"/>
              <a:gd name="f43" fmla="*/ f37 1 f31"/>
              <a:gd name="f44" fmla="*/ f38 1 f31"/>
              <a:gd name="f45" fmla="val f43"/>
              <a:gd name="f46" fmla="val f44"/>
              <a:gd name="f47" fmla="*/ f22 f42 1"/>
              <a:gd name="f48" fmla="+- f46 0 f22"/>
              <a:gd name="f49" fmla="+- f45 0 f22"/>
              <a:gd name="f50" fmla="*/ f45 f42 1"/>
              <a:gd name="f51" fmla="*/ f46 f42 1"/>
              <a:gd name="f52" fmla="*/ f48 1 2"/>
              <a:gd name="f53" fmla="min f49 f48"/>
              <a:gd name="f54" fmla="*/ f49 f49 1"/>
              <a:gd name="f55" fmla="*/ f49 f42 1"/>
              <a:gd name="f56" fmla="*/ f53 f24 1"/>
              <a:gd name="f57" fmla="*/ f53 f23 1"/>
              <a:gd name="f58" fmla="*/ f53 f25 1"/>
              <a:gd name="f59" fmla="*/ f56 1 100000"/>
              <a:gd name="f60" fmla="*/ f57 1 100000"/>
              <a:gd name="f61" fmla="*/ f58 1 100000"/>
              <a:gd name="f62" fmla="+- f59 f60 0"/>
              <a:gd name="f63" fmla="*/ f59 f59 1"/>
              <a:gd name="f64" fmla="*/ f61 f61 1"/>
              <a:gd name="f65" fmla="+- f60 0 f59"/>
              <a:gd name="f66" fmla="*/ f60 1 2"/>
              <a:gd name="f67" fmla="+- f22 f61 0"/>
              <a:gd name="f68" fmla="+- 0 0 f61"/>
              <a:gd name="f69" fmla="*/ f59 1 2"/>
              <a:gd name="f70" fmla="*/ f62 1 4"/>
              <a:gd name="f71" fmla="+- f54 0 f64"/>
              <a:gd name="f72" fmla="*/ f65 1 2"/>
              <a:gd name="f73" fmla="+- f46 0 f66"/>
              <a:gd name="f74" fmla="+- 0 0 f68"/>
              <a:gd name="f75" fmla="+- 0 0 f69"/>
              <a:gd name="f76" fmla="*/ f67 f42 1"/>
              <a:gd name="f77" fmla="*/ f69 f42 1"/>
              <a:gd name="f78" fmla="+- f52 0 f70"/>
              <a:gd name="f79" fmla="sqrt f71"/>
              <a:gd name="f80" fmla="+- 0 0 f75"/>
              <a:gd name="f81" fmla="*/ f73 f42 1"/>
              <a:gd name="f82" fmla="*/ f78 2 1"/>
              <a:gd name="f83" fmla="+- f78 f59 0"/>
              <a:gd name="f84" fmla="*/ f79 f78 1"/>
              <a:gd name="f85" fmla="*/ f78 f42 1"/>
              <a:gd name="f86" fmla="*/ f82 f82 1"/>
              <a:gd name="f87" fmla="*/ f84 1 f49"/>
              <a:gd name="f88" fmla="+- f78 f83 0"/>
              <a:gd name="f89" fmla="*/ f83 f42 1"/>
              <a:gd name="f90" fmla="+- f86 0 f63"/>
              <a:gd name="f91" fmla="+- f78 f87 0"/>
              <a:gd name="f92" fmla="+- f83 f87 0"/>
              <a:gd name="f93" fmla="+- 0 0 f87"/>
              <a:gd name="f94" fmla="*/ f88 1 2"/>
              <a:gd name="f95" fmla="sqrt f90"/>
              <a:gd name="f96" fmla="+- f91 0 f72"/>
              <a:gd name="f97" fmla="+- f92 f72 0"/>
              <a:gd name="f98" fmla="+- 0 0 f93"/>
              <a:gd name="f99" fmla="*/ f91 f42 1"/>
              <a:gd name="f100" fmla="*/ f94 f42 1"/>
              <a:gd name="f101" fmla="*/ f95 f49 1"/>
              <a:gd name="f102" fmla="at2 f74 f98"/>
              <a:gd name="f103" fmla="*/ f96 f42 1"/>
              <a:gd name="f104" fmla="*/ f97 f42 1"/>
              <a:gd name="f105" fmla="*/ f101 1 f82"/>
              <a:gd name="f106" fmla="+- f102 f4 0"/>
              <a:gd name="f107" fmla="*/ f106 f11 1"/>
              <a:gd name="f108" fmla="+- 0 0 f105"/>
              <a:gd name="f109" fmla="*/ f107 1 f3"/>
              <a:gd name="f110" fmla="+- 0 0 f108"/>
              <a:gd name="f111" fmla="+- 0 0 f109"/>
              <a:gd name="f112" fmla="at2 f110 f80"/>
              <a:gd name="f113" fmla="val f111"/>
              <a:gd name="f114" fmla="+- f112 f4 0"/>
              <a:gd name="f115" fmla="+- 0 0 f113"/>
              <a:gd name="f116" fmla="*/ f114 f11 1"/>
              <a:gd name="f117" fmla="*/ f115 f3 1"/>
              <a:gd name="f118" fmla="*/ f116 1 f3"/>
              <a:gd name="f119" fmla="*/ f117 1 f11"/>
              <a:gd name="f120" fmla="+- 0 0 f118"/>
              <a:gd name="f121" fmla="+- f119 0 f4"/>
              <a:gd name="f122" fmla="val f120"/>
              <a:gd name="f123" fmla="+- 0 0 f122"/>
              <a:gd name="f124" fmla="*/ f123 f3 1"/>
              <a:gd name="f125" fmla="*/ f124 1 f11"/>
              <a:gd name="f126" fmla="+- f125 0 f4"/>
              <a:gd name="f127" fmla="+- f126 0 f121"/>
              <a:gd name="f128" fmla="+- f121 f126 0"/>
              <a:gd name="f129" fmla="+- 0 0 f126"/>
            </a:gdLst>
            <a:ahLst/>
            <a:cxnLst>
              <a:cxn ang="3cd4">
                <a:pos x="hc" y="t"/>
              </a:cxn>
              <a:cxn ang="0">
                <a:pos x="r" y="vc"/>
              </a:cxn>
              <a:cxn ang="cd4">
                <a:pos x="hc" y="b"/>
              </a:cxn>
              <a:cxn ang="cd2">
                <a:pos x="l" y="vc"/>
              </a:cxn>
              <a:cxn ang="f39">
                <a:pos x="f47" y="f77"/>
              </a:cxn>
              <a:cxn ang="f39">
                <a:pos x="f76" y="f103"/>
              </a:cxn>
              <a:cxn ang="f40">
                <a:pos x="f47" y="f81"/>
              </a:cxn>
              <a:cxn ang="f41">
                <a:pos x="f76" y="f104"/>
              </a:cxn>
              <a:cxn ang="f40">
                <a:pos x="f50" y="f100"/>
              </a:cxn>
            </a:cxnLst>
            <a:rect l="f47" t="f47" r="f50" b="f51"/>
            <a:pathLst>
              <a:path stroke="0">
                <a:moveTo>
                  <a:pt x="f47" y="f81"/>
                </a:moveTo>
                <a:lnTo>
                  <a:pt x="f76" y="f103"/>
                </a:lnTo>
                <a:lnTo>
                  <a:pt x="f76" y="f99"/>
                </a:lnTo>
                <a:arcTo wR="f55" hR="f85" stAng="f121" swAng="f127"/>
                <a:arcTo wR="f55" hR="f85" stAng="f129" swAng="f128"/>
                <a:lnTo>
                  <a:pt x="f76" y="f104"/>
                </a:lnTo>
                <a:close/>
              </a:path>
              <a:path stroke="0">
                <a:moveTo>
                  <a:pt x="f50" y="f89"/>
                </a:moveTo>
                <a:arcTo wR="f55" hR="f85" stAng="f10" swAng="f12"/>
                <a:lnTo>
                  <a:pt x="f47" y="f47"/>
                </a:lnTo>
                <a:arcTo wR="f55" hR="f85" stAng="f5" swAng="f4"/>
                <a:close/>
              </a:path>
              <a:path fill="none">
                <a:moveTo>
                  <a:pt x="f50" y="f89"/>
                </a:moveTo>
                <a:arcTo wR="f55" hR="f85" stAng="f10" swAng="f12"/>
                <a:lnTo>
                  <a:pt x="f47" y="f47"/>
                </a:lnTo>
                <a:arcTo wR="f55" hR="f85" stAng="f5" swAng="f4"/>
                <a:lnTo>
                  <a:pt x="f50" y="f89"/>
                </a:lnTo>
                <a:arcTo wR="f55" hR="f85" stAng="f10" swAng="f121"/>
                <a:lnTo>
                  <a:pt x="f76" y="f104"/>
                </a:lnTo>
                <a:lnTo>
                  <a:pt x="f47" y="f81"/>
                </a:lnTo>
                <a:lnTo>
                  <a:pt x="f76" y="f103"/>
                </a:lnTo>
                <a:lnTo>
                  <a:pt x="f76" y="f99"/>
                </a:lnTo>
                <a:arcTo wR="f55" hR="f85" stAng="f121" swAng="f127"/>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TextBox 24">
            <a:extLst>
              <a:ext uri="{FF2B5EF4-FFF2-40B4-BE49-F238E27FC236}">
                <a16:creationId xmlns:a16="http://schemas.microsoft.com/office/drawing/2014/main" id="{C200D189-805C-6271-A9E0-C341DE0B6A73}"/>
              </a:ext>
            </a:extLst>
          </p:cNvPr>
          <p:cNvSpPr txBox="1"/>
          <p:nvPr/>
        </p:nvSpPr>
        <p:spPr>
          <a:xfrm>
            <a:off x="5034709" y="4426565"/>
            <a:ext cx="3265715" cy="24314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1" u="none" strike="noStrike" kern="1200" cap="none" spc="0" baseline="0" dirty="0">
                <a:solidFill>
                  <a:srgbClr val="000000"/>
                </a:solidFill>
                <a:uFillTx/>
                <a:latin typeface="Aptos"/>
              </a:rPr>
              <a:t>Incorrect task execution due to misunderstanding of instructions.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sng" strike="noStrike" kern="1200" cap="none" spc="0" baseline="0" dirty="0">
                <a:solidFill>
                  <a:srgbClr val="000000"/>
                </a:solidFill>
                <a:uFillTx/>
                <a:latin typeface="Aptos"/>
              </a:rPr>
              <a:t>Example:</a:t>
            </a:r>
          </a:p>
          <a:p>
            <a:pPr marL="285750" marR="0" lvl="0" indent="-28575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1" u="none" strike="noStrike" kern="1200" cap="none" spc="0" baseline="0" dirty="0">
                <a:solidFill>
                  <a:srgbClr val="000000"/>
                </a:solidFill>
                <a:uFillTx/>
                <a:latin typeface="Aptos"/>
              </a:rPr>
              <a:t>Not enough training, workers  don’t understand the safety and hygiene rules needed for the job;</a:t>
            </a:r>
          </a:p>
          <a:p>
            <a:pPr marL="285750" marR="0" lvl="0" indent="-28575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1" u="none" strike="noStrike" kern="1200" cap="none" spc="0" baseline="0" dirty="0">
                <a:solidFill>
                  <a:srgbClr val="000000"/>
                </a:solidFill>
                <a:uFillTx/>
                <a:latin typeface="Aptos"/>
              </a:rPr>
              <a:t>It doesn’t matter what Garry says they do something completely different;</a:t>
            </a:r>
          </a:p>
          <a:p>
            <a:pPr marL="285750" marR="0" lvl="0" indent="-28575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1" u="none" strike="noStrike" kern="1200" cap="none" spc="0" baseline="0" dirty="0">
                <a:solidFill>
                  <a:srgbClr val="000000"/>
                </a:solidFill>
                <a:uFillTx/>
                <a:latin typeface="Aptos"/>
              </a:rPr>
              <a:t>It also shows that trays of meat were left out on the tables  instead of being  in the fridge, which made them go bad.</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1" u="sng" strike="noStrike" kern="1200" cap="none" spc="0" baseline="0" dirty="0">
              <a:solidFill>
                <a:srgbClr val="000000"/>
              </a:solidFill>
              <a:uFillTx/>
              <a:latin typeface="Aptos"/>
            </a:endParaRPr>
          </a:p>
        </p:txBody>
      </p:sp>
      <p:sp>
        <p:nvSpPr>
          <p:cNvPr id="14" name="Arrow: Curved Left 49">
            <a:extLst>
              <a:ext uri="{FF2B5EF4-FFF2-40B4-BE49-F238E27FC236}">
                <a16:creationId xmlns:a16="http://schemas.microsoft.com/office/drawing/2014/main" id="{1756C5B9-EF8F-E27B-967C-288289958A1B}"/>
              </a:ext>
            </a:extLst>
          </p:cNvPr>
          <p:cNvSpPr/>
          <p:nvPr/>
        </p:nvSpPr>
        <p:spPr>
          <a:xfrm rot="7132744">
            <a:off x="2730675" y="3300983"/>
            <a:ext cx="731520" cy="3752693"/>
          </a:xfrm>
          <a:custGeom>
            <a:avLst>
              <a:gd name="f13" fmla="val 25000"/>
              <a:gd name="f14" fmla="val 50000"/>
              <a:gd name="f15" fmla="val 25000"/>
            </a:avLst>
            <a:gdLst>
              <a:gd name="f3" fmla="val 10800000"/>
              <a:gd name="f4" fmla="val 5400000"/>
              <a:gd name="f5" fmla="val 16200000"/>
              <a:gd name="f6" fmla="val 180"/>
              <a:gd name="f7" fmla="val w"/>
              <a:gd name="f8" fmla="val h"/>
              <a:gd name="f9" fmla="val ss"/>
              <a:gd name="f10" fmla="val 0"/>
              <a:gd name="f11" fmla="*/ 5419351 1 1725033"/>
              <a:gd name="f12" fmla="+- 0 0 5400000"/>
              <a:gd name="f13" fmla="val 25000"/>
              <a:gd name="f14" fmla="val 50000"/>
              <a:gd name="f15" fmla="val 25000"/>
              <a:gd name="f16" fmla="+- 0 0 -270"/>
              <a:gd name="f17" fmla="+- 0 0 -90"/>
              <a:gd name="f18" fmla="+- 0 0 -180"/>
              <a:gd name="f19" fmla="abs f7"/>
              <a:gd name="f20" fmla="abs f8"/>
              <a:gd name="f21" fmla="abs f9"/>
              <a:gd name="f22" fmla="val f10"/>
              <a:gd name="f23" fmla="val f14"/>
              <a:gd name="f24" fmla="val f13"/>
              <a:gd name="f25" fmla="val f15"/>
              <a:gd name="f26" fmla="*/ f16 f3 1"/>
              <a:gd name="f27" fmla="*/ f17 f3 1"/>
              <a:gd name="f28" fmla="*/ f18 f3 1"/>
              <a:gd name="f29" fmla="?: f19 f7 1"/>
              <a:gd name="f30" fmla="?: f20 f8 1"/>
              <a:gd name="f31" fmla="?: f21 f9 1"/>
              <a:gd name="f32" fmla="*/ f26 1 f6"/>
              <a:gd name="f33" fmla="*/ f27 1 f6"/>
              <a:gd name="f34" fmla="*/ f28 1 f6"/>
              <a:gd name="f35" fmla="*/ f29 1 21600"/>
              <a:gd name="f36" fmla="*/ f30 1 21600"/>
              <a:gd name="f37" fmla="*/ 21600 f29 1"/>
              <a:gd name="f38" fmla="*/ 21600 f30 1"/>
              <a:gd name="f39" fmla="+- f32 0 f4"/>
              <a:gd name="f40" fmla="+- f33 0 f4"/>
              <a:gd name="f41" fmla="+- f34 0 f4"/>
              <a:gd name="f42" fmla="min f36 f35"/>
              <a:gd name="f43" fmla="*/ f37 1 f31"/>
              <a:gd name="f44" fmla="*/ f38 1 f31"/>
              <a:gd name="f45" fmla="val f43"/>
              <a:gd name="f46" fmla="val f44"/>
              <a:gd name="f47" fmla="*/ f22 f42 1"/>
              <a:gd name="f48" fmla="+- f46 0 f22"/>
              <a:gd name="f49" fmla="+- f45 0 f22"/>
              <a:gd name="f50" fmla="*/ f45 f42 1"/>
              <a:gd name="f51" fmla="*/ f46 f42 1"/>
              <a:gd name="f52" fmla="*/ f48 1 2"/>
              <a:gd name="f53" fmla="min f49 f48"/>
              <a:gd name="f54" fmla="*/ f49 f49 1"/>
              <a:gd name="f55" fmla="*/ f49 f42 1"/>
              <a:gd name="f56" fmla="*/ f53 f24 1"/>
              <a:gd name="f57" fmla="*/ f53 f23 1"/>
              <a:gd name="f58" fmla="*/ f53 f25 1"/>
              <a:gd name="f59" fmla="*/ f56 1 100000"/>
              <a:gd name="f60" fmla="*/ f57 1 100000"/>
              <a:gd name="f61" fmla="*/ f58 1 100000"/>
              <a:gd name="f62" fmla="+- f59 f60 0"/>
              <a:gd name="f63" fmla="*/ f59 f59 1"/>
              <a:gd name="f64" fmla="*/ f61 f61 1"/>
              <a:gd name="f65" fmla="+- f60 0 f59"/>
              <a:gd name="f66" fmla="*/ f60 1 2"/>
              <a:gd name="f67" fmla="+- f22 f61 0"/>
              <a:gd name="f68" fmla="+- 0 0 f61"/>
              <a:gd name="f69" fmla="*/ f59 1 2"/>
              <a:gd name="f70" fmla="*/ f62 1 4"/>
              <a:gd name="f71" fmla="+- f54 0 f64"/>
              <a:gd name="f72" fmla="*/ f65 1 2"/>
              <a:gd name="f73" fmla="+- f46 0 f66"/>
              <a:gd name="f74" fmla="+- 0 0 f68"/>
              <a:gd name="f75" fmla="+- 0 0 f69"/>
              <a:gd name="f76" fmla="*/ f67 f42 1"/>
              <a:gd name="f77" fmla="*/ f69 f42 1"/>
              <a:gd name="f78" fmla="+- f52 0 f70"/>
              <a:gd name="f79" fmla="sqrt f71"/>
              <a:gd name="f80" fmla="+- 0 0 f75"/>
              <a:gd name="f81" fmla="*/ f73 f42 1"/>
              <a:gd name="f82" fmla="*/ f78 2 1"/>
              <a:gd name="f83" fmla="+- f78 f59 0"/>
              <a:gd name="f84" fmla="*/ f79 f78 1"/>
              <a:gd name="f85" fmla="*/ f78 f42 1"/>
              <a:gd name="f86" fmla="*/ f82 f82 1"/>
              <a:gd name="f87" fmla="*/ f84 1 f49"/>
              <a:gd name="f88" fmla="+- f78 f83 0"/>
              <a:gd name="f89" fmla="*/ f83 f42 1"/>
              <a:gd name="f90" fmla="+- f86 0 f63"/>
              <a:gd name="f91" fmla="+- f78 f87 0"/>
              <a:gd name="f92" fmla="+- f83 f87 0"/>
              <a:gd name="f93" fmla="+- 0 0 f87"/>
              <a:gd name="f94" fmla="*/ f88 1 2"/>
              <a:gd name="f95" fmla="sqrt f90"/>
              <a:gd name="f96" fmla="+- f91 0 f72"/>
              <a:gd name="f97" fmla="+- f92 f72 0"/>
              <a:gd name="f98" fmla="+- 0 0 f93"/>
              <a:gd name="f99" fmla="*/ f91 f42 1"/>
              <a:gd name="f100" fmla="*/ f94 f42 1"/>
              <a:gd name="f101" fmla="*/ f95 f49 1"/>
              <a:gd name="f102" fmla="at2 f74 f98"/>
              <a:gd name="f103" fmla="*/ f96 f42 1"/>
              <a:gd name="f104" fmla="*/ f97 f42 1"/>
              <a:gd name="f105" fmla="*/ f101 1 f82"/>
              <a:gd name="f106" fmla="+- f102 f4 0"/>
              <a:gd name="f107" fmla="*/ f106 f11 1"/>
              <a:gd name="f108" fmla="+- 0 0 f105"/>
              <a:gd name="f109" fmla="*/ f107 1 f3"/>
              <a:gd name="f110" fmla="+- 0 0 f108"/>
              <a:gd name="f111" fmla="+- 0 0 f109"/>
              <a:gd name="f112" fmla="at2 f110 f80"/>
              <a:gd name="f113" fmla="val f111"/>
              <a:gd name="f114" fmla="+- f112 f4 0"/>
              <a:gd name="f115" fmla="+- 0 0 f113"/>
              <a:gd name="f116" fmla="*/ f114 f11 1"/>
              <a:gd name="f117" fmla="*/ f115 f3 1"/>
              <a:gd name="f118" fmla="*/ f116 1 f3"/>
              <a:gd name="f119" fmla="*/ f117 1 f11"/>
              <a:gd name="f120" fmla="+- 0 0 f118"/>
              <a:gd name="f121" fmla="+- f119 0 f4"/>
              <a:gd name="f122" fmla="val f120"/>
              <a:gd name="f123" fmla="+- 0 0 f122"/>
              <a:gd name="f124" fmla="*/ f123 f3 1"/>
              <a:gd name="f125" fmla="*/ f124 1 f11"/>
              <a:gd name="f126" fmla="+- f125 0 f4"/>
              <a:gd name="f127" fmla="+- f126 0 f121"/>
              <a:gd name="f128" fmla="+- f121 f126 0"/>
              <a:gd name="f129" fmla="+- 0 0 f126"/>
            </a:gdLst>
            <a:ahLst/>
            <a:cxnLst>
              <a:cxn ang="3cd4">
                <a:pos x="hc" y="t"/>
              </a:cxn>
              <a:cxn ang="0">
                <a:pos x="r" y="vc"/>
              </a:cxn>
              <a:cxn ang="cd4">
                <a:pos x="hc" y="b"/>
              </a:cxn>
              <a:cxn ang="cd2">
                <a:pos x="l" y="vc"/>
              </a:cxn>
              <a:cxn ang="f39">
                <a:pos x="f47" y="f77"/>
              </a:cxn>
              <a:cxn ang="f39">
                <a:pos x="f76" y="f103"/>
              </a:cxn>
              <a:cxn ang="f40">
                <a:pos x="f47" y="f81"/>
              </a:cxn>
              <a:cxn ang="f41">
                <a:pos x="f76" y="f104"/>
              </a:cxn>
              <a:cxn ang="f40">
                <a:pos x="f50" y="f100"/>
              </a:cxn>
            </a:cxnLst>
            <a:rect l="f47" t="f47" r="f50" b="f51"/>
            <a:pathLst>
              <a:path stroke="0">
                <a:moveTo>
                  <a:pt x="f47" y="f81"/>
                </a:moveTo>
                <a:lnTo>
                  <a:pt x="f76" y="f103"/>
                </a:lnTo>
                <a:lnTo>
                  <a:pt x="f76" y="f99"/>
                </a:lnTo>
                <a:arcTo wR="f55" hR="f85" stAng="f121" swAng="f127"/>
                <a:arcTo wR="f55" hR="f85" stAng="f129" swAng="f128"/>
                <a:lnTo>
                  <a:pt x="f76" y="f104"/>
                </a:lnTo>
                <a:close/>
              </a:path>
              <a:path stroke="0">
                <a:moveTo>
                  <a:pt x="f50" y="f89"/>
                </a:moveTo>
                <a:arcTo wR="f55" hR="f85" stAng="f10" swAng="f12"/>
                <a:lnTo>
                  <a:pt x="f47" y="f47"/>
                </a:lnTo>
                <a:arcTo wR="f55" hR="f85" stAng="f5" swAng="f4"/>
                <a:close/>
              </a:path>
              <a:path fill="none">
                <a:moveTo>
                  <a:pt x="f50" y="f89"/>
                </a:moveTo>
                <a:arcTo wR="f55" hR="f85" stAng="f10" swAng="f12"/>
                <a:lnTo>
                  <a:pt x="f47" y="f47"/>
                </a:lnTo>
                <a:arcTo wR="f55" hR="f85" stAng="f5" swAng="f4"/>
                <a:lnTo>
                  <a:pt x="f50" y="f89"/>
                </a:lnTo>
                <a:arcTo wR="f55" hR="f85" stAng="f10" swAng="f121"/>
                <a:lnTo>
                  <a:pt x="f76" y="f104"/>
                </a:lnTo>
                <a:lnTo>
                  <a:pt x="f47" y="f81"/>
                </a:lnTo>
                <a:lnTo>
                  <a:pt x="f76" y="f103"/>
                </a:lnTo>
                <a:lnTo>
                  <a:pt x="f76" y="f99"/>
                </a:lnTo>
                <a:arcTo wR="f55" hR="f85" stAng="f121" swAng="f127"/>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TextBox 14">
            <a:extLst>
              <a:ext uri="{FF2B5EF4-FFF2-40B4-BE49-F238E27FC236}">
                <a16:creationId xmlns:a16="http://schemas.microsoft.com/office/drawing/2014/main" id="{F64BB025-25F0-24C7-80AF-AF86BC680FF0}"/>
              </a:ext>
            </a:extLst>
          </p:cNvPr>
          <p:cNvSpPr txBox="1"/>
          <p:nvPr/>
        </p:nvSpPr>
        <p:spPr>
          <a:xfrm>
            <a:off x="1276782" y="3700864"/>
            <a:ext cx="11430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1" u="none" strike="noStrike" kern="1200" cap="none" spc="0" baseline="0" dirty="0">
                <a:solidFill>
                  <a:srgbClr val="000000"/>
                </a:solidFill>
                <a:uFillTx/>
                <a:latin typeface="Aptos"/>
              </a:rPr>
              <a:t>Garry</a:t>
            </a:r>
          </a:p>
        </p:txBody>
      </p:sp>
      <p:sp>
        <p:nvSpPr>
          <p:cNvPr id="2" name="TextBox 1">
            <a:extLst>
              <a:ext uri="{FF2B5EF4-FFF2-40B4-BE49-F238E27FC236}">
                <a16:creationId xmlns:a16="http://schemas.microsoft.com/office/drawing/2014/main" id="{D79235E6-66E2-7BDC-A82A-2CA627C2E187}"/>
              </a:ext>
            </a:extLst>
          </p:cNvPr>
          <p:cNvSpPr txBox="1"/>
          <p:nvPr/>
        </p:nvSpPr>
        <p:spPr>
          <a:xfrm>
            <a:off x="335666" y="6321752"/>
            <a:ext cx="1378583" cy="400110"/>
          </a:xfrm>
          <a:prstGeom prst="rect">
            <a:avLst/>
          </a:prstGeom>
          <a:noFill/>
        </p:spPr>
        <p:txBody>
          <a:bodyPr wrap="none" rtlCol="0">
            <a:spAutoFit/>
          </a:bodyPr>
          <a:lstStyle/>
          <a:p>
            <a:r>
              <a:rPr lang="en-GB" sz="2000" dirty="0"/>
              <a:t>Mariia </a:t>
            </a:r>
            <a:r>
              <a:rPr lang="en-GB" sz="2000" dirty="0" err="1"/>
              <a:t>Dyts</a:t>
            </a:r>
            <a:endParaRPr lang="en-GB" sz="2000" dirty="0"/>
          </a:p>
        </p:txBody>
      </p:sp>
    </p:spTree>
    <p:extLst>
      <p:ext uri="{BB962C8B-B14F-4D97-AF65-F5344CB8AC3E}">
        <p14:creationId xmlns:p14="http://schemas.microsoft.com/office/powerpoint/2010/main" val="3540742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41124-9A27-2710-F585-235E49D88617}"/>
              </a:ext>
            </a:extLst>
          </p:cNvPr>
          <p:cNvSpPr>
            <a:spLocks noGrp="1"/>
          </p:cNvSpPr>
          <p:nvPr>
            <p:ph type="title"/>
          </p:nvPr>
        </p:nvSpPr>
        <p:spPr/>
        <p:txBody>
          <a:bodyPr/>
          <a:lstStyle/>
          <a:p>
            <a:r>
              <a:rPr lang="en-GB" b="1" i="1" u="sng" dirty="0"/>
              <a:t>Solution</a:t>
            </a:r>
            <a:endParaRPr lang="en-GB" dirty="0"/>
          </a:p>
        </p:txBody>
      </p:sp>
      <p:sp>
        <p:nvSpPr>
          <p:cNvPr id="3" name="Content Placeholder 2">
            <a:extLst>
              <a:ext uri="{FF2B5EF4-FFF2-40B4-BE49-F238E27FC236}">
                <a16:creationId xmlns:a16="http://schemas.microsoft.com/office/drawing/2014/main" id="{A623A3C5-00D1-DC39-0479-26CF9707BF73}"/>
              </a:ext>
            </a:extLst>
          </p:cNvPr>
          <p:cNvSpPr>
            <a:spLocks noGrp="1"/>
          </p:cNvSpPr>
          <p:nvPr>
            <p:ph idx="1"/>
          </p:nvPr>
        </p:nvSpPr>
        <p:spPr/>
        <p:txBody>
          <a:bodyPr>
            <a:normAutofit/>
          </a:bodyPr>
          <a:lstStyle/>
          <a:p>
            <a:pPr lvl="0">
              <a:lnSpc>
                <a:spcPct val="160000"/>
              </a:lnSpc>
            </a:pPr>
            <a:r>
              <a:rPr lang="en-GB" sz="2000" dirty="0"/>
              <a:t>Introduce English language training for employees;</a:t>
            </a:r>
          </a:p>
          <a:p>
            <a:pPr lvl="0">
              <a:lnSpc>
                <a:spcPct val="160000"/>
              </a:lnSpc>
            </a:pPr>
            <a:r>
              <a:rPr lang="en-GB" sz="2000" dirty="0"/>
              <a:t>Use multilingual instructions and give each employee a personal copy in the language they speak;</a:t>
            </a:r>
          </a:p>
          <a:p>
            <a:pPr lvl="0">
              <a:lnSpc>
                <a:spcPct val="160000"/>
              </a:lnSpc>
            </a:pPr>
            <a:r>
              <a:rPr lang="en-GB" sz="2000" dirty="0"/>
              <a:t>Split people into small groups. Pack a leader in each group who speak well and can explain on their language;</a:t>
            </a:r>
          </a:p>
          <a:p>
            <a:pPr lvl="0">
              <a:lnSpc>
                <a:spcPct val="160000"/>
              </a:lnSpc>
            </a:pPr>
            <a:r>
              <a:rPr lang="en-GB" sz="2000" dirty="0"/>
              <a:t>Use pictures and sings to show safety and hygiene rules;</a:t>
            </a:r>
          </a:p>
          <a:p>
            <a:pPr lvl="0">
              <a:lnSpc>
                <a:spcPct val="160000"/>
              </a:lnSpc>
            </a:pPr>
            <a:r>
              <a:rPr lang="en-GB" sz="2000" dirty="0"/>
              <a:t>Hold regular meetings to talk about questions and problem</a:t>
            </a:r>
          </a:p>
        </p:txBody>
      </p:sp>
      <p:sp>
        <p:nvSpPr>
          <p:cNvPr id="4" name="TextBox 3">
            <a:extLst>
              <a:ext uri="{FF2B5EF4-FFF2-40B4-BE49-F238E27FC236}">
                <a16:creationId xmlns:a16="http://schemas.microsoft.com/office/drawing/2014/main" id="{44EB7EAE-8F10-5CD9-6385-100C377F2069}"/>
              </a:ext>
            </a:extLst>
          </p:cNvPr>
          <p:cNvSpPr txBox="1"/>
          <p:nvPr/>
        </p:nvSpPr>
        <p:spPr>
          <a:xfrm>
            <a:off x="335666" y="6321752"/>
            <a:ext cx="1378583" cy="400110"/>
          </a:xfrm>
          <a:prstGeom prst="rect">
            <a:avLst/>
          </a:prstGeom>
          <a:noFill/>
        </p:spPr>
        <p:txBody>
          <a:bodyPr wrap="none" rtlCol="0">
            <a:spAutoFit/>
          </a:bodyPr>
          <a:lstStyle/>
          <a:p>
            <a:r>
              <a:rPr lang="en-GB" sz="2000" dirty="0"/>
              <a:t>Mariia </a:t>
            </a:r>
            <a:r>
              <a:rPr lang="en-GB" sz="2000" dirty="0" err="1"/>
              <a:t>Dyts</a:t>
            </a:r>
            <a:endParaRPr lang="en-GB" sz="2000" dirty="0"/>
          </a:p>
        </p:txBody>
      </p:sp>
    </p:spTree>
    <p:extLst>
      <p:ext uri="{BB962C8B-B14F-4D97-AF65-F5344CB8AC3E}">
        <p14:creationId xmlns:p14="http://schemas.microsoft.com/office/powerpoint/2010/main" val="3308561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5" name="Título 1">
            <a:extLst>
              <a:ext uri="{FF2B5EF4-FFF2-40B4-BE49-F238E27FC236}">
                <a16:creationId xmlns:a16="http://schemas.microsoft.com/office/drawing/2014/main" id="{023064A6-A0A8-35AE-56FA-D105E1BE4D3E}"/>
              </a:ext>
            </a:extLst>
          </p:cNvPr>
          <p:cNvSpPr>
            <a:spLocks noGrp="1"/>
          </p:cNvSpPr>
          <p:nvPr>
            <p:ph type="title"/>
          </p:nvPr>
        </p:nvSpPr>
        <p:spPr/>
        <p:txBody>
          <a:bodyPr>
            <a:normAutofit/>
          </a:bodyPr>
          <a:lstStyle/>
          <a:p>
            <a:r>
              <a:rPr lang="es-419" dirty="0"/>
              <a:t>CULTURAL BARRIER</a:t>
            </a:r>
            <a:endParaRPr lang="es-NI" dirty="0"/>
          </a:p>
        </p:txBody>
      </p:sp>
      <p:sp>
        <p:nvSpPr>
          <p:cNvPr id="6" name="Subtítulo 2">
            <a:extLst>
              <a:ext uri="{FF2B5EF4-FFF2-40B4-BE49-F238E27FC236}">
                <a16:creationId xmlns:a16="http://schemas.microsoft.com/office/drawing/2014/main" id="{4DBB601D-940A-2183-5A1C-C3CA082FD4BA}"/>
              </a:ext>
            </a:extLst>
          </p:cNvPr>
          <p:cNvSpPr>
            <a:spLocks noGrp="1"/>
          </p:cNvSpPr>
          <p:nvPr>
            <p:ph idx="1"/>
          </p:nvPr>
        </p:nvSpPr>
        <p:spPr/>
        <p:txBody>
          <a:bodyPr>
            <a:normAutofit lnSpcReduction="10000"/>
          </a:bodyPr>
          <a:lstStyle/>
          <a:p>
            <a:pPr marL="0" indent="0">
              <a:buNone/>
            </a:pPr>
            <a:r>
              <a:rPr lang="es-419" sz="2000" dirty="0"/>
              <a:t>                          EXPLANATION</a:t>
            </a:r>
          </a:p>
          <a:p>
            <a:pPr>
              <a:lnSpc>
                <a:spcPct val="150000"/>
              </a:lnSpc>
            </a:pPr>
            <a:r>
              <a:rPr lang="es-NI" sz="2000" dirty="0" err="1"/>
              <a:t>The</a:t>
            </a:r>
            <a:r>
              <a:rPr lang="es-NI" sz="2000" dirty="0"/>
              <a:t> cultural </a:t>
            </a:r>
            <a:r>
              <a:rPr lang="es-NI" sz="2000" dirty="0" err="1"/>
              <a:t>barrier</a:t>
            </a:r>
            <a:r>
              <a:rPr lang="es-NI" sz="2000" dirty="0"/>
              <a:t> </a:t>
            </a:r>
            <a:r>
              <a:rPr lang="es-NI" sz="2000" dirty="0" err="1"/>
              <a:t>happens</a:t>
            </a:r>
            <a:r>
              <a:rPr lang="es-NI" sz="2000" dirty="0"/>
              <a:t> </a:t>
            </a:r>
            <a:r>
              <a:rPr lang="es-NI" sz="2000" dirty="0" err="1"/>
              <a:t>because</a:t>
            </a:r>
            <a:r>
              <a:rPr lang="es-NI" sz="2000" dirty="0"/>
              <a:t> </a:t>
            </a:r>
            <a:r>
              <a:rPr lang="es-NI" sz="2000" dirty="0" err="1"/>
              <a:t>workers</a:t>
            </a:r>
            <a:r>
              <a:rPr lang="es-NI" sz="2000" dirty="0"/>
              <a:t> </a:t>
            </a:r>
            <a:r>
              <a:rPr lang="es-NI" sz="2000" dirty="0" err="1"/>
              <a:t>from</a:t>
            </a:r>
            <a:r>
              <a:rPr lang="es-NI" sz="2000" dirty="0"/>
              <a:t> </a:t>
            </a:r>
            <a:r>
              <a:rPr lang="es-NI" sz="2000" dirty="0" err="1"/>
              <a:t>different</a:t>
            </a:r>
            <a:r>
              <a:rPr lang="es-NI" sz="2000" dirty="0"/>
              <a:t> cultures </a:t>
            </a:r>
            <a:r>
              <a:rPr lang="es-NI" sz="2000" dirty="0" err="1"/>
              <a:t>understand</a:t>
            </a:r>
            <a:r>
              <a:rPr lang="es-NI" sz="2000" dirty="0"/>
              <a:t> </a:t>
            </a:r>
            <a:r>
              <a:rPr lang="es-NI" sz="2000" dirty="0" err="1"/>
              <a:t>instructions</a:t>
            </a:r>
            <a:r>
              <a:rPr lang="es-NI" sz="2000" dirty="0"/>
              <a:t> </a:t>
            </a:r>
            <a:r>
              <a:rPr lang="es-NI" sz="2000" dirty="0" err="1"/>
              <a:t>differently</a:t>
            </a:r>
            <a:r>
              <a:rPr lang="es-NI" sz="2000" dirty="0"/>
              <a:t>. At Flight </a:t>
            </a:r>
            <a:r>
              <a:rPr lang="es-NI" sz="2000" dirty="0" err="1"/>
              <a:t>Foods</a:t>
            </a:r>
            <a:r>
              <a:rPr lang="es-NI" sz="2000" dirty="0"/>
              <a:t>, </a:t>
            </a:r>
            <a:r>
              <a:rPr lang="es-NI" sz="2000" dirty="0" err="1"/>
              <a:t>language</a:t>
            </a:r>
            <a:r>
              <a:rPr lang="es-NI" sz="2000" dirty="0"/>
              <a:t> </a:t>
            </a:r>
            <a:r>
              <a:rPr lang="es-NI" sz="2000" dirty="0" err="1"/>
              <a:t>differences</a:t>
            </a:r>
            <a:r>
              <a:rPr lang="es-NI" sz="2000" dirty="0"/>
              <a:t> and </a:t>
            </a:r>
            <a:r>
              <a:rPr lang="es-NI" sz="2000" dirty="0" err="1"/>
              <a:t>different</a:t>
            </a:r>
            <a:r>
              <a:rPr lang="es-NI" sz="2000" dirty="0"/>
              <a:t> </a:t>
            </a:r>
            <a:r>
              <a:rPr lang="es-NI" sz="2000" dirty="0" err="1"/>
              <a:t>ways</a:t>
            </a:r>
            <a:r>
              <a:rPr lang="es-NI" sz="2000" dirty="0"/>
              <a:t> </a:t>
            </a:r>
            <a:r>
              <a:rPr lang="es-NI" sz="2000" dirty="0" err="1"/>
              <a:t>of</a:t>
            </a:r>
            <a:r>
              <a:rPr lang="es-NI" sz="2000" dirty="0"/>
              <a:t> </a:t>
            </a:r>
            <a:r>
              <a:rPr lang="es-NI" sz="2000" dirty="0" err="1"/>
              <a:t>understanding</a:t>
            </a:r>
            <a:r>
              <a:rPr lang="es-NI" sz="2000" dirty="0"/>
              <a:t> rules cause </a:t>
            </a:r>
            <a:r>
              <a:rPr lang="es-NI" sz="2000" dirty="0" err="1"/>
              <a:t>confusion</a:t>
            </a:r>
            <a:r>
              <a:rPr lang="es-NI" sz="2000" dirty="0"/>
              <a:t> and </a:t>
            </a:r>
            <a:r>
              <a:rPr lang="es-NI" sz="2000" dirty="0" err="1"/>
              <a:t>mistakes</a:t>
            </a:r>
            <a:r>
              <a:rPr lang="es-NI" sz="2000" dirty="0"/>
              <a:t>.</a:t>
            </a:r>
            <a:endParaRPr lang="es-419" sz="2000" dirty="0"/>
          </a:p>
          <a:p>
            <a:pPr>
              <a:lnSpc>
                <a:spcPct val="150000"/>
              </a:lnSpc>
            </a:pPr>
            <a:endParaRPr lang="es-419" sz="2000" dirty="0"/>
          </a:p>
          <a:p>
            <a:pPr>
              <a:lnSpc>
                <a:spcPct val="150000"/>
              </a:lnSpc>
            </a:pPr>
            <a:r>
              <a:rPr lang="es-419" sz="2000" dirty="0" err="1"/>
              <a:t>For</a:t>
            </a:r>
            <a:r>
              <a:rPr lang="es-419" sz="2000" dirty="0"/>
              <a:t> </a:t>
            </a:r>
            <a:r>
              <a:rPr lang="es-419" sz="2000" dirty="0" err="1"/>
              <a:t>example</a:t>
            </a:r>
            <a:r>
              <a:rPr lang="es-419" sz="2000" dirty="0"/>
              <a:t>, </a:t>
            </a:r>
            <a:r>
              <a:rPr lang="es-419" sz="2000" dirty="0" err="1"/>
              <a:t>many</a:t>
            </a:r>
            <a:r>
              <a:rPr lang="es-419" sz="2000" dirty="0"/>
              <a:t> </a:t>
            </a:r>
            <a:r>
              <a:rPr lang="es-419" sz="2000" dirty="0" err="1"/>
              <a:t>workers</a:t>
            </a:r>
            <a:r>
              <a:rPr lang="es-419" sz="2000" dirty="0"/>
              <a:t> do </a:t>
            </a:r>
            <a:r>
              <a:rPr lang="es-419" sz="2000" dirty="0" err="1"/>
              <a:t>not</a:t>
            </a:r>
            <a:r>
              <a:rPr lang="es-419" sz="2000" dirty="0"/>
              <a:t> </a:t>
            </a:r>
            <a:r>
              <a:rPr lang="es-419" sz="2000" dirty="0" err="1"/>
              <a:t>speak</a:t>
            </a:r>
            <a:r>
              <a:rPr lang="es-419" sz="2000" dirty="0"/>
              <a:t> English </a:t>
            </a:r>
            <a:r>
              <a:rPr lang="es-419" sz="2000" dirty="0" err="1"/>
              <a:t>well</a:t>
            </a:r>
            <a:r>
              <a:rPr lang="es-419" sz="2000" dirty="0"/>
              <a:t>, so </a:t>
            </a:r>
            <a:r>
              <a:rPr lang="es-419" sz="2000" dirty="0" err="1"/>
              <a:t>they</a:t>
            </a:r>
            <a:r>
              <a:rPr lang="es-419" sz="2000" dirty="0"/>
              <a:t> </a:t>
            </a:r>
            <a:r>
              <a:rPr lang="es-419" sz="2000" dirty="0" err="1"/>
              <a:t>cannot</a:t>
            </a:r>
            <a:r>
              <a:rPr lang="es-419" sz="2000" dirty="0"/>
              <a:t> </a:t>
            </a:r>
            <a:r>
              <a:rPr lang="es-419" sz="2000" dirty="0" err="1"/>
              <a:t>fully</a:t>
            </a:r>
            <a:r>
              <a:rPr lang="es-419" sz="2000" dirty="0"/>
              <a:t> </a:t>
            </a:r>
            <a:r>
              <a:rPr lang="es-419" sz="2000" dirty="0" err="1"/>
              <a:t>understand</a:t>
            </a:r>
            <a:r>
              <a:rPr lang="es-419" sz="2000" dirty="0"/>
              <a:t> </a:t>
            </a:r>
            <a:r>
              <a:rPr lang="es-419" sz="2000" dirty="0" err="1"/>
              <a:t>the</a:t>
            </a:r>
            <a:r>
              <a:rPr lang="es-419" sz="2000" dirty="0"/>
              <a:t> </a:t>
            </a:r>
            <a:r>
              <a:rPr lang="es-419" sz="2000" dirty="0" err="1"/>
              <a:t>hygiene</a:t>
            </a:r>
            <a:r>
              <a:rPr lang="es-419" sz="2000" dirty="0"/>
              <a:t> </a:t>
            </a:r>
            <a:r>
              <a:rPr lang="es-419" sz="2000" dirty="0" err="1"/>
              <a:t>signs</a:t>
            </a:r>
            <a:r>
              <a:rPr lang="es-419" sz="2000" dirty="0"/>
              <a:t> </a:t>
            </a:r>
            <a:r>
              <a:rPr lang="es-419" sz="2000" dirty="0" err="1"/>
              <a:t>on</a:t>
            </a:r>
            <a:r>
              <a:rPr lang="es-419" sz="2000" dirty="0"/>
              <a:t> </a:t>
            </a:r>
            <a:r>
              <a:rPr lang="es-419" sz="2000" dirty="0" err="1"/>
              <a:t>the</a:t>
            </a:r>
            <a:r>
              <a:rPr lang="es-419" sz="2000" dirty="0"/>
              <a:t> </a:t>
            </a:r>
            <a:r>
              <a:rPr lang="es-419" sz="2000" dirty="0" err="1"/>
              <a:t>walls</a:t>
            </a:r>
            <a:r>
              <a:rPr lang="es-419" sz="2000" dirty="0"/>
              <a:t>. </a:t>
            </a:r>
            <a:r>
              <a:rPr lang="es-419" sz="2000" dirty="0" err="1"/>
              <a:t>Some</a:t>
            </a:r>
            <a:r>
              <a:rPr lang="es-419" sz="2000" dirty="0"/>
              <a:t> </a:t>
            </a:r>
            <a:r>
              <a:rPr lang="es-419" sz="2000" dirty="0" err="1"/>
              <a:t>employees</a:t>
            </a:r>
            <a:r>
              <a:rPr lang="es-419" sz="2000" dirty="0"/>
              <a:t> </a:t>
            </a:r>
            <a:r>
              <a:rPr lang="es-419" sz="2000" dirty="0" err="1"/>
              <a:t>also</a:t>
            </a:r>
            <a:r>
              <a:rPr lang="es-419" sz="2000" dirty="0"/>
              <a:t> </a:t>
            </a:r>
            <a:r>
              <a:rPr lang="es-419" sz="2000" dirty="0" err="1"/>
              <a:t>understand</a:t>
            </a:r>
            <a:r>
              <a:rPr lang="es-419" sz="2000" dirty="0"/>
              <a:t> rules </a:t>
            </a:r>
            <a:r>
              <a:rPr lang="es-419" sz="2000" dirty="0" err="1"/>
              <a:t>differently</a:t>
            </a:r>
            <a:r>
              <a:rPr lang="es-419" sz="2000" dirty="0"/>
              <a:t> </a:t>
            </a:r>
            <a:r>
              <a:rPr lang="es-419" sz="2000" dirty="0" err="1"/>
              <a:t>because</a:t>
            </a:r>
            <a:r>
              <a:rPr lang="es-419" sz="2000" dirty="0"/>
              <a:t> </a:t>
            </a:r>
            <a:r>
              <a:rPr lang="es-419" sz="2000" dirty="0" err="1"/>
              <a:t>of</a:t>
            </a:r>
            <a:r>
              <a:rPr lang="es-419" sz="2000" dirty="0"/>
              <a:t> </a:t>
            </a:r>
            <a:r>
              <a:rPr lang="es-419" sz="2000" dirty="0" err="1"/>
              <a:t>their</a:t>
            </a:r>
            <a:r>
              <a:rPr lang="es-419" sz="2000" dirty="0"/>
              <a:t> cultural </a:t>
            </a:r>
            <a:r>
              <a:rPr lang="es-419" sz="2000" dirty="0" err="1"/>
              <a:t>habits</a:t>
            </a:r>
            <a:r>
              <a:rPr lang="es-419" sz="2000" dirty="0"/>
              <a:t> </a:t>
            </a:r>
            <a:r>
              <a:rPr lang="es-419" sz="2000" dirty="0" err="1"/>
              <a:t>or</a:t>
            </a:r>
            <a:r>
              <a:rPr lang="es-419" sz="2000" dirty="0"/>
              <a:t> </a:t>
            </a:r>
            <a:r>
              <a:rPr lang="es-419" sz="2000" dirty="0" err="1"/>
              <a:t>previous</a:t>
            </a:r>
            <a:r>
              <a:rPr lang="es-419" sz="2000" dirty="0"/>
              <a:t> </a:t>
            </a:r>
            <a:r>
              <a:rPr lang="es-419" sz="2000" dirty="0" err="1"/>
              <a:t>experiences</a:t>
            </a:r>
            <a:r>
              <a:rPr lang="es-419" sz="2000" dirty="0"/>
              <a:t>. </a:t>
            </a:r>
            <a:r>
              <a:rPr lang="es-419" sz="2000" dirty="0" err="1"/>
              <a:t>This</a:t>
            </a:r>
            <a:r>
              <a:rPr lang="es-419" sz="2000" dirty="0"/>
              <a:t> </a:t>
            </a:r>
            <a:r>
              <a:rPr lang="es-419" sz="2000" dirty="0" err="1"/>
              <a:t>is</a:t>
            </a:r>
            <a:r>
              <a:rPr lang="es-419" sz="2000" dirty="0"/>
              <a:t> </a:t>
            </a:r>
            <a:r>
              <a:rPr lang="es-419" sz="2000" dirty="0" err="1"/>
              <a:t>why</a:t>
            </a:r>
            <a:r>
              <a:rPr lang="es-419" sz="2000" dirty="0"/>
              <a:t> </a:t>
            </a:r>
            <a:r>
              <a:rPr lang="es-419" sz="2000" dirty="0" err="1"/>
              <a:t>mistakes</a:t>
            </a:r>
            <a:r>
              <a:rPr lang="es-419" sz="2000" dirty="0"/>
              <a:t> </a:t>
            </a:r>
            <a:r>
              <a:rPr lang="es-419" sz="2000" dirty="0" err="1"/>
              <a:t>happen</a:t>
            </a:r>
            <a:r>
              <a:rPr lang="es-419" sz="2000" dirty="0"/>
              <a:t>, </a:t>
            </a:r>
            <a:r>
              <a:rPr lang="es-419" sz="2000" dirty="0" err="1"/>
              <a:t>such</a:t>
            </a:r>
            <a:r>
              <a:rPr lang="es-419" sz="2000" dirty="0"/>
              <a:t> as </a:t>
            </a:r>
            <a:r>
              <a:rPr lang="es-419" sz="2000" dirty="0" err="1"/>
              <a:t>leaving</a:t>
            </a:r>
            <a:r>
              <a:rPr lang="es-419" sz="2000" dirty="0"/>
              <a:t> </a:t>
            </a:r>
            <a:r>
              <a:rPr lang="es-419" sz="2000" dirty="0" err="1"/>
              <a:t>the</a:t>
            </a:r>
            <a:r>
              <a:rPr lang="es-419" sz="2000" dirty="0"/>
              <a:t> </a:t>
            </a:r>
            <a:r>
              <a:rPr lang="es-419" sz="2000" dirty="0" err="1"/>
              <a:t>chicken</a:t>
            </a:r>
            <a:r>
              <a:rPr lang="es-419" sz="2000" dirty="0"/>
              <a:t> </a:t>
            </a:r>
            <a:r>
              <a:rPr lang="es-419" sz="2000" dirty="0" err="1"/>
              <a:t>out</a:t>
            </a:r>
            <a:r>
              <a:rPr lang="es-419" sz="2000" dirty="0"/>
              <a:t> overnight </a:t>
            </a:r>
            <a:r>
              <a:rPr lang="es-419" sz="2000" dirty="0" err="1"/>
              <a:t>or</a:t>
            </a:r>
            <a:r>
              <a:rPr lang="es-419" sz="2000" dirty="0"/>
              <a:t> </a:t>
            </a:r>
            <a:r>
              <a:rPr lang="es-419" sz="2000" dirty="0" err="1"/>
              <a:t>not</a:t>
            </a:r>
            <a:r>
              <a:rPr lang="es-419" sz="2000" dirty="0"/>
              <a:t> </a:t>
            </a:r>
            <a:r>
              <a:rPr lang="es-419" sz="2000" dirty="0" err="1"/>
              <a:t>following</a:t>
            </a:r>
            <a:r>
              <a:rPr lang="es-419" sz="2000" dirty="0"/>
              <a:t> safety </a:t>
            </a:r>
            <a:r>
              <a:rPr lang="es-419" sz="2000" dirty="0" err="1"/>
              <a:t>procedures</a:t>
            </a:r>
            <a:r>
              <a:rPr lang="es-419" sz="2000" dirty="0"/>
              <a:t> </a:t>
            </a:r>
            <a:r>
              <a:rPr lang="es-419" sz="2000" dirty="0" err="1"/>
              <a:t>correctly</a:t>
            </a:r>
            <a:r>
              <a:rPr lang="es-419" sz="2000" dirty="0"/>
              <a:t>.</a:t>
            </a:r>
          </a:p>
          <a:p>
            <a:pPr marL="0" indent="0">
              <a:buNone/>
            </a:pPr>
            <a:endParaRPr lang="es-NI" sz="3200" dirty="0"/>
          </a:p>
        </p:txBody>
      </p:sp>
      <p:sp>
        <p:nvSpPr>
          <p:cNvPr id="2" name="TextBox 1">
            <a:extLst>
              <a:ext uri="{FF2B5EF4-FFF2-40B4-BE49-F238E27FC236}">
                <a16:creationId xmlns:a16="http://schemas.microsoft.com/office/drawing/2014/main" id="{35D9C339-E58E-FDB9-7B77-A5D6A485B7ED}"/>
              </a:ext>
            </a:extLst>
          </p:cNvPr>
          <p:cNvSpPr txBox="1"/>
          <p:nvPr/>
        </p:nvSpPr>
        <p:spPr>
          <a:xfrm>
            <a:off x="6996896" y="6259010"/>
            <a:ext cx="1886674" cy="400110"/>
          </a:xfrm>
          <a:prstGeom prst="rect">
            <a:avLst/>
          </a:prstGeom>
          <a:noFill/>
        </p:spPr>
        <p:txBody>
          <a:bodyPr wrap="square" rtlCol="0">
            <a:spAutoFit/>
          </a:bodyPr>
          <a:lstStyle/>
          <a:p>
            <a:r>
              <a:rPr lang="en-GB" sz="2000" dirty="0"/>
              <a:t>Hazel Robleto</a:t>
            </a:r>
          </a:p>
        </p:txBody>
      </p:sp>
    </p:spTree>
    <p:extLst>
      <p:ext uri="{BB962C8B-B14F-4D97-AF65-F5344CB8AC3E}">
        <p14:creationId xmlns:p14="http://schemas.microsoft.com/office/powerpoint/2010/main" val="1404586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Título 1">
            <a:extLst>
              <a:ext uri="{FF2B5EF4-FFF2-40B4-BE49-F238E27FC236}">
                <a16:creationId xmlns:a16="http://schemas.microsoft.com/office/drawing/2014/main" id="{7F8DE056-C1D8-6A2F-5BE8-FE79B6B51A46}"/>
              </a:ext>
            </a:extLst>
          </p:cNvPr>
          <p:cNvSpPr>
            <a:spLocks noGrp="1"/>
          </p:cNvSpPr>
          <p:nvPr>
            <p:ph type="title"/>
          </p:nvPr>
        </p:nvSpPr>
        <p:spPr/>
        <p:txBody>
          <a:bodyPr/>
          <a:lstStyle/>
          <a:p>
            <a:r>
              <a:rPr lang="es-NI" dirty="0"/>
              <a:t>Communication </a:t>
            </a:r>
            <a:r>
              <a:rPr lang="es-NI" dirty="0" err="1"/>
              <a:t>Models</a:t>
            </a:r>
            <a:endParaRPr lang="es-NI" dirty="0"/>
          </a:p>
        </p:txBody>
      </p:sp>
      <p:sp>
        <p:nvSpPr>
          <p:cNvPr id="3" name="Content Placeholder 2">
            <a:extLst>
              <a:ext uri="{FF2B5EF4-FFF2-40B4-BE49-F238E27FC236}">
                <a16:creationId xmlns:a16="http://schemas.microsoft.com/office/drawing/2014/main" id="{DD35373A-3AE6-DD9F-D179-5FDA93AC3775}"/>
              </a:ext>
            </a:extLst>
          </p:cNvPr>
          <p:cNvSpPr>
            <a:spLocks noGrp="1"/>
          </p:cNvSpPr>
          <p:nvPr>
            <p:ph idx="1"/>
          </p:nvPr>
        </p:nvSpPr>
        <p:spPr/>
        <p:txBody>
          <a:bodyPr>
            <a:normAutofit fontScale="25000" lnSpcReduction="20000"/>
          </a:bodyPr>
          <a:lstStyle/>
          <a:p>
            <a:pPr>
              <a:lnSpc>
                <a:spcPct val="170000"/>
              </a:lnSpc>
            </a:pPr>
            <a:r>
              <a:rPr lang="es-NI" sz="5600" b="1" dirty="0"/>
              <a:t>Shannon &amp; Weaver</a:t>
            </a:r>
            <a:r>
              <a:rPr lang="es-419" sz="5600" b="1" dirty="0"/>
              <a:t>:</a:t>
            </a:r>
          </a:p>
          <a:p>
            <a:pPr marL="0" indent="0">
              <a:lnSpc>
                <a:spcPct val="170000"/>
              </a:lnSpc>
              <a:buNone/>
            </a:pPr>
            <a:r>
              <a:rPr lang="es-NI" sz="5600" dirty="0"/>
              <a:t>Cultural </a:t>
            </a:r>
            <a:r>
              <a:rPr lang="es-NI" sz="5600" dirty="0" err="1"/>
              <a:t>differences</a:t>
            </a:r>
            <a:r>
              <a:rPr lang="es-NI" sz="5600" dirty="0"/>
              <a:t> = </a:t>
            </a:r>
            <a:r>
              <a:rPr lang="es-NI" sz="5600" dirty="0" err="1"/>
              <a:t>communication</a:t>
            </a:r>
            <a:r>
              <a:rPr lang="es-NI" sz="5600" dirty="0"/>
              <a:t> </a:t>
            </a:r>
            <a:r>
              <a:rPr lang="es-NI" sz="5600" dirty="0" err="1"/>
              <a:t>noise</a:t>
            </a:r>
            <a:endParaRPr lang="es-419" sz="5600" dirty="0"/>
          </a:p>
          <a:p>
            <a:pPr marL="0" indent="0">
              <a:lnSpc>
                <a:spcPct val="170000"/>
              </a:lnSpc>
              <a:buNone/>
            </a:pPr>
            <a:r>
              <a:rPr lang="es-NI" sz="5600" dirty="0" err="1"/>
              <a:t>Instructions</a:t>
            </a:r>
            <a:r>
              <a:rPr lang="es-NI" sz="5600" dirty="0"/>
              <a:t> in English </a:t>
            </a:r>
            <a:r>
              <a:rPr lang="es-NI" sz="5600" dirty="0" err="1"/>
              <a:t>misunderstood</a:t>
            </a:r>
            <a:endParaRPr lang="es-419" sz="5600" dirty="0"/>
          </a:p>
          <a:p>
            <a:pPr marL="0" indent="0">
              <a:lnSpc>
                <a:spcPct val="170000"/>
              </a:lnSpc>
              <a:buNone/>
            </a:pPr>
            <a:r>
              <a:rPr lang="es-NI" sz="5600" dirty="0"/>
              <a:t>Leads </a:t>
            </a:r>
            <a:r>
              <a:rPr lang="es-NI" sz="5600" dirty="0" err="1"/>
              <a:t>to</a:t>
            </a:r>
            <a:r>
              <a:rPr lang="es-NI" sz="5600" dirty="0"/>
              <a:t> </a:t>
            </a:r>
            <a:r>
              <a:rPr lang="es-NI" sz="5600" dirty="0" err="1"/>
              <a:t>mistakes</a:t>
            </a:r>
            <a:r>
              <a:rPr lang="es-NI" sz="5600" dirty="0"/>
              <a:t> in </a:t>
            </a:r>
            <a:r>
              <a:rPr lang="es-NI" sz="5600" dirty="0" err="1"/>
              <a:t>hygiene</a:t>
            </a:r>
            <a:endParaRPr lang="es-419" sz="5600" dirty="0"/>
          </a:p>
          <a:p>
            <a:pPr marL="0" indent="0">
              <a:lnSpc>
                <a:spcPct val="170000"/>
              </a:lnSpc>
              <a:buNone/>
            </a:pPr>
            <a:endParaRPr lang="es-419" sz="5600" b="1" dirty="0"/>
          </a:p>
          <a:p>
            <a:pPr>
              <a:lnSpc>
                <a:spcPct val="170000"/>
              </a:lnSpc>
            </a:pPr>
            <a:r>
              <a:rPr lang="es-NI" sz="5600" b="1" dirty="0"/>
              <a:t>Schramm </a:t>
            </a:r>
            <a:r>
              <a:rPr lang="es-NI" sz="5600" b="1" dirty="0" err="1"/>
              <a:t>Model</a:t>
            </a:r>
            <a:endParaRPr lang="es-419" sz="5600" b="1" dirty="0"/>
          </a:p>
          <a:p>
            <a:pPr marL="0" indent="0">
              <a:lnSpc>
                <a:spcPct val="170000"/>
              </a:lnSpc>
              <a:buNone/>
            </a:pPr>
            <a:r>
              <a:rPr lang="es-NI" sz="5600" dirty="0" err="1"/>
              <a:t>Different</a:t>
            </a:r>
            <a:r>
              <a:rPr lang="es-NI" sz="5600" dirty="0"/>
              <a:t> “</a:t>
            </a:r>
            <a:r>
              <a:rPr lang="es-NI" sz="5600" dirty="0" err="1"/>
              <a:t>experience</a:t>
            </a:r>
            <a:r>
              <a:rPr lang="es-NI" sz="5600" dirty="0"/>
              <a:t> </a:t>
            </a:r>
            <a:r>
              <a:rPr lang="es-NI" sz="5600" dirty="0" err="1"/>
              <a:t>backgrounds</a:t>
            </a:r>
            <a:r>
              <a:rPr lang="es-NI" sz="5600" dirty="0"/>
              <a:t>”</a:t>
            </a:r>
            <a:endParaRPr lang="es-419" sz="5600" dirty="0"/>
          </a:p>
          <a:p>
            <a:pPr marL="0" indent="0">
              <a:lnSpc>
                <a:spcPct val="170000"/>
              </a:lnSpc>
              <a:buNone/>
            </a:pPr>
            <a:r>
              <a:rPr lang="es-NI" sz="5600" dirty="0" err="1"/>
              <a:t>Workers</a:t>
            </a:r>
            <a:r>
              <a:rPr lang="es-NI" sz="5600" dirty="0"/>
              <a:t> and manager </a:t>
            </a:r>
            <a:r>
              <a:rPr lang="es-NI" sz="5600" dirty="0" err="1"/>
              <a:t>don’t</a:t>
            </a:r>
            <a:r>
              <a:rPr lang="es-NI" sz="5600" dirty="0"/>
              <a:t> share </a:t>
            </a:r>
            <a:r>
              <a:rPr lang="es-NI" sz="5600" dirty="0" err="1"/>
              <a:t>the</a:t>
            </a:r>
            <a:r>
              <a:rPr lang="es-NI" sz="5600" dirty="0"/>
              <a:t> </a:t>
            </a:r>
            <a:r>
              <a:rPr lang="es-NI" sz="5600" dirty="0" err="1"/>
              <a:t>same</a:t>
            </a:r>
            <a:r>
              <a:rPr lang="es-NI" sz="5600" dirty="0"/>
              <a:t> </a:t>
            </a:r>
            <a:r>
              <a:rPr lang="es-NI" sz="5600" dirty="0" err="1"/>
              <a:t>knowledge</a:t>
            </a:r>
            <a:endParaRPr lang="es-419" sz="5600" dirty="0"/>
          </a:p>
          <a:p>
            <a:pPr marL="0" indent="0">
              <a:lnSpc>
                <a:spcPct val="170000"/>
              </a:lnSpc>
              <a:buNone/>
            </a:pPr>
            <a:r>
              <a:rPr lang="es-NI" sz="5600" dirty="0" err="1"/>
              <a:t>Messages</a:t>
            </a:r>
            <a:r>
              <a:rPr lang="es-NI" sz="5600" dirty="0"/>
              <a:t> </a:t>
            </a:r>
            <a:r>
              <a:rPr lang="es-NI" sz="5600" dirty="0" err="1"/>
              <a:t>understood</a:t>
            </a:r>
            <a:r>
              <a:rPr lang="es-NI" sz="5600" dirty="0"/>
              <a:t> </a:t>
            </a:r>
            <a:r>
              <a:rPr lang="es-NI" sz="5600" dirty="0" err="1"/>
              <a:t>differently</a:t>
            </a:r>
            <a:endParaRPr lang="es-419" sz="5600" dirty="0"/>
          </a:p>
          <a:p>
            <a:pPr marL="0" indent="0">
              <a:lnSpc>
                <a:spcPct val="170000"/>
              </a:lnSpc>
              <a:buNone/>
            </a:pPr>
            <a:endParaRPr lang="es-419" sz="5600" dirty="0"/>
          </a:p>
          <a:p>
            <a:pPr>
              <a:lnSpc>
                <a:spcPct val="170000"/>
              </a:lnSpc>
            </a:pPr>
            <a:r>
              <a:rPr lang="es-419" sz="5600" b="1" dirty="0" err="1"/>
              <a:t>Berlo</a:t>
            </a:r>
            <a:r>
              <a:rPr lang="es-419" sz="5600" b="1" dirty="0"/>
              <a:t> (SMCR)</a:t>
            </a:r>
          </a:p>
          <a:p>
            <a:pPr marL="0" indent="0">
              <a:lnSpc>
                <a:spcPct val="170000"/>
              </a:lnSpc>
              <a:buNone/>
            </a:pPr>
            <a:r>
              <a:rPr lang="es-NI" sz="5600" dirty="0" err="1"/>
              <a:t>Source</a:t>
            </a:r>
            <a:r>
              <a:rPr lang="es-NI" sz="5600" dirty="0"/>
              <a:t> and receiver use </a:t>
            </a:r>
            <a:r>
              <a:rPr lang="es-NI" sz="5600" dirty="0" err="1"/>
              <a:t>different</a:t>
            </a:r>
            <a:r>
              <a:rPr lang="es-NI" sz="5600" dirty="0"/>
              <a:t> </a:t>
            </a:r>
            <a:r>
              <a:rPr lang="es-NI" sz="5600" dirty="0" err="1"/>
              <a:t>languages</a:t>
            </a:r>
            <a:endParaRPr lang="es-419" sz="5600" dirty="0"/>
          </a:p>
          <a:p>
            <a:pPr marL="0" indent="0">
              <a:lnSpc>
                <a:spcPct val="170000"/>
              </a:lnSpc>
              <a:buNone/>
            </a:pPr>
            <a:r>
              <a:rPr lang="es-NI" sz="5600" dirty="0" err="1"/>
              <a:t>Different</a:t>
            </a:r>
            <a:r>
              <a:rPr lang="es-NI" sz="5600" dirty="0"/>
              <a:t> cultural </a:t>
            </a:r>
            <a:r>
              <a:rPr lang="es-NI" sz="5600" dirty="0" err="1"/>
              <a:t>styles</a:t>
            </a:r>
            <a:endParaRPr lang="es-419" sz="5600" dirty="0"/>
          </a:p>
          <a:p>
            <a:pPr marL="0" indent="0">
              <a:lnSpc>
                <a:spcPct val="170000"/>
              </a:lnSpc>
              <a:buNone/>
            </a:pPr>
            <a:r>
              <a:rPr lang="es-NI" sz="6400" dirty="0" err="1"/>
              <a:t>Misunderstanding</a:t>
            </a:r>
            <a:r>
              <a:rPr lang="es-NI" sz="6400" dirty="0"/>
              <a:t> </a:t>
            </a:r>
            <a:r>
              <a:rPr lang="es-NI" sz="6400" dirty="0" err="1"/>
              <a:t>of</a:t>
            </a:r>
            <a:r>
              <a:rPr lang="es-NI" sz="6400" dirty="0"/>
              <a:t> </a:t>
            </a:r>
            <a:r>
              <a:rPr lang="es-NI" sz="6400" dirty="0" err="1"/>
              <a:t>instructions</a:t>
            </a:r>
            <a:endParaRPr lang="es-NI" sz="6400" dirty="0"/>
          </a:p>
          <a:p>
            <a:endParaRPr lang="en-GB" dirty="0"/>
          </a:p>
        </p:txBody>
      </p:sp>
      <p:sp>
        <p:nvSpPr>
          <p:cNvPr id="2" name="TextBox 1">
            <a:extLst>
              <a:ext uri="{FF2B5EF4-FFF2-40B4-BE49-F238E27FC236}">
                <a16:creationId xmlns:a16="http://schemas.microsoft.com/office/drawing/2014/main" id="{BE0195FC-A53F-11DE-E647-DC8F7A5FECF4}"/>
              </a:ext>
            </a:extLst>
          </p:cNvPr>
          <p:cNvSpPr txBox="1"/>
          <p:nvPr/>
        </p:nvSpPr>
        <p:spPr>
          <a:xfrm>
            <a:off x="7118430" y="6259010"/>
            <a:ext cx="1765140" cy="400110"/>
          </a:xfrm>
          <a:prstGeom prst="rect">
            <a:avLst/>
          </a:prstGeom>
          <a:noFill/>
        </p:spPr>
        <p:txBody>
          <a:bodyPr wrap="square" rtlCol="0">
            <a:spAutoFit/>
          </a:bodyPr>
          <a:lstStyle/>
          <a:p>
            <a:r>
              <a:rPr lang="en-GB" sz="2000" dirty="0"/>
              <a:t>Hazel Robleto</a:t>
            </a:r>
          </a:p>
        </p:txBody>
      </p:sp>
    </p:spTree>
    <p:extLst>
      <p:ext uri="{BB962C8B-B14F-4D97-AF65-F5344CB8AC3E}">
        <p14:creationId xmlns:p14="http://schemas.microsoft.com/office/powerpoint/2010/main" val="1493836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Título 1">
            <a:extLst>
              <a:ext uri="{FF2B5EF4-FFF2-40B4-BE49-F238E27FC236}">
                <a16:creationId xmlns:a16="http://schemas.microsoft.com/office/drawing/2014/main" id="{19CAB9DB-8FF9-BB74-E48A-1735288AE222}"/>
              </a:ext>
            </a:extLst>
          </p:cNvPr>
          <p:cNvSpPr>
            <a:spLocks noGrp="1"/>
          </p:cNvSpPr>
          <p:nvPr>
            <p:ph type="title"/>
          </p:nvPr>
        </p:nvSpPr>
        <p:spPr/>
        <p:txBody>
          <a:bodyPr/>
          <a:lstStyle/>
          <a:p>
            <a:r>
              <a:rPr lang="es-NI" dirty="0"/>
              <a:t>Solutions to the cultural </a:t>
            </a:r>
            <a:r>
              <a:rPr lang="es-NI" dirty="0" err="1"/>
              <a:t>barrier</a:t>
            </a:r>
            <a:r>
              <a:rPr lang="es-NI" dirty="0"/>
              <a:t>:</a:t>
            </a:r>
          </a:p>
        </p:txBody>
      </p:sp>
      <p:sp>
        <p:nvSpPr>
          <p:cNvPr id="3" name="Content Placeholder 2">
            <a:extLst>
              <a:ext uri="{FF2B5EF4-FFF2-40B4-BE49-F238E27FC236}">
                <a16:creationId xmlns:a16="http://schemas.microsoft.com/office/drawing/2014/main" id="{6753802D-C71C-CF81-2C11-114DA38B4CE1}"/>
              </a:ext>
            </a:extLst>
          </p:cNvPr>
          <p:cNvSpPr>
            <a:spLocks noGrp="1"/>
          </p:cNvSpPr>
          <p:nvPr>
            <p:ph idx="1"/>
          </p:nvPr>
        </p:nvSpPr>
        <p:spPr/>
        <p:txBody>
          <a:bodyPr>
            <a:normAutofit fontScale="40000" lnSpcReduction="20000"/>
          </a:bodyPr>
          <a:lstStyle/>
          <a:p>
            <a:pPr>
              <a:lnSpc>
                <a:spcPct val="170000"/>
              </a:lnSpc>
            </a:pPr>
            <a:r>
              <a:rPr lang="en-US" sz="3300" b="1" dirty="0"/>
              <a:t>1. Intercultural Awareness Training</a:t>
            </a:r>
          </a:p>
          <a:p>
            <a:pPr marL="0" indent="0">
              <a:lnSpc>
                <a:spcPct val="170000"/>
              </a:lnSpc>
              <a:buNone/>
            </a:pPr>
            <a:r>
              <a:rPr lang="en-US" sz="3300" dirty="0"/>
              <a:t>Short sessions to help staff understand different work habits, hygiene expectations, and cultural norms.</a:t>
            </a:r>
          </a:p>
          <a:p>
            <a:pPr>
              <a:lnSpc>
                <a:spcPct val="170000"/>
              </a:lnSpc>
            </a:pPr>
            <a:r>
              <a:rPr lang="en-US" sz="3300" b="1" dirty="0"/>
              <a:t>2. Multilingual &amp; Visual Instructions</a:t>
            </a:r>
          </a:p>
          <a:p>
            <a:pPr marL="0" indent="0">
              <a:lnSpc>
                <a:spcPct val="170000"/>
              </a:lnSpc>
              <a:buNone/>
            </a:pPr>
            <a:r>
              <a:rPr lang="en-US" sz="3300" dirty="0"/>
              <a:t>Use simple icons, </a:t>
            </a:r>
            <a:r>
              <a:rPr lang="en-US" sz="3300" dirty="0" err="1"/>
              <a:t>colour</a:t>
            </a:r>
            <a:r>
              <a:rPr lang="en-US" sz="3300" dirty="0"/>
              <a:t> coding, and translations to ensure everyone understands procedures clearly.</a:t>
            </a:r>
          </a:p>
          <a:p>
            <a:pPr>
              <a:lnSpc>
                <a:spcPct val="170000"/>
              </a:lnSpc>
            </a:pPr>
            <a:r>
              <a:rPr lang="en-US" sz="3300" b="1" dirty="0"/>
              <a:t>3. Practical Demonstrations</a:t>
            </a:r>
          </a:p>
          <a:p>
            <a:pPr marL="0" indent="0">
              <a:lnSpc>
                <a:spcPct val="170000"/>
              </a:lnSpc>
              <a:buNone/>
            </a:pPr>
            <a:r>
              <a:rPr lang="en-US" sz="3300" dirty="0"/>
              <a:t>Show tasks step-by-step instead of relying only on verbal explanations.</a:t>
            </a:r>
          </a:p>
          <a:p>
            <a:pPr>
              <a:lnSpc>
                <a:spcPct val="170000"/>
              </a:lnSpc>
            </a:pPr>
            <a:r>
              <a:rPr lang="en-US" sz="3300" b="1" dirty="0"/>
              <a:t>4. Check Understanding Politely</a:t>
            </a:r>
          </a:p>
          <a:p>
            <a:pPr marL="0" indent="0">
              <a:lnSpc>
                <a:spcPct val="170000"/>
              </a:lnSpc>
              <a:buNone/>
            </a:pPr>
            <a:r>
              <a:rPr lang="en-US" sz="3300" dirty="0"/>
              <a:t>Ask workers to repeat or show the task to confirm correct understanding.</a:t>
            </a:r>
          </a:p>
          <a:p>
            <a:pPr>
              <a:lnSpc>
                <a:spcPct val="170000"/>
              </a:lnSpc>
            </a:pPr>
            <a:r>
              <a:rPr lang="en-US" sz="3300" b="1" dirty="0"/>
              <a:t>5. Culturally Adaptive Leadership</a:t>
            </a:r>
          </a:p>
          <a:p>
            <a:pPr marL="0" indent="0">
              <a:lnSpc>
                <a:spcPct val="170000"/>
              </a:lnSpc>
              <a:buNone/>
            </a:pPr>
            <a:r>
              <a:rPr lang="en-US" sz="3300" dirty="0"/>
              <a:t>Gary adapts his communication style depending on the cultural expectations of the team.</a:t>
            </a:r>
          </a:p>
          <a:p>
            <a:pPr>
              <a:lnSpc>
                <a:spcPct val="170000"/>
              </a:lnSpc>
            </a:pPr>
            <a:r>
              <a:rPr lang="en-US" sz="3300" b="1" dirty="0"/>
              <a:t>6. Cultural Mentors</a:t>
            </a:r>
          </a:p>
          <a:p>
            <a:pPr marL="0" indent="0">
              <a:lnSpc>
                <a:spcPct val="170000"/>
              </a:lnSpc>
              <a:buNone/>
            </a:pPr>
            <a:r>
              <a:rPr lang="en-US" sz="3300" dirty="0"/>
              <a:t>Select experienced staff from different cultural groups to support new employees.</a:t>
            </a:r>
          </a:p>
          <a:p>
            <a:pPr>
              <a:lnSpc>
                <a:spcPct val="170000"/>
              </a:lnSpc>
            </a:pPr>
            <a:r>
              <a:rPr lang="en-US" sz="3300" b="1" dirty="0"/>
              <a:t>7. Open Communication Environment  </a:t>
            </a:r>
            <a:r>
              <a:rPr lang="en-US" sz="3300" dirty="0"/>
              <a:t>Encourage staff to ask questions without fear of embarrassment.</a:t>
            </a:r>
          </a:p>
          <a:p>
            <a:endParaRPr lang="en-GB" dirty="0"/>
          </a:p>
        </p:txBody>
      </p:sp>
      <p:sp>
        <p:nvSpPr>
          <p:cNvPr id="2" name="TextBox 1">
            <a:extLst>
              <a:ext uri="{FF2B5EF4-FFF2-40B4-BE49-F238E27FC236}">
                <a16:creationId xmlns:a16="http://schemas.microsoft.com/office/drawing/2014/main" id="{34CAC6BE-A996-2CEA-6A39-7F5B6780EDCF}"/>
              </a:ext>
            </a:extLst>
          </p:cNvPr>
          <p:cNvSpPr txBox="1"/>
          <p:nvPr/>
        </p:nvSpPr>
        <p:spPr>
          <a:xfrm>
            <a:off x="7101068" y="6329241"/>
            <a:ext cx="2042932" cy="400110"/>
          </a:xfrm>
          <a:prstGeom prst="rect">
            <a:avLst/>
          </a:prstGeom>
          <a:noFill/>
        </p:spPr>
        <p:txBody>
          <a:bodyPr wrap="square" rtlCol="0">
            <a:spAutoFit/>
          </a:bodyPr>
          <a:lstStyle/>
          <a:p>
            <a:r>
              <a:rPr lang="en-GB" sz="2000" dirty="0"/>
              <a:t>Hazel Robleto</a:t>
            </a:r>
          </a:p>
        </p:txBody>
      </p:sp>
    </p:spTree>
    <p:extLst>
      <p:ext uri="{BB962C8B-B14F-4D97-AF65-F5344CB8AC3E}">
        <p14:creationId xmlns:p14="http://schemas.microsoft.com/office/powerpoint/2010/main" val="3239625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FE0FA-7334-DF40-FAD2-0FCFBDF0528A}"/>
              </a:ext>
            </a:extLst>
          </p:cNvPr>
          <p:cNvSpPr>
            <a:spLocks noGrp="1"/>
          </p:cNvSpPr>
          <p:nvPr>
            <p:ph type="title"/>
          </p:nvPr>
        </p:nvSpPr>
        <p:spPr>
          <a:xfrm>
            <a:off x="196770" y="274638"/>
            <a:ext cx="8229600" cy="1143000"/>
          </a:xfrm>
        </p:spPr>
        <p:txBody>
          <a:bodyPr/>
          <a:lstStyle/>
          <a:p>
            <a:r>
              <a:rPr lang="en-GB" dirty="0"/>
              <a:t>Conclusion</a:t>
            </a:r>
          </a:p>
        </p:txBody>
      </p:sp>
      <p:sp>
        <p:nvSpPr>
          <p:cNvPr id="3" name="Content Placeholder 2">
            <a:extLst>
              <a:ext uri="{FF2B5EF4-FFF2-40B4-BE49-F238E27FC236}">
                <a16:creationId xmlns:a16="http://schemas.microsoft.com/office/drawing/2014/main" id="{5032183D-545A-7FF0-06F9-D04675815EC3}"/>
              </a:ext>
            </a:extLst>
          </p:cNvPr>
          <p:cNvSpPr>
            <a:spLocks noGrp="1"/>
          </p:cNvSpPr>
          <p:nvPr>
            <p:ph idx="1"/>
          </p:nvPr>
        </p:nvSpPr>
        <p:spPr>
          <a:xfrm>
            <a:off x="457200" y="1287684"/>
            <a:ext cx="8229600" cy="4525963"/>
          </a:xfrm>
        </p:spPr>
        <p:txBody>
          <a:bodyPr>
            <a:normAutofit fontScale="40000" lnSpcReduction="20000"/>
          </a:bodyPr>
          <a:lstStyle/>
          <a:p>
            <a:pPr fontAlgn="base">
              <a:lnSpc>
                <a:spcPct val="170000"/>
              </a:lnSpc>
            </a:pPr>
            <a:r>
              <a:rPr lang="en-US" dirty="0"/>
              <a:t>In conclusion, Flight Foods Ltd is facing several communication problems that affect the quality of their work. These issues come from inconsistent leadership, noisy machines, language barriers, and cultural differences. Because of these barriers, workers do not always understand instructions or follow hygiene and safety rules correctly.</a:t>
            </a:r>
          </a:p>
          <a:p>
            <a:pPr marL="0" indent="0" fontAlgn="base">
              <a:lnSpc>
                <a:spcPct val="170000"/>
              </a:lnSpc>
              <a:buNone/>
            </a:pPr>
            <a:endParaRPr lang="en-US" dirty="0"/>
          </a:p>
          <a:p>
            <a:pPr fontAlgn="base">
              <a:lnSpc>
                <a:spcPct val="170000"/>
              </a:lnSpc>
            </a:pPr>
            <a:r>
              <a:rPr lang="en-US" dirty="0"/>
              <a:t>Communication models such as Shannon &amp; Weaver, Berlo, and Schramm help explain why messages are not being understood — whether due to noise, unclear messages, or different backgrounds and experiences.</a:t>
            </a:r>
          </a:p>
          <a:p>
            <a:pPr marL="0" indent="0" fontAlgn="base">
              <a:lnSpc>
                <a:spcPct val="170000"/>
              </a:lnSpc>
              <a:buNone/>
            </a:pPr>
            <a:endParaRPr lang="en-US" dirty="0"/>
          </a:p>
          <a:p>
            <a:pPr fontAlgn="base">
              <a:lnSpc>
                <a:spcPct val="170000"/>
              </a:lnSpc>
            </a:pPr>
            <a:r>
              <a:rPr lang="en-US" dirty="0"/>
              <a:t>Our recommended solutions include improving leadership consistency, reducing external noise, offering English language support, and using culturally sensitive communication. By applying these strategies, Flight Foods can improve understanding among staff, reduce mistakes, and raise the quality of their food products. This will help the company rebuild trust with airline clients.</a:t>
            </a:r>
          </a:p>
          <a:p>
            <a:pPr marL="0" indent="0" fontAlgn="base">
              <a:buNone/>
            </a:pPr>
            <a:r>
              <a:rPr lang="en-US" dirty="0"/>
              <a:t> </a:t>
            </a:r>
          </a:p>
          <a:p>
            <a:pPr marL="0" indent="0">
              <a:buNone/>
            </a:pPr>
            <a:endParaRPr lang="en-GB" dirty="0"/>
          </a:p>
        </p:txBody>
      </p:sp>
      <p:sp>
        <p:nvSpPr>
          <p:cNvPr id="4" name="TextBox 3">
            <a:extLst>
              <a:ext uri="{FF2B5EF4-FFF2-40B4-BE49-F238E27FC236}">
                <a16:creationId xmlns:a16="http://schemas.microsoft.com/office/drawing/2014/main" id="{0CC5BBE9-34A2-4BC7-0084-DA48C3ED7ABA}"/>
              </a:ext>
            </a:extLst>
          </p:cNvPr>
          <p:cNvSpPr txBox="1"/>
          <p:nvPr/>
        </p:nvSpPr>
        <p:spPr>
          <a:xfrm>
            <a:off x="6684380" y="6005282"/>
            <a:ext cx="2251276" cy="707886"/>
          </a:xfrm>
          <a:prstGeom prst="rect">
            <a:avLst/>
          </a:prstGeom>
          <a:noFill/>
        </p:spPr>
        <p:txBody>
          <a:bodyPr wrap="square" rtlCol="0">
            <a:spAutoFit/>
          </a:bodyPr>
          <a:lstStyle/>
          <a:p>
            <a:r>
              <a:rPr lang="en-GB" sz="2000" dirty="0"/>
              <a:t>Presented by Hazel Robleto</a:t>
            </a:r>
          </a:p>
        </p:txBody>
      </p:sp>
    </p:spTree>
    <p:extLst>
      <p:ext uri="{BB962C8B-B14F-4D97-AF65-F5344CB8AC3E}">
        <p14:creationId xmlns:p14="http://schemas.microsoft.com/office/powerpoint/2010/main" val="3333072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1B51-3C32-1911-788E-EC41CB2AAD3E}"/>
              </a:ext>
            </a:extLst>
          </p:cNvPr>
          <p:cNvSpPr>
            <a:spLocks noGrp="1"/>
          </p:cNvSpPr>
          <p:nvPr>
            <p:ph type="title"/>
          </p:nvPr>
        </p:nvSpPr>
        <p:spPr/>
        <p:txBody>
          <a:bodyPr>
            <a:normAutofit fontScale="90000"/>
          </a:bodyPr>
          <a:lstStyle/>
          <a:p>
            <a:r>
              <a:rPr lang="en-US" b="1" dirty="0"/>
              <a:t>Reference List </a:t>
            </a:r>
            <a:br>
              <a:rPr lang="en-US" b="1" dirty="0"/>
            </a:br>
            <a:endParaRPr lang="en-GB" dirty="0"/>
          </a:p>
        </p:txBody>
      </p:sp>
      <p:sp>
        <p:nvSpPr>
          <p:cNvPr id="3" name="Content Placeholder 2">
            <a:extLst>
              <a:ext uri="{FF2B5EF4-FFF2-40B4-BE49-F238E27FC236}">
                <a16:creationId xmlns:a16="http://schemas.microsoft.com/office/drawing/2014/main" id="{EBCC6213-4055-F766-1BCE-8A76741C58C8}"/>
              </a:ext>
            </a:extLst>
          </p:cNvPr>
          <p:cNvSpPr>
            <a:spLocks noGrp="1"/>
          </p:cNvSpPr>
          <p:nvPr>
            <p:ph idx="1"/>
          </p:nvPr>
        </p:nvSpPr>
        <p:spPr/>
        <p:txBody>
          <a:bodyPr>
            <a:normAutofit fontScale="47500" lnSpcReduction="20000"/>
          </a:bodyPr>
          <a:lstStyle/>
          <a:p>
            <a:pPr>
              <a:lnSpc>
                <a:spcPct val="170000"/>
              </a:lnSpc>
            </a:pPr>
            <a:r>
              <a:rPr lang="en-US" sz="2600" dirty="0"/>
              <a:t>Berlo, D. (1960). </a:t>
            </a:r>
            <a:r>
              <a:rPr lang="en-US" sz="2600" i="1" dirty="0"/>
              <a:t>The Process of Communication.</a:t>
            </a:r>
            <a:r>
              <a:rPr lang="en-US" sz="2600" dirty="0"/>
              <a:t> Holt, Rinehart &amp; Winston.</a:t>
            </a:r>
            <a:br>
              <a:rPr lang="en-US" sz="2600" dirty="0"/>
            </a:br>
            <a:endParaRPr lang="en-US" sz="2600" dirty="0"/>
          </a:p>
          <a:p>
            <a:pPr>
              <a:lnSpc>
                <a:spcPct val="170000"/>
              </a:lnSpc>
            </a:pPr>
            <a:r>
              <a:rPr lang="en-US" sz="2600" dirty="0" err="1"/>
              <a:t>Gudykunst</a:t>
            </a:r>
            <a:r>
              <a:rPr lang="en-US" sz="2600" dirty="0"/>
              <a:t>, W. (2003). </a:t>
            </a:r>
            <a:r>
              <a:rPr lang="en-US" sz="2600" i="1" dirty="0"/>
              <a:t>Cross-Cultural and Intercultural Communication.</a:t>
            </a:r>
            <a:r>
              <a:rPr lang="en-US" sz="2600" dirty="0"/>
              <a:t> Sage Publications.</a:t>
            </a:r>
            <a:br>
              <a:rPr lang="en-US" sz="2600" dirty="0"/>
            </a:br>
            <a:endParaRPr lang="en-US" sz="2600" dirty="0"/>
          </a:p>
          <a:p>
            <a:pPr>
              <a:lnSpc>
                <a:spcPct val="170000"/>
              </a:lnSpc>
            </a:pPr>
            <a:r>
              <a:rPr lang="en-US" sz="2600" dirty="0"/>
              <a:t>Merriam-Webster. (n.d.). </a:t>
            </a:r>
            <a:r>
              <a:rPr lang="en-US" sz="2600" i="1" dirty="0"/>
              <a:t>Language barrier.</a:t>
            </a:r>
            <a:r>
              <a:rPr lang="en-US" sz="2600" dirty="0"/>
              <a:t> Available at: </a:t>
            </a:r>
            <a:r>
              <a:rPr lang="en-US" sz="2600" dirty="0">
                <a:hlinkClick r:id="rId2"/>
              </a:rPr>
              <a:t>https://www.merriam-webster.com/dictionary/language%20barrier</a:t>
            </a:r>
            <a:r>
              <a:rPr lang="en-US" sz="2600" dirty="0"/>
              <a:t> (Accessed: 3 December 2025).</a:t>
            </a:r>
            <a:br>
              <a:rPr lang="en-US" sz="2600" dirty="0"/>
            </a:br>
            <a:endParaRPr lang="en-US" sz="2600" dirty="0"/>
          </a:p>
          <a:p>
            <a:pPr>
              <a:lnSpc>
                <a:spcPct val="170000"/>
              </a:lnSpc>
            </a:pPr>
            <a:r>
              <a:rPr lang="en-US" sz="2600" dirty="0"/>
              <a:t>Osgood, C.E. &amp; Schramm, W. (1954). </a:t>
            </a:r>
            <a:r>
              <a:rPr lang="en-US" sz="2600" i="1" dirty="0"/>
              <a:t>Osgood–Schramm Model of Communication.</a:t>
            </a:r>
            <a:r>
              <a:rPr lang="en-US" sz="2600" dirty="0"/>
              <a:t> Available at: </a:t>
            </a:r>
            <a:r>
              <a:rPr lang="en-US" sz="2600" dirty="0">
                <a:hlinkClick r:id="rId3"/>
              </a:rPr>
              <a:t>https://www.communicationtheory.org/osgood-schramm-model-of-communication/</a:t>
            </a:r>
            <a:r>
              <a:rPr lang="en-US" sz="2600" dirty="0"/>
              <a:t> (Accessed: 3 December 2025).</a:t>
            </a:r>
            <a:br>
              <a:rPr lang="en-US" sz="2600" dirty="0"/>
            </a:br>
            <a:endParaRPr lang="en-US" sz="2600" dirty="0"/>
          </a:p>
          <a:p>
            <a:pPr>
              <a:lnSpc>
                <a:spcPct val="170000"/>
              </a:lnSpc>
            </a:pPr>
            <a:r>
              <a:rPr lang="en-US" sz="2600" dirty="0"/>
              <a:t>Schramm, W. (1954). </a:t>
            </a:r>
            <a:r>
              <a:rPr lang="en-US" sz="2600" i="1" dirty="0"/>
              <a:t>The Process and Effects of Communication.</a:t>
            </a:r>
            <a:r>
              <a:rPr lang="en-US" sz="2600" dirty="0"/>
              <a:t> University of Illinois Press.</a:t>
            </a:r>
            <a:br>
              <a:rPr lang="en-US" sz="2600" dirty="0"/>
            </a:br>
            <a:endParaRPr lang="en-US" sz="2600" dirty="0"/>
          </a:p>
          <a:p>
            <a:pPr>
              <a:lnSpc>
                <a:spcPct val="170000"/>
              </a:lnSpc>
            </a:pPr>
            <a:r>
              <a:rPr lang="en-US" sz="2600" dirty="0"/>
              <a:t>Shannon, C. &amp; Weaver, W. (1949). </a:t>
            </a:r>
            <a:r>
              <a:rPr lang="en-US" sz="2600" i="1" dirty="0"/>
              <a:t>The Mathematical Theory of Communication.</a:t>
            </a:r>
            <a:r>
              <a:rPr lang="en-US" sz="2600" dirty="0"/>
              <a:t> University of Illinois Press.</a:t>
            </a:r>
          </a:p>
          <a:p>
            <a:pPr marL="0" indent="0">
              <a:buNone/>
            </a:pPr>
            <a:endParaRPr lang="en-GB" dirty="0"/>
          </a:p>
        </p:txBody>
      </p:sp>
    </p:spTree>
    <p:extLst>
      <p:ext uri="{BB962C8B-B14F-4D97-AF65-F5344CB8AC3E}">
        <p14:creationId xmlns:p14="http://schemas.microsoft.com/office/powerpoint/2010/main" val="23445611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1572</Words>
  <Application>Microsoft Office PowerPoint</Application>
  <PresentationFormat>On-screen Show (4:3)</PresentationFormat>
  <Paragraphs>171</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Calibri</vt:lpstr>
      <vt:lpstr>Courier New</vt:lpstr>
      <vt:lpstr>Wingdings</vt:lpstr>
      <vt:lpstr>Office Theme</vt:lpstr>
      <vt:lpstr>Group Presentation  Barrier and Solution at Flight Foods Ltd </vt:lpstr>
      <vt:lpstr> 📘  Introduction Communication Problems at Flight Foods Ltd  </vt:lpstr>
      <vt:lpstr>Leadership Issues</vt:lpstr>
      <vt:lpstr>Theoretical Explanation</vt:lpstr>
      <vt:lpstr>Recommended solutions</vt:lpstr>
      <vt:lpstr>COMMUNICATION BARRIERS </vt:lpstr>
      <vt:lpstr>PowerPoint Presentation</vt:lpstr>
      <vt:lpstr>Solutions to Overcome These Communication Barriers</vt:lpstr>
      <vt:lpstr>Linguistic barrier</vt:lpstr>
      <vt:lpstr>Schramm’s(1954) model regards communication as a process between an encoder and decoder.</vt:lpstr>
      <vt:lpstr>Solution</vt:lpstr>
      <vt:lpstr>CULTURAL BARRIER</vt:lpstr>
      <vt:lpstr>Communication Models</vt:lpstr>
      <vt:lpstr>Solutions to the cultural barrier:</vt:lpstr>
      <vt:lpstr>Conclusion</vt:lpstr>
      <vt:lpstr>Reference List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ana maria salazar basich</cp:lastModifiedBy>
  <cp:revision>7</cp:revision>
  <dcterms:created xsi:type="dcterms:W3CDTF">2013-01-27T09:14:16Z</dcterms:created>
  <dcterms:modified xsi:type="dcterms:W3CDTF">2025-12-07T12:45:56Z</dcterms:modified>
  <cp:category/>
</cp:coreProperties>
</file>