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tangapenn@yahoo.com" userId="c515b9513d9a265e" providerId="LiveId" clId="{30E4D223-A488-4E24-AAAD-8C6E200571B8}"/>
    <pc:docChg chg="custSel modSld">
      <pc:chgData name="atangapenn@yahoo.com" userId="c515b9513d9a265e" providerId="LiveId" clId="{30E4D223-A488-4E24-AAAD-8C6E200571B8}" dt="2020-09-07T13:31:07.690" v="1655" actId="20577"/>
      <pc:docMkLst>
        <pc:docMk/>
      </pc:docMkLst>
      <pc:sldChg chg="modSp mod">
        <pc:chgData name="atangapenn@yahoo.com" userId="c515b9513d9a265e" providerId="LiveId" clId="{30E4D223-A488-4E24-AAAD-8C6E200571B8}" dt="2020-09-07T09:47:54.852" v="68" actId="20577"/>
        <pc:sldMkLst>
          <pc:docMk/>
          <pc:sldMk cId="808586856" sldId="256"/>
        </pc:sldMkLst>
        <pc:spChg chg="mod">
          <ac:chgData name="atangapenn@yahoo.com" userId="c515b9513d9a265e" providerId="LiveId" clId="{30E4D223-A488-4E24-AAAD-8C6E200571B8}" dt="2020-09-07T09:46:29.800" v="41" actId="20577"/>
          <ac:spMkLst>
            <pc:docMk/>
            <pc:sldMk cId="808586856" sldId="256"/>
            <ac:spMk id="2" creationId="{00000000-0000-0000-0000-000000000000}"/>
          </ac:spMkLst>
        </pc:spChg>
        <pc:spChg chg="mod">
          <ac:chgData name="atangapenn@yahoo.com" userId="c515b9513d9a265e" providerId="LiveId" clId="{30E4D223-A488-4E24-AAAD-8C6E200571B8}" dt="2020-09-07T09:47:54.852" v="68" actId="20577"/>
          <ac:spMkLst>
            <pc:docMk/>
            <pc:sldMk cId="808586856" sldId="256"/>
            <ac:spMk id="3" creationId="{00000000-0000-0000-0000-000000000000}"/>
          </ac:spMkLst>
        </pc:spChg>
      </pc:sldChg>
      <pc:sldChg chg="modSp mod">
        <pc:chgData name="atangapenn@yahoo.com" userId="c515b9513d9a265e" providerId="LiveId" clId="{30E4D223-A488-4E24-AAAD-8C6E200571B8}" dt="2020-09-07T09:58:07.541" v="256" actId="27636"/>
        <pc:sldMkLst>
          <pc:docMk/>
          <pc:sldMk cId="915335819" sldId="258"/>
        </pc:sldMkLst>
        <pc:spChg chg="mod">
          <ac:chgData name="atangapenn@yahoo.com" userId="c515b9513d9a265e" providerId="LiveId" clId="{30E4D223-A488-4E24-AAAD-8C6E200571B8}" dt="2020-09-07T09:58:07.541" v="256" actId="27636"/>
          <ac:spMkLst>
            <pc:docMk/>
            <pc:sldMk cId="915335819" sldId="258"/>
            <ac:spMk id="3" creationId="{00000000-0000-0000-0000-000000000000}"/>
          </ac:spMkLst>
        </pc:spChg>
      </pc:sldChg>
      <pc:sldChg chg="modSp mod">
        <pc:chgData name="atangapenn@yahoo.com" userId="c515b9513d9a265e" providerId="LiveId" clId="{30E4D223-A488-4E24-AAAD-8C6E200571B8}" dt="2020-09-07T13:31:07.690" v="1655" actId="20577"/>
        <pc:sldMkLst>
          <pc:docMk/>
          <pc:sldMk cId="2791219552" sldId="259"/>
        </pc:sldMkLst>
        <pc:spChg chg="mod">
          <ac:chgData name="atangapenn@yahoo.com" userId="c515b9513d9a265e" providerId="LiveId" clId="{30E4D223-A488-4E24-AAAD-8C6E200571B8}" dt="2020-09-07T12:31:21.465" v="1213" actId="20577"/>
          <ac:spMkLst>
            <pc:docMk/>
            <pc:sldMk cId="2791219552" sldId="259"/>
            <ac:spMk id="2" creationId="{00000000-0000-0000-0000-000000000000}"/>
          </ac:spMkLst>
        </pc:spChg>
        <pc:spChg chg="mod">
          <ac:chgData name="atangapenn@yahoo.com" userId="c515b9513d9a265e" providerId="LiveId" clId="{30E4D223-A488-4E24-AAAD-8C6E200571B8}" dt="2020-09-07T13:31:07.690" v="1655" actId="20577"/>
          <ac:spMkLst>
            <pc:docMk/>
            <pc:sldMk cId="2791219552" sldId="259"/>
            <ac:spMk id="3" creationId="{00000000-0000-0000-0000-000000000000}"/>
          </ac:spMkLst>
        </pc:spChg>
      </pc:sldChg>
      <pc:sldChg chg="modSp mod">
        <pc:chgData name="atangapenn@yahoo.com" userId="c515b9513d9a265e" providerId="LiveId" clId="{30E4D223-A488-4E24-AAAD-8C6E200571B8}" dt="2020-09-07T10:01:12.192" v="356" actId="5793"/>
        <pc:sldMkLst>
          <pc:docMk/>
          <pc:sldMk cId="2000171369" sldId="260"/>
        </pc:sldMkLst>
        <pc:spChg chg="mod">
          <ac:chgData name="atangapenn@yahoo.com" userId="c515b9513d9a265e" providerId="LiveId" clId="{30E4D223-A488-4E24-AAAD-8C6E200571B8}" dt="2020-09-07T10:01:12.192" v="356" actId="5793"/>
          <ac:spMkLst>
            <pc:docMk/>
            <pc:sldMk cId="2000171369" sldId="260"/>
            <ac:spMk id="3" creationId="{00000000-0000-0000-0000-000000000000}"/>
          </ac:spMkLst>
        </pc:spChg>
      </pc:sldChg>
      <pc:sldChg chg="modSp mod">
        <pc:chgData name="atangapenn@yahoo.com" userId="c515b9513d9a265e" providerId="LiveId" clId="{30E4D223-A488-4E24-AAAD-8C6E200571B8}" dt="2020-09-07T11:34:42.024" v="670" actId="20577"/>
        <pc:sldMkLst>
          <pc:docMk/>
          <pc:sldMk cId="1647291490" sldId="261"/>
        </pc:sldMkLst>
        <pc:spChg chg="mod">
          <ac:chgData name="atangapenn@yahoo.com" userId="c515b9513d9a265e" providerId="LiveId" clId="{30E4D223-A488-4E24-AAAD-8C6E200571B8}" dt="2020-09-07T11:34:42.024" v="670" actId="20577"/>
          <ac:spMkLst>
            <pc:docMk/>
            <pc:sldMk cId="1647291490" sldId="261"/>
            <ac:spMk id="3" creationId="{00000000-0000-0000-0000-000000000000}"/>
          </ac:spMkLst>
        </pc:spChg>
      </pc:sldChg>
      <pc:sldChg chg="modSp mod">
        <pc:chgData name="atangapenn@yahoo.com" userId="c515b9513d9a265e" providerId="LiveId" clId="{30E4D223-A488-4E24-AAAD-8C6E200571B8}" dt="2020-09-07T11:45:32.685" v="838" actId="20577"/>
        <pc:sldMkLst>
          <pc:docMk/>
          <pc:sldMk cId="676459966" sldId="262"/>
        </pc:sldMkLst>
        <pc:spChg chg="mod">
          <ac:chgData name="atangapenn@yahoo.com" userId="c515b9513d9a265e" providerId="LiveId" clId="{30E4D223-A488-4E24-AAAD-8C6E200571B8}" dt="2020-09-07T11:35:49.534" v="687" actId="20577"/>
          <ac:spMkLst>
            <pc:docMk/>
            <pc:sldMk cId="676459966" sldId="262"/>
            <ac:spMk id="2" creationId="{00000000-0000-0000-0000-000000000000}"/>
          </ac:spMkLst>
        </pc:spChg>
        <pc:spChg chg="mod">
          <ac:chgData name="atangapenn@yahoo.com" userId="c515b9513d9a265e" providerId="LiveId" clId="{30E4D223-A488-4E24-AAAD-8C6E200571B8}" dt="2020-09-07T11:45:32.685" v="838" actId="20577"/>
          <ac:spMkLst>
            <pc:docMk/>
            <pc:sldMk cId="676459966" sldId="262"/>
            <ac:spMk id="3" creationId="{00000000-0000-0000-0000-000000000000}"/>
          </ac:spMkLst>
        </pc:spChg>
      </pc:sldChg>
      <pc:sldChg chg="modSp mod">
        <pc:chgData name="atangapenn@yahoo.com" userId="c515b9513d9a265e" providerId="LiveId" clId="{30E4D223-A488-4E24-AAAD-8C6E200571B8}" dt="2020-09-07T12:08:20.215" v="953" actId="20577"/>
        <pc:sldMkLst>
          <pc:docMk/>
          <pc:sldMk cId="973160506" sldId="263"/>
        </pc:sldMkLst>
        <pc:spChg chg="mod">
          <ac:chgData name="atangapenn@yahoo.com" userId="c515b9513d9a265e" providerId="LiveId" clId="{30E4D223-A488-4E24-AAAD-8C6E200571B8}" dt="2020-09-07T12:04:58.134" v="853" actId="20577"/>
          <ac:spMkLst>
            <pc:docMk/>
            <pc:sldMk cId="973160506" sldId="263"/>
            <ac:spMk id="2" creationId="{00000000-0000-0000-0000-000000000000}"/>
          </ac:spMkLst>
        </pc:spChg>
        <pc:spChg chg="mod">
          <ac:chgData name="atangapenn@yahoo.com" userId="c515b9513d9a265e" providerId="LiveId" clId="{30E4D223-A488-4E24-AAAD-8C6E200571B8}" dt="2020-09-07T12:08:20.215" v="953" actId="20577"/>
          <ac:spMkLst>
            <pc:docMk/>
            <pc:sldMk cId="973160506" sldId="263"/>
            <ac:spMk id="3" creationId="{00000000-0000-0000-0000-000000000000}"/>
          </ac:spMkLst>
        </pc:spChg>
      </pc:sldChg>
      <pc:sldChg chg="modSp mod">
        <pc:chgData name="atangapenn@yahoo.com" userId="c515b9513d9a265e" providerId="LiveId" clId="{30E4D223-A488-4E24-AAAD-8C6E200571B8}" dt="2020-09-07T12:21:23.484" v="1203" actId="20577"/>
        <pc:sldMkLst>
          <pc:docMk/>
          <pc:sldMk cId="1955185134" sldId="264"/>
        </pc:sldMkLst>
        <pc:spChg chg="mod">
          <ac:chgData name="atangapenn@yahoo.com" userId="c515b9513d9a265e" providerId="LiveId" clId="{30E4D223-A488-4E24-AAAD-8C6E200571B8}" dt="2020-09-07T12:21:23.484" v="1203" actId="20577"/>
          <ac:spMkLst>
            <pc:docMk/>
            <pc:sldMk cId="1955185134" sldId="264"/>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CBE6527A-6738-4B55-AC88-9B1DD82F2F2C}" type="datetimeFigureOut">
              <a:rPr lang="en-GB" smtClean="0"/>
              <a:t>07/09/2020</a:t>
            </a:fld>
            <a:endParaRPr lang="en-GB"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9F7BAC78-4E3B-49BC-AE94-23F356164835}" type="slidenum">
              <a:rPr lang="en-GB" smtClean="0"/>
              <a:t>‹#›</a:t>
            </a:fld>
            <a:endParaRPr lang="en-GB" dirty="0"/>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BE6527A-6738-4B55-AC88-9B1DD82F2F2C}" type="datetimeFigureOut">
              <a:rPr lang="en-GB" smtClean="0"/>
              <a:t>07/09/2020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7BAC78-4E3B-49BC-AE94-23F356164835}" type="slidenum">
              <a:rPr lang="en-GB" smtClean="0"/>
              <a:t>‹#›</a:t>
            </a:fld>
            <a:endParaRPr lang="en-GB" dirty="0"/>
          </a:p>
        </p:txBody>
      </p:sp>
      <p:sp>
        <p:nvSpPr>
          <p:cNvPr id="11" name="Title 10"/>
          <p:cNvSpPr>
            <a:spLocks noGrp="1"/>
          </p:cNvSpPr>
          <p:nvPr>
            <p:ph type="title"/>
          </p:nvPr>
        </p:nvSpPr>
        <p:spPr/>
        <p:txBody>
          <a:bodyPr/>
          <a:lstStyle/>
          <a:p>
            <a:r>
              <a:rPr lang="en-US"/>
              <a:t>Click to edit Master title style</a:t>
            </a:r>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E6527A-6738-4B55-AC88-9B1DD82F2F2C}" type="datetimeFigureOut">
              <a:rPr lang="en-GB" smtClean="0"/>
              <a:t>07/09/2020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7BAC78-4E3B-49BC-AE94-23F356164835}"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BE6527A-6738-4B55-AC88-9B1DD82F2F2C}" type="datetimeFigureOut">
              <a:rPr lang="en-GB" smtClean="0"/>
              <a:t>07/09/2020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F7BAC78-4E3B-49BC-AE94-23F356164835}" type="slidenum">
              <a:rPr lang="en-GB" smtClean="0"/>
              <a:t>‹#›</a:t>
            </a:fld>
            <a:endParaRPr lang="en-GB" dirty="0"/>
          </a:p>
        </p:txBody>
      </p:sp>
      <p:sp>
        <p:nvSpPr>
          <p:cNvPr id="12" name="Title 1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p:cNvSpPr>
            <a:spLocks noGrp="1"/>
          </p:cNvSpPr>
          <p:nvPr>
            <p:ph sz="quarter" idx="14"/>
          </p:nvPr>
        </p:nvSpPr>
        <p:spPr>
          <a:xfrm>
            <a:off x="4645151" y="2240280"/>
            <a:ext cx="3803904"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BE6527A-6738-4B55-AC88-9B1DD82F2F2C}" type="datetimeFigureOut">
              <a:rPr lang="en-GB" smtClean="0"/>
              <a:t>07/09/2020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F7BAC78-4E3B-49BC-AE94-23F356164835}" type="slidenum">
              <a:rPr lang="en-GB" smtClean="0"/>
              <a:t>‹#›</a:t>
            </a:fld>
            <a:endParaRPr lang="en-GB" dirty="0"/>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BE6527A-6738-4B55-AC88-9B1DD82F2F2C}" type="datetimeFigureOut">
              <a:rPr lang="en-GB" smtClean="0"/>
              <a:t>07/09/2020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F7BAC78-4E3B-49BC-AE94-23F356164835}" type="slidenum">
              <a:rPr lang="en-GB" smtClean="0"/>
              <a:t>‹#›</a:t>
            </a:fld>
            <a:endParaRPr lang="en-GB" dirty="0"/>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E6527A-6738-4B55-AC88-9B1DD82F2F2C}" type="datetimeFigureOut">
              <a:rPr lang="en-GB" smtClean="0"/>
              <a:t>07/09/2020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9F7BAC78-4E3B-49BC-AE94-23F356164835}"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en-US"/>
              <a:t>Click to edit Master title style</a:t>
            </a:r>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E6527A-6738-4B55-AC88-9B1DD82F2F2C}" type="datetimeFigureOut">
              <a:rPr lang="en-GB" smtClean="0"/>
              <a:t>07/09/2020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F7BAC78-4E3B-49BC-AE94-23F356164835}"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en-US"/>
              <a:t>Click to edit Master title style</a:t>
            </a:r>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E6527A-6738-4B55-AC88-9B1DD82F2F2C}" type="datetimeFigureOut">
              <a:rPr lang="en-GB" smtClean="0"/>
              <a:t>07/09/2020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F7BAC78-4E3B-49BC-AE94-23F356164835}" type="slidenum">
              <a:rPr lang="en-GB" smtClean="0"/>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BE6527A-6738-4B55-AC88-9B1DD82F2F2C}" type="datetimeFigureOut">
              <a:rPr lang="en-GB" smtClean="0"/>
              <a:t>07/09/2020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7BAC78-4E3B-49BC-AE94-23F356164835}" type="slidenum">
              <a:rPr lang="en-GB" smtClean="0"/>
              <a:t>‹#›</a:t>
            </a:fld>
            <a:endParaRPr lang="en-GB" dirty="0"/>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BE6527A-6738-4B55-AC88-9B1DD82F2F2C}" type="datetimeFigureOut">
              <a:rPr lang="en-GB" smtClean="0"/>
              <a:t>07/09/2020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7BAC78-4E3B-49BC-AE94-23F356164835}" type="slidenum">
              <a:rPr lang="en-GB" smtClean="0"/>
              <a:t>‹#›</a:t>
            </a:fld>
            <a:endParaRPr lang="en-GB" dirty="0"/>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CBE6527A-6738-4B55-AC88-9B1DD82F2F2C}" type="datetimeFigureOut">
              <a:rPr lang="en-GB" smtClean="0"/>
              <a:t>07/09/2020</a:t>
            </a:fld>
            <a:endParaRPr lang="en-GB" dirty="0"/>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dirty="0"/>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9F7BAC78-4E3B-49BC-AE94-23F356164835}"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Decision-Making in </a:t>
            </a:r>
            <a:r>
              <a:rPr lang="en-GB" dirty="0"/>
              <a:t>SME’S </a:t>
            </a:r>
            <a:br>
              <a:rPr lang="en-GB" dirty="0"/>
            </a:br>
            <a:r>
              <a:rPr lang="en-GB" dirty="0"/>
              <a:t>Case Study: </a:t>
            </a:r>
            <a:r>
              <a:rPr lang="en-GB" dirty="0" err="1"/>
              <a:t>Sugru</a:t>
            </a:r>
            <a:endParaRPr lang="en-GB" dirty="0"/>
          </a:p>
        </p:txBody>
      </p:sp>
      <p:sp>
        <p:nvSpPr>
          <p:cNvPr id="3" name="Subtitle 2"/>
          <p:cNvSpPr>
            <a:spLocks noGrp="1"/>
          </p:cNvSpPr>
          <p:nvPr>
            <p:ph type="subTitle" idx="1"/>
          </p:nvPr>
        </p:nvSpPr>
        <p:spPr/>
        <p:txBody>
          <a:bodyPr/>
          <a:lstStyle/>
          <a:p>
            <a:r>
              <a:rPr lang="en-GB" dirty="0" err="1"/>
              <a:t>Akweshi</a:t>
            </a:r>
            <a:r>
              <a:rPr lang="en-GB" dirty="0"/>
              <a:t> </a:t>
            </a:r>
            <a:r>
              <a:rPr lang="en-GB" dirty="0" err="1"/>
              <a:t>Atanga</a:t>
            </a:r>
            <a:r>
              <a:rPr lang="en-GB" dirty="0"/>
              <a:t> Penn</a:t>
            </a:r>
          </a:p>
          <a:p>
            <a:r>
              <a:rPr lang="en-GB" dirty="0"/>
              <a:t>Student Number: 2000012</a:t>
            </a:r>
          </a:p>
          <a:p>
            <a:r>
              <a:rPr lang="en-GB" dirty="0"/>
              <a:t>Module Code: LCMB7009</a:t>
            </a:r>
          </a:p>
        </p:txBody>
      </p:sp>
    </p:spTree>
    <p:extLst>
      <p:ext uri="{BB962C8B-B14F-4D97-AF65-F5344CB8AC3E}">
        <p14:creationId xmlns:p14="http://schemas.microsoft.com/office/powerpoint/2010/main" val="808586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US" dirty="0"/>
              <a:t>To stimulate an </a:t>
            </a:r>
            <a:r>
              <a:rPr lang="en-GB" dirty="0"/>
              <a:t>organisation</a:t>
            </a:r>
            <a:r>
              <a:rPr lang="en-US" dirty="0"/>
              <a:t> towards its desired success level, the management needs to take prompt and strategic steps. </a:t>
            </a:r>
          </a:p>
          <a:p>
            <a:r>
              <a:rPr lang="en-US" dirty="0"/>
              <a:t>These steps or responses provided from the management are referred to as the aspect of Decision-Making.</a:t>
            </a:r>
          </a:p>
          <a:p>
            <a:r>
              <a:rPr lang="en-US" dirty="0"/>
              <a:t>Decision-Making is a critical process which requires thorough attention of the individual stimulating it which hence reflects their capability to understand and evaluate the </a:t>
            </a:r>
            <a:r>
              <a:rPr lang="en-GB" dirty="0"/>
              <a:t>organisational</a:t>
            </a:r>
            <a:r>
              <a:rPr lang="en-US" dirty="0"/>
              <a:t> needs requiring an appropriate decision (</a:t>
            </a:r>
            <a:r>
              <a:rPr lang="en-US" dirty="0" err="1"/>
              <a:t>Zsambok</a:t>
            </a:r>
            <a:r>
              <a:rPr lang="en-US" dirty="0"/>
              <a:t> and Klein, 2014).</a:t>
            </a:r>
            <a:endParaRPr lang="en-GB" dirty="0"/>
          </a:p>
        </p:txBody>
      </p:sp>
      <p:sp>
        <p:nvSpPr>
          <p:cNvPr id="2" name="Title 1"/>
          <p:cNvSpPr>
            <a:spLocks noGrp="1"/>
          </p:cNvSpPr>
          <p:nvPr>
            <p:ph type="title"/>
          </p:nvPr>
        </p:nvSpPr>
        <p:spPr/>
        <p:txBody>
          <a:bodyPr>
            <a:normAutofit fontScale="90000"/>
          </a:bodyPr>
          <a:lstStyle/>
          <a:p>
            <a:r>
              <a:rPr lang="en-US" dirty="0"/>
              <a:t>Introduction to Decision-Making</a:t>
            </a:r>
            <a:endParaRPr lang="en-GB" dirty="0"/>
          </a:p>
        </p:txBody>
      </p:sp>
    </p:spTree>
    <p:extLst>
      <p:ext uri="{BB962C8B-B14F-4D97-AF65-F5344CB8AC3E}">
        <p14:creationId xmlns:p14="http://schemas.microsoft.com/office/powerpoint/2010/main" val="2683819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US" dirty="0"/>
              <a:t>To ensure that the right decision has been identified, planned and implemented, there are certain strategies which can be adapted for assistance. </a:t>
            </a:r>
          </a:p>
          <a:p>
            <a:r>
              <a:rPr lang="en-US" dirty="0"/>
              <a:t>These strategies can be referred to as the decision-making models. </a:t>
            </a:r>
          </a:p>
          <a:p>
            <a:r>
              <a:rPr lang="en-US" dirty="0"/>
              <a:t>Through the efforts of scholars from the past, there are various models of decision-making which can be adapted significantly. Both quantitative and qualitative models.</a:t>
            </a:r>
          </a:p>
          <a:p>
            <a:r>
              <a:rPr lang="en-US" dirty="0"/>
              <a:t>Some of the known models are inclusive of the following (Wu and Barnes, 2011):</a:t>
            </a:r>
          </a:p>
          <a:p>
            <a:pPr lvl="1"/>
            <a:r>
              <a:rPr lang="en-US" dirty="0"/>
              <a:t>Insourcing or Outsourcing /Make or buy Decision Model (THE ENTREPRENEURSHIP APPROACH)</a:t>
            </a:r>
          </a:p>
          <a:p>
            <a:pPr lvl="1"/>
            <a:r>
              <a:rPr lang="en-US" dirty="0"/>
              <a:t>Decision Tree Model</a:t>
            </a:r>
          </a:p>
          <a:p>
            <a:pPr lvl="1"/>
            <a:r>
              <a:rPr lang="en-US" dirty="0"/>
              <a:t>Linear Programing Model</a:t>
            </a:r>
          </a:p>
          <a:p>
            <a:pPr lvl="1"/>
            <a:r>
              <a:rPr lang="en-US" dirty="0"/>
              <a:t>Rational Decision-Making Model</a:t>
            </a:r>
          </a:p>
          <a:p>
            <a:pPr lvl="1"/>
            <a:r>
              <a:rPr lang="en-US" dirty="0"/>
              <a:t>Bounded Reality Model</a:t>
            </a:r>
          </a:p>
          <a:p>
            <a:pPr lvl="1"/>
            <a:r>
              <a:rPr lang="en-US" dirty="0"/>
              <a:t>Intuitive Decision-Making Model</a:t>
            </a:r>
          </a:p>
        </p:txBody>
      </p:sp>
      <p:sp>
        <p:nvSpPr>
          <p:cNvPr id="2" name="Title 1"/>
          <p:cNvSpPr>
            <a:spLocks noGrp="1"/>
          </p:cNvSpPr>
          <p:nvPr>
            <p:ph type="title"/>
          </p:nvPr>
        </p:nvSpPr>
        <p:spPr/>
        <p:txBody>
          <a:bodyPr/>
          <a:lstStyle/>
          <a:p>
            <a:r>
              <a:rPr lang="en-US" dirty="0"/>
              <a:t>Decision-Making Models</a:t>
            </a:r>
            <a:endParaRPr lang="en-GB" dirty="0"/>
          </a:p>
        </p:txBody>
      </p:sp>
    </p:spTree>
    <p:extLst>
      <p:ext uri="{BB962C8B-B14F-4D97-AF65-F5344CB8AC3E}">
        <p14:creationId xmlns:p14="http://schemas.microsoft.com/office/powerpoint/2010/main" val="915335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a:t>Decision-making models assist in solving particular issues through a thorough and critical analysis of a decision which is geared towards solving a particular problem in an organisation. . </a:t>
            </a:r>
          </a:p>
          <a:p>
            <a:r>
              <a:rPr lang="en-GB" dirty="0"/>
              <a:t>Decision-Making process can be exercised in a given situation based on what the decision-maker thinks the best for the scenario. </a:t>
            </a:r>
          </a:p>
          <a:p>
            <a:r>
              <a:rPr lang="en-GB" dirty="0"/>
              <a:t>Decision making models are common to solving either complex or simple problems promptly within an organization.</a:t>
            </a:r>
          </a:p>
          <a:p>
            <a:r>
              <a:rPr lang="en-GB" dirty="0"/>
              <a:t>However, there are vulnerabilities of inefficiency when decisions are </a:t>
            </a:r>
            <a:r>
              <a:rPr lang="en-GB"/>
              <a:t>not planned </a:t>
            </a:r>
            <a:r>
              <a:rPr lang="en-GB" dirty="0"/>
              <a:t>strategically. </a:t>
            </a:r>
          </a:p>
        </p:txBody>
      </p:sp>
      <p:sp>
        <p:nvSpPr>
          <p:cNvPr id="2" name="Title 1"/>
          <p:cNvSpPr>
            <a:spLocks noGrp="1"/>
          </p:cNvSpPr>
          <p:nvPr>
            <p:ph type="title"/>
          </p:nvPr>
        </p:nvSpPr>
        <p:spPr/>
        <p:txBody>
          <a:bodyPr>
            <a:normAutofit fontScale="90000"/>
          </a:bodyPr>
          <a:lstStyle/>
          <a:p>
            <a:r>
              <a:rPr lang="en-GB" dirty="0"/>
              <a:t>Decision-Making Models (Problem Solving)</a:t>
            </a:r>
          </a:p>
        </p:txBody>
      </p:sp>
    </p:spTree>
    <p:extLst>
      <p:ext uri="{BB962C8B-B14F-4D97-AF65-F5344CB8AC3E}">
        <p14:creationId xmlns:p14="http://schemas.microsoft.com/office/powerpoint/2010/main" val="2791219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US" dirty="0"/>
              <a:t>Taking into consideration the significance of decision-making, it is important for the managerial responsibilities of Sugru as well, the main </a:t>
            </a:r>
            <a:r>
              <a:rPr lang="en-GB" dirty="0"/>
              <a:t>organisation</a:t>
            </a:r>
            <a:r>
              <a:rPr lang="en-US" dirty="0"/>
              <a:t> of focus.</a:t>
            </a:r>
          </a:p>
          <a:p>
            <a:r>
              <a:rPr lang="en-US" dirty="0"/>
              <a:t>Sugru is one of the oldest </a:t>
            </a:r>
            <a:r>
              <a:rPr lang="en-US" dirty="0" err="1"/>
              <a:t>organisations</a:t>
            </a:r>
            <a:r>
              <a:rPr lang="en-US" dirty="0"/>
              <a:t> that provides adhesive solutions for its customers. </a:t>
            </a:r>
          </a:p>
          <a:p>
            <a:r>
              <a:rPr lang="en-US" dirty="0"/>
              <a:t>Keeping in view the fact that the company is facing issues in the light of innovation in terms of managing its inventory and SCM practices, there are certain decisions which are recommended for being taken (</a:t>
            </a:r>
            <a:r>
              <a:rPr lang="en-US" dirty="0" err="1"/>
              <a:t>Mls</a:t>
            </a:r>
            <a:r>
              <a:rPr lang="en-US" dirty="0"/>
              <a:t> and </a:t>
            </a:r>
            <a:r>
              <a:rPr lang="en-US" dirty="0" err="1"/>
              <a:t>Otĉenáŝková</a:t>
            </a:r>
            <a:r>
              <a:rPr lang="en-US" dirty="0"/>
              <a:t>, 2013). </a:t>
            </a:r>
          </a:p>
          <a:p>
            <a:r>
              <a:rPr lang="en-US" dirty="0"/>
              <a:t>Taking a decision</a:t>
            </a:r>
            <a:r>
              <a:rPr lang="en-GB" dirty="0"/>
              <a:t>an Entrepreneur's point of will using the Insourcing and outsourcing model</a:t>
            </a:r>
            <a:r>
              <a:rPr lang="en-US" dirty="0"/>
              <a:t> here would surely benefit the company to keep its long-term costs </a:t>
            </a:r>
            <a:r>
              <a:rPr lang="en-US" dirty="0" err="1"/>
              <a:t>minimised</a:t>
            </a:r>
            <a:r>
              <a:rPr lang="en-US" dirty="0"/>
              <a:t> to a beneficial level and thus increase profitability. </a:t>
            </a:r>
            <a:endParaRPr lang="en-GB" dirty="0"/>
          </a:p>
        </p:txBody>
      </p:sp>
      <p:sp>
        <p:nvSpPr>
          <p:cNvPr id="2" name="Title 1"/>
          <p:cNvSpPr>
            <a:spLocks noGrp="1"/>
          </p:cNvSpPr>
          <p:nvPr>
            <p:ph type="title"/>
          </p:nvPr>
        </p:nvSpPr>
        <p:spPr/>
        <p:txBody>
          <a:bodyPr>
            <a:normAutofit fontScale="90000"/>
          </a:bodyPr>
          <a:lstStyle/>
          <a:p>
            <a:r>
              <a:rPr lang="en-US" dirty="0"/>
              <a:t>Significance of Decision-Making at Sugru</a:t>
            </a:r>
            <a:endParaRPr lang="en-GB" dirty="0"/>
          </a:p>
        </p:txBody>
      </p:sp>
    </p:spTree>
    <p:extLst>
      <p:ext uri="{BB962C8B-B14F-4D97-AF65-F5344CB8AC3E}">
        <p14:creationId xmlns:p14="http://schemas.microsoft.com/office/powerpoint/2010/main" val="2000171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US" dirty="0"/>
              <a:t>To improve the strategic issue identified at Sugru, the management has proposed the decision of implementing technology. </a:t>
            </a:r>
          </a:p>
          <a:p>
            <a:r>
              <a:rPr lang="en-US" dirty="0"/>
              <a:t>This decision can be reflected as a part of the decision that was taken using some of the quantitative and qualitative models. as well as the primary focus of Sugru’s management is to focus on cost-efficient production which could enhance its profitability as before (</a:t>
            </a:r>
            <a:r>
              <a:rPr lang="en-US" dirty="0" err="1"/>
              <a:t>Kipkoech</a:t>
            </a:r>
            <a:r>
              <a:rPr lang="en-US" dirty="0"/>
              <a:t> and </a:t>
            </a:r>
            <a:r>
              <a:rPr lang="en-US" dirty="0" err="1"/>
              <a:t>Chesire</a:t>
            </a:r>
            <a:r>
              <a:rPr lang="en-US" dirty="0"/>
              <a:t>, 2011). </a:t>
            </a:r>
          </a:p>
          <a:p>
            <a:r>
              <a:rPr lang="en-US" dirty="0"/>
              <a:t>Modern technical approaches are being used, such as cloud computing and FIFO(First in – First out) with RFID(Radio Frequency Identification) techniques has been proposed within the </a:t>
            </a:r>
            <a:r>
              <a:rPr lang="en-US" dirty="0" err="1"/>
              <a:t>Sugru</a:t>
            </a:r>
            <a:r>
              <a:rPr lang="en-US" dirty="0"/>
              <a:t>, as a reflective analysis for storing and processing data which is being adapted also by </a:t>
            </a:r>
            <a:r>
              <a:rPr lang="en-US" dirty="0" err="1"/>
              <a:t>Sugru’s</a:t>
            </a:r>
            <a:r>
              <a:rPr lang="en-US" dirty="0"/>
              <a:t> competitors Sika. </a:t>
            </a:r>
            <a:endParaRPr lang="en-GB" dirty="0"/>
          </a:p>
        </p:txBody>
      </p:sp>
      <p:sp>
        <p:nvSpPr>
          <p:cNvPr id="2" name="Title 1"/>
          <p:cNvSpPr>
            <a:spLocks noGrp="1"/>
          </p:cNvSpPr>
          <p:nvPr>
            <p:ph type="title"/>
          </p:nvPr>
        </p:nvSpPr>
        <p:spPr/>
        <p:txBody>
          <a:bodyPr/>
          <a:lstStyle/>
          <a:p>
            <a:r>
              <a:rPr lang="en-US" dirty="0"/>
              <a:t>Decision Taken at Sugru</a:t>
            </a:r>
            <a:endParaRPr lang="en-GB" dirty="0"/>
          </a:p>
        </p:txBody>
      </p:sp>
    </p:spTree>
    <p:extLst>
      <p:ext uri="{BB962C8B-B14F-4D97-AF65-F5344CB8AC3E}">
        <p14:creationId xmlns:p14="http://schemas.microsoft.com/office/powerpoint/2010/main" val="1647291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US" dirty="0"/>
              <a:t>Through an in-depth evaluation of the decision put forward by the management of Sugru, the company looks ahead to enhance its perceptions of management. </a:t>
            </a:r>
          </a:p>
          <a:p>
            <a:r>
              <a:rPr lang="en-US" dirty="0"/>
              <a:t>As the focus is driven towards innovation and technology to stay competitive, increase product quality and increase profitability while being cost effective. This would be most suitable to remain unique within the market. </a:t>
            </a:r>
          </a:p>
          <a:p>
            <a:r>
              <a:rPr lang="en-US" dirty="0"/>
              <a:t>To ensure efficient application of the decision, it is also recommended to adapt a democratic leadership style. </a:t>
            </a:r>
          </a:p>
          <a:p>
            <a:r>
              <a:rPr lang="en-US" dirty="0"/>
              <a:t>It will allow the higher authorities to establish strong communication with the workforces and obtain relevant suggestions from them practically (Mayfield and Mayfield, 2016). </a:t>
            </a:r>
            <a:endParaRPr lang="en-GB" dirty="0"/>
          </a:p>
        </p:txBody>
      </p:sp>
      <p:sp>
        <p:nvSpPr>
          <p:cNvPr id="2" name="Title 1"/>
          <p:cNvSpPr>
            <a:spLocks noGrp="1"/>
          </p:cNvSpPr>
          <p:nvPr>
            <p:ph type="title"/>
          </p:nvPr>
        </p:nvSpPr>
        <p:spPr/>
        <p:txBody>
          <a:bodyPr>
            <a:normAutofit fontScale="90000"/>
          </a:bodyPr>
          <a:lstStyle/>
          <a:p>
            <a:r>
              <a:rPr lang="en-US" dirty="0"/>
              <a:t>Application of Decision Models in Sugru</a:t>
            </a:r>
            <a:endParaRPr lang="en-GB" dirty="0"/>
          </a:p>
        </p:txBody>
      </p:sp>
    </p:spTree>
    <p:extLst>
      <p:ext uri="{BB962C8B-B14F-4D97-AF65-F5344CB8AC3E}">
        <p14:creationId xmlns:p14="http://schemas.microsoft.com/office/powerpoint/2010/main" val="676459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US" dirty="0"/>
              <a:t>Despite their benefits, it is identified that even the Decision-Making processes could have different issues for Sugru. </a:t>
            </a:r>
          </a:p>
          <a:p>
            <a:r>
              <a:rPr lang="en-US" dirty="0"/>
              <a:t>One issue relates to the ethical issue of relevant training as it is unethical to replace individuals on the base of not being capable to handle technology, when they can be provided with developmental support or training skill with the </a:t>
            </a:r>
            <a:r>
              <a:rPr lang="en-US" dirty="0" err="1"/>
              <a:t>organisation</a:t>
            </a:r>
            <a:r>
              <a:rPr lang="en-US" dirty="0"/>
              <a:t>. </a:t>
            </a:r>
          </a:p>
          <a:p>
            <a:r>
              <a:rPr lang="en-US" dirty="0"/>
              <a:t>Another important issue is that leadership skills may vary depending on the nature of the activities of Sugru, whereas being a manufacturing </a:t>
            </a:r>
            <a:r>
              <a:rPr lang="en-US" dirty="0" err="1"/>
              <a:t>organisation</a:t>
            </a:r>
            <a:r>
              <a:rPr lang="en-US" dirty="0"/>
              <a:t>, it might be favorable to adapt democratic leadership style (Verma, 2014).</a:t>
            </a:r>
            <a:endParaRPr lang="en-GB" dirty="0"/>
          </a:p>
        </p:txBody>
      </p:sp>
      <p:sp>
        <p:nvSpPr>
          <p:cNvPr id="2" name="Title 1"/>
          <p:cNvSpPr>
            <a:spLocks noGrp="1"/>
          </p:cNvSpPr>
          <p:nvPr>
            <p:ph type="title"/>
          </p:nvPr>
        </p:nvSpPr>
        <p:spPr/>
        <p:txBody>
          <a:bodyPr>
            <a:normAutofit fontScale="90000"/>
          </a:bodyPr>
          <a:lstStyle/>
          <a:p>
            <a:r>
              <a:rPr lang="en-US" dirty="0"/>
              <a:t>Issues in Applying Decision-Making at Sugru</a:t>
            </a:r>
            <a:endParaRPr lang="en-GB" dirty="0"/>
          </a:p>
        </p:txBody>
      </p:sp>
    </p:spTree>
    <p:extLst>
      <p:ext uri="{BB962C8B-B14F-4D97-AF65-F5344CB8AC3E}">
        <p14:creationId xmlns:p14="http://schemas.microsoft.com/office/powerpoint/2010/main" val="973160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US" dirty="0"/>
              <a:t>Decision-making is indeed significant for modern-day </a:t>
            </a:r>
            <a:r>
              <a:rPr lang="en-US" dirty="0" err="1"/>
              <a:t>organisations</a:t>
            </a:r>
            <a:r>
              <a:rPr lang="en-US" dirty="0"/>
              <a:t>, especially keeping in view the rising element of competition and staying up to date with the rapid changing environment. </a:t>
            </a:r>
          </a:p>
          <a:p>
            <a:r>
              <a:rPr lang="en-US" dirty="0"/>
              <a:t>However, the right decision can only be implemented if the decision-maker have a thorough know-how of their responsibilities and consider every necessary steps to making and analyzing their decision. </a:t>
            </a:r>
          </a:p>
          <a:p>
            <a:r>
              <a:rPr lang="en-US" dirty="0"/>
              <a:t>Hence, it is beneficial to adapt relevant decision-making models along with evaluating their success within similar practical or professional contexts.</a:t>
            </a:r>
            <a:endParaRPr lang="en-GB" dirty="0"/>
          </a:p>
        </p:txBody>
      </p:sp>
      <p:sp>
        <p:nvSpPr>
          <p:cNvPr id="2" name="Title 1"/>
          <p:cNvSpPr>
            <a:spLocks noGrp="1"/>
          </p:cNvSpPr>
          <p:nvPr>
            <p:ph type="title"/>
          </p:nvPr>
        </p:nvSpPr>
        <p:spPr/>
        <p:txBody>
          <a:bodyPr/>
          <a:lstStyle/>
          <a:p>
            <a:r>
              <a:rPr lang="en-US" dirty="0"/>
              <a:t>Conclusion</a:t>
            </a:r>
            <a:endParaRPr lang="en-GB" dirty="0"/>
          </a:p>
        </p:txBody>
      </p:sp>
    </p:spTree>
    <p:extLst>
      <p:ext uri="{BB962C8B-B14F-4D97-AF65-F5344CB8AC3E}">
        <p14:creationId xmlns:p14="http://schemas.microsoft.com/office/powerpoint/2010/main" val="1955185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r>
              <a:rPr lang="en-GB" dirty="0" err="1"/>
              <a:t>Kipkoech</a:t>
            </a:r>
            <a:r>
              <a:rPr lang="en-GB" dirty="0"/>
              <a:t>, L.C. and </a:t>
            </a:r>
            <a:r>
              <a:rPr lang="en-GB" dirty="0" err="1"/>
              <a:t>Chesire</a:t>
            </a:r>
            <a:r>
              <a:rPr lang="en-GB" dirty="0"/>
              <a:t>, S., 2011. The levels of teachers’ involvement in managerial decision making in schools in Kenya. </a:t>
            </a:r>
            <a:r>
              <a:rPr lang="en-GB" i="1" dirty="0"/>
              <a:t>Problems of education in the 21st century</a:t>
            </a:r>
            <a:r>
              <a:rPr lang="en-GB" dirty="0"/>
              <a:t>, </a:t>
            </a:r>
            <a:r>
              <a:rPr lang="en-GB" i="1" dirty="0"/>
              <a:t>34</a:t>
            </a:r>
            <a:r>
              <a:rPr lang="en-GB" dirty="0"/>
              <a:t>, p.79.</a:t>
            </a:r>
          </a:p>
          <a:p>
            <a:r>
              <a:rPr lang="en-GB" dirty="0" err="1"/>
              <a:t>Lührs</a:t>
            </a:r>
            <a:r>
              <a:rPr lang="en-GB" dirty="0"/>
              <a:t>, N., </a:t>
            </a:r>
            <a:r>
              <a:rPr lang="en-GB" dirty="0" err="1"/>
              <a:t>Jager</a:t>
            </a:r>
            <a:r>
              <a:rPr lang="en-GB" dirty="0"/>
              <a:t>, N.W., </a:t>
            </a:r>
            <a:r>
              <a:rPr lang="en-GB" dirty="0" err="1"/>
              <a:t>Challies</a:t>
            </a:r>
            <a:r>
              <a:rPr lang="en-GB" dirty="0"/>
              <a:t>, E. and </a:t>
            </a:r>
            <a:r>
              <a:rPr lang="en-GB" dirty="0" err="1"/>
              <a:t>Newig</a:t>
            </a:r>
            <a:r>
              <a:rPr lang="en-GB" dirty="0"/>
              <a:t>, J., 2018. How participatory should environmental governance be? Testing the applicability of the Vroom-</a:t>
            </a:r>
            <a:r>
              <a:rPr lang="en-GB" dirty="0" err="1"/>
              <a:t>Yetton</a:t>
            </a:r>
            <a:r>
              <a:rPr lang="en-GB" dirty="0"/>
              <a:t>-</a:t>
            </a:r>
            <a:r>
              <a:rPr lang="en-GB" dirty="0" err="1"/>
              <a:t>Jago</a:t>
            </a:r>
            <a:r>
              <a:rPr lang="en-GB" dirty="0"/>
              <a:t> model in public environmental decision-making. </a:t>
            </a:r>
            <a:r>
              <a:rPr lang="en-GB" i="1" dirty="0"/>
              <a:t>Environmental Management</a:t>
            </a:r>
            <a:r>
              <a:rPr lang="en-GB" dirty="0"/>
              <a:t>, </a:t>
            </a:r>
            <a:r>
              <a:rPr lang="en-GB" i="1" dirty="0"/>
              <a:t>61</a:t>
            </a:r>
            <a:r>
              <a:rPr lang="en-GB" dirty="0"/>
              <a:t>(2), pp.249-262.</a:t>
            </a:r>
          </a:p>
          <a:p>
            <a:r>
              <a:rPr lang="en-GB" dirty="0"/>
              <a:t>Mayfield, M. and Mayfield, J., 2016. The effects of leader motivating language use on employee decision making. </a:t>
            </a:r>
            <a:r>
              <a:rPr lang="en-GB" i="1" dirty="0"/>
              <a:t>International journal of business communication</a:t>
            </a:r>
            <a:r>
              <a:rPr lang="en-GB" dirty="0"/>
              <a:t>, </a:t>
            </a:r>
            <a:r>
              <a:rPr lang="en-GB" i="1" dirty="0"/>
              <a:t>53</a:t>
            </a:r>
            <a:r>
              <a:rPr lang="en-GB" dirty="0"/>
              <a:t>(4), pp.465-484.</a:t>
            </a:r>
          </a:p>
          <a:p>
            <a:r>
              <a:rPr lang="en-GB" dirty="0" err="1"/>
              <a:t>Mls</a:t>
            </a:r>
            <a:r>
              <a:rPr lang="en-GB" dirty="0"/>
              <a:t>, K. and </a:t>
            </a:r>
            <a:r>
              <a:rPr lang="en-GB" dirty="0" err="1"/>
              <a:t>Otĉenáŝková</a:t>
            </a:r>
            <a:r>
              <a:rPr lang="en-GB" dirty="0"/>
              <a:t>, T., 2013. Analysis of complex decisional situations in companies with the support of AHP extension of vroom-</a:t>
            </a:r>
            <a:r>
              <a:rPr lang="en-GB" dirty="0" err="1"/>
              <a:t>yetton</a:t>
            </a:r>
            <a:r>
              <a:rPr lang="en-GB" dirty="0"/>
              <a:t> contingency model. </a:t>
            </a:r>
            <a:r>
              <a:rPr lang="en-GB" i="1" dirty="0"/>
              <a:t>IFAC Proceedings Volumes</a:t>
            </a:r>
            <a:r>
              <a:rPr lang="en-GB" dirty="0"/>
              <a:t>, </a:t>
            </a:r>
            <a:r>
              <a:rPr lang="en-GB" i="1" dirty="0"/>
              <a:t>46</a:t>
            </a:r>
            <a:r>
              <a:rPr lang="en-GB" dirty="0"/>
              <a:t>(9), pp.549-554.</a:t>
            </a:r>
          </a:p>
          <a:p>
            <a:r>
              <a:rPr lang="en-GB" dirty="0" err="1"/>
              <a:t>Verma</a:t>
            </a:r>
            <a:r>
              <a:rPr lang="en-GB" dirty="0"/>
              <a:t>, D., 2014. Study and analysis of various decision making models in an organization. </a:t>
            </a:r>
            <a:r>
              <a:rPr lang="en-GB" i="1" dirty="0"/>
              <a:t>IOSR Journal Of Business And Management</a:t>
            </a:r>
            <a:r>
              <a:rPr lang="en-GB" dirty="0"/>
              <a:t>, </a:t>
            </a:r>
            <a:r>
              <a:rPr lang="en-GB" i="1" dirty="0"/>
              <a:t>16</a:t>
            </a:r>
            <a:r>
              <a:rPr lang="en-GB" dirty="0"/>
              <a:t>(2), pp.171-175.</a:t>
            </a:r>
          </a:p>
          <a:p>
            <a:r>
              <a:rPr lang="en-GB" dirty="0"/>
              <a:t>Wu, C. and Barnes, D., 2011. A literature review of decision-making models and approaches for partner selection in agile supply chains. </a:t>
            </a:r>
            <a:r>
              <a:rPr lang="en-GB" i="1" dirty="0"/>
              <a:t>Journal of Purchasing and Supply Management</a:t>
            </a:r>
            <a:r>
              <a:rPr lang="en-GB" dirty="0"/>
              <a:t>, </a:t>
            </a:r>
            <a:r>
              <a:rPr lang="en-GB" i="1" dirty="0"/>
              <a:t>17</a:t>
            </a:r>
            <a:r>
              <a:rPr lang="en-GB" dirty="0"/>
              <a:t>(4), pp.256-274.</a:t>
            </a:r>
          </a:p>
          <a:p>
            <a:r>
              <a:rPr lang="en-GB" dirty="0" err="1"/>
              <a:t>Zsambok</a:t>
            </a:r>
            <a:r>
              <a:rPr lang="en-GB" dirty="0"/>
              <a:t>, C.E. and Klein, G. eds., 2014. </a:t>
            </a:r>
            <a:r>
              <a:rPr lang="en-GB" i="1" dirty="0"/>
              <a:t>Naturalistic decision making</a:t>
            </a:r>
            <a:r>
              <a:rPr lang="en-GB" dirty="0"/>
              <a:t>. Psychology Press.</a:t>
            </a:r>
          </a:p>
        </p:txBody>
      </p:sp>
      <p:sp>
        <p:nvSpPr>
          <p:cNvPr id="2" name="Title 1"/>
          <p:cNvSpPr>
            <a:spLocks noGrp="1"/>
          </p:cNvSpPr>
          <p:nvPr>
            <p:ph type="title"/>
          </p:nvPr>
        </p:nvSpPr>
        <p:spPr/>
        <p:txBody>
          <a:bodyPr>
            <a:normAutofit/>
          </a:bodyPr>
          <a:lstStyle/>
          <a:p>
            <a:r>
              <a:rPr lang="en-US" dirty="0"/>
              <a:t>References</a:t>
            </a:r>
            <a:endParaRPr lang="en-GB" dirty="0"/>
          </a:p>
        </p:txBody>
      </p:sp>
    </p:spTree>
    <p:extLst>
      <p:ext uri="{BB962C8B-B14F-4D97-AF65-F5344CB8AC3E}">
        <p14:creationId xmlns:p14="http://schemas.microsoft.com/office/powerpoint/2010/main" val="319569379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Hardcover</Template>
  <TotalTime>338</TotalTime>
  <Words>1109</Words>
  <Application>Microsoft Office PowerPoint</Application>
  <PresentationFormat>On-screen Show (4:3)</PresentationFormat>
  <Paragraphs>54</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Book Antiqua</vt:lpstr>
      <vt:lpstr>Wingdings</vt:lpstr>
      <vt:lpstr>Hardcover</vt:lpstr>
      <vt:lpstr>Decision-Making in SME’S  Case Study: Sugru</vt:lpstr>
      <vt:lpstr>Introduction to Decision-Making</vt:lpstr>
      <vt:lpstr>Decision-Making Models</vt:lpstr>
      <vt:lpstr>Decision-Making Models (Problem Solving)</vt:lpstr>
      <vt:lpstr>Significance of Decision-Making at Sugru</vt:lpstr>
      <vt:lpstr>Decision Taken at Sugru</vt:lpstr>
      <vt:lpstr>Application of Decision Models in Sugru</vt:lpstr>
      <vt:lpstr>Issues in Applying Decision-Making at Sugru</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atangapenn@yahoo.com</cp:lastModifiedBy>
  <cp:revision>9</cp:revision>
  <dcterms:created xsi:type="dcterms:W3CDTF">2020-08-21T01:21:52Z</dcterms:created>
  <dcterms:modified xsi:type="dcterms:W3CDTF">2020-09-07T13:31:15Z</dcterms:modified>
</cp:coreProperties>
</file>