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6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17"/>
    <p:restoredTop sz="94622"/>
  </p:normalViewPr>
  <p:slideViewPr>
    <p:cSldViewPr snapToGrid="0">
      <p:cViewPr varScale="1">
        <p:scale>
          <a:sx n="54" d="100"/>
          <a:sy n="54" d="100"/>
        </p:scale>
        <p:origin x="208" y="11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7DE296-F33F-3B47-A3AA-2F756C912946}" type="doc">
      <dgm:prSet loTypeId="urn:microsoft.com/office/officeart/2005/8/layout/bList2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94588FB-4EC9-9A46-88D8-038DBD8E5759}">
      <dgm:prSet/>
      <dgm:spPr/>
      <dgm:t>
        <a:bodyPr/>
        <a:lstStyle/>
        <a:p>
          <a:r>
            <a:rPr lang="en-US" b="1"/>
            <a:t>Financial overview( MUR)</a:t>
          </a:r>
          <a:endParaRPr lang="en-GB"/>
        </a:p>
      </dgm:t>
    </dgm:pt>
    <dgm:pt modelId="{76E8CC9F-D124-D24C-B56C-1C9C63A8E4E6}" type="parTrans" cxnId="{1BFB7932-2B2E-384B-A9DE-A48C8FB3BE40}">
      <dgm:prSet/>
      <dgm:spPr/>
      <dgm:t>
        <a:bodyPr/>
        <a:lstStyle/>
        <a:p>
          <a:endParaRPr lang="en-GB"/>
        </a:p>
      </dgm:t>
    </dgm:pt>
    <dgm:pt modelId="{72CFC089-46F4-4C40-8EC1-B439D7DDD63F}" type="sibTrans" cxnId="{1BFB7932-2B2E-384B-A9DE-A48C8FB3BE40}">
      <dgm:prSet/>
      <dgm:spPr/>
      <dgm:t>
        <a:bodyPr/>
        <a:lstStyle/>
        <a:p>
          <a:endParaRPr lang="en-GB"/>
        </a:p>
      </dgm:t>
    </dgm:pt>
    <dgm:pt modelId="{D0116AD6-1182-764B-B947-A032C67698A6}">
      <dgm:prSet/>
      <dgm:spPr/>
      <dgm:t>
        <a:bodyPr/>
        <a:lstStyle/>
        <a:p>
          <a:r>
            <a:rPr lang="en-US"/>
            <a:t>Setup: 545,000 </a:t>
          </a:r>
          <a:endParaRPr lang="en-GB"/>
        </a:p>
      </dgm:t>
    </dgm:pt>
    <dgm:pt modelId="{6F786588-AEBB-404D-AD7A-B49ACFEBFD5E}" type="parTrans" cxnId="{28156591-F0DD-9D4B-8575-FC502C138E2A}">
      <dgm:prSet/>
      <dgm:spPr/>
      <dgm:t>
        <a:bodyPr/>
        <a:lstStyle/>
        <a:p>
          <a:endParaRPr lang="en-GB"/>
        </a:p>
      </dgm:t>
    </dgm:pt>
    <dgm:pt modelId="{B1330F20-D84E-CE46-97C6-B1AFA9626EB5}" type="sibTrans" cxnId="{28156591-F0DD-9D4B-8575-FC502C138E2A}">
      <dgm:prSet/>
      <dgm:spPr/>
      <dgm:t>
        <a:bodyPr/>
        <a:lstStyle/>
        <a:p>
          <a:endParaRPr lang="en-GB"/>
        </a:p>
      </dgm:t>
    </dgm:pt>
    <dgm:pt modelId="{76F4B433-591D-6247-A3ED-C0A601492452}">
      <dgm:prSet/>
      <dgm:spPr/>
      <dgm:t>
        <a:bodyPr/>
        <a:lstStyle/>
        <a:p>
          <a:r>
            <a:rPr lang="en-US"/>
            <a:t>Yer1 Rev : 1.2M+ </a:t>
          </a:r>
          <a:endParaRPr lang="en-GB"/>
        </a:p>
      </dgm:t>
    </dgm:pt>
    <dgm:pt modelId="{5D5BF208-6D3C-6F47-9062-DAC59296CFCB}" type="parTrans" cxnId="{AF024A81-DEBB-AC44-95DA-1004A70CE2B4}">
      <dgm:prSet/>
      <dgm:spPr/>
      <dgm:t>
        <a:bodyPr/>
        <a:lstStyle/>
        <a:p>
          <a:endParaRPr lang="en-GB"/>
        </a:p>
      </dgm:t>
    </dgm:pt>
    <dgm:pt modelId="{F6EB425C-5C9C-6D4D-9300-CC45B1DBB65F}" type="sibTrans" cxnId="{AF024A81-DEBB-AC44-95DA-1004A70CE2B4}">
      <dgm:prSet/>
      <dgm:spPr/>
      <dgm:t>
        <a:bodyPr/>
        <a:lstStyle/>
        <a:p>
          <a:endParaRPr lang="en-GB"/>
        </a:p>
      </dgm:t>
    </dgm:pt>
    <dgm:pt modelId="{778D5FB7-CD83-2942-A3D9-892C7B5A0828}">
      <dgm:prSet/>
      <dgm:spPr/>
      <dgm:t>
        <a:bodyPr/>
        <a:lstStyle/>
        <a:p>
          <a:r>
            <a:rPr lang="en-US"/>
            <a:t>Proj. Profit  </a:t>
          </a:r>
          <a:endParaRPr lang="en-GB"/>
        </a:p>
      </dgm:t>
    </dgm:pt>
    <dgm:pt modelId="{D6776AD3-098F-FD4A-A07A-B50AE1EF7866}" type="parTrans" cxnId="{9CF053CF-D683-0F43-989A-0552A278DA95}">
      <dgm:prSet/>
      <dgm:spPr/>
      <dgm:t>
        <a:bodyPr/>
        <a:lstStyle/>
        <a:p>
          <a:endParaRPr lang="en-GB"/>
        </a:p>
      </dgm:t>
    </dgm:pt>
    <dgm:pt modelId="{3048E999-5449-2944-B702-5030506352C4}" type="sibTrans" cxnId="{9CF053CF-D683-0F43-989A-0552A278DA95}">
      <dgm:prSet/>
      <dgm:spPr/>
      <dgm:t>
        <a:bodyPr/>
        <a:lstStyle/>
        <a:p>
          <a:endParaRPr lang="en-GB"/>
        </a:p>
      </dgm:t>
    </dgm:pt>
    <dgm:pt modelId="{AA79AF36-A0D5-804A-937A-7388D3B7ABE9}">
      <dgm:prSet/>
      <dgm:spPr/>
      <dgm:t>
        <a:bodyPr/>
        <a:lstStyle/>
        <a:p>
          <a:r>
            <a:rPr lang="en-US"/>
            <a:t>700.000 </a:t>
          </a:r>
          <a:endParaRPr lang="en-GB"/>
        </a:p>
      </dgm:t>
    </dgm:pt>
    <dgm:pt modelId="{8890845F-9AC4-3849-86C8-E7368D80A459}" type="parTrans" cxnId="{48773CC9-A8B6-194B-BF1F-4369083EA5A4}">
      <dgm:prSet/>
      <dgm:spPr/>
      <dgm:t>
        <a:bodyPr/>
        <a:lstStyle/>
        <a:p>
          <a:endParaRPr lang="en-GB"/>
        </a:p>
      </dgm:t>
    </dgm:pt>
    <dgm:pt modelId="{33AF4B90-3DC3-9A45-B7F0-F96A2A00D985}" type="sibTrans" cxnId="{48773CC9-A8B6-194B-BF1F-4369083EA5A4}">
      <dgm:prSet/>
      <dgm:spPr/>
      <dgm:t>
        <a:bodyPr/>
        <a:lstStyle/>
        <a:p>
          <a:endParaRPr lang="en-GB"/>
        </a:p>
      </dgm:t>
    </dgm:pt>
    <dgm:pt modelId="{E3CE690E-50E7-6B46-8A22-1A726D6AF8B2}" type="pres">
      <dgm:prSet presAssocID="{CC7DE296-F33F-3B47-A3AA-2F756C912946}" presName="diagram" presStyleCnt="0">
        <dgm:presLayoutVars>
          <dgm:dir/>
          <dgm:animLvl val="lvl"/>
          <dgm:resizeHandles val="exact"/>
        </dgm:presLayoutVars>
      </dgm:prSet>
      <dgm:spPr/>
    </dgm:pt>
    <dgm:pt modelId="{4826BA0A-8CAB-274D-91FE-10D154087BA6}" type="pres">
      <dgm:prSet presAssocID="{E94588FB-4EC9-9A46-88D8-038DBD8E5759}" presName="compNode" presStyleCnt="0"/>
      <dgm:spPr/>
    </dgm:pt>
    <dgm:pt modelId="{A3DE20DB-154A-854F-A0F0-0E6E3C661FE8}" type="pres">
      <dgm:prSet presAssocID="{E94588FB-4EC9-9A46-88D8-038DBD8E5759}" presName="childRect" presStyleLbl="bgAcc1" presStyleIdx="0" presStyleCnt="1">
        <dgm:presLayoutVars>
          <dgm:bulletEnabled val="1"/>
        </dgm:presLayoutVars>
      </dgm:prSet>
      <dgm:spPr/>
    </dgm:pt>
    <dgm:pt modelId="{E1F26D99-EF6F-D946-9FF0-64C6E935E6F1}" type="pres">
      <dgm:prSet presAssocID="{E94588FB-4EC9-9A46-88D8-038DBD8E5759}" presName="parentText" presStyleLbl="node1" presStyleIdx="0" presStyleCnt="0">
        <dgm:presLayoutVars>
          <dgm:chMax val="0"/>
          <dgm:bulletEnabled val="1"/>
        </dgm:presLayoutVars>
      </dgm:prSet>
      <dgm:spPr/>
    </dgm:pt>
    <dgm:pt modelId="{08DAB58B-06A0-8540-88E7-D4D42B55782F}" type="pres">
      <dgm:prSet presAssocID="{E94588FB-4EC9-9A46-88D8-038DBD8E5759}" presName="parentRect" presStyleLbl="alignNode1" presStyleIdx="0" presStyleCnt="1"/>
      <dgm:spPr/>
    </dgm:pt>
    <dgm:pt modelId="{03FB0EB5-E161-7C4F-B503-D636C4516C3D}" type="pres">
      <dgm:prSet presAssocID="{E94588FB-4EC9-9A46-88D8-038DBD8E5759}" presName="adorn" presStyleLbl="fgAccFollowNode1" presStyleIdx="0" presStyleCnt="1" custScaleX="11083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</dgm:spPr>
    </dgm:pt>
  </dgm:ptLst>
  <dgm:cxnLst>
    <dgm:cxn modelId="{CB64230B-BF2D-1B4A-BE1B-84BA8E409724}" type="presOf" srcId="{D0116AD6-1182-764B-B947-A032C67698A6}" destId="{A3DE20DB-154A-854F-A0F0-0E6E3C661FE8}" srcOrd="0" destOrd="0" presId="urn:microsoft.com/office/officeart/2005/8/layout/bList2"/>
    <dgm:cxn modelId="{2F10091A-D2AB-3743-B2D6-F9E718E2EFD5}" type="presOf" srcId="{778D5FB7-CD83-2942-A3D9-892C7B5A0828}" destId="{A3DE20DB-154A-854F-A0F0-0E6E3C661FE8}" srcOrd="0" destOrd="2" presId="urn:microsoft.com/office/officeart/2005/8/layout/bList2"/>
    <dgm:cxn modelId="{1BFB7932-2B2E-384B-A9DE-A48C8FB3BE40}" srcId="{CC7DE296-F33F-3B47-A3AA-2F756C912946}" destId="{E94588FB-4EC9-9A46-88D8-038DBD8E5759}" srcOrd="0" destOrd="0" parTransId="{76E8CC9F-D124-D24C-B56C-1C9C63A8E4E6}" sibTransId="{72CFC089-46F4-4C40-8EC1-B439D7DDD63F}"/>
    <dgm:cxn modelId="{E30C3441-DE65-B14B-92BA-5BF59AF13677}" type="presOf" srcId="{76F4B433-591D-6247-A3ED-C0A601492452}" destId="{A3DE20DB-154A-854F-A0F0-0E6E3C661FE8}" srcOrd="0" destOrd="1" presId="urn:microsoft.com/office/officeart/2005/8/layout/bList2"/>
    <dgm:cxn modelId="{0A7A1F70-5ECD-C746-A292-6FCBD6739423}" type="presOf" srcId="{E94588FB-4EC9-9A46-88D8-038DBD8E5759}" destId="{08DAB58B-06A0-8540-88E7-D4D42B55782F}" srcOrd="1" destOrd="0" presId="urn:microsoft.com/office/officeart/2005/8/layout/bList2"/>
    <dgm:cxn modelId="{AF024A81-DEBB-AC44-95DA-1004A70CE2B4}" srcId="{E94588FB-4EC9-9A46-88D8-038DBD8E5759}" destId="{76F4B433-591D-6247-A3ED-C0A601492452}" srcOrd="1" destOrd="0" parTransId="{5D5BF208-6D3C-6F47-9062-DAC59296CFCB}" sibTransId="{F6EB425C-5C9C-6D4D-9300-CC45B1DBB65F}"/>
    <dgm:cxn modelId="{28156591-F0DD-9D4B-8575-FC502C138E2A}" srcId="{E94588FB-4EC9-9A46-88D8-038DBD8E5759}" destId="{D0116AD6-1182-764B-B947-A032C67698A6}" srcOrd="0" destOrd="0" parTransId="{6F786588-AEBB-404D-AD7A-B49ACFEBFD5E}" sibTransId="{B1330F20-D84E-CE46-97C6-B1AFA9626EB5}"/>
    <dgm:cxn modelId="{68316197-5D68-B041-A2DF-0A3BCE737D6B}" type="presOf" srcId="{CC7DE296-F33F-3B47-A3AA-2F756C912946}" destId="{E3CE690E-50E7-6B46-8A22-1A726D6AF8B2}" srcOrd="0" destOrd="0" presId="urn:microsoft.com/office/officeart/2005/8/layout/bList2"/>
    <dgm:cxn modelId="{E5AD92B4-13EA-324E-B5BB-D373C7CE7D6B}" type="presOf" srcId="{AA79AF36-A0D5-804A-937A-7388D3B7ABE9}" destId="{A3DE20DB-154A-854F-A0F0-0E6E3C661FE8}" srcOrd="0" destOrd="3" presId="urn:microsoft.com/office/officeart/2005/8/layout/bList2"/>
    <dgm:cxn modelId="{AAFBFFB8-5B80-3047-85F0-6F7F1C2CF9B9}" type="presOf" srcId="{E94588FB-4EC9-9A46-88D8-038DBD8E5759}" destId="{E1F26D99-EF6F-D946-9FF0-64C6E935E6F1}" srcOrd="0" destOrd="0" presId="urn:microsoft.com/office/officeart/2005/8/layout/bList2"/>
    <dgm:cxn modelId="{48773CC9-A8B6-194B-BF1F-4369083EA5A4}" srcId="{E94588FB-4EC9-9A46-88D8-038DBD8E5759}" destId="{AA79AF36-A0D5-804A-937A-7388D3B7ABE9}" srcOrd="3" destOrd="0" parTransId="{8890845F-9AC4-3849-86C8-E7368D80A459}" sibTransId="{33AF4B90-3DC3-9A45-B7F0-F96A2A00D985}"/>
    <dgm:cxn modelId="{9CF053CF-D683-0F43-989A-0552A278DA95}" srcId="{E94588FB-4EC9-9A46-88D8-038DBD8E5759}" destId="{778D5FB7-CD83-2942-A3D9-892C7B5A0828}" srcOrd="2" destOrd="0" parTransId="{D6776AD3-098F-FD4A-A07A-B50AE1EF7866}" sibTransId="{3048E999-5449-2944-B702-5030506352C4}"/>
    <dgm:cxn modelId="{D9BA5D4A-9B77-4847-B66D-F5B440B00EAE}" type="presParOf" srcId="{E3CE690E-50E7-6B46-8A22-1A726D6AF8B2}" destId="{4826BA0A-8CAB-274D-91FE-10D154087BA6}" srcOrd="0" destOrd="0" presId="urn:microsoft.com/office/officeart/2005/8/layout/bList2"/>
    <dgm:cxn modelId="{9E93FA88-8DDB-0746-9DFC-4EC83405F6EF}" type="presParOf" srcId="{4826BA0A-8CAB-274D-91FE-10D154087BA6}" destId="{A3DE20DB-154A-854F-A0F0-0E6E3C661FE8}" srcOrd="0" destOrd="0" presId="urn:microsoft.com/office/officeart/2005/8/layout/bList2"/>
    <dgm:cxn modelId="{1998542E-D00F-2E4C-9469-FBFE7BF3D387}" type="presParOf" srcId="{4826BA0A-8CAB-274D-91FE-10D154087BA6}" destId="{E1F26D99-EF6F-D946-9FF0-64C6E935E6F1}" srcOrd="1" destOrd="0" presId="urn:microsoft.com/office/officeart/2005/8/layout/bList2"/>
    <dgm:cxn modelId="{5144B539-071E-4B47-9514-E70815E2B996}" type="presParOf" srcId="{4826BA0A-8CAB-274D-91FE-10D154087BA6}" destId="{08DAB58B-06A0-8540-88E7-D4D42B55782F}" srcOrd="2" destOrd="0" presId="urn:microsoft.com/office/officeart/2005/8/layout/bList2"/>
    <dgm:cxn modelId="{D27B8BF6-CCF8-4C41-B662-80853365F710}" type="presParOf" srcId="{4826BA0A-8CAB-274D-91FE-10D154087BA6}" destId="{03FB0EB5-E161-7C4F-B503-D636C4516C3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9B7FE88-7638-4C45-9584-E519AF06ED55}" type="doc">
      <dgm:prSet loTypeId="urn:microsoft.com/office/officeart/2005/8/layout/vList2" loCatId="list" qsTypeId="urn:microsoft.com/office/officeart/2005/8/quickstyle/simple3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1DBCAB8C-8C44-6A4A-8CDB-AE1963BFE944}">
      <dgm:prSet/>
      <dgm:spPr/>
      <dgm:t>
        <a:bodyPr/>
        <a:lstStyle/>
        <a:p>
          <a:r>
            <a:rPr lang="en-US" b="1"/>
            <a:t>SWOT Summary </a:t>
          </a:r>
          <a:endParaRPr lang="en-GB"/>
        </a:p>
      </dgm:t>
    </dgm:pt>
    <dgm:pt modelId="{6941CA81-AC16-9948-8BB3-565B02AB9398}" type="parTrans" cxnId="{7CCF3446-D863-1948-A06E-AA9DA0CB8E38}">
      <dgm:prSet/>
      <dgm:spPr/>
      <dgm:t>
        <a:bodyPr/>
        <a:lstStyle/>
        <a:p>
          <a:endParaRPr lang="en-GB"/>
        </a:p>
      </dgm:t>
    </dgm:pt>
    <dgm:pt modelId="{F4398867-D9C4-5F43-8661-8895B2BEE5D4}" type="sibTrans" cxnId="{7CCF3446-D863-1948-A06E-AA9DA0CB8E38}">
      <dgm:prSet/>
      <dgm:spPr/>
      <dgm:t>
        <a:bodyPr/>
        <a:lstStyle/>
        <a:p>
          <a:endParaRPr lang="en-GB"/>
        </a:p>
      </dgm:t>
    </dgm:pt>
    <dgm:pt modelId="{7C967725-C1CE-5545-861C-549E6A444569}">
      <dgm:prSet/>
      <dgm:spPr/>
      <dgm:t>
        <a:bodyPr/>
        <a:lstStyle/>
        <a:p>
          <a:r>
            <a:rPr lang="en-US" b="1" i="0" dirty="0"/>
            <a:t>Strength:</a:t>
          </a:r>
          <a:r>
            <a:rPr lang="en-US" b="0" i="0" dirty="0"/>
            <a:t> Market Demand</a:t>
          </a:r>
          <a:br>
            <a:rPr lang="en-US" dirty="0"/>
          </a:br>
          <a:r>
            <a:rPr lang="en-US" b="1" i="0" dirty="0"/>
            <a:t>Weakness</a:t>
          </a:r>
          <a:r>
            <a:rPr lang="en-US" b="0" i="0" dirty="0"/>
            <a:t>: Staffing Needs</a:t>
          </a:r>
          <a:br>
            <a:rPr lang="en-US" dirty="0"/>
          </a:br>
          <a:r>
            <a:rPr lang="en-US" b="1" i="0" dirty="0"/>
            <a:t>Opportunity</a:t>
          </a:r>
          <a:r>
            <a:rPr lang="en-US" b="0" i="0" dirty="0"/>
            <a:t>: Gov. Ties</a:t>
          </a:r>
          <a:br>
            <a:rPr lang="en-US" dirty="0"/>
          </a:br>
          <a:r>
            <a:rPr lang="en-US" b="1" i="0" dirty="0"/>
            <a:t>Threat Reg</a:t>
          </a:r>
          <a:r>
            <a:rPr lang="en-US" b="0" i="0" dirty="0"/>
            <a:t>: Reforms</a:t>
          </a:r>
          <a:endParaRPr lang="en-GB" dirty="0"/>
        </a:p>
      </dgm:t>
    </dgm:pt>
    <dgm:pt modelId="{8C6651DF-ABB3-2949-976A-46D3E508D0E9}" type="parTrans" cxnId="{C79AFA77-94F1-0349-97AB-1008E5BC1F07}">
      <dgm:prSet/>
      <dgm:spPr/>
      <dgm:t>
        <a:bodyPr/>
        <a:lstStyle/>
        <a:p>
          <a:endParaRPr lang="en-GB"/>
        </a:p>
      </dgm:t>
    </dgm:pt>
    <dgm:pt modelId="{58D14044-428B-DD48-A0FF-154914641B8B}" type="sibTrans" cxnId="{C79AFA77-94F1-0349-97AB-1008E5BC1F07}">
      <dgm:prSet/>
      <dgm:spPr/>
      <dgm:t>
        <a:bodyPr/>
        <a:lstStyle/>
        <a:p>
          <a:endParaRPr lang="en-GB"/>
        </a:p>
      </dgm:t>
    </dgm:pt>
    <dgm:pt modelId="{E81E87D6-74F3-4F4D-B993-927382C7D72B}" type="pres">
      <dgm:prSet presAssocID="{B9B7FE88-7638-4C45-9584-E519AF06ED55}" presName="linear" presStyleCnt="0">
        <dgm:presLayoutVars>
          <dgm:animLvl val="lvl"/>
          <dgm:resizeHandles val="exact"/>
        </dgm:presLayoutVars>
      </dgm:prSet>
      <dgm:spPr/>
    </dgm:pt>
    <dgm:pt modelId="{4079FE60-45B7-F340-9A2C-0178755B4166}" type="pres">
      <dgm:prSet presAssocID="{1DBCAB8C-8C44-6A4A-8CDB-AE1963BFE94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B3A1DF8-C9F7-8C49-889E-9B7B5FB167E7}" type="pres">
      <dgm:prSet presAssocID="{F4398867-D9C4-5F43-8661-8895B2BEE5D4}" presName="spacer" presStyleCnt="0"/>
      <dgm:spPr/>
    </dgm:pt>
    <dgm:pt modelId="{6A27D28E-8FEC-D24E-8FB6-414BBB884921}" type="pres">
      <dgm:prSet presAssocID="{7C967725-C1CE-5545-861C-549E6A444569}" presName="parentText" presStyleLbl="node1" presStyleIdx="1" presStyleCnt="2" custLinFactNeighborX="4782" custLinFactNeighborY="-96418">
        <dgm:presLayoutVars>
          <dgm:chMax val="0"/>
          <dgm:bulletEnabled val="1"/>
        </dgm:presLayoutVars>
      </dgm:prSet>
      <dgm:spPr/>
    </dgm:pt>
  </dgm:ptLst>
  <dgm:cxnLst>
    <dgm:cxn modelId="{F17BCA32-BC70-2A46-9927-D1040E539929}" type="presOf" srcId="{1DBCAB8C-8C44-6A4A-8CDB-AE1963BFE944}" destId="{4079FE60-45B7-F340-9A2C-0178755B4166}" srcOrd="0" destOrd="0" presId="urn:microsoft.com/office/officeart/2005/8/layout/vList2"/>
    <dgm:cxn modelId="{7CCF3446-D863-1948-A06E-AA9DA0CB8E38}" srcId="{B9B7FE88-7638-4C45-9584-E519AF06ED55}" destId="{1DBCAB8C-8C44-6A4A-8CDB-AE1963BFE944}" srcOrd="0" destOrd="0" parTransId="{6941CA81-AC16-9948-8BB3-565B02AB9398}" sibTransId="{F4398867-D9C4-5F43-8661-8895B2BEE5D4}"/>
    <dgm:cxn modelId="{C79AFA77-94F1-0349-97AB-1008E5BC1F07}" srcId="{B9B7FE88-7638-4C45-9584-E519AF06ED55}" destId="{7C967725-C1CE-5545-861C-549E6A444569}" srcOrd="1" destOrd="0" parTransId="{8C6651DF-ABB3-2949-976A-46D3E508D0E9}" sibTransId="{58D14044-428B-DD48-A0FF-154914641B8B}"/>
    <dgm:cxn modelId="{E99D8786-6225-E742-B601-C8BD7C462E23}" type="presOf" srcId="{7C967725-C1CE-5545-861C-549E6A444569}" destId="{6A27D28E-8FEC-D24E-8FB6-414BBB884921}" srcOrd="0" destOrd="0" presId="urn:microsoft.com/office/officeart/2005/8/layout/vList2"/>
    <dgm:cxn modelId="{4EA5ACFD-4585-EE49-A7E4-45BFFD18C99C}" type="presOf" srcId="{B9B7FE88-7638-4C45-9584-E519AF06ED55}" destId="{E81E87D6-74F3-4F4D-B993-927382C7D72B}" srcOrd="0" destOrd="0" presId="urn:microsoft.com/office/officeart/2005/8/layout/vList2"/>
    <dgm:cxn modelId="{99EA672A-DF53-7941-8C39-E35B517AC1DE}" type="presParOf" srcId="{E81E87D6-74F3-4F4D-B993-927382C7D72B}" destId="{4079FE60-45B7-F340-9A2C-0178755B4166}" srcOrd="0" destOrd="0" presId="urn:microsoft.com/office/officeart/2005/8/layout/vList2"/>
    <dgm:cxn modelId="{81E4E07B-04CA-404D-9699-FD17BABC6377}" type="presParOf" srcId="{E81E87D6-74F3-4F4D-B993-927382C7D72B}" destId="{8B3A1DF8-C9F7-8C49-889E-9B7B5FB167E7}" srcOrd="1" destOrd="0" presId="urn:microsoft.com/office/officeart/2005/8/layout/vList2"/>
    <dgm:cxn modelId="{3CA6A9C4-8165-024A-803F-A01D8F89CF97}" type="presParOf" srcId="{E81E87D6-74F3-4F4D-B993-927382C7D72B}" destId="{6A27D28E-8FEC-D24E-8FB6-414BBB88492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DE20DB-154A-854F-A0F0-0E6E3C661FE8}">
      <dsp:nvSpPr>
        <dsp:cNvPr id="0" name=""/>
        <dsp:cNvSpPr/>
      </dsp:nvSpPr>
      <dsp:spPr>
        <a:xfrm>
          <a:off x="798150" y="2880"/>
          <a:ext cx="2967359" cy="2215070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06680" rIns="35560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Setup: 545,000 </a:t>
          </a:r>
          <a:endParaRPr lang="en-GB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Yer1 Rev : 1.2M+ </a:t>
          </a:r>
          <a:endParaRPr lang="en-GB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Proj. Profit  </a:t>
          </a:r>
          <a:endParaRPr lang="en-GB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800" kern="1200"/>
            <a:t>700.000 </a:t>
          </a:r>
          <a:endParaRPr lang="en-GB" sz="2800" kern="1200"/>
        </a:p>
      </dsp:txBody>
      <dsp:txXfrm>
        <a:off x="850052" y="54782"/>
        <a:ext cx="2863555" cy="2163168"/>
      </dsp:txXfrm>
    </dsp:sp>
    <dsp:sp modelId="{08DAB58B-06A0-8540-88E7-D4D42B55782F}">
      <dsp:nvSpPr>
        <dsp:cNvPr id="0" name=""/>
        <dsp:cNvSpPr/>
      </dsp:nvSpPr>
      <dsp:spPr>
        <a:xfrm>
          <a:off x="798150" y="2217951"/>
          <a:ext cx="2967359" cy="95248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0" rIns="27940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Financial overview( MUR)</a:t>
          </a:r>
          <a:endParaRPr lang="en-GB" sz="2200" kern="1200"/>
        </a:p>
      </dsp:txBody>
      <dsp:txXfrm>
        <a:off x="798150" y="2217951"/>
        <a:ext cx="2089689" cy="952480"/>
      </dsp:txXfrm>
    </dsp:sp>
    <dsp:sp modelId="{03FB0EB5-E161-7C4F-B503-D636C4516C3D}">
      <dsp:nvSpPr>
        <dsp:cNvPr id="0" name=""/>
        <dsp:cNvSpPr/>
      </dsp:nvSpPr>
      <dsp:spPr>
        <a:xfrm>
          <a:off x="2915522" y="2369244"/>
          <a:ext cx="1151094" cy="103857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a:blip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79FE60-45B7-F340-9A2C-0178755B4166}">
      <dsp:nvSpPr>
        <dsp:cNvPr id="0" name=""/>
        <dsp:cNvSpPr/>
      </dsp:nvSpPr>
      <dsp:spPr>
        <a:xfrm>
          <a:off x="0" y="2989"/>
          <a:ext cx="4864768" cy="19072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kern="1200"/>
            <a:t>SWOT Summary </a:t>
          </a:r>
          <a:endParaRPr lang="en-GB" sz="2700" kern="1200"/>
        </a:p>
      </dsp:txBody>
      <dsp:txXfrm>
        <a:off x="93104" y="96093"/>
        <a:ext cx="4678560" cy="1721038"/>
      </dsp:txXfrm>
    </dsp:sp>
    <dsp:sp modelId="{6A27D28E-8FEC-D24E-8FB6-414BBB884921}">
      <dsp:nvSpPr>
        <dsp:cNvPr id="0" name=""/>
        <dsp:cNvSpPr/>
      </dsp:nvSpPr>
      <dsp:spPr>
        <a:xfrm>
          <a:off x="0" y="1913021"/>
          <a:ext cx="4864768" cy="190724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dirty="0"/>
            <a:t>Strength:</a:t>
          </a:r>
          <a:r>
            <a:rPr lang="en-US" sz="2700" b="0" i="0" kern="1200" dirty="0"/>
            <a:t> Market Demand</a:t>
          </a:r>
          <a:br>
            <a:rPr lang="en-US" sz="2700" kern="1200" dirty="0"/>
          </a:br>
          <a:r>
            <a:rPr lang="en-US" sz="2700" b="1" i="0" kern="1200" dirty="0"/>
            <a:t>Weakness</a:t>
          </a:r>
          <a:r>
            <a:rPr lang="en-US" sz="2700" b="0" i="0" kern="1200" dirty="0"/>
            <a:t>: Staffing Needs</a:t>
          </a:r>
          <a:br>
            <a:rPr lang="en-US" sz="2700" kern="1200" dirty="0"/>
          </a:br>
          <a:r>
            <a:rPr lang="en-US" sz="2700" b="1" i="0" kern="1200" dirty="0"/>
            <a:t>Opportunity</a:t>
          </a:r>
          <a:r>
            <a:rPr lang="en-US" sz="2700" b="0" i="0" kern="1200" dirty="0"/>
            <a:t>: Gov. Ties</a:t>
          </a:r>
          <a:br>
            <a:rPr lang="en-US" sz="2700" kern="1200" dirty="0"/>
          </a:br>
          <a:r>
            <a:rPr lang="en-US" sz="2700" b="1" i="0" kern="1200" dirty="0"/>
            <a:t>Threat Reg</a:t>
          </a:r>
          <a:r>
            <a:rPr lang="en-US" sz="2700" b="0" i="0" kern="1200" dirty="0"/>
            <a:t>: Reforms</a:t>
          </a:r>
          <a:endParaRPr lang="en-GB" sz="2700" kern="1200" dirty="0"/>
        </a:p>
      </dsp:txBody>
      <dsp:txXfrm>
        <a:off x="93104" y="2006125"/>
        <a:ext cx="4678560" cy="17210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5053FB-5605-5145-BD70-58F536A044EB}" type="datetimeFigureOut">
              <a:rPr lang="en-US" smtClean="0"/>
              <a:t>3/9/26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725057-7121-9442-A815-6DC7ECDEAFE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48428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25057-7121-9442-A815-6DC7ECDEAFE9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7093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725057-7121-9442-A815-6DC7ECDEAFE9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835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2CBB9-130F-B0E2-B8C1-DB19761B3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5F64C0-C7E7-6BD1-85BB-17280B11B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48A0A-8823-855D-D966-E080107A02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79DCA-0C33-EB45-AF5C-04B2CE91A087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DF819-4F94-4793-62F5-34613A288A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69322A-8938-4279-D8BD-E26621BA6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637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988A0-2240-C46C-333E-173C0AE2C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72C23-A44B-C9AD-660D-4E5496463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369228-FA00-CDF8-682C-4600E74587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88315-4B97-3F40-BFCF-C9AC8E25C564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7F5B17-BD62-D1FB-BC06-6A72FF1A6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5A4E8-C32A-6701-B48F-8C8769871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345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289E47-F1B3-C237-0140-51E38B263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6C778E-0E82-3430-08A5-BCF64CD1C0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30E6DE-A8C6-831F-04AA-5276C34837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BC10D6-31E6-3D48-8242-F2E66B56C3A9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5CB7D-CBF9-E276-A09E-BFCBA7AA6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4D9224-E236-C4A8-5A9A-EFC870F853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3967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D2D2D-1ABA-5AFF-0CBE-B14CAFDA1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F21BB-F321-9805-51E1-176EBA2156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6FA687-0478-FE17-2699-11BC81EA32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F646F8-17F7-DC05-F208-CA2DD4DFF6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51052-7E24-BE49-B291-CAECE1DAB70E}" type="datetime1">
              <a:rPr lang="en-GB" smtClean="0"/>
              <a:t>09/03/2026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251227-82D5-CF72-4B7A-ADD188E17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6C78E3-DD73-EEE6-2A7D-247C1BE81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0619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9D85B-3147-7795-F17E-B4A301DD0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76E81D-FCF9-86F7-44C1-0660EE56D4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653410-3806-1C5A-283B-2DC2AFB22D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39C6B9-A938-6955-DAD4-DA2C6D5BD0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F5CB87-FC9D-9DE9-6F40-9373F359CE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0D0FBE-5CBB-1384-DD92-9581D8DC2E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A9645-2768-6F4A-85CE-38BB00C4D451}" type="datetime1">
              <a:rPr lang="en-GB" smtClean="0"/>
              <a:t>09/03/2026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154AC3E-50C4-3CA1-F257-1551D5D67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213B035-5986-D3F2-D737-ACC394EEC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512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C4DAA-E58B-90A0-7AF1-69F0F8E47A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75CF7E-C75F-2CC6-2F84-EF7568373A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E1743B-402D-E64A-B96B-B06ED9C87A49}" type="datetime1">
              <a:rPr lang="en-GB" smtClean="0"/>
              <a:t>09/03/2026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6B14E5-FAC7-FC0F-3FCA-7BEBF1011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E8AA1A-D6D7-6153-81A8-42A53DC28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1011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A23385-5DE2-58CE-8AE8-3805E38C8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76CB5-AC97-3442-98C0-7ED5C4FFBA6C}" type="datetime1">
              <a:rPr lang="en-GB" smtClean="0"/>
              <a:t>09/03/2026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49E8BA-9C51-F42A-8202-CAD7B5A96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430FAF-EDCF-7F56-21F7-BD9F676CE1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51146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56D151-E7CD-77EE-ABD3-FA511D99D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94E121-149D-BE31-E517-18F062F9EA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B12FF8-4893-0EE4-7171-335EDE38998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D545C-1781-0A58-FD02-B71E90989D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11AE8-AE0D-2244-A689-9B9D14917E82}" type="datetime1">
              <a:rPr lang="en-GB" smtClean="0"/>
              <a:t>09/03/2026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0E81B3-BEB7-FD67-010E-772AAFCD7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94DB3C-4D25-A045-B109-0BC5FDA08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776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9A7C2-B58E-E2FB-6212-8AFD0C6B7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442375-38C5-9A73-610A-0551D1359A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FDEFBF-B2F8-6D34-DA35-0ECB896236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F8702C-105D-9ECE-1D79-C8B2973CF8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9FA1EB-A1CE-BF46-8F5B-312EA326FC1A}" type="datetime1">
              <a:rPr lang="en-GB" smtClean="0"/>
              <a:t>09/03/2026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842554-AF43-A9DE-5ADD-F6B9FDAB6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49076F-429F-D1F7-B0D5-DC80ECFA09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413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D634B-65A7-D32C-EFA2-BF353D0D3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9E91B8-C956-E1C3-90FD-90537A55F9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6BDE2-76BF-D0C6-75C2-7B950C27A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B39F10-10CB-5D4E-8B78-93B6D651BA5E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E82C56-1BEC-7116-0EE0-0B064C996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FCA9BE-CDE5-FCBE-0ED0-ADDA1222A9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6061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D30325-0590-198A-92F3-EEDA253ECC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0BE868-6AED-CCCF-97DB-864D6D0ECC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BAF96C-DDE8-AFCF-AAF8-DD13DAA1F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5A3137-9BC1-384E-9DA0-8B487E07776C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C842C-B4E6-10AF-AD9F-BDC33AA2E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0898D-1A65-9CA0-DF33-CAD32B9D2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246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6299E3-9DBF-9663-1C1E-41A9F85024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627B4B-8C4E-3DB0-58FC-8C04CA43DB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D04F6-59BD-800B-0158-62D8D66823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46FEE8-BBFF-3B45-88AE-9DC2132A4714}" type="datetime1">
              <a:rPr lang="en-GB" smtClean="0"/>
              <a:t>09/03/2026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44AD9-4C45-80F5-7031-15D280B2A0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B8EBD-21DF-39B7-94CD-2F3E26E631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28F7463-0615-AB41-B2D0-1D1537EDAC9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6228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sa/3.0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video/a-woman-instructing-the-elderly-man-to-the-medicine-7517699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labourparty/7208890116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iamd.com/tag/medical-device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eosaurio/10137846884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betterhealthwhileaging.net/challenges-helping-aging-parents/" TargetMode="External"/><Relationship Id="rId4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travelcandies.com/mauritius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m/marketing-strategy.html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echnofaq.org/posts/2016/02/18-secrets-of-marketing-techniques-to-improve-your-business/" TargetMode="External"/><Relationship Id="rId5" Type="http://schemas.openxmlformats.org/officeDocument/2006/relationships/image" Target="../media/image11.jpg"/><Relationship Id="rId4" Type="http://schemas.openxmlformats.org/officeDocument/2006/relationships/hyperlink" Target="https://technofaq.org/posts/2021/01/proven-marketing-strategies-to-take-your-business-to-the-next-level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echnofaq.org/posts/2020/08/tips-for-developing-effective-healthcare-teams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cpedia.org/handwriting/h/health-care.html" TargetMode="External"/><Relationship Id="rId4" Type="http://schemas.openxmlformats.org/officeDocument/2006/relationships/image" Target="../media/image12.jp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1C38BA0D-1126-3C2E-A55F-11BCC619BC3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12581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6A44D1-F5C0-0E9F-5E42-9FD306CF9E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365125"/>
            <a:ext cx="3822189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/>
              <a:t>Good Karma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28845B-F093-F9B6-034B-8C77C7FA71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2434201"/>
            <a:ext cx="3822189" cy="374276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Module Name: Effective Teamworking and Communication</a:t>
            </a: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Module Code: BMSW4011</a:t>
            </a: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Assignment Title</a:t>
            </a:r>
            <a:r>
              <a:rPr lang="en-US" sz="1700" b="1" dirty="0"/>
              <a:t>: Good Karma Care Presentation </a:t>
            </a:r>
            <a:endParaRPr lang="en-US" sz="1700" b="1" dirty="0">
              <a:effectLst/>
            </a:endParaRP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Student Name: Kailash Doolar</a:t>
            </a: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Student Number: 2434709</a:t>
            </a: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Lecturer: Melanie </a:t>
            </a:r>
            <a:r>
              <a:rPr lang="en-US" sz="1700" b="1" dirty="0" err="1">
                <a:effectLst/>
              </a:rPr>
              <a:t>Squirie</a:t>
            </a:r>
            <a:endParaRPr lang="en-US" sz="1700" b="1" dirty="0">
              <a:effectLst/>
            </a:endParaRPr>
          </a:p>
          <a:p>
            <a:pPr indent="-228600" algn="l">
              <a:spcBef>
                <a:spcPts val="1060"/>
              </a:spcBef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700" b="1" dirty="0">
                <a:effectLst/>
              </a:rPr>
              <a:t>Deadline: 9th March 10:00</a:t>
            </a:r>
            <a:endParaRPr lang="en-US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51E95E-D1F5-AA7B-6BDC-19A0C8CACF05}"/>
              </a:ext>
            </a:extLst>
          </p:cNvPr>
          <p:cNvSpPr txBox="1"/>
          <p:nvPr/>
        </p:nvSpPr>
        <p:spPr>
          <a:xfrm>
            <a:off x="9602828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echnofaq.org/posts/2020/08/tips-for-developing-effective-healthcare-team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ADB1B8-098A-B1E0-835C-AF0B844FCB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1081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logo for a care company&#10;&#10;AI-generated content may be incorrect.">
            <a:extLst>
              <a:ext uri="{FF2B5EF4-FFF2-40B4-BE49-F238E27FC236}">
                <a16:creationId xmlns:a16="http://schemas.microsoft.com/office/drawing/2014/main" id="{0FFA4954-A3E4-2ADD-D914-01069A9407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402" r="12906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8D55BAE-86D2-CC32-B208-111929BB5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2" y="485775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/>
              <a:t>Presentation 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59623-FDB2-F015-120E-F03D04DEE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1100" dirty="0"/>
              <a:t>Academic cover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/>
              <a:t>Presentation overview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/>
              <a:t>Company Overview &amp; Presentation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MOTIVATION BEHIND THE BUSINESS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STRATEGIC VISION &amp; OBJECTIVES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Unique Selling Proposition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PHYSICAL &amp; OPERATIONAL SETUP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HR &amp; MARKETING STRATEGY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MARKET RESEARCH INSIGHTS</a:t>
            </a:r>
            <a:br>
              <a:rPr lang="en-US" sz="1100" dirty="0"/>
            </a:br>
            <a:r>
              <a:rPr lang="en-US" sz="1100" i="0" u="none" strike="noStrike" cap="none" dirty="0">
                <a:ea typeface="Poppins"/>
                <a:cs typeface="Poppins"/>
                <a:sym typeface="Poppins"/>
              </a:rPr>
              <a:t>STRATEGIC FINANCIALS &amp; SWOT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 i="0" u="none" strike="noStrike" dirty="0">
                <a:effectLst/>
              </a:rPr>
              <a:t>12-Month Marketing Strategy – Good Karma Care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 i="0" u="none" strike="noStrike" dirty="0">
                <a:effectLst/>
              </a:rPr>
              <a:t>Action Plan to Use £100,000 for Business Expansion (Months 12–24)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1100" dirty="0"/>
              <a:t>References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 i="0" u="none" strike="noStrike" dirty="0">
                <a:effectLst/>
              </a:rPr>
              <a:t>AI statement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100" dirty="0"/>
              <a:t>Thank You </a:t>
            </a:r>
            <a:br>
              <a:rPr lang="en-GB" sz="1100" i="0" u="none" strike="noStrike" dirty="0">
                <a:effectLst/>
              </a:rPr>
            </a:br>
            <a:br>
              <a:rPr lang="en-GB" sz="1100" i="0" u="none" strike="noStrike" dirty="0">
                <a:effectLst/>
              </a:rPr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br>
              <a:rPr lang="en-US" sz="1100" dirty="0"/>
            </a:br>
            <a:r>
              <a:rPr lang="en-US" sz="1100" dirty="0"/>
              <a:t>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D3A184BA-354C-A840-A2A4-8DECAD770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53955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showing a person a medicine&#10;&#10;AI-generated content may be incorrect.">
            <a:extLst>
              <a:ext uri="{FF2B5EF4-FFF2-40B4-BE49-F238E27FC236}">
                <a16:creationId xmlns:a16="http://schemas.microsoft.com/office/drawing/2014/main" id="{F7700464-BA6A-9EBC-2AEA-8F06C69274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697" r="6992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683FB3-1BF3-0594-4BB9-8C28C4F8C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/>
              <a:t>Company Overview &amp; 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3F6E89-4925-02A3-4540-546BB319A6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Good Karma Care is a premier home care company in Mauritius. We strive to help the elderly and vulnerable live comfortably at home through dedicated support.</a:t>
            </a:r>
            <a:endParaRPr lang="en-US" sz="1600"/>
          </a:p>
          <a:p>
            <a:r>
              <a:rPr lang="en-US" sz="1600" b="1" i="0" u="none" strike="noStrike" cap="none">
                <a:latin typeface="Lato"/>
                <a:ea typeface="Lato"/>
                <a:cs typeface="Lato"/>
                <a:sym typeface="Lato"/>
              </a:rPr>
              <a:t>Personal Care:</a:t>
            </a:r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 Daily life assistance.</a:t>
            </a:r>
            <a:endParaRPr lang="en-US" sz="1600"/>
          </a:p>
          <a:p>
            <a:r>
              <a:rPr lang="en-US" sz="1600" b="1" i="0" u="none" strike="noStrike" cap="none">
                <a:latin typeface="Lato"/>
                <a:ea typeface="Lato"/>
                <a:cs typeface="Lato"/>
                <a:sym typeface="Lato"/>
              </a:rPr>
              <a:t>Dementia &amp; Post-Stroke:</a:t>
            </a:r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 Specialized care.</a:t>
            </a:r>
            <a:endParaRPr lang="en-US" sz="1600"/>
          </a:p>
          <a:p>
            <a:r>
              <a:rPr lang="en-US" sz="1600" b="1" i="0" u="none" strike="noStrike" cap="none">
                <a:latin typeface="Lato"/>
                <a:ea typeface="Lato"/>
                <a:cs typeface="Lato"/>
                <a:sym typeface="Lato"/>
              </a:rPr>
              <a:t>Rehabilitation:</a:t>
            </a:r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 Medication and physiotherapy.</a:t>
            </a:r>
            <a:endParaRPr lang="en-US" sz="1600"/>
          </a:p>
          <a:p>
            <a:r>
              <a:rPr lang="en-US" sz="1600" b="1" i="0" u="none" strike="noStrike" cap="none">
                <a:latin typeface="Lato"/>
                <a:ea typeface="Lato"/>
                <a:cs typeface="Lato"/>
                <a:sym typeface="Lato"/>
              </a:rPr>
              <a:t>Companionship:</a:t>
            </a:r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 Reducing social isolation.</a:t>
            </a:r>
            <a:endParaRPr lang="en-US" sz="1600"/>
          </a:p>
          <a:p>
            <a:r>
              <a:rPr lang="en-US" sz="1600" b="0" i="1" u="none" strike="noStrike" cap="none">
                <a:latin typeface="Lato"/>
                <a:ea typeface="Lato"/>
                <a:cs typeface="Lato"/>
                <a:sym typeface="Lato"/>
              </a:rPr>
              <a:t>Joshi et al., 2023)</a:t>
            </a:r>
            <a:endParaRPr lang="en-US" sz="16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D3067-839D-92F0-C273-09FA47021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26128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AD9E471C-15F5-36CC-2207-1911AB0194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D69BB6-C784-17CA-8FD7-FF46F901E1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pPr algn="ctr"/>
            <a:r>
              <a:rPr lang="en-US" sz="31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MOTIVATION BEHIND THE BUSINESS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7B1BE-135A-207A-CBC4-88A16B5DF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Born from the need to support families unable to care for elderly members regularly. Modern life and female workforce participation have created a gap in specialized care.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We focus on: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Merging professionalism with empathy.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Enhancing quality of life for clients.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Reducing caregiver stress &amp; hospitalizations.</a:t>
            </a:r>
            <a:endParaRPr lang="en-US" sz="1600"/>
          </a:p>
          <a:p>
            <a:r>
              <a:rPr lang="en-US" sz="1600" b="0" i="1" u="none" strike="noStrike" cap="none">
                <a:latin typeface="Lato"/>
                <a:ea typeface="Lato"/>
                <a:cs typeface="Lato"/>
                <a:sym typeface="Lato"/>
              </a:rPr>
              <a:t>Walker, 2022)</a:t>
            </a:r>
            <a:endParaRPr lang="en-US" sz="160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5937B9-8CC9-1045-83E8-01E3A64A8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01904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walking with a walker&#10;&#10;AI-generated content may be incorrect.">
            <a:extLst>
              <a:ext uri="{FF2B5EF4-FFF2-40B4-BE49-F238E27FC236}">
                <a16:creationId xmlns:a16="http://schemas.microsoft.com/office/drawing/2014/main" id="{4CE60DA7-EE70-9645-759A-DF5F8F6D4C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570" r="3313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780619-FD8B-3533-6C73-835C0EBD3D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STRATEGIC VISION &amp; OBJECTIVES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1D455-F678-FB47-1EFC-D10C770BD4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7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Mission Statement</a:t>
            </a:r>
            <a:endParaRPr lang="en-US" sz="1700" dirty="0"/>
          </a:p>
          <a:p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To provide compassionate, professional and reliable home care services across Mauritius, enabling clients to live safely and independently at home.” </a:t>
            </a:r>
          </a:p>
          <a:p>
            <a:r>
              <a:rPr lang="en-US" sz="17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SMART Objectives</a:t>
            </a:r>
            <a:endParaRPr lang="en-US" sz="1700" dirty="0"/>
          </a:p>
          <a:p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Recruit 10 qualified caregivers (6months).</a:t>
            </a:r>
            <a:endParaRPr lang="en-US" sz="1700" dirty="0"/>
          </a:p>
          <a:p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Secure 25 regular clients (1yr).</a:t>
            </a:r>
            <a:endParaRPr lang="en-US" sz="1700" dirty="0"/>
          </a:p>
          <a:p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MUR 400,000 monthly revenue (1yr).</a:t>
            </a:r>
            <a:endParaRPr lang="en-US" sz="1700" dirty="0"/>
          </a:p>
          <a:p>
            <a:endParaRPr lang="en-US" sz="17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A0ACBD-7496-551B-2569-CE3D05C6B265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siamd.com/tag/medical-devi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1194FA-B899-7830-B6F5-25138E6C7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5326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86078F-3BDA-AF1D-C7F5-0C6F3603E8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US" sz="28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Unique Selling Proposition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A51AC-7EBB-E1EA-DCEE-0C2BF904A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>
            <a:normAutofit/>
          </a:bodyPr>
          <a:lstStyle/>
          <a:p>
            <a:r>
              <a:rPr lang="en-US" b="0" i="0" u="none" strike="noStrike" cap="none">
                <a:latin typeface="Lato"/>
                <a:ea typeface="Lato"/>
                <a:cs typeface="Lato"/>
                <a:sym typeface="Lato"/>
              </a:rPr>
              <a:t>Dementia &amp; post-stroke expertise.</a:t>
            </a:r>
            <a:endParaRPr lang="en-US" dirty="0"/>
          </a:p>
          <a:p>
            <a:r>
              <a:rPr lang="en-US" b="0" i="0" u="none" strike="noStrike" cap="none">
                <a:latin typeface="Lato"/>
                <a:ea typeface="Lato"/>
                <a:cs typeface="Lato"/>
                <a:sym typeface="Lato"/>
              </a:rPr>
              <a:t>At-home Physiotherapy.</a:t>
            </a:r>
            <a:endParaRPr lang="en-US" dirty="0"/>
          </a:p>
          <a:p>
            <a:r>
              <a:rPr lang="en-US" b="0" i="0" u="none" strike="noStrike" cap="none">
                <a:latin typeface="Lato"/>
                <a:ea typeface="Lato"/>
                <a:cs typeface="Lato"/>
                <a:sym typeface="Lato"/>
              </a:rPr>
              <a:t>Multilingual (English, French, Creole).</a:t>
            </a:r>
            <a:endParaRPr lang="en-US" dirty="0"/>
          </a:p>
          <a:p>
            <a:r>
              <a:rPr lang="en-US" b="0" i="0" u="none" strike="noStrike" cap="none">
                <a:latin typeface="Lato"/>
                <a:ea typeface="Lato"/>
                <a:cs typeface="Lato"/>
                <a:sym typeface="Lato"/>
              </a:rPr>
              <a:t>24/7 responsive support line.</a:t>
            </a:r>
            <a:endParaRPr lang="en-US" dirty="0"/>
          </a:p>
          <a:p>
            <a:endParaRPr lang="en-US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group of old women sitting on a bench&#10;&#10;AI-generated content may be incorrect.">
            <a:extLst>
              <a:ext uri="{FF2B5EF4-FFF2-40B4-BE49-F238E27FC236}">
                <a16:creationId xmlns:a16="http://schemas.microsoft.com/office/drawing/2014/main" id="{64D258A6-CBC6-FAD5-135D-4FD444880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195" r="17720" b="-2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8" name="Arc 1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heart shaped image of elderly people&#10;&#10;AI-generated content may be incorrect.">
            <a:extLst>
              <a:ext uri="{FF2B5EF4-FFF2-40B4-BE49-F238E27FC236}">
                <a16:creationId xmlns:a16="http://schemas.microsoft.com/office/drawing/2014/main" id="{B63EE19D-B15A-B629-7F3A-B3114F6B075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44" r="2667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EB47793-FF5E-9883-1BAD-62B3D6B24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9680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mountain range with a city and a body of water&#10;&#10;AI-generated content may be incorrect.">
            <a:extLst>
              <a:ext uri="{FF2B5EF4-FFF2-40B4-BE49-F238E27FC236}">
                <a16:creationId xmlns:a16="http://schemas.microsoft.com/office/drawing/2014/main" id="{374F1852-3A77-4D20-1C89-A59D448DA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16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E55C4E-0295-24DC-894E-D19E2E78F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PHYSICAL &amp; OPERATIONAL SETUP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108F85-85AE-CED8-6800-9D8774CB78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Located in Central Flaq for accessibility. While services are at-home, the office manages scheduling, HR, and client meetings.</a:t>
            </a:r>
            <a:endParaRPr lang="en-US" sz="1600"/>
          </a:p>
          <a:p>
            <a:pPr marL="0" indent="0">
              <a:buNone/>
            </a:pPr>
            <a:endParaRPr lang="en-US" sz="1600"/>
          </a:p>
          <a:p>
            <a:r>
              <a:rPr lang="en-US" sz="1600" b="1" i="0" u="none" strike="noStrike" cap="none">
                <a:latin typeface="Poppins"/>
                <a:ea typeface="Poppins"/>
                <a:cs typeface="Poppins"/>
                <a:sym typeface="Poppins"/>
              </a:rPr>
              <a:t>Hierarchical Management: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Managing Director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Operations Coordinator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Registered Nurse</a:t>
            </a:r>
            <a:endParaRPr lang="en-US" sz="1600"/>
          </a:p>
          <a:p>
            <a:r>
              <a:rPr lang="en-US" sz="1600" b="0" i="0" u="none" strike="noStrike" cap="none">
                <a:latin typeface="Lato"/>
                <a:ea typeface="Lato"/>
                <a:cs typeface="Lato"/>
                <a:sym typeface="Lato"/>
              </a:rPr>
              <a:t>Caregivers &amp; Physiotherapists</a:t>
            </a:r>
            <a:endParaRPr lang="en-US" sz="1600"/>
          </a:p>
          <a:p>
            <a:r>
              <a:rPr lang="en-US" sz="1600" b="0" i="1" u="none" strike="noStrike" cap="none">
                <a:latin typeface="Lato"/>
                <a:ea typeface="Lato"/>
                <a:cs typeface="Lato"/>
                <a:sym typeface="Lato"/>
              </a:rPr>
              <a:t>Giambattista et al., 2023)</a:t>
            </a:r>
            <a:endParaRPr lang="en-US" sz="160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4431B1A-3B49-0C98-9124-6043CBD8F8B1}"/>
              </a:ext>
            </a:extLst>
          </p:cNvPr>
          <p:cNvSpPr txBox="1"/>
          <p:nvPr/>
        </p:nvSpPr>
        <p:spPr>
          <a:xfrm>
            <a:off x="9581989" y="6657945"/>
            <a:ext cx="2610009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travelcandies.com/mauritiu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A6CA24B-5B9E-DBB8-5F6A-F7EAE4C66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072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alkboard with text on it next to a book and glasses&#10;&#10;AI-generated content may be incorrect.">
            <a:extLst>
              <a:ext uri="{FF2B5EF4-FFF2-40B4-BE49-F238E27FC236}">
                <a16:creationId xmlns:a16="http://schemas.microsoft.com/office/drawing/2014/main" id="{B307DB14-6BED-FE3B-0E1F-1867977AC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729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6B6D7F-A26E-884C-1569-8657DF628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1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HR &amp; MARKETING STRATEGY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EE69C-B2F5-311F-3072-E61CDF9E6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5642" y="1876926"/>
            <a:ext cx="4034747" cy="4300037"/>
          </a:xfrm>
        </p:spPr>
        <p:txBody>
          <a:bodyPr>
            <a:normAutofit lnSpcReduction="10000"/>
          </a:bodyPr>
          <a:lstStyle/>
          <a:p>
            <a:r>
              <a:rPr lang="en-US" sz="20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HR &amp; Staffing</a:t>
            </a:r>
            <a:endParaRPr lang="en-US" sz="2000" dirty="0"/>
          </a:p>
          <a:p>
            <a:r>
              <a:rPr lang="en-US" sz="2000" b="0" i="0" u="none" strike="noStrike" cap="none" dirty="0">
                <a:latin typeface="Lato"/>
                <a:ea typeface="Lato"/>
                <a:cs typeface="Lato"/>
                <a:sym typeface="Lato"/>
              </a:rPr>
              <a:t>Focus on local nursing schools and social portals for recruitment. Specialized training provided in:</a:t>
            </a:r>
            <a:endParaRPr lang="en-US" sz="2000" dirty="0"/>
          </a:p>
          <a:p>
            <a:r>
              <a:rPr lang="en-US" sz="2000" b="0" i="0" u="none" strike="noStrike" cap="none" dirty="0">
                <a:latin typeface="Lato"/>
                <a:ea typeface="Lato"/>
                <a:cs typeface="Lato"/>
                <a:sym typeface="Lato"/>
              </a:rPr>
              <a:t>Protection &amp; Safeguarding</a:t>
            </a:r>
            <a:endParaRPr lang="en-US" sz="2000" dirty="0"/>
          </a:p>
          <a:p>
            <a:r>
              <a:rPr lang="en-US" sz="2000" b="0" i="0" u="none" strike="noStrike" cap="none" dirty="0">
                <a:latin typeface="Lato"/>
                <a:ea typeface="Lato"/>
                <a:cs typeface="Lato"/>
                <a:sym typeface="Lato"/>
              </a:rPr>
              <a:t>Dementia Care &amp; First Aid</a:t>
            </a:r>
            <a:endParaRPr lang="en-US" sz="2000" dirty="0"/>
          </a:p>
          <a:p>
            <a:r>
              <a:rPr lang="en-US" sz="2000" b="0" i="0" u="none" strike="noStrike" cap="none" dirty="0">
                <a:latin typeface="Lato"/>
                <a:ea typeface="Lato"/>
                <a:cs typeface="Lato"/>
                <a:sym typeface="Lato"/>
              </a:rPr>
              <a:t>Medication Management</a:t>
            </a:r>
            <a:endParaRPr lang="en-US" sz="2000" dirty="0"/>
          </a:p>
          <a:p>
            <a:r>
              <a:rPr lang="en-US" sz="2000" b="0" i="1" u="none" strike="noStrike" cap="none" dirty="0">
                <a:latin typeface="Lato"/>
                <a:ea typeface="Lato"/>
                <a:cs typeface="Lato"/>
                <a:sym typeface="Lato"/>
              </a:rPr>
              <a:t>Joshi et al., 2023) </a:t>
            </a:r>
          </a:p>
          <a:p>
            <a:r>
              <a:rPr lang="en-US" sz="20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Marketing Mix</a:t>
            </a:r>
            <a:endParaRPr lang="en-US" sz="1100" dirty="0"/>
          </a:p>
          <a:p>
            <a:r>
              <a:rPr lang="en-US" sz="2000" b="0" i="0" u="none" strike="noStrike" cap="none" dirty="0">
                <a:solidFill>
                  <a:srgbClr val="334155"/>
                </a:solidFill>
                <a:latin typeface="Lato"/>
                <a:ea typeface="Lato"/>
                <a:cs typeface="Lato"/>
                <a:sym typeface="Lato"/>
              </a:rPr>
              <a:t>Omni-channel approach using flyers, TikTok, Facebook, and community events.</a:t>
            </a:r>
            <a:endParaRPr lang="en-US" sz="1100" dirty="0"/>
          </a:p>
          <a:p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FADCBA-1673-FBF8-CEEF-993FCE619778}"/>
              </a:ext>
            </a:extLst>
          </p:cNvPr>
          <p:cNvSpPr txBox="1"/>
          <p:nvPr/>
        </p:nvSpPr>
        <p:spPr>
          <a:xfrm>
            <a:off x="9759922" y="6657945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icpedia.org/chalkboard/m/marketing-strategy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097E6B-9009-297D-5D06-FE69C5EF9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784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936B4-7048-032F-CC03-C820D54BC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1916" y="681037"/>
            <a:ext cx="3162380" cy="1622163"/>
          </a:xfrm>
        </p:spPr>
        <p:txBody>
          <a:bodyPr>
            <a:normAutofit fontScale="90000"/>
          </a:bodyPr>
          <a:lstStyle/>
          <a:p>
            <a:r>
              <a:rPr lang="en-US" sz="31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MARKET RESEARCH INSIGHTS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01AC-71B2-9881-2293-D530E83D4D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482589"/>
            <a:ext cx="3816096" cy="36943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700" b="1" i="0" u="none" strike="noStrike" cap="none" dirty="0">
                <a:latin typeface="Lato"/>
                <a:ea typeface="Lato"/>
                <a:cs typeface="Lato"/>
                <a:sym typeface="Lato"/>
              </a:rPr>
              <a:t>Target Demographic </a:t>
            </a:r>
          </a:p>
          <a:p>
            <a:pPr marL="0" indent="0">
              <a:buNone/>
            </a:pPr>
            <a:r>
              <a:rPr lang="en-US" sz="1700" dirty="0">
                <a:latin typeface="Lato"/>
                <a:ea typeface="Lato"/>
                <a:cs typeface="Lato"/>
                <a:sym typeface="Lato"/>
              </a:rPr>
              <a:t>30-65 years old  </a:t>
            </a:r>
          </a:p>
          <a:p>
            <a:pPr marL="0" indent="0">
              <a:buNone/>
            </a:pPr>
            <a:r>
              <a:rPr lang="en-US" sz="17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Post-Discharge Demand</a:t>
            </a:r>
            <a:endParaRPr lang="en-US" sz="1700" dirty="0"/>
          </a:p>
          <a:p>
            <a:pPr marL="0" indent="0">
              <a:buNone/>
            </a:pPr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High preference for home care recovery over hospital readmission, backed by professional interviews.</a:t>
            </a:r>
            <a:endParaRPr lang="en-US" sz="1700" dirty="0"/>
          </a:p>
          <a:p>
            <a:pPr marL="0" indent="0">
              <a:buNone/>
            </a:pPr>
            <a:r>
              <a:rPr lang="en-US" sz="1700" b="1" i="0" u="none" strike="noStrike" cap="none" dirty="0">
                <a:latin typeface="Poppins"/>
                <a:ea typeface="Poppins"/>
                <a:cs typeface="Poppins"/>
                <a:sym typeface="Poppins"/>
              </a:rPr>
              <a:t>Secondary Research</a:t>
            </a:r>
            <a:endParaRPr lang="en-US" sz="1700" dirty="0"/>
          </a:p>
          <a:p>
            <a:pPr marL="0" indent="0">
              <a:buNone/>
            </a:pPr>
            <a:r>
              <a:rPr lang="en-US" sz="1700" b="0" i="0" u="none" strike="noStrike" cap="none" dirty="0">
                <a:latin typeface="Lato"/>
                <a:ea typeface="Lato"/>
                <a:cs typeface="Lato"/>
                <a:sym typeface="Lato"/>
              </a:rPr>
              <a:t>Ageing population and chronic illnesses are rising, while family care capacity is decreasing in Mauritius.</a:t>
            </a: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pPr marL="0" indent="0">
              <a:buNone/>
            </a:pPr>
            <a:endParaRPr lang="en-US" sz="1700" dirty="0"/>
          </a:p>
          <a:p>
            <a:endParaRPr lang="en-US" sz="1700" dirty="0"/>
          </a:p>
        </p:txBody>
      </p:sp>
      <p:pic>
        <p:nvPicPr>
          <p:cNvPr id="5" name="Picture 4" descr="A group of women sitting at a table&#10;&#10;AI-generated content may be incorrect.">
            <a:extLst>
              <a:ext uri="{FF2B5EF4-FFF2-40B4-BE49-F238E27FC236}">
                <a16:creationId xmlns:a16="http://schemas.microsoft.com/office/drawing/2014/main" id="{66E95464-0AD6-9C2B-BC53-2BF38344EDF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-1" b="10276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8" name="Picture 7" descr="A close-up of a speech bubble&#10;&#10;AI-generated content may be incorrect.">
            <a:extLst>
              <a:ext uri="{FF2B5EF4-FFF2-40B4-BE49-F238E27FC236}">
                <a16:creationId xmlns:a16="http://schemas.microsoft.com/office/drawing/2014/main" id="{7FFC683D-66B2-77FB-3E98-44377608687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14598" b="30890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2CFCBEF-328C-0453-8751-1DCC1EC5B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7610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EE47DF-955F-964E-90EF-D1461235E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400" b="1" i="0" u="none" strike="noStrike" cap="none" dirty="0">
                <a:solidFill>
                  <a:srgbClr val="0F172A"/>
                </a:solidFill>
                <a:latin typeface="Poppins"/>
                <a:ea typeface="Poppins"/>
                <a:cs typeface="Poppins"/>
                <a:sym typeface="Poppins"/>
              </a:rPr>
              <a:t>STRATEGIC FINANCIALS &amp; SWOT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6C432475-39F4-EFAB-0753-B72C330DC7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958691"/>
              </p:ext>
            </p:extLst>
          </p:nvPr>
        </p:nvGraphicFramePr>
        <p:xfrm>
          <a:off x="838200" y="1690687"/>
          <a:ext cx="4864768" cy="34107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2CDF5EB-E384-9246-7FDF-56B006BAE3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64113019"/>
              </p:ext>
            </p:extLst>
          </p:nvPr>
        </p:nvGraphicFramePr>
        <p:xfrm>
          <a:off x="6096000" y="1515979"/>
          <a:ext cx="4864768" cy="3898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F63B1E-2EC0-AC4A-C473-0B414BC00A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5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272750-456F-E212-1CE5-C8DE38B3D8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000" b="1" i="0" u="none" strike="noStrike" dirty="0">
                <a:effectLst/>
              </a:rPr>
              <a:t>12-Month Marketing Strategy – Good Karma Care</a:t>
            </a:r>
            <a:br>
              <a:rPr lang="en-GB" sz="3000" b="1" i="0" u="none" strike="noStrike" dirty="0">
                <a:effectLst/>
              </a:rPr>
            </a:br>
            <a:endParaRPr lang="en-US" sz="3000" dirty="0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284B6-5D5E-87A8-7BC7-0BC3555877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>
              <a:buNone/>
            </a:pPr>
            <a:endParaRPr lang="en-GB" sz="1000" b="1" i="0" u="none" strike="noStrike" dirty="0">
              <a:effectLst/>
            </a:endParaRP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Months 1–3 (Launch &amp; Awareness)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Create website and social media (Facebook, TikTok).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Distribute flyers in clinics, pharmacies, and community </a:t>
            </a:r>
            <a:r>
              <a:rPr lang="en-GB" sz="1000" b="0" i="0" u="none" strike="noStrike" dirty="0" err="1">
                <a:effectLst/>
              </a:rPr>
              <a:t>centers</a:t>
            </a:r>
            <a:r>
              <a:rPr lang="en-GB" sz="1000" b="0" i="0" u="none" strike="noStrike" dirty="0">
                <a:effectLst/>
              </a:rPr>
              <a:t>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Partner with 1–2 local clinics and physiotherapists.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Months 4–6 (Build Trust)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Share caregiver stories and testimonials online.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Host community awareness sessions about elderly care.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Run targeted Facebook ads to families aged 30–65.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Months 7–9 (Growth &amp; Partnerships)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Expand partnerships with hospitals and private doctors.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Offer referral discounts for families and clinics.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Participate in health fairs and senior community events.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Months 10–12 (Expansion &amp; Loyalty)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Launch client referral program.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Publish success stories and case studies.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• Strengthen brand through community outreach and local media.</a:t>
            </a:r>
          </a:p>
          <a:p>
            <a:r>
              <a:rPr lang="en-GB" sz="1000" b="1" i="0" u="none" strike="noStrike" dirty="0">
                <a:effectLst/>
              </a:rPr>
              <a:t>Goal:</a:t>
            </a:r>
            <a:br>
              <a:rPr lang="en-GB" sz="1000" b="0" i="0" u="none" strike="noStrike" dirty="0">
                <a:effectLst/>
              </a:rPr>
            </a:br>
            <a:r>
              <a:rPr lang="en-GB" sz="1000" b="0" i="0" u="none" strike="noStrike" dirty="0">
                <a:effectLst/>
              </a:rPr>
              <a:t>Increase brand awareness, build community trust, and reach </a:t>
            </a:r>
            <a:r>
              <a:rPr lang="en-GB" sz="1000" b="1" i="0" u="none" strike="noStrike" dirty="0">
                <a:effectLst/>
              </a:rPr>
              <a:t>25 regular clients within the first year</a:t>
            </a:r>
            <a:r>
              <a:rPr lang="en-GB" sz="1000" b="0" i="0" u="none" strike="noStrike" dirty="0">
                <a:effectLst/>
              </a:rPr>
              <a:t>.</a:t>
            </a:r>
          </a:p>
          <a:p>
            <a:endParaRPr lang="en-US" sz="1000" dirty="0"/>
          </a:p>
        </p:txBody>
      </p:sp>
      <p:pic>
        <p:nvPicPr>
          <p:cNvPr id="5" name="Picture 4" descr="A logo for a care company&#10;&#10;AI-generated content may be incorrect.">
            <a:extLst>
              <a:ext uri="{FF2B5EF4-FFF2-40B4-BE49-F238E27FC236}">
                <a16:creationId xmlns:a16="http://schemas.microsoft.com/office/drawing/2014/main" id="{BB03C76C-7BAA-5D6A-6B5F-04BBBEFE6A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699516"/>
            <a:ext cx="5458968" cy="5458968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8453F-940B-1C7A-7024-518C95F97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06647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9F1FFA9-D672-408C-9220-ADEEC6ABD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1AADC4-65A9-E381-2DB9-7A75233C0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3816095" cy="1938076"/>
          </a:xfrm>
        </p:spPr>
        <p:txBody>
          <a:bodyPr>
            <a:normAutofit/>
          </a:bodyPr>
          <a:lstStyle/>
          <a:p>
            <a:r>
              <a:rPr lang="en-GB" sz="2400" b="1" i="0" u="none" strike="noStrike" dirty="0">
                <a:effectLst/>
              </a:rPr>
              <a:t>Action Plan to Use £100,000 for Business Expansion (Months 12–24)</a:t>
            </a:r>
            <a:br>
              <a:rPr lang="en-GB" sz="2400" b="1" i="0" u="none" strike="noStrike" dirty="0">
                <a:effectLst/>
              </a:rPr>
            </a:br>
            <a:endParaRPr lang="en-US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9B6698-7A68-74D1-A5BD-052B66A9B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684421"/>
            <a:ext cx="3816096" cy="4808454"/>
          </a:xfrm>
        </p:spPr>
        <p:txBody>
          <a:bodyPr>
            <a:noAutofit/>
          </a:bodyPr>
          <a:lstStyle/>
          <a:p>
            <a:pPr>
              <a:buNone/>
            </a:pPr>
            <a:endParaRPr lang="en-GB" sz="1000" b="1" i="0" u="none" strike="noStrike" dirty="0">
              <a:effectLst/>
            </a:endParaRP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1.. Recruitment &amp; Training – £30,000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Hire and train 10–15 additional caregivers and 1 registered nurse to boost service capacity and uphold high-quality care standards.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2. Marketing &amp; Brand Growth – £20,000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Expand digital marketing efforts (Facebook, Google ads), develop a professional website, and run community awareness campaigns to attract more clients across Mauritius.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3. Partnerships &amp; Business Development – £10,000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Establish partnerships with private clinics, hospitals, and physiotherapy centres to increase referrals and enhance credibility.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4. Technology &amp; Operations – £15,000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Invest in scheduling software, client management systems, and a 24/7 support communication platform to improve efficiency and service quality.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5. Equipment &amp; Care Resources – £10,000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Purchase medical and care equipment such as mobility aids, monitoring devices, and caregiver kits to support specialised home care services.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6. New Service Expansion – £10,000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Introduce additional services such as post-hospital recovery care, dementia support programmes, and physiotherapy at home.</a:t>
            </a:r>
          </a:p>
          <a:p>
            <a:pPr>
              <a:buNone/>
            </a:pPr>
            <a:r>
              <a:rPr lang="en-GB" sz="1000" b="1" i="0" u="none" strike="noStrike" dirty="0">
                <a:effectLst/>
              </a:rPr>
              <a:t>7. Emergency &amp; Growth Reserve – £5,000</a:t>
            </a:r>
            <a:br>
              <a:rPr lang="en-GB" sz="1000" b="1" i="0" u="none" strike="noStrike" dirty="0">
                <a:effectLst/>
              </a:rPr>
            </a:br>
            <a:r>
              <a:rPr lang="en-GB" sz="1000" b="1" i="0" u="none" strike="noStrike" dirty="0">
                <a:effectLst/>
              </a:rPr>
              <a:t>Maintain a financial buffer to manage unexpected costs and support stable expansion.</a:t>
            </a:r>
          </a:p>
          <a:p>
            <a:pPr>
              <a:buNone/>
            </a:pPr>
            <a:endParaRPr lang="en-GB" sz="1000" b="1" i="0" u="none" strike="noStrike" dirty="0">
              <a:effectLst/>
            </a:endParaRPr>
          </a:p>
          <a:p>
            <a:endParaRPr lang="en-US" sz="1000" dirty="0"/>
          </a:p>
        </p:txBody>
      </p:sp>
      <p:pic>
        <p:nvPicPr>
          <p:cNvPr id="5" name="Picture 4" descr="A group of people in a circle&#10;&#10;AI-generated content may be incorrect.">
            <a:extLst>
              <a:ext uri="{FF2B5EF4-FFF2-40B4-BE49-F238E27FC236}">
                <a16:creationId xmlns:a16="http://schemas.microsoft.com/office/drawing/2014/main" id="{BCA3823F-9A2D-5230-D279-FC5C39C693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-1" b="18236"/>
          <a:stretch>
            <a:fillRect/>
          </a:stretch>
        </p:blipFill>
        <p:spPr>
          <a:xfrm>
            <a:off x="4904316" y="-4"/>
            <a:ext cx="7287684" cy="3694372"/>
          </a:xfrm>
          <a:custGeom>
            <a:avLst/>
            <a:gdLst/>
            <a:ahLst/>
            <a:cxnLst/>
            <a:rect l="l" t="t" r="r" b="b"/>
            <a:pathLst>
              <a:path w="7287684" h="3694372">
                <a:moveTo>
                  <a:pt x="1047969" y="0"/>
                </a:moveTo>
                <a:lnTo>
                  <a:pt x="7287684" y="0"/>
                </a:lnTo>
                <a:lnTo>
                  <a:pt x="7287684" y="814388"/>
                </a:lnTo>
                <a:lnTo>
                  <a:pt x="7287684" y="3694372"/>
                </a:lnTo>
                <a:lnTo>
                  <a:pt x="471411" y="3694372"/>
                </a:lnTo>
                <a:lnTo>
                  <a:pt x="470992" y="3686621"/>
                </a:lnTo>
                <a:cubicBezTo>
                  <a:pt x="458999" y="3642419"/>
                  <a:pt x="427907" y="3602236"/>
                  <a:pt x="376383" y="3554015"/>
                </a:cubicBezTo>
                <a:cubicBezTo>
                  <a:pt x="315976" y="3500438"/>
                  <a:pt x="255568" y="3454003"/>
                  <a:pt x="170288" y="3407569"/>
                </a:cubicBezTo>
                <a:cubicBezTo>
                  <a:pt x="365723" y="3382565"/>
                  <a:pt x="163181" y="3296841"/>
                  <a:pt x="230695" y="3243263"/>
                </a:cubicBezTo>
                <a:cubicBezTo>
                  <a:pt x="369276" y="3221831"/>
                  <a:pt x="479431" y="3393282"/>
                  <a:pt x="667759" y="3343275"/>
                </a:cubicBezTo>
                <a:cubicBezTo>
                  <a:pt x="440344" y="3196828"/>
                  <a:pt x="184501" y="3150393"/>
                  <a:pt x="17493" y="2953940"/>
                </a:cubicBezTo>
                <a:cubicBezTo>
                  <a:pt x="56580" y="2911078"/>
                  <a:pt x="95667" y="2953940"/>
                  <a:pt x="127647" y="2936081"/>
                </a:cubicBezTo>
                <a:cubicBezTo>
                  <a:pt x="127647" y="2925365"/>
                  <a:pt x="500751" y="2993232"/>
                  <a:pt x="522071" y="2714625"/>
                </a:cubicBezTo>
                <a:cubicBezTo>
                  <a:pt x="529178" y="2714625"/>
                  <a:pt x="536285" y="2714625"/>
                  <a:pt x="543391" y="2703909"/>
                </a:cubicBezTo>
                <a:cubicBezTo>
                  <a:pt x="582478" y="2664619"/>
                  <a:pt x="546945" y="2571750"/>
                  <a:pt x="610905" y="2564606"/>
                </a:cubicBezTo>
                <a:cubicBezTo>
                  <a:pt x="681973" y="2557462"/>
                  <a:pt x="749487" y="2525315"/>
                  <a:pt x="824107" y="2543175"/>
                </a:cubicBezTo>
                <a:cubicBezTo>
                  <a:pt x="880961" y="2557462"/>
                  <a:pt x="941368" y="2575322"/>
                  <a:pt x="1001776" y="2575322"/>
                </a:cubicBezTo>
                <a:cubicBezTo>
                  <a:pt x="1065736" y="2575322"/>
                  <a:pt x="1154570" y="2696766"/>
                  <a:pt x="1193658" y="2536031"/>
                </a:cubicBezTo>
                <a:cubicBezTo>
                  <a:pt x="1193658" y="2528888"/>
                  <a:pt x="1303812" y="2546747"/>
                  <a:pt x="1364219" y="2553891"/>
                </a:cubicBezTo>
                <a:cubicBezTo>
                  <a:pt x="1413966" y="2561035"/>
                  <a:pt x="1474374" y="2593181"/>
                  <a:pt x="1509907" y="2528888"/>
                </a:cubicBezTo>
                <a:cubicBezTo>
                  <a:pt x="1527674" y="2489596"/>
                  <a:pt x="1442393" y="2418159"/>
                  <a:pt x="1367772" y="2411015"/>
                </a:cubicBezTo>
                <a:cubicBezTo>
                  <a:pt x="1300259" y="2403872"/>
                  <a:pt x="1232745" y="2396728"/>
                  <a:pt x="1168784" y="2411015"/>
                </a:cubicBezTo>
                <a:cubicBezTo>
                  <a:pt x="1090610" y="2428875"/>
                  <a:pt x="1047969" y="2400300"/>
                  <a:pt x="1026649" y="2336007"/>
                </a:cubicBezTo>
                <a:cubicBezTo>
                  <a:pt x="1001776" y="2268141"/>
                  <a:pt x="955582" y="2232422"/>
                  <a:pt x="891621" y="2200275"/>
                </a:cubicBezTo>
                <a:cubicBezTo>
                  <a:pt x="735273" y="2121694"/>
                  <a:pt x="586032" y="2028825"/>
                  <a:pt x="415470" y="1982390"/>
                </a:cubicBezTo>
                <a:cubicBezTo>
                  <a:pt x="383490" y="1975246"/>
                  <a:pt x="344403" y="1960959"/>
                  <a:pt x="330189" y="1900238"/>
                </a:cubicBezTo>
                <a:cubicBezTo>
                  <a:pt x="792127" y="1993106"/>
                  <a:pt x="1211424" y="2232422"/>
                  <a:pt x="1687576" y="2218135"/>
                </a:cubicBezTo>
                <a:cubicBezTo>
                  <a:pt x="1559654" y="2143125"/>
                  <a:pt x="1406860" y="2139554"/>
                  <a:pt x="1268278" y="2085975"/>
                </a:cubicBezTo>
                <a:cubicBezTo>
                  <a:pt x="1367772" y="2046685"/>
                  <a:pt x="1460160" y="2089547"/>
                  <a:pt x="1552548" y="2110978"/>
                </a:cubicBezTo>
                <a:cubicBezTo>
                  <a:pt x="1630722" y="2128837"/>
                  <a:pt x="1701789" y="2132410"/>
                  <a:pt x="1708896" y="2021681"/>
                </a:cubicBezTo>
                <a:cubicBezTo>
                  <a:pt x="1708896" y="2010965"/>
                  <a:pt x="1708896" y="2003821"/>
                  <a:pt x="1708896" y="1993106"/>
                </a:cubicBezTo>
                <a:cubicBezTo>
                  <a:pt x="1680469" y="1946672"/>
                  <a:pt x="1641382" y="1925240"/>
                  <a:pt x="1591635" y="1910953"/>
                </a:cubicBezTo>
                <a:cubicBezTo>
                  <a:pt x="1563208" y="1903809"/>
                  <a:pt x="1524121" y="1889522"/>
                  <a:pt x="1524121" y="1857375"/>
                </a:cubicBezTo>
                <a:cubicBezTo>
                  <a:pt x="1527674" y="1735931"/>
                  <a:pt x="1431733" y="1700212"/>
                  <a:pt x="1339346" y="1664493"/>
                </a:cubicBezTo>
                <a:cubicBezTo>
                  <a:pt x="1389093" y="1603772"/>
                  <a:pt x="1431733" y="1646635"/>
                  <a:pt x="1470820" y="1643062"/>
                </a:cubicBezTo>
                <a:cubicBezTo>
                  <a:pt x="1495694" y="1639491"/>
                  <a:pt x="1520567" y="1635919"/>
                  <a:pt x="1520567" y="1603772"/>
                </a:cubicBezTo>
                <a:cubicBezTo>
                  <a:pt x="1520567" y="1578769"/>
                  <a:pt x="1509907" y="1546622"/>
                  <a:pt x="1485034" y="1546622"/>
                </a:cubicBezTo>
                <a:cubicBezTo>
                  <a:pt x="1328686" y="1543050"/>
                  <a:pt x="1239851" y="1371600"/>
                  <a:pt x="1076396" y="1371600"/>
                </a:cubicBezTo>
                <a:cubicBezTo>
                  <a:pt x="976902" y="1371600"/>
                  <a:pt x="1126144" y="1275159"/>
                  <a:pt x="1044416" y="1235869"/>
                </a:cubicBezTo>
                <a:cubicBezTo>
                  <a:pt x="1026649" y="1225153"/>
                  <a:pt x="1094163" y="1210866"/>
                  <a:pt x="1122590" y="1214437"/>
                </a:cubicBezTo>
                <a:cubicBezTo>
                  <a:pt x="1151017" y="1218009"/>
                  <a:pt x="1175891" y="1243013"/>
                  <a:pt x="1211424" y="1225153"/>
                </a:cubicBezTo>
                <a:cubicBezTo>
                  <a:pt x="1229191" y="1160860"/>
                  <a:pt x="1182997" y="1135856"/>
                  <a:pt x="1140357" y="1117997"/>
                </a:cubicBezTo>
                <a:cubicBezTo>
                  <a:pt x="1047969" y="1075135"/>
                  <a:pt x="955582" y="1025129"/>
                  <a:pt x="852534" y="1010841"/>
                </a:cubicBezTo>
                <a:cubicBezTo>
                  <a:pt x="817001" y="1007269"/>
                  <a:pt x="795680" y="989409"/>
                  <a:pt x="799234" y="953690"/>
                </a:cubicBezTo>
                <a:cubicBezTo>
                  <a:pt x="806340" y="907256"/>
                  <a:pt x="841874" y="921544"/>
                  <a:pt x="870301" y="925115"/>
                </a:cubicBezTo>
                <a:cubicBezTo>
                  <a:pt x="888068" y="928688"/>
                  <a:pt x="905835" y="939403"/>
                  <a:pt x="923602" y="914400"/>
                </a:cubicBezTo>
                <a:cubicBezTo>
                  <a:pt x="611794" y="724198"/>
                  <a:pt x="409919" y="684684"/>
                  <a:pt x="132090" y="589415"/>
                </a:cubicBezTo>
                <a:lnTo>
                  <a:pt x="31922" y="552917"/>
                </a:lnTo>
                <a:lnTo>
                  <a:pt x="26859" y="541335"/>
                </a:lnTo>
                <a:cubicBezTo>
                  <a:pt x="20137" y="534929"/>
                  <a:pt x="8953" y="532232"/>
                  <a:pt x="0" y="527681"/>
                </a:cubicBezTo>
                <a:cubicBezTo>
                  <a:pt x="5969" y="516305"/>
                  <a:pt x="7617" y="502963"/>
                  <a:pt x="17905" y="493550"/>
                </a:cubicBezTo>
                <a:cubicBezTo>
                  <a:pt x="23947" y="488022"/>
                  <a:pt x="35344" y="487159"/>
                  <a:pt x="44763" y="486724"/>
                </a:cubicBezTo>
                <a:lnTo>
                  <a:pt x="165722" y="483650"/>
                </a:lnTo>
                <a:lnTo>
                  <a:pt x="193385" y="498723"/>
                </a:lnTo>
                <a:cubicBezTo>
                  <a:pt x="210263" y="511671"/>
                  <a:pt x="227142" y="525066"/>
                  <a:pt x="315976" y="535781"/>
                </a:cubicBezTo>
                <a:cubicBezTo>
                  <a:pt x="401257" y="546497"/>
                  <a:pt x="479431" y="582216"/>
                  <a:pt x="575372" y="525066"/>
                </a:cubicBezTo>
                <a:cubicBezTo>
                  <a:pt x="639332" y="485775"/>
                  <a:pt x="742380" y="528637"/>
                  <a:pt x="820554" y="560785"/>
                </a:cubicBezTo>
                <a:cubicBezTo>
                  <a:pt x="884515" y="589360"/>
                  <a:pt x="948475" y="596503"/>
                  <a:pt x="1033756" y="560785"/>
                </a:cubicBezTo>
                <a:cubicBezTo>
                  <a:pt x="955582" y="539354"/>
                  <a:pt x="895175" y="521494"/>
                  <a:pt x="834767" y="507206"/>
                </a:cubicBezTo>
                <a:cubicBezTo>
                  <a:pt x="785020" y="496491"/>
                  <a:pt x="756593" y="471488"/>
                  <a:pt x="760147" y="417909"/>
                </a:cubicBezTo>
                <a:cubicBezTo>
                  <a:pt x="760147" y="389334"/>
                  <a:pt x="749487" y="350044"/>
                  <a:pt x="785020" y="335757"/>
                </a:cubicBezTo>
                <a:cubicBezTo>
                  <a:pt x="813447" y="321469"/>
                  <a:pt x="852534" y="335757"/>
                  <a:pt x="866748" y="360759"/>
                </a:cubicBezTo>
                <a:cubicBezTo>
                  <a:pt x="884515" y="407194"/>
                  <a:pt x="902281" y="450056"/>
                  <a:pt x="962689" y="453629"/>
                </a:cubicBezTo>
                <a:cubicBezTo>
                  <a:pt x="1044416" y="460771"/>
                  <a:pt x="998222" y="432197"/>
                  <a:pt x="984009" y="396478"/>
                </a:cubicBezTo>
                <a:cubicBezTo>
                  <a:pt x="969795" y="357188"/>
                  <a:pt x="1012436" y="346472"/>
                  <a:pt x="1040863" y="353615"/>
                </a:cubicBezTo>
                <a:cubicBezTo>
                  <a:pt x="1147464" y="385763"/>
                  <a:pt x="1257618" y="328613"/>
                  <a:pt x="1367772" y="375047"/>
                </a:cubicBezTo>
                <a:cubicBezTo>
                  <a:pt x="1339346" y="260747"/>
                  <a:pt x="1278938" y="210741"/>
                  <a:pt x="1151017" y="192881"/>
                </a:cubicBezTo>
                <a:cubicBezTo>
                  <a:pt x="1104823" y="189310"/>
                  <a:pt x="1055076" y="196453"/>
                  <a:pt x="1012436" y="164306"/>
                </a:cubicBezTo>
                <a:cubicBezTo>
                  <a:pt x="987562" y="146447"/>
                  <a:pt x="962689" y="125016"/>
                  <a:pt x="980456" y="89297"/>
                </a:cubicBezTo>
                <a:cubicBezTo>
                  <a:pt x="991116" y="64294"/>
                  <a:pt x="1019542" y="64294"/>
                  <a:pt x="1044416" y="71437"/>
                </a:cubicBezTo>
                <a:cubicBezTo>
                  <a:pt x="1147464" y="110728"/>
                  <a:pt x="1257618" y="121444"/>
                  <a:pt x="1364219" y="135731"/>
                </a:cubicBezTo>
                <a:cubicBezTo>
                  <a:pt x="1381986" y="139303"/>
                  <a:pt x="1399753" y="146447"/>
                  <a:pt x="1417520" y="110728"/>
                </a:cubicBezTo>
                <a:cubicBezTo>
                  <a:pt x="1293152" y="78581"/>
                  <a:pt x="1172337" y="35719"/>
                  <a:pt x="1047969" y="0"/>
                </a:cubicBezTo>
                <a:close/>
              </a:path>
            </a:pathLst>
          </a:custGeom>
        </p:spPr>
      </p:pic>
      <p:pic>
        <p:nvPicPr>
          <p:cNvPr id="8" name="Picture 7" descr="A hand writing on a white board&#10;&#10;AI-generated content may be incorrect.">
            <a:extLst>
              <a:ext uri="{FF2B5EF4-FFF2-40B4-BE49-F238E27FC236}">
                <a16:creationId xmlns:a16="http://schemas.microsoft.com/office/drawing/2014/main" id="{57C52443-6344-BF91-AED4-A673DA045F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38750"/>
          <a:stretch>
            <a:fillRect/>
          </a:stretch>
        </p:blipFill>
        <p:spPr>
          <a:xfrm>
            <a:off x="4726728" y="3802961"/>
            <a:ext cx="7472381" cy="3055043"/>
          </a:xfrm>
          <a:custGeom>
            <a:avLst/>
            <a:gdLst/>
            <a:ahLst/>
            <a:cxnLst/>
            <a:rect l="l" t="t" r="r" b="b"/>
            <a:pathLst>
              <a:path w="7472381" h="3055043">
                <a:moveTo>
                  <a:pt x="638975" y="0"/>
                </a:moveTo>
                <a:lnTo>
                  <a:pt x="7472381" y="0"/>
                </a:lnTo>
                <a:lnTo>
                  <a:pt x="7472381" y="2579984"/>
                </a:lnTo>
                <a:lnTo>
                  <a:pt x="7472381" y="3055043"/>
                </a:lnTo>
                <a:lnTo>
                  <a:pt x="6992676" y="3055043"/>
                </a:lnTo>
                <a:lnTo>
                  <a:pt x="1946893" y="3055043"/>
                </a:lnTo>
                <a:cubicBezTo>
                  <a:pt x="1801205" y="2983605"/>
                  <a:pt x="1662624" y="2897880"/>
                  <a:pt x="1506276" y="2855018"/>
                </a:cubicBezTo>
                <a:cubicBezTo>
                  <a:pt x="1399675" y="2826443"/>
                  <a:pt x="1296627" y="2776437"/>
                  <a:pt x="1314394" y="2626417"/>
                </a:cubicBezTo>
                <a:cubicBezTo>
                  <a:pt x="1317947" y="2583555"/>
                  <a:pt x="1289520" y="2551409"/>
                  <a:pt x="1246880" y="2562124"/>
                </a:cubicBezTo>
                <a:cubicBezTo>
                  <a:pt x="1165153" y="2583555"/>
                  <a:pt x="1126065" y="2522833"/>
                  <a:pt x="1079872" y="2476399"/>
                </a:cubicBezTo>
                <a:cubicBezTo>
                  <a:pt x="998144" y="2394247"/>
                  <a:pt x="919970" y="2308520"/>
                  <a:pt x="788495" y="2294233"/>
                </a:cubicBezTo>
                <a:cubicBezTo>
                  <a:pt x="813369" y="2229939"/>
                  <a:pt x="856009" y="2237083"/>
                  <a:pt x="895097" y="2251371"/>
                </a:cubicBezTo>
                <a:cubicBezTo>
                  <a:pt x="998144" y="2287090"/>
                  <a:pt x="1101192" y="2326380"/>
                  <a:pt x="1204239" y="2362099"/>
                </a:cubicBezTo>
                <a:cubicBezTo>
                  <a:pt x="1271754" y="2383530"/>
                  <a:pt x="1339267" y="2415677"/>
                  <a:pt x="1428102" y="2390674"/>
                </a:cubicBezTo>
                <a:cubicBezTo>
                  <a:pt x="1349928" y="2262087"/>
                  <a:pt x="1218453" y="2237083"/>
                  <a:pt x="1111852" y="2197793"/>
                </a:cubicBezTo>
                <a:cubicBezTo>
                  <a:pt x="980377" y="2147787"/>
                  <a:pt x="902203" y="2054918"/>
                  <a:pt x="806262" y="1947762"/>
                </a:cubicBezTo>
                <a:cubicBezTo>
                  <a:pt x="902203" y="1919187"/>
                  <a:pt x="962610" y="1997768"/>
                  <a:pt x="1040785" y="1994196"/>
                </a:cubicBezTo>
                <a:cubicBezTo>
                  <a:pt x="1044338" y="1983480"/>
                  <a:pt x="1051445" y="1962049"/>
                  <a:pt x="1051445" y="1962049"/>
                </a:cubicBezTo>
                <a:cubicBezTo>
                  <a:pt x="923523" y="1904899"/>
                  <a:pt x="866670" y="1797743"/>
                  <a:pt x="845349" y="1665583"/>
                </a:cubicBezTo>
                <a:cubicBezTo>
                  <a:pt x="838243" y="1597718"/>
                  <a:pt x="792049" y="1576287"/>
                  <a:pt x="745855" y="1544140"/>
                </a:cubicBezTo>
                <a:cubicBezTo>
                  <a:pt x="589507" y="1433411"/>
                  <a:pt x="422499" y="1333399"/>
                  <a:pt x="291024" y="1183381"/>
                </a:cubicBezTo>
                <a:cubicBezTo>
                  <a:pt x="443819" y="1201239"/>
                  <a:pt x="564633" y="1301252"/>
                  <a:pt x="724535" y="1344115"/>
                </a:cubicBezTo>
                <a:cubicBezTo>
                  <a:pt x="596614" y="1179808"/>
                  <a:pt x="429605" y="1094083"/>
                  <a:pt x="276811" y="994071"/>
                </a:cubicBezTo>
                <a:cubicBezTo>
                  <a:pt x="205743" y="947637"/>
                  <a:pt x="141783" y="890486"/>
                  <a:pt x="60055" y="865484"/>
                </a:cubicBezTo>
                <a:cubicBezTo>
                  <a:pt x="31628" y="858340"/>
                  <a:pt x="-18119" y="840481"/>
                  <a:pt x="6755" y="790474"/>
                </a:cubicBezTo>
                <a:cubicBezTo>
                  <a:pt x="28075" y="747612"/>
                  <a:pt x="67162" y="761900"/>
                  <a:pt x="102696" y="772614"/>
                </a:cubicBezTo>
                <a:cubicBezTo>
                  <a:pt x="187976" y="801190"/>
                  <a:pt x="280364" y="801190"/>
                  <a:pt x="397625" y="801190"/>
                </a:cubicBezTo>
                <a:cubicBezTo>
                  <a:pt x="298131" y="665458"/>
                  <a:pt x="116909" y="708321"/>
                  <a:pt x="31628" y="565446"/>
                </a:cubicBezTo>
                <a:cubicBezTo>
                  <a:pt x="138229" y="540444"/>
                  <a:pt x="219957" y="590450"/>
                  <a:pt x="305237" y="601165"/>
                </a:cubicBezTo>
                <a:cubicBezTo>
                  <a:pt x="383412" y="611881"/>
                  <a:pt x="401178" y="586877"/>
                  <a:pt x="383412" y="508296"/>
                </a:cubicBezTo>
                <a:cubicBezTo>
                  <a:pt x="354985" y="386853"/>
                  <a:pt x="397625" y="326130"/>
                  <a:pt x="511333" y="358278"/>
                </a:cubicBezTo>
                <a:cubicBezTo>
                  <a:pt x="617934" y="390424"/>
                  <a:pt x="628594" y="343990"/>
                  <a:pt x="600167" y="276124"/>
                </a:cubicBezTo>
                <a:cubicBezTo>
                  <a:pt x="557527" y="176112"/>
                  <a:pt x="603720" y="97531"/>
                  <a:pt x="635701" y="11805"/>
                </a:cubicBezTo>
                <a:close/>
              </a:path>
            </a:pathLst>
          </a:custGeom>
        </p:spPr>
      </p:pic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2854FE4-E0CF-C743-76D5-F2EDD7BF94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3116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2587ECF-85E9-4393-9D87-8EB6F3F6C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9D6963-F546-E091-2A91-9C0188BC4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37883"/>
            <a:ext cx="4783697" cy="1942810"/>
          </a:xfrm>
        </p:spPr>
        <p:txBody>
          <a:bodyPr anchor="b">
            <a:normAutofit/>
          </a:bodyPr>
          <a:lstStyle/>
          <a:p>
            <a:r>
              <a:rPr lang="en-US" sz="4000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1CEB1D-84AC-C9F3-1054-A3C7014AE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686323"/>
            <a:ext cx="4783697" cy="3433583"/>
          </a:xfrm>
        </p:spPr>
        <p:txBody>
          <a:bodyPr>
            <a:normAutofit/>
          </a:bodyPr>
          <a:lstStyle/>
          <a:p>
            <a:pPr marL="68580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Daly, M., León, M., Pfau-Effinger, B., </a:t>
            </a:r>
            <a:r>
              <a:rPr lang="en-US" sz="1100" dirty="0" err="1">
                <a:latin typeface="Times New Roman"/>
                <a:ea typeface="Times New Roman"/>
                <a:cs typeface="Times New Roman"/>
                <a:sym typeface="Times New Roman"/>
              </a:rPr>
              <a:t>Ranci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C. and Rostgaard, T., 2022. COVID-19 and policies for care homes in the first wave of the pandemic in European welfare states: Too little, too late?.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Journal of European social policy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32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(1), pp.48-59.</a:t>
            </a:r>
          </a:p>
          <a:p>
            <a:pPr marL="68580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Giambattista, A., </a:t>
            </a:r>
            <a:r>
              <a:rPr lang="en-US" sz="1100" dirty="0" err="1">
                <a:latin typeface="Times New Roman"/>
                <a:ea typeface="Times New Roman"/>
                <a:cs typeface="Times New Roman"/>
                <a:sym typeface="Times New Roman"/>
              </a:rPr>
              <a:t>L'Angiocola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E., </a:t>
            </a:r>
            <a:r>
              <a:rPr lang="en-US" sz="1100" dirty="0" err="1">
                <a:latin typeface="Times New Roman"/>
                <a:ea typeface="Times New Roman"/>
                <a:cs typeface="Times New Roman"/>
                <a:sym typeface="Times New Roman"/>
              </a:rPr>
              <a:t>Gironi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C. and Di </a:t>
            </a:r>
            <a:r>
              <a:rPr lang="en-US" sz="1100" dirty="0" err="1">
                <a:latin typeface="Times New Roman"/>
                <a:ea typeface="Times New Roman"/>
                <a:cs typeface="Times New Roman"/>
                <a:sym typeface="Times New Roman"/>
              </a:rPr>
              <a:t>Lucchio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L., 2023. Designing for better care in nursing homes: improving staff experience through a smart caregiver-oriented wearable system.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The International Journal of Design in Society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17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(2), p.71.</a:t>
            </a:r>
          </a:p>
          <a:p>
            <a:pPr marL="68580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Joshi, N.K., Joshi, V. and Bajaj, K., 2023. Strengths, weaknesses, opportunities, and threats analysis of the national program for health care of the elderly.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Journal of the Indian Academy of Geriatrics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19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(1), pp.54-60.</a:t>
            </a:r>
          </a:p>
          <a:p>
            <a:pPr marL="68580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Nyashanu, M., </a:t>
            </a:r>
            <a:r>
              <a:rPr lang="en-US" sz="1100" dirty="0" err="1">
                <a:latin typeface="Times New Roman"/>
                <a:ea typeface="Times New Roman"/>
                <a:cs typeface="Times New Roman"/>
                <a:sym typeface="Times New Roman"/>
              </a:rPr>
              <a:t>Pfende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F. and Ekpenyong, M.S., 2022. Triggers of mental health problems among frontline healthcare workers during the COVID‐19 pandemic in private care homes and domiciliary care agencies: Lived experiences of care workers in the Midlands region, UK.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Health &amp; social care in the community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,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30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(2), pp.e370-e376.</a:t>
            </a:r>
          </a:p>
          <a:p>
            <a:pPr marL="685800" lvl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+mj-lt"/>
              <a:buAutoNum type="arabicPeriod"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Walker, A., 2022. Care for elderly people: A conflict between women and the state. In 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A </a:t>
            </a:r>
            <a:r>
              <a:rPr lang="en-US" sz="1100" i="1" dirty="0" err="1">
                <a:latin typeface="Times New Roman"/>
                <a:ea typeface="Times New Roman"/>
                <a:cs typeface="Times New Roman"/>
                <a:sym typeface="Times New Roman"/>
              </a:rPr>
              <a:t>labour</a:t>
            </a:r>
            <a:r>
              <a:rPr lang="en-US" sz="1100" i="1" dirty="0">
                <a:latin typeface="Times New Roman"/>
                <a:ea typeface="Times New Roman"/>
                <a:cs typeface="Times New Roman"/>
                <a:sym typeface="Times New Roman"/>
              </a:rPr>
              <a:t> of love</a:t>
            </a: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 (pp. 106-128). Routledge.</a:t>
            </a:r>
          </a:p>
          <a:p>
            <a:pPr marL="0" lvl="0" indent="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None/>
            </a:pPr>
            <a:r>
              <a:rPr lang="en-US" sz="1100" dirty="0">
                <a:latin typeface="Times New Roman"/>
                <a:ea typeface="Times New Roman"/>
                <a:cs typeface="Times New Roman"/>
                <a:sym typeface="Times New Roman"/>
              </a:rPr>
              <a:t> </a:t>
            </a:r>
          </a:p>
          <a:p>
            <a:endParaRPr lang="en-US" sz="1100" dirty="0"/>
          </a:p>
        </p:txBody>
      </p:sp>
      <p:pic>
        <p:nvPicPr>
          <p:cNvPr id="5" name="Picture 4" descr="A logo for a care company&#10;&#10;AI-generated content may be incorrect.">
            <a:extLst>
              <a:ext uri="{FF2B5EF4-FFF2-40B4-BE49-F238E27FC236}">
                <a16:creationId xmlns:a16="http://schemas.microsoft.com/office/drawing/2014/main" id="{6E7A2936-E4A7-B225-3E47-1245EA43D6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8424" y="646206"/>
            <a:ext cx="5365375" cy="5365375"/>
          </a:xfrm>
          <a:prstGeom prst="rect">
            <a:avLst/>
          </a:prstGeom>
        </p:spPr>
      </p:pic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B225B6-5F70-B686-41C3-4DF7662BD0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8F7463-0615-AB41-B2D0-1D1537EDAC90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6572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A84B152-3496-4C52-AF08-97AFFC09D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026694-8193-4B3A-F773-AC6A66B95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393360" cy="1325563"/>
          </a:xfrm>
        </p:spPr>
        <p:txBody>
          <a:bodyPr>
            <a:normAutofit/>
          </a:bodyPr>
          <a:lstStyle/>
          <a:p>
            <a:r>
              <a:rPr lang="en-US" dirty="0"/>
              <a:t>AI statement </a:t>
            </a:r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B2ADB95-0FA3-4BD7-A8AC-89D014A8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198657" y="1"/>
            <a:ext cx="1155142" cy="625027"/>
          </a:xfrm>
          <a:custGeom>
            <a:avLst/>
            <a:gdLst>
              <a:gd name="connsiteX0" fmla="*/ 4784 w 1155142"/>
              <a:gd name="connsiteY0" fmla="*/ 0 h 625027"/>
              <a:gd name="connsiteX1" fmla="*/ 1150358 w 1155142"/>
              <a:gd name="connsiteY1" fmla="*/ 0 h 625027"/>
              <a:gd name="connsiteX2" fmla="*/ 1155142 w 1155142"/>
              <a:gd name="connsiteY2" fmla="*/ 47456 h 625027"/>
              <a:gd name="connsiteX3" fmla="*/ 577571 w 1155142"/>
              <a:gd name="connsiteY3" fmla="*/ 625027 h 625027"/>
              <a:gd name="connsiteX4" fmla="*/ 0 w 1155142"/>
              <a:gd name="connsiteY4" fmla="*/ 47456 h 6250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625027">
                <a:moveTo>
                  <a:pt x="4784" y="0"/>
                </a:moveTo>
                <a:lnTo>
                  <a:pt x="1150358" y="0"/>
                </a:lnTo>
                <a:lnTo>
                  <a:pt x="1155142" y="47456"/>
                </a:lnTo>
                <a:cubicBezTo>
                  <a:pt x="1155142" y="366440"/>
                  <a:pt x="896555" y="625027"/>
                  <a:pt x="577571" y="625027"/>
                </a:cubicBezTo>
                <a:cubicBezTo>
                  <a:pt x="258587" y="625027"/>
                  <a:pt x="0" y="366440"/>
                  <a:pt x="0" y="47456"/>
                </a:cubicBezTo>
                <a:close/>
              </a:path>
            </a:pathLst>
          </a:custGeom>
          <a:solidFill>
            <a:schemeClr val="accent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559795-0785-9FEE-1C9B-7E6884F75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  <a:buNone/>
            </a:pPr>
            <a:r>
              <a:rPr lang="en-US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AI statement:  Confirm that I did not use any AI tools to write this business plan. The only tool I used was Grammarly, which I used solely to check spelling and grammar.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150"/>
              </a:spcBef>
              <a:spcAft>
                <a:spcPts val="150"/>
              </a:spcAft>
            </a:pPr>
            <a:r>
              <a:rPr lang="en-US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924DBCE-E731-4B22-8181-A39C1D862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8185" y="3423959"/>
            <a:ext cx="630884" cy="630884"/>
          </a:xfrm>
          <a:prstGeom prst="ellipse">
            <a:avLst/>
          </a:prstGeom>
          <a:noFill/>
          <a:ln w="1270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CBF9756-6AC8-4C65-84DF-56FBFFA1D8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63438">
            <a:off x="7450227" y="5166682"/>
            <a:ext cx="1835725" cy="2024785"/>
          </a:xfrm>
          <a:custGeom>
            <a:avLst/>
            <a:gdLst>
              <a:gd name="connsiteX0" fmla="*/ 1801138 w 1835725"/>
              <a:gd name="connsiteY0" fmla="*/ 1622662 h 2024785"/>
              <a:gd name="connsiteX1" fmla="*/ 1835717 w 1835725"/>
              <a:gd name="connsiteY1" fmla="*/ 1680254 h 2024785"/>
              <a:gd name="connsiteX2" fmla="*/ 1812568 w 1835725"/>
              <a:gd name="connsiteY2" fmla="*/ 1877193 h 2024785"/>
              <a:gd name="connsiteX3" fmla="*/ 1776210 w 1835725"/>
              <a:gd name="connsiteY3" fmla="*/ 2024785 h 2024785"/>
              <a:gd name="connsiteX4" fmla="*/ 1655772 w 1835725"/>
              <a:gd name="connsiteY4" fmla="*/ 1983449 h 2024785"/>
              <a:gd name="connsiteX5" fmla="*/ 1687591 w 1835725"/>
              <a:gd name="connsiteY5" fmla="*/ 1854495 h 2024785"/>
              <a:gd name="connsiteX6" fmla="*/ 1708939 w 1835725"/>
              <a:gd name="connsiteY6" fmla="*/ 1673301 h 2024785"/>
              <a:gd name="connsiteX7" fmla="*/ 1778129 w 1835725"/>
              <a:gd name="connsiteY7" fmla="*/ 1615979 h 2024785"/>
              <a:gd name="connsiteX8" fmla="*/ 1801138 w 1835725"/>
              <a:gd name="connsiteY8" fmla="*/ 1622662 h 2024785"/>
              <a:gd name="connsiteX9" fmla="*/ 1585229 w 1835725"/>
              <a:gd name="connsiteY9" fmla="*/ 764759 h 2024785"/>
              <a:gd name="connsiteX10" fmla="*/ 1623024 w 1835725"/>
              <a:gd name="connsiteY10" fmla="*/ 792810 h 2024785"/>
              <a:gd name="connsiteX11" fmla="*/ 1777614 w 1835725"/>
              <a:gd name="connsiteY11" fmla="*/ 1157141 h 2024785"/>
              <a:gd name="connsiteX12" fmla="*/ 1733799 w 1835725"/>
              <a:gd name="connsiteY12" fmla="*/ 1235532 h 2024785"/>
              <a:gd name="connsiteX13" fmla="*/ 1716464 w 1835725"/>
              <a:gd name="connsiteY13" fmla="*/ 1237722 h 2024785"/>
              <a:gd name="connsiteX14" fmla="*/ 1716464 w 1835725"/>
              <a:gd name="connsiteY14" fmla="*/ 1237913 h 2024785"/>
              <a:gd name="connsiteX15" fmla="*/ 1655409 w 1835725"/>
              <a:gd name="connsiteY15" fmla="*/ 1191717 h 2024785"/>
              <a:gd name="connsiteX16" fmla="*/ 1513200 w 1835725"/>
              <a:gd name="connsiteY16" fmla="*/ 856627 h 2024785"/>
              <a:gd name="connsiteX17" fmla="*/ 1538499 w 1835725"/>
              <a:gd name="connsiteY17" fmla="*/ 770415 h 2024785"/>
              <a:gd name="connsiteX18" fmla="*/ 1585229 w 1835725"/>
              <a:gd name="connsiteY18" fmla="*/ 764759 h 2024785"/>
              <a:gd name="connsiteX19" fmla="*/ 477919 w 1835725"/>
              <a:gd name="connsiteY19" fmla="*/ 21437 h 2024785"/>
              <a:gd name="connsiteX20" fmla="*/ 509236 w 1835725"/>
              <a:gd name="connsiteY20" fmla="*/ 84182 h 2024785"/>
              <a:gd name="connsiteX21" fmla="*/ 445829 w 1835725"/>
              <a:gd name="connsiteY21" fmla="*/ 139871 h 2024785"/>
              <a:gd name="connsiteX22" fmla="*/ 437447 w 1835725"/>
              <a:gd name="connsiteY22" fmla="*/ 139395 h 2024785"/>
              <a:gd name="connsiteX23" fmla="*/ 73211 w 1835725"/>
              <a:gd name="connsiteY23" fmla="*/ 137204 h 2024785"/>
              <a:gd name="connsiteX24" fmla="*/ 749 w 1835725"/>
              <a:gd name="connsiteY24" fmla="*/ 84082 h 2024785"/>
              <a:gd name="connsiteX25" fmla="*/ 53871 w 1835725"/>
              <a:gd name="connsiteY25" fmla="*/ 11621 h 2024785"/>
              <a:gd name="connsiteX26" fmla="*/ 58352 w 1835725"/>
              <a:gd name="connsiteY26" fmla="*/ 11093 h 2024785"/>
              <a:gd name="connsiteX27" fmla="*/ 454020 w 1835725"/>
              <a:gd name="connsiteY27" fmla="*/ 13474 h 2024785"/>
              <a:gd name="connsiteX28" fmla="*/ 477919 w 1835725"/>
              <a:gd name="connsiteY28" fmla="*/ 21437 h 2024785"/>
              <a:gd name="connsiteX29" fmla="*/ 957797 w 1835725"/>
              <a:gd name="connsiteY29" fmla="*/ 167970 h 2024785"/>
              <a:gd name="connsiteX30" fmla="*/ 1286982 w 1835725"/>
              <a:gd name="connsiteY30" fmla="*/ 387616 h 2024785"/>
              <a:gd name="connsiteX31" fmla="*/ 1293725 w 1835725"/>
              <a:gd name="connsiteY31" fmla="*/ 477075 h 2024785"/>
              <a:gd name="connsiteX32" fmla="*/ 1245453 w 1835725"/>
              <a:gd name="connsiteY32" fmla="*/ 499154 h 2024785"/>
              <a:gd name="connsiteX33" fmla="*/ 1245167 w 1835725"/>
              <a:gd name="connsiteY33" fmla="*/ 499154 h 2024785"/>
              <a:gd name="connsiteX34" fmla="*/ 1203638 w 1835725"/>
              <a:gd name="connsiteY34" fmla="*/ 484104 h 2024785"/>
              <a:gd name="connsiteX35" fmla="*/ 900647 w 1835725"/>
              <a:gd name="connsiteY35" fmla="*/ 281508 h 2024785"/>
              <a:gd name="connsiteX36" fmla="*/ 872454 w 1835725"/>
              <a:gd name="connsiteY36" fmla="*/ 196164 h 2024785"/>
              <a:gd name="connsiteX37" fmla="*/ 957797 w 1835725"/>
              <a:gd name="connsiteY37" fmla="*/ 167970 h 20247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835725" h="2024785">
                <a:moveTo>
                  <a:pt x="1801138" y="1622662"/>
                </a:moveTo>
                <a:cubicBezTo>
                  <a:pt x="1822105" y="1633400"/>
                  <a:pt x="1836117" y="1655372"/>
                  <a:pt x="1835717" y="1680254"/>
                </a:cubicBezTo>
                <a:cubicBezTo>
                  <a:pt x="1832093" y="1746382"/>
                  <a:pt x="1824354" y="1812154"/>
                  <a:pt x="1812568" y="1877193"/>
                </a:cubicBezTo>
                <a:lnTo>
                  <a:pt x="1776210" y="2024785"/>
                </a:lnTo>
                <a:lnTo>
                  <a:pt x="1655772" y="1983449"/>
                </a:lnTo>
                <a:lnTo>
                  <a:pt x="1687591" y="1854495"/>
                </a:lnTo>
                <a:cubicBezTo>
                  <a:pt x="1698455" y="1794657"/>
                  <a:pt x="1705590" y="1734142"/>
                  <a:pt x="1708939" y="1673301"/>
                </a:cubicBezTo>
                <a:cubicBezTo>
                  <a:pt x="1712216" y="1638363"/>
                  <a:pt x="1743190" y="1612703"/>
                  <a:pt x="1778129" y="1615979"/>
                </a:cubicBezTo>
                <a:cubicBezTo>
                  <a:pt x="1786387" y="1616753"/>
                  <a:pt x="1794149" y="1619084"/>
                  <a:pt x="1801138" y="1622662"/>
                </a:cubicBezTo>
                <a:close/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 descr="A logo for a care company&#10;&#10;AI-generated content may be incorrect.">
            <a:extLst>
              <a:ext uri="{FF2B5EF4-FFF2-40B4-BE49-F238E27FC236}">
                <a16:creationId xmlns:a16="http://schemas.microsoft.com/office/drawing/2014/main" id="{9A3D2F24-D2E1-C6EB-F08F-9E26159E9C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" b="5"/>
          <a:stretch>
            <a:fillRect/>
          </a:stretch>
        </p:blipFill>
        <p:spPr>
          <a:xfrm>
            <a:off x="7751975" y="1075239"/>
            <a:ext cx="4128603" cy="4128603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D385988-EAAF-4C27-AF8A-2BFBECAF3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49602" y="1"/>
            <a:ext cx="2066948" cy="1621879"/>
          </a:xfrm>
          <a:custGeom>
            <a:avLst/>
            <a:gdLst>
              <a:gd name="connsiteX0" fmla="*/ 0 w 2066948"/>
              <a:gd name="connsiteY0" fmla="*/ 0 h 1621879"/>
              <a:gd name="connsiteX1" fmla="*/ 123825 w 2066948"/>
              <a:gd name="connsiteY1" fmla="*/ 0 h 1621879"/>
              <a:gd name="connsiteX2" fmla="*/ 123825 w 2066948"/>
              <a:gd name="connsiteY2" fmla="*/ 1452620 h 1621879"/>
              <a:gd name="connsiteX3" fmla="*/ 1881378 w 2066948"/>
              <a:gd name="connsiteY3" fmla="*/ 436017 h 1621879"/>
              <a:gd name="connsiteX4" fmla="*/ 1127572 w 2066948"/>
              <a:gd name="connsiteY4" fmla="*/ 0 h 1621879"/>
              <a:gd name="connsiteX5" fmla="*/ 1374887 w 2066948"/>
              <a:gd name="connsiteY5" fmla="*/ 0 h 1621879"/>
              <a:gd name="connsiteX6" fmla="*/ 2035969 w 2066948"/>
              <a:gd name="connsiteY6" fmla="*/ 382391 h 1621879"/>
              <a:gd name="connsiteX7" fmla="*/ 2058648 w 2066948"/>
              <a:gd name="connsiteY7" fmla="*/ 466963 h 1621879"/>
              <a:gd name="connsiteX8" fmla="*/ 2035969 w 2066948"/>
              <a:gd name="connsiteY8" fmla="*/ 489642 h 1621879"/>
              <a:gd name="connsiteX9" fmla="*/ 92869 w 2066948"/>
              <a:gd name="connsiteY9" fmla="*/ 1613592 h 1621879"/>
              <a:gd name="connsiteX10" fmla="*/ 61913 w 2066948"/>
              <a:gd name="connsiteY10" fmla="*/ 1621879 h 1621879"/>
              <a:gd name="connsiteX11" fmla="*/ 0 w 2066948"/>
              <a:gd name="connsiteY11" fmla="*/ 1559967 h 1621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66948" h="1621879">
                <a:moveTo>
                  <a:pt x="0" y="0"/>
                </a:moveTo>
                <a:lnTo>
                  <a:pt x="123825" y="0"/>
                </a:lnTo>
                <a:lnTo>
                  <a:pt x="123825" y="1452620"/>
                </a:lnTo>
                <a:lnTo>
                  <a:pt x="1881378" y="436017"/>
                </a:lnTo>
                <a:lnTo>
                  <a:pt x="1127572" y="0"/>
                </a:lnTo>
                <a:lnTo>
                  <a:pt x="1374887" y="0"/>
                </a:lnTo>
                <a:lnTo>
                  <a:pt x="2035969" y="382391"/>
                </a:lnTo>
                <a:cubicBezTo>
                  <a:pt x="2065582" y="399479"/>
                  <a:pt x="2075745" y="437340"/>
                  <a:pt x="2058648" y="466963"/>
                </a:cubicBezTo>
                <a:cubicBezTo>
                  <a:pt x="2053219" y="476384"/>
                  <a:pt x="2045389" y="484204"/>
                  <a:pt x="2035969" y="489642"/>
                </a:cubicBezTo>
                <a:lnTo>
                  <a:pt x="92869" y="1613592"/>
                </a:lnTo>
                <a:cubicBezTo>
                  <a:pt x="83458" y="1619031"/>
                  <a:pt x="72780" y="1621889"/>
                  <a:pt x="61913" y="1621879"/>
                </a:cubicBezTo>
                <a:cubicBezTo>
                  <a:pt x="27719" y="1621879"/>
                  <a:pt x="0" y="1594161"/>
                  <a:pt x="0" y="1559967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3621FD4-D14D-45D5-9A57-9A2DE5EA59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138745" y="1027906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621D332-7329-4994-8836-C429A51B7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9527" y="6033795"/>
            <a:ext cx="1991064" cy="824205"/>
          </a:xfrm>
          <a:custGeom>
            <a:avLst/>
            <a:gdLst>
              <a:gd name="connsiteX0" fmla="*/ 995532 w 1991064"/>
              <a:gd name="connsiteY0" fmla="*/ 0 h 824205"/>
              <a:gd name="connsiteX1" fmla="*/ 1984823 w 1991064"/>
              <a:gd name="connsiteY1" fmla="*/ 784423 h 824205"/>
              <a:gd name="connsiteX2" fmla="*/ 1991064 w 1991064"/>
              <a:gd name="connsiteY2" fmla="*/ 824205 h 824205"/>
              <a:gd name="connsiteX3" fmla="*/ 0 w 1991064"/>
              <a:gd name="connsiteY3" fmla="*/ 824205 h 824205"/>
              <a:gd name="connsiteX4" fmla="*/ 6241 w 1991064"/>
              <a:gd name="connsiteY4" fmla="*/ 784423 h 824205"/>
              <a:gd name="connsiteX5" fmla="*/ 995532 w 1991064"/>
              <a:gd name="connsiteY5" fmla="*/ 0 h 8242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91064" h="824205">
                <a:moveTo>
                  <a:pt x="995532" y="0"/>
                </a:moveTo>
                <a:cubicBezTo>
                  <a:pt x="1483521" y="0"/>
                  <a:pt x="1890663" y="336754"/>
                  <a:pt x="1984823" y="784423"/>
                </a:cubicBezTo>
                <a:lnTo>
                  <a:pt x="1991064" y="824205"/>
                </a:lnTo>
                <a:lnTo>
                  <a:pt x="0" y="824205"/>
                </a:lnTo>
                <a:lnTo>
                  <a:pt x="6241" y="784423"/>
                </a:lnTo>
                <a:cubicBezTo>
                  <a:pt x="100402" y="336754"/>
                  <a:pt x="507544" y="0"/>
                  <a:pt x="995532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37360-01E1-E8E6-D8A9-49E3B8FEB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28F7463-0615-AB41-B2D0-1D1537EDAC90}" type="slidenum">
              <a:rPr lang="en-US" smtClean="0"/>
              <a:pPr>
                <a:spcAft>
                  <a:spcPts val="600"/>
                </a:spcAft>
              </a:pPr>
              <a:t>14</a:t>
            </a:fld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D20F754-35A9-4508-BE3C-C59996D14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51696" y="5519196"/>
            <a:ext cx="1340305" cy="1338805"/>
          </a:xfrm>
          <a:custGeom>
            <a:avLst/>
            <a:gdLst>
              <a:gd name="connsiteX0" fmla="*/ 61913 w 1340305"/>
              <a:gd name="connsiteY0" fmla="*/ 0 h 1338805"/>
              <a:gd name="connsiteX1" fmla="*/ 1340305 w 1340305"/>
              <a:gd name="connsiteY1" fmla="*/ 0 h 1338805"/>
              <a:gd name="connsiteX2" fmla="*/ 1340305 w 1340305"/>
              <a:gd name="connsiteY2" fmla="*/ 123825 h 1338805"/>
              <a:gd name="connsiteX3" fmla="*/ 123825 w 1340305"/>
              <a:gd name="connsiteY3" fmla="*/ 123825 h 1338805"/>
              <a:gd name="connsiteX4" fmla="*/ 123825 w 1340305"/>
              <a:gd name="connsiteY4" fmla="*/ 1338805 h 1338805"/>
              <a:gd name="connsiteX5" fmla="*/ 0 w 1340305"/>
              <a:gd name="connsiteY5" fmla="*/ 1338805 h 1338805"/>
              <a:gd name="connsiteX6" fmla="*/ 0 w 1340305"/>
              <a:gd name="connsiteY6" fmla="*/ 61913 h 1338805"/>
              <a:gd name="connsiteX7" fmla="*/ 61913 w 1340305"/>
              <a:gd name="connsiteY7" fmla="*/ 0 h 13388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40305" h="1338805">
                <a:moveTo>
                  <a:pt x="61913" y="0"/>
                </a:moveTo>
                <a:lnTo>
                  <a:pt x="1340305" y="0"/>
                </a:lnTo>
                <a:lnTo>
                  <a:pt x="1340305" y="123825"/>
                </a:lnTo>
                <a:lnTo>
                  <a:pt x="123825" y="123825"/>
                </a:lnTo>
                <a:lnTo>
                  <a:pt x="123825" y="1338805"/>
                </a:lnTo>
                <a:lnTo>
                  <a:pt x="0" y="1338805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7924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54F4CE-85F0-46ED-80DA-9518C9251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ADD1FCA-8ACB-4958-81DD-4CDD6D3E1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802086" cy="6858000"/>
          </a:xfrm>
          <a:custGeom>
            <a:avLst/>
            <a:gdLst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9647 w 5734864"/>
              <a:gd name="connsiteY33" fmla="*/ 1936120 h 6858000"/>
              <a:gd name="connsiteX34" fmla="*/ 714660 w 5734864"/>
              <a:gd name="connsiteY34" fmla="*/ 1982709 h 6858000"/>
              <a:gd name="connsiteX35" fmla="*/ 710759 w 5734864"/>
              <a:gd name="connsiteY35" fmla="*/ 2013010 h 6858000"/>
              <a:gd name="connsiteX36" fmla="*/ 697927 w 5734864"/>
              <a:gd name="connsiteY36" fmla="*/ 2069833 h 6858000"/>
              <a:gd name="connsiteX37" fmla="*/ 693594 w 5734864"/>
              <a:gd name="connsiteY37" fmla="*/ 2103731 h 6858000"/>
              <a:gd name="connsiteX38" fmla="*/ 691109 w 5734864"/>
              <a:gd name="connsiteY38" fmla="*/ 2124027 h 6858000"/>
              <a:gd name="connsiteX39" fmla="*/ 676593 w 5734864"/>
              <a:gd name="connsiteY39" fmla="*/ 2176182 h 6858000"/>
              <a:gd name="connsiteX40" fmla="*/ 633227 w 5734864"/>
              <a:gd name="connsiteY40" fmla="*/ 2258036 h 6858000"/>
              <a:gd name="connsiteX41" fmla="*/ 625564 w 5734864"/>
              <a:gd name="connsiteY41" fmla="*/ 2284567 h 6858000"/>
              <a:gd name="connsiteX42" fmla="*/ 627074 w 5734864"/>
              <a:gd name="connsiteY42" fmla="*/ 2289605 h 6858000"/>
              <a:gd name="connsiteX43" fmla="*/ 614574 w 5734864"/>
              <a:gd name="connsiteY43" fmla="*/ 2308717 h 6858000"/>
              <a:gd name="connsiteX44" fmla="*/ 606890 w 5734864"/>
              <a:gd name="connsiteY44" fmla="*/ 2320662 h 6858000"/>
              <a:gd name="connsiteX45" fmla="*/ 605558 w 5734864"/>
              <a:gd name="connsiteY45" fmla="*/ 2327897 h 6858000"/>
              <a:gd name="connsiteX46" fmla="*/ 602202 w 5734864"/>
              <a:gd name="connsiteY46" fmla="*/ 2357749 h 6858000"/>
              <a:gd name="connsiteX47" fmla="*/ 600213 w 5734864"/>
              <a:gd name="connsiteY47" fmla="*/ 2364905 h 6858000"/>
              <a:gd name="connsiteX48" fmla="*/ 597160 w 5734864"/>
              <a:gd name="connsiteY48" fmla="*/ 2388351 h 6858000"/>
              <a:gd name="connsiteX49" fmla="*/ 597982 w 5734864"/>
              <a:gd name="connsiteY49" fmla="*/ 2402296 h 6858000"/>
              <a:gd name="connsiteX50" fmla="*/ 593150 w 5734864"/>
              <a:gd name="connsiteY50" fmla="*/ 2420015 h 6858000"/>
              <a:gd name="connsiteX51" fmla="*/ 592833 w 5734864"/>
              <a:gd name="connsiteY51" fmla="*/ 2422749 h 6858000"/>
              <a:gd name="connsiteX52" fmla="*/ 594479 w 5734864"/>
              <a:gd name="connsiteY52" fmla="*/ 2426002 h 6858000"/>
              <a:gd name="connsiteX53" fmla="*/ 591963 w 5734864"/>
              <a:gd name="connsiteY53" fmla="*/ 2431950 h 6858000"/>
              <a:gd name="connsiteX54" fmla="*/ 591544 w 5734864"/>
              <a:gd name="connsiteY54" fmla="*/ 2433897 h 6858000"/>
              <a:gd name="connsiteX55" fmla="*/ 589519 w 5734864"/>
              <a:gd name="connsiteY55" fmla="*/ 2451398 h 6858000"/>
              <a:gd name="connsiteX56" fmla="*/ 590037 w 5734864"/>
              <a:gd name="connsiteY56" fmla="*/ 2455536 h 6858000"/>
              <a:gd name="connsiteX57" fmla="*/ 588179 w 5734864"/>
              <a:gd name="connsiteY57" fmla="*/ 2462981 h 6858000"/>
              <a:gd name="connsiteX58" fmla="*/ 583434 w 5734864"/>
              <a:gd name="connsiteY58" fmla="*/ 2503991 h 6858000"/>
              <a:gd name="connsiteX59" fmla="*/ 567942 w 5734864"/>
              <a:gd name="connsiteY59" fmla="*/ 2652936 h 6858000"/>
              <a:gd name="connsiteX60" fmla="*/ 573869 w 5734864"/>
              <a:gd name="connsiteY60" fmla="*/ 2670188 h 6858000"/>
              <a:gd name="connsiteX61" fmla="*/ 575243 w 5734864"/>
              <a:gd name="connsiteY61" fmla="*/ 2688114 h 6858000"/>
              <a:gd name="connsiteX62" fmla="*/ 573824 w 5734864"/>
              <a:gd name="connsiteY62" fmla="*/ 2689856 h 6858000"/>
              <a:gd name="connsiteX63" fmla="*/ 570699 w 5734864"/>
              <a:gd name="connsiteY63" fmla="*/ 2709353 h 6858000"/>
              <a:gd name="connsiteX64" fmla="*/ 573192 w 5734864"/>
              <a:gd name="connsiteY64" fmla="*/ 2714527 h 6858000"/>
              <a:gd name="connsiteX65" fmla="*/ 572044 w 5734864"/>
              <a:gd name="connsiteY65" fmla="*/ 2728187 h 6858000"/>
              <a:gd name="connsiteX66" fmla="*/ 572465 w 5734864"/>
              <a:gd name="connsiteY66" fmla="*/ 2755863 h 6858000"/>
              <a:gd name="connsiteX67" fmla="*/ 570028 w 5734864"/>
              <a:gd name="connsiteY67" fmla="*/ 2760324 h 6858000"/>
              <a:gd name="connsiteX68" fmla="*/ 566748 w 5734864"/>
              <a:gd name="connsiteY68" fmla="*/ 2800948 h 6858000"/>
              <a:gd name="connsiteX69" fmla="*/ 565509 w 5734864"/>
              <a:gd name="connsiteY69" fmla="*/ 2801167 h 6858000"/>
              <a:gd name="connsiteX70" fmla="*/ 559367 w 5734864"/>
              <a:gd name="connsiteY70" fmla="*/ 2811129 h 6858000"/>
              <a:gd name="connsiteX71" fmla="*/ 550354 w 5734864"/>
              <a:gd name="connsiteY71" fmla="*/ 2830949 h 6858000"/>
              <a:gd name="connsiteX72" fmla="*/ 514795 w 5734864"/>
              <a:gd name="connsiteY72" fmla="*/ 2872433 h 6858000"/>
              <a:gd name="connsiteX73" fmla="*/ 509875 w 5734864"/>
              <a:gd name="connsiteY73" fmla="*/ 2923099 h 6858000"/>
              <a:gd name="connsiteX74" fmla="*/ 509577 w 5734864"/>
              <a:gd name="connsiteY74" fmla="*/ 2923197 h 6858000"/>
              <a:gd name="connsiteX75" fmla="*/ 507597 w 5734864"/>
              <a:gd name="connsiteY75" fmla="*/ 2931868 h 6858000"/>
              <a:gd name="connsiteX76" fmla="*/ 507379 w 5734864"/>
              <a:gd name="connsiteY76" fmla="*/ 2938322 h 6858000"/>
              <a:gd name="connsiteX77" fmla="*/ 504725 w 5734864"/>
              <a:gd name="connsiteY77" fmla="*/ 2954519 h 6858000"/>
              <a:gd name="connsiteX78" fmla="*/ 502018 w 5734864"/>
              <a:gd name="connsiteY78" fmla="*/ 2959643 h 6858000"/>
              <a:gd name="connsiteX79" fmla="*/ 498360 w 5734864"/>
              <a:gd name="connsiteY79" fmla="*/ 2961019 h 6858000"/>
              <a:gd name="connsiteX80" fmla="*/ 498483 w 5734864"/>
              <a:gd name="connsiteY80" fmla="*/ 2962590 h 6858000"/>
              <a:gd name="connsiteX81" fmla="*/ 484403 w 5734864"/>
              <a:gd name="connsiteY81" fmla="*/ 2990538 h 6858000"/>
              <a:gd name="connsiteX82" fmla="*/ 463075 w 5734864"/>
              <a:gd name="connsiteY82" fmla="*/ 3055956 h 6858000"/>
              <a:gd name="connsiteX83" fmla="*/ 455013 w 5734864"/>
              <a:gd name="connsiteY83" fmla="*/ 3094482 h 6858000"/>
              <a:gd name="connsiteX84" fmla="*/ 428391 w 5734864"/>
              <a:gd name="connsiteY84" fmla="*/ 3198850 h 6858000"/>
              <a:gd name="connsiteX85" fmla="*/ 401440 w 5734864"/>
              <a:gd name="connsiteY85" fmla="*/ 3307560 h 6858000"/>
              <a:gd name="connsiteX86" fmla="*/ 386076 w 5734864"/>
              <a:gd name="connsiteY86" fmla="*/ 3373943 h 6858000"/>
              <a:gd name="connsiteX87" fmla="*/ 374726 w 5734864"/>
              <a:gd name="connsiteY87" fmla="*/ 3381364 h 6858000"/>
              <a:gd name="connsiteX88" fmla="*/ 369145 w 5734864"/>
              <a:gd name="connsiteY88" fmla="*/ 3383729 h 6858000"/>
              <a:gd name="connsiteX89" fmla="*/ 364294 w 5734864"/>
              <a:gd name="connsiteY89" fmla="*/ 3414159 h 6858000"/>
              <a:gd name="connsiteX90" fmla="*/ 366450 w 5734864"/>
              <a:gd name="connsiteY90" fmla="*/ 3436925 h 6858000"/>
              <a:gd name="connsiteX91" fmla="*/ 351743 w 5734864"/>
              <a:gd name="connsiteY91" fmla="*/ 3521619 h 6858000"/>
              <a:gd name="connsiteX92" fmla="*/ 345784 w 5734864"/>
              <a:gd name="connsiteY92" fmla="*/ 3603757 h 6858000"/>
              <a:gd name="connsiteX93" fmla="*/ 344198 w 5734864"/>
              <a:gd name="connsiteY93" fmla="*/ 3652424 h 6858000"/>
              <a:gd name="connsiteX94" fmla="*/ 352450 w 5734864"/>
              <a:gd name="connsiteY94" fmla="*/ 3665222 h 6858000"/>
              <a:gd name="connsiteX95" fmla="*/ 342621 w 5734864"/>
              <a:gd name="connsiteY95" fmla="*/ 3700804 h 6858000"/>
              <a:gd name="connsiteX96" fmla="*/ 341514 w 5734864"/>
              <a:gd name="connsiteY96" fmla="*/ 3734774 h 6858000"/>
              <a:gd name="connsiteX97" fmla="*/ 340607 w 5734864"/>
              <a:gd name="connsiteY97" fmla="*/ 3785153 h 6858000"/>
              <a:gd name="connsiteX98" fmla="*/ 340707 w 5734864"/>
              <a:gd name="connsiteY98" fmla="*/ 3788177 h 6858000"/>
              <a:gd name="connsiteX99" fmla="*/ 340361 w 5734864"/>
              <a:gd name="connsiteY99" fmla="*/ 3798803 h 6858000"/>
              <a:gd name="connsiteX100" fmla="*/ 339642 w 5734864"/>
              <a:gd name="connsiteY100" fmla="*/ 3838750 h 6858000"/>
              <a:gd name="connsiteX101" fmla="*/ 360295 w 5734864"/>
              <a:gd name="connsiteY101" fmla="*/ 4015196 h 6858000"/>
              <a:gd name="connsiteX102" fmla="*/ 339043 w 5734864"/>
              <a:gd name="connsiteY102" fmla="*/ 4052778 h 6858000"/>
              <a:gd name="connsiteX103" fmla="*/ 339343 w 5734864"/>
              <a:gd name="connsiteY103" fmla="*/ 4096257 h 6858000"/>
              <a:gd name="connsiteX104" fmla="*/ 340786 w 5734864"/>
              <a:gd name="connsiteY104" fmla="*/ 4321136 h 6858000"/>
              <a:gd name="connsiteX105" fmla="*/ 343158 w 5734864"/>
              <a:gd name="connsiteY105" fmla="*/ 4429174 h 6858000"/>
              <a:gd name="connsiteX106" fmla="*/ 334599 w 5734864"/>
              <a:gd name="connsiteY106" fmla="*/ 4449938 h 6858000"/>
              <a:gd name="connsiteX107" fmla="*/ 332890 w 5734864"/>
              <a:gd name="connsiteY107" fmla="*/ 4453515 h 6858000"/>
              <a:gd name="connsiteX108" fmla="*/ 331105 w 5734864"/>
              <a:gd name="connsiteY108" fmla="*/ 4467941 h 6858000"/>
              <a:gd name="connsiteX109" fmla="*/ 324289 w 5734864"/>
              <a:gd name="connsiteY109" fmla="*/ 4471861 h 6858000"/>
              <a:gd name="connsiteX110" fmla="*/ 317079 w 5734864"/>
              <a:gd name="connsiteY110" fmla="*/ 4493468 h 6858000"/>
              <a:gd name="connsiteX111" fmla="*/ 315557 w 5734864"/>
              <a:gd name="connsiteY111" fmla="*/ 4520067 h 6858000"/>
              <a:gd name="connsiteX112" fmla="*/ 315240 w 5734864"/>
              <a:gd name="connsiteY112" fmla="*/ 4536872 h 6858000"/>
              <a:gd name="connsiteX113" fmla="*/ 316200 w 5734864"/>
              <a:gd name="connsiteY113" fmla="*/ 4538297 h 6858000"/>
              <a:gd name="connsiteX114" fmla="*/ 317507 w 5734864"/>
              <a:gd name="connsiteY114" fmla="*/ 4547582 h 6858000"/>
              <a:gd name="connsiteX115" fmla="*/ 323078 w 5734864"/>
              <a:gd name="connsiteY115" fmla="*/ 4592102 h 6858000"/>
              <a:gd name="connsiteX116" fmla="*/ 328722 w 5734864"/>
              <a:gd name="connsiteY116" fmla="*/ 4667914 h 6858000"/>
              <a:gd name="connsiteX117" fmla="*/ 335597 w 5734864"/>
              <a:gd name="connsiteY117" fmla="*/ 4695035 h 6858000"/>
              <a:gd name="connsiteX118" fmla="*/ 339485 w 5734864"/>
              <a:gd name="connsiteY118" fmla="*/ 4695979 h 6858000"/>
              <a:gd name="connsiteX119" fmla="*/ 341089 w 5734864"/>
              <a:gd name="connsiteY119" fmla="*/ 4704268 h 6858000"/>
              <a:gd name="connsiteX120" fmla="*/ 342177 w 5734864"/>
              <a:gd name="connsiteY120" fmla="*/ 4706060 h 6858000"/>
              <a:gd name="connsiteX121" fmla="*/ 347751 w 5734864"/>
              <a:gd name="connsiteY121" fmla="*/ 4716754 h 6858000"/>
              <a:gd name="connsiteX122" fmla="*/ 344125 w 5734864"/>
              <a:gd name="connsiteY122" fmla="*/ 4764669 h 6858000"/>
              <a:gd name="connsiteX123" fmla="*/ 340188 w 5734864"/>
              <a:gd name="connsiteY123" fmla="*/ 4779386 h 6858000"/>
              <a:gd name="connsiteX124" fmla="*/ 335146 w 5734864"/>
              <a:gd name="connsiteY124" fmla="*/ 4787491 h 6858000"/>
              <a:gd name="connsiteX125" fmla="*/ 319124 w 5734864"/>
              <a:gd name="connsiteY125" fmla="*/ 4843514 h 6858000"/>
              <a:gd name="connsiteX126" fmla="*/ 305956 w 5734864"/>
              <a:gd name="connsiteY126" fmla="*/ 4881505 h 6858000"/>
              <a:gd name="connsiteX127" fmla="*/ 301062 w 5734864"/>
              <a:gd name="connsiteY127" fmla="*/ 4889332 h 6858000"/>
              <a:gd name="connsiteX128" fmla="*/ 302141 w 5734864"/>
              <a:gd name="connsiteY128" fmla="*/ 4899400 h 6858000"/>
              <a:gd name="connsiteX129" fmla="*/ 304424 w 5734864"/>
              <a:gd name="connsiteY129" fmla="*/ 4902664 h 6858000"/>
              <a:gd name="connsiteX130" fmla="*/ 293123 w 5734864"/>
              <a:gd name="connsiteY130" fmla="*/ 4932769 h 6858000"/>
              <a:gd name="connsiteX131" fmla="*/ 292275 w 5734864"/>
              <a:gd name="connsiteY131" fmla="*/ 4936482 h 6858000"/>
              <a:gd name="connsiteX132" fmla="*/ 288304 w 5734864"/>
              <a:gd name="connsiteY132" fmla="*/ 4962325 h 6858000"/>
              <a:gd name="connsiteX133" fmla="*/ 287420 w 5734864"/>
              <a:gd name="connsiteY133" fmla="*/ 5042193 h 6858000"/>
              <a:gd name="connsiteX134" fmla="*/ 287020 w 5734864"/>
              <a:gd name="connsiteY134" fmla="*/ 5065655 h 6858000"/>
              <a:gd name="connsiteX135" fmla="*/ 288488 w 5734864"/>
              <a:gd name="connsiteY135" fmla="*/ 5082216 h 6858000"/>
              <a:gd name="connsiteX136" fmla="*/ 282763 w 5734864"/>
              <a:gd name="connsiteY136" fmla="*/ 5127114 h 6858000"/>
              <a:gd name="connsiteX137" fmla="*/ 269316 w 5734864"/>
              <a:gd name="connsiteY137" fmla="*/ 5202682 h 6858000"/>
              <a:gd name="connsiteX138" fmla="*/ 269174 w 5734864"/>
              <a:gd name="connsiteY138" fmla="*/ 5230835 h 6858000"/>
              <a:gd name="connsiteX139" fmla="*/ 272679 w 5734864"/>
              <a:gd name="connsiteY139" fmla="*/ 5232660 h 6858000"/>
              <a:gd name="connsiteX140" fmla="*/ 272160 w 5734864"/>
              <a:gd name="connsiteY140" fmla="*/ 5241150 h 6858000"/>
              <a:gd name="connsiteX141" fmla="*/ 272760 w 5734864"/>
              <a:gd name="connsiteY141" fmla="*/ 5243156 h 6858000"/>
              <a:gd name="connsiteX142" fmla="*/ 275462 w 5734864"/>
              <a:gd name="connsiteY142" fmla="*/ 5254919 h 6858000"/>
              <a:gd name="connsiteX143" fmla="*/ 262897 w 5734864"/>
              <a:gd name="connsiteY143" fmla="*/ 5286259 h 6858000"/>
              <a:gd name="connsiteX144" fmla="*/ 252761 w 5734864"/>
              <a:gd name="connsiteY144" fmla="*/ 5357801 h 6858000"/>
              <a:gd name="connsiteX145" fmla="*/ 242360 w 5734864"/>
              <a:gd name="connsiteY145" fmla="*/ 5460080 h 6858000"/>
              <a:gd name="connsiteX146" fmla="*/ 229880 w 5734864"/>
              <a:gd name="connsiteY146" fmla="*/ 5539714 h 6858000"/>
              <a:gd name="connsiteX147" fmla="*/ 204283 w 5734864"/>
              <a:gd name="connsiteY147" fmla="*/ 5639080 h 6858000"/>
              <a:gd name="connsiteX148" fmla="*/ 198948 w 5734864"/>
              <a:gd name="connsiteY148" fmla="*/ 5710958 h 6858000"/>
              <a:gd name="connsiteX149" fmla="*/ 192367 w 5734864"/>
              <a:gd name="connsiteY149" fmla="*/ 5719859 h 6858000"/>
              <a:gd name="connsiteX150" fmla="*/ 188035 w 5734864"/>
              <a:gd name="connsiteY150" fmla="*/ 5729935 h 6858000"/>
              <a:gd name="connsiteX151" fmla="*/ 188428 w 5734864"/>
              <a:gd name="connsiteY151" fmla="*/ 5731182 h 6858000"/>
              <a:gd name="connsiteX152" fmla="*/ 181635 w 5734864"/>
              <a:gd name="connsiteY152" fmla="*/ 5753538 h 6858000"/>
              <a:gd name="connsiteX153" fmla="*/ 169744 w 5734864"/>
              <a:gd name="connsiteY153" fmla="*/ 5796307 h 6858000"/>
              <a:gd name="connsiteX154" fmla="*/ 170351 w 5734864"/>
              <a:gd name="connsiteY154" fmla="*/ 5796644 h 6858000"/>
              <a:gd name="connsiteX155" fmla="*/ 171559 w 5734864"/>
              <a:gd name="connsiteY155" fmla="*/ 5803435 h 6858000"/>
              <a:gd name="connsiteX156" fmla="*/ 172284 w 5734864"/>
              <a:gd name="connsiteY156" fmla="*/ 5816391 h 6858000"/>
              <a:gd name="connsiteX157" fmla="*/ 182542 w 5734864"/>
              <a:gd name="connsiteY157" fmla="*/ 5846382 h 6858000"/>
              <a:gd name="connsiteX158" fmla="*/ 175877 w 5734864"/>
              <a:gd name="connsiteY158" fmla="*/ 5871336 h 6858000"/>
              <a:gd name="connsiteX159" fmla="*/ 174910 w 5734864"/>
              <a:gd name="connsiteY159" fmla="*/ 5876376 h 6858000"/>
              <a:gd name="connsiteX160" fmla="*/ 175047 w 5734864"/>
              <a:gd name="connsiteY160" fmla="*/ 5876483 h 6858000"/>
              <a:gd name="connsiteX161" fmla="*/ 174335 w 5734864"/>
              <a:gd name="connsiteY161" fmla="*/ 5881814 h 6858000"/>
              <a:gd name="connsiteX162" fmla="*/ 171273 w 5734864"/>
              <a:gd name="connsiteY162" fmla="*/ 5895339 h 6858000"/>
              <a:gd name="connsiteX163" fmla="*/ 171658 w 5734864"/>
              <a:gd name="connsiteY163" fmla="*/ 5898749 h 6858000"/>
              <a:gd name="connsiteX164" fmla="*/ 174658 w 5734864"/>
              <a:gd name="connsiteY164" fmla="*/ 5919558 h 6858000"/>
              <a:gd name="connsiteX165" fmla="*/ 169099 w 5734864"/>
              <a:gd name="connsiteY165" fmla="*/ 5984417 h 6858000"/>
              <a:gd name="connsiteX166" fmla="*/ 162007 w 5734864"/>
              <a:gd name="connsiteY166" fmla="*/ 6049043 h 6858000"/>
              <a:gd name="connsiteX167" fmla="*/ 156875 w 5734864"/>
              <a:gd name="connsiteY167" fmla="*/ 6114000 h 6858000"/>
              <a:gd name="connsiteX168" fmla="*/ 165441 w 5734864"/>
              <a:gd name="connsiteY168" fmla="*/ 6146938 h 6858000"/>
              <a:gd name="connsiteX169" fmla="*/ 165177 w 5734864"/>
              <a:gd name="connsiteY169" fmla="*/ 6150658 h 6858000"/>
              <a:gd name="connsiteX170" fmla="*/ 161772 w 5734864"/>
              <a:gd name="connsiteY170" fmla="*/ 6160011 h 6858000"/>
              <a:gd name="connsiteX171" fmla="*/ 160051 w 5734864"/>
              <a:gd name="connsiteY171" fmla="*/ 6163393 h 6858000"/>
              <a:gd name="connsiteX172" fmla="*/ 158473 w 5734864"/>
              <a:gd name="connsiteY172" fmla="*/ 6168628 h 6858000"/>
              <a:gd name="connsiteX173" fmla="*/ 158573 w 5734864"/>
              <a:gd name="connsiteY173" fmla="*/ 6168799 h 6858000"/>
              <a:gd name="connsiteX174" fmla="*/ 146463 w 5734864"/>
              <a:gd name="connsiteY174" fmla="*/ 6196671 h 6858000"/>
              <a:gd name="connsiteX175" fmla="*/ 150209 w 5734864"/>
              <a:gd name="connsiteY175" fmla="*/ 6232365 h 6858000"/>
              <a:gd name="connsiteX176" fmla="*/ 148544 w 5734864"/>
              <a:gd name="connsiteY176" fmla="*/ 6246162 h 6858000"/>
              <a:gd name="connsiteX177" fmla="*/ 148403 w 5734864"/>
              <a:gd name="connsiteY177" fmla="*/ 6253754 h 6858000"/>
              <a:gd name="connsiteX178" fmla="*/ 138880 w 5734864"/>
              <a:gd name="connsiteY178" fmla="*/ 6276449 h 6858000"/>
              <a:gd name="connsiteX179" fmla="*/ 138683 w 5734864"/>
              <a:gd name="connsiteY179" fmla="*/ 6279721 h 6858000"/>
              <a:gd name="connsiteX180" fmla="*/ 130721 w 5734864"/>
              <a:gd name="connsiteY180" fmla="*/ 6293675 h 6858000"/>
              <a:gd name="connsiteX181" fmla="*/ 120717 w 5734864"/>
              <a:gd name="connsiteY181" fmla="*/ 6313967 h 6858000"/>
              <a:gd name="connsiteX182" fmla="*/ 120841 w 5734864"/>
              <a:gd name="connsiteY182" fmla="*/ 6315437 h 6858000"/>
              <a:gd name="connsiteX183" fmla="*/ 115208 w 5734864"/>
              <a:gd name="connsiteY183" fmla="*/ 6324024 h 6858000"/>
              <a:gd name="connsiteX184" fmla="*/ 101217 w 5734864"/>
              <a:gd name="connsiteY184" fmla="*/ 6365923 h 6858000"/>
              <a:gd name="connsiteX185" fmla="*/ 74946 w 5734864"/>
              <a:gd name="connsiteY185" fmla="*/ 6556817 h 6858000"/>
              <a:gd name="connsiteX186" fmla="*/ 16001 w 5734864"/>
              <a:gd name="connsiteY186" fmla="*/ 6808678 h 6858000"/>
              <a:gd name="connsiteX187" fmla="*/ 0 w 5734864"/>
              <a:gd name="connsiteY187" fmla="*/ 6858000 h 6858000"/>
              <a:gd name="connsiteX188" fmla="*/ 5734864 w 5734864"/>
              <a:gd name="connsiteY188" fmla="*/ 685800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6695 w 5734864"/>
              <a:gd name="connsiteY13" fmla="*/ 1035077 h 6858000"/>
              <a:gd name="connsiteX14" fmla="*/ 847865 w 5734864"/>
              <a:gd name="connsiteY14" fmla="*/ 1070795 h 6858000"/>
              <a:gd name="connsiteX15" fmla="*/ 862786 w 5734864"/>
              <a:gd name="connsiteY15" fmla="*/ 1238994 h 6858000"/>
              <a:gd name="connsiteX16" fmla="*/ 859345 w 5734864"/>
              <a:gd name="connsiteY16" fmla="*/ 1380427 h 6858000"/>
              <a:gd name="connsiteX17" fmla="*/ 855172 w 5734864"/>
              <a:gd name="connsiteY17" fmla="*/ 1435262 h 6858000"/>
              <a:gd name="connsiteX18" fmla="*/ 860494 w 5734864"/>
              <a:gd name="connsiteY18" fmla="*/ 1453861 h 6858000"/>
              <a:gd name="connsiteX19" fmla="*/ 853731 w 5734864"/>
              <a:gd name="connsiteY19" fmla="*/ 1467047 h 6858000"/>
              <a:gd name="connsiteX20" fmla="*/ 845847 w 5734864"/>
              <a:gd name="connsiteY20" fmla="*/ 1502307 h 6858000"/>
              <a:gd name="connsiteX21" fmla="*/ 817613 w 5734864"/>
              <a:gd name="connsiteY21" fmla="*/ 1565166 h 6858000"/>
              <a:gd name="connsiteX22" fmla="*/ 804223 w 5734864"/>
              <a:gd name="connsiteY22" fmla="*/ 1601941 h 6858000"/>
              <a:gd name="connsiteX23" fmla="*/ 791773 w 5734864"/>
              <a:gd name="connsiteY23" fmla="*/ 1627005 h 6858000"/>
              <a:gd name="connsiteX24" fmla="*/ 774645 w 5734864"/>
              <a:gd name="connsiteY24" fmla="*/ 1699922 h 6858000"/>
              <a:gd name="connsiteX25" fmla="*/ 752343 w 5734864"/>
              <a:gd name="connsiteY25" fmla="*/ 1824604 h 6858000"/>
              <a:gd name="connsiteX26" fmla="*/ 746254 w 5734864"/>
              <a:gd name="connsiteY26" fmla="*/ 1850222 h 6858000"/>
              <a:gd name="connsiteX27" fmla="*/ 728600 w 5734864"/>
              <a:gd name="connsiteY27" fmla="*/ 1869603 h 6858000"/>
              <a:gd name="connsiteX28" fmla="*/ 724396 w 5734864"/>
              <a:gd name="connsiteY28" fmla="*/ 1883104 h 6858000"/>
              <a:gd name="connsiteX29" fmla="*/ 722165 w 5734864"/>
              <a:gd name="connsiteY29" fmla="*/ 1885924 h 6858000"/>
              <a:gd name="connsiteX30" fmla="*/ 721338 w 5734864"/>
              <a:gd name="connsiteY30" fmla="*/ 1887123 h 6858000"/>
              <a:gd name="connsiteX31" fmla="*/ 714840 w 5734864"/>
              <a:gd name="connsiteY31" fmla="*/ 1902274 h 6858000"/>
              <a:gd name="connsiteX32" fmla="*/ 722847 w 5734864"/>
              <a:gd name="connsiteY32" fmla="*/ 1929891 h 6858000"/>
              <a:gd name="connsiteX33" fmla="*/ 714660 w 5734864"/>
              <a:gd name="connsiteY33" fmla="*/ 1982709 h 6858000"/>
              <a:gd name="connsiteX34" fmla="*/ 710759 w 5734864"/>
              <a:gd name="connsiteY34" fmla="*/ 2013010 h 6858000"/>
              <a:gd name="connsiteX35" fmla="*/ 697927 w 5734864"/>
              <a:gd name="connsiteY35" fmla="*/ 2069833 h 6858000"/>
              <a:gd name="connsiteX36" fmla="*/ 693594 w 5734864"/>
              <a:gd name="connsiteY36" fmla="*/ 2103731 h 6858000"/>
              <a:gd name="connsiteX37" fmla="*/ 691109 w 5734864"/>
              <a:gd name="connsiteY37" fmla="*/ 2124027 h 6858000"/>
              <a:gd name="connsiteX38" fmla="*/ 676593 w 5734864"/>
              <a:gd name="connsiteY38" fmla="*/ 2176182 h 6858000"/>
              <a:gd name="connsiteX39" fmla="*/ 633227 w 5734864"/>
              <a:gd name="connsiteY39" fmla="*/ 2258036 h 6858000"/>
              <a:gd name="connsiteX40" fmla="*/ 625564 w 5734864"/>
              <a:gd name="connsiteY40" fmla="*/ 2284567 h 6858000"/>
              <a:gd name="connsiteX41" fmla="*/ 627074 w 5734864"/>
              <a:gd name="connsiteY41" fmla="*/ 2289605 h 6858000"/>
              <a:gd name="connsiteX42" fmla="*/ 614574 w 5734864"/>
              <a:gd name="connsiteY42" fmla="*/ 2308717 h 6858000"/>
              <a:gd name="connsiteX43" fmla="*/ 606890 w 5734864"/>
              <a:gd name="connsiteY43" fmla="*/ 2320662 h 6858000"/>
              <a:gd name="connsiteX44" fmla="*/ 605558 w 5734864"/>
              <a:gd name="connsiteY44" fmla="*/ 2327897 h 6858000"/>
              <a:gd name="connsiteX45" fmla="*/ 602202 w 5734864"/>
              <a:gd name="connsiteY45" fmla="*/ 2357749 h 6858000"/>
              <a:gd name="connsiteX46" fmla="*/ 600213 w 5734864"/>
              <a:gd name="connsiteY46" fmla="*/ 2364905 h 6858000"/>
              <a:gd name="connsiteX47" fmla="*/ 597160 w 5734864"/>
              <a:gd name="connsiteY47" fmla="*/ 2388351 h 6858000"/>
              <a:gd name="connsiteX48" fmla="*/ 597982 w 5734864"/>
              <a:gd name="connsiteY48" fmla="*/ 2402296 h 6858000"/>
              <a:gd name="connsiteX49" fmla="*/ 593150 w 5734864"/>
              <a:gd name="connsiteY49" fmla="*/ 2420015 h 6858000"/>
              <a:gd name="connsiteX50" fmla="*/ 592833 w 5734864"/>
              <a:gd name="connsiteY50" fmla="*/ 2422749 h 6858000"/>
              <a:gd name="connsiteX51" fmla="*/ 594479 w 5734864"/>
              <a:gd name="connsiteY51" fmla="*/ 2426002 h 6858000"/>
              <a:gd name="connsiteX52" fmla="*/ 591963 w 5734864"/>
              <a:gd name="connsiteY52" fmla="*/ 2431950 h 6858000"/>
              <a:gd name="connsiteX53" fmla="*/ 591544 w 5734864"/>
              <a:gd name="connsiteY53" fmla="*/ 2433897 h 6858000"/>
              <a:gd name="connsiteX54" fmla="*/ 589519 w 5734864"/>
              <a:gd name="connsiteY54" fmla="*/ 2451398 h 6858000"/>
              <a:gd name="connsiteX55" fmla="*/ 590037 w 5734864"/>
              <a:gd name="connsiteY55" fmla="*/ 2455536 h 6858000"/>
              <a:gd name="connsiteX56" fmla="*/ 588179 w 5734864"/>
              <a:gd name="connsiteY56" fmla="*/ 2462981 h 6858000"/>
              <a:gd name="connsiteX57" fmla="*/ 583434 w 5734864"/>
              <a:gd name="connsiteY57" fmla="*/ 2503991 h 6858000"/>
              <a:gd name="connsiteX58" fmla="*/ 567942 w 5734864"/>
              <a:gd name="connsiteY58" fmla="*/ 2652936 h 6858000"/>
              <a:gd name="connsiteX59" fmla="*/ 573869 w 5734864"/>
              <a:gd name="connsiteY59" fmla="*/ 2670188 h 6858000"/>
              <a:gd name="connsiteX60" fmla="*/ 575243 w 5734864"/>
              <a:gd name="connsiteY60" fmla="*/ 2688114 h 6858000"/>
              <a:gd name="connsiteX61" fmla="*/ 573824 w 5734864"/>
              <a:gd name="connsiteY61" fmla="*/ 2689856 h 6858000"/>
              <a:gd name="connsiteX62" fmla="*/ 570699 w 5734864"/>
              <a:gd name="connsiteY62" fmla="*/ 2709353 h 6858000"/>
              <a:gd name="connsiteX63" fmla="*/ 573192 w 5734864"/>
              <a:gd name="connsiteY63" fmla="*/ 2714527 h 6858000"/>
              <a:gd name="connsiteX64" fmla="*/ 572044 w 5734864"/>
              <a:gd name="connsiteY64" fmla="*/ 2728187 h 6858000"/>
              <a:gd name="connsiteX65" fmla="*/ 572465 w 5734864"/>
              <a:gd name="connsiteY65" fmla="*/ 2755863 h 6858000"/>
              <a:gd name="connsiteX66" fmla="*/ 570028 w 5734864"/>
              <a:gd name="connsiteY66" fmla="*/ 2760324 h 6858000"/>
              <a:gd name="connsiteX67" fmla="*/ 566748 w 5734864"/>
              <a:gd name="connsiteY67" fmla="*/ 2800948 h 6858000"/>
              <a:gd name="connsiteX68" fmla="*/ 565509 w 5734864"/>
              <a:gd name="connsiteY68" fmla="*/ 2801167 h 6858000"/>
              <a:gd name="connsiteX69" fmla="*/ 559367 w 5734864"/>
              <a:gd name="connsiteY69" fmla="*/ 2811129 h 6858000"/>
              <a:gd name="connsiteX70" fmla="*/ 550354 w 5734864"/>
              <a:gd name="connsiteY70" fmla="*/ 2830949 h 6858000"/>
              <a:gd name="connsiteX71" fmla="*/ 514795 w 5734864"/>
              <a:gd name="connsiteY71" fmla="*/ 2872433 h 6858000"/>
              <a:gd name="connsiteX72" fmla="*/ 509875 w 5734864"/>
              <a:gd name="connsiteY72" fmla="*/ 2923099 h 6858000"/>
              <a:gd name="connsiteX73" fmla="*/ 509577 w 5734864"/>
              <a:gd name="connsiteY73" fmla="*/ 2923197 h 6858000"/>
              <a:gd name="connsiteX74" fmla="*/ 507597 w 5734864"/>
              <a:gd name="connsiteY74" fmla="*/ 2931868 h 6858000"/>
              <a:gd name="connsiteX75" fmla="*/ 507379 w 5734864"/>
              <a:gd name="connsiteY75" fmla="*/ 2938322 h 6858000"/>
              <a:gd name="connsiteX76" fmla="*/ 504725 w 5734864"/>
              <a:gd name="connsiteY76" fmla="*/ 2954519 h 6858000"/>
              <a:gd name="connsiteX77" fmla="*/ 502018 w 5734864"/>
              <a:gd name="connsiteY77" fmla="*/ 2959643 h 6858000"/>
              <a:gd name="connsiteX78" fmla="*/ 498360 w 5734864"/>
              <a:gd name="connsiteY78" fmla="*/ 2961019 h 6858000"/>
              <a:gd name="connsiteX79" fmla="*/ 498483 w 5734864"/>
              <a:gd name="connsiteY79" fmla="*/ 2962590 h 6858000"/>
              <a:gd name="connsiteX80" fmla="*/ 484403 w 5734864"/>
              <a:gd name="connsiteY80" fmla="*/ 2990538 h 6858000"/>
              <a:gd name="connsiteX81" fmla="*/ 463075 w 5734864"/>
              <a:gd name="connsiteY81" fmla="*/ 3055956 h 6858000"/>
              <a:gd name="connsiteX82" fmla="*/ 455013 w 5734864"/>
              <a:gd name="connsiteY82" fmla="*/ 3094482 h 6858000"/>
              <a:gd name="connsiteX83" fmla="*/ 428391 w 5734864"/>
              <a:gd name="connsiteY83" fmla="*/ 3198850 h 6858000"/>
              <a:gd name="connsiteX84" fmla="*/ 401440 w 5734864"/>
              <a:gd name="connsiteY84" fmla="*/ 3307560 h 6858000"/>
              <a:gd name="connsiteX85" fmla="*/ 386076 w 5734864"/>
              <a:gd name="connsiteY85" fmla="*/ 3373943 h 6858000"/>
              <a:gd name="connsiteX86" fmla="*/ 374726 w 5734864"/>
              <a:gd name="connsiteY86" fmla="*/ 3381364 h 6858000"/>
              <a:gd name="connsiteX87" fmla="*/ 369145 w 5734864"/>
              <a:gd name="connsiteY87" fmla="*/ 3383729 h 6858000"/>
              <a:gd name="connsiteX88" fmla="*/ 364294 w 5734864"/>
              <a:gd name="connsiteY88" fmla="*/ 3414159 h 6858000"/>
              <a:gd name="connsiteX89" fmla="*/ 366450 w 5734864"/>
              <a:gd name="connsiteY89" fmla="*/ 3436925 h 6858000"/>
              <a:gd name="connsiteX90" fmla="*/ 351743 w 5734864"/>
              <a:gd name="connsiteY90" fmla="*/ 3521619 h 6858000"/>
              <a:gd name="connsiteX91" fmla="*/ 345784 w 5734864"/>
              <a:gd name="connsiteY91" fmla="*/ 3603757 h 6858000"/>
              <a:gd name="connsiteX92" fmla="*/ 344198 w 5734864"/>
              <a:gd name="connsiteY92" fmla="*/ 3652424 h 6858000"/>
              <a:gd name="connsiteX93" fmla="*/ 352450 w 5734864"/>
              <a:gd name="connsiteY93" fmla="*/ 3665222 h 6858000"/>
              <a:gd name="connsiteX94" fmla="*/ 342621 w 5734864"/>
              <a:gd name="connsiteY94" fmla="*/ 3700804 h 6858000"/>
              <a:gd name="connsiteX95" fmla="*/ 341514 w 5734864"/>
              <a:gd name="connsiteY95" fmla="*/ 3734774 h 6858000"/>
              <a:gd name="connsiteX96" fmla="*/ 340607 w 5734864"/>
              <a:gd name="connsiteY96" fmla="*/ 3785153 h 6858000"/>
              <a:gd name="connsiteX97" fmla="*/ 340707 w 5734864"/>
              <a:gd name="connsiteY97" fmla="*/ 3788177 h 6858000"/>
              <a:gd name="connsiteX98" fmla="*/ 340361 w 5734864"/>
              <a:gd name="connsiteY98" fmla="*/ 3798803 h 6858000"/>
              <a:gd name="connsiteX99" fmla="*/ 339642 w 5734864"/>
              <a:gd name="connsiteY99" fmla="*/ 3838750 h 6858000"/>
              <a:gd name="connsiteX100" fmla="*/ 360295 w 5734864"/>
              <a:gd name="connsiteY100" fmla="*/ 4015196 h 6858000"/>
              <a:gd name="connsiteX101" fmla="*/ 339043 w 5734864"/>
              <a:gd name="connsiteY101" fmla="*/ 4052778 h 6858000"/>
              <a:gd name="connsiteX102" fmla="*/ 339343 w 5734864"/>
              <a:gd name="connsiteY102" fmla="*/ 4096257 h 6858000"/>
              <a:gd name="connsiteX103" fmla="*/ 340786 w 5734864"/>
              <a:gd name="connsiteY103" fmla="*/ 4321136 h 6858000"/>
              <a:gd name="connsiteX104" fmla="*/ 343158 w 5734864"/>
              <a:gd name="connsiteY104" fmla="*/ 4429174 h 6858000"/>
              <a:gd name="connsiteX105" fmla="*/ 334599 w 5734864"/>
              <a:gd name="connsiteY105" fmla="*/ 4449938 h 6858000"/>
              <a:gd name="connsiteX106" fmla="*/ 332890 w 5734864"/>
              <a:gd name="connsiteY106" fmla="*/ 4453515 h 6858000"/>
              <a:gd name="connsiteX107" fmla="*/ 331105 w 5734864"/>
              <a:gd name="connsiteY107" fmla="*/ 4467941 h 6858000"/>
              <a:gd name="connsiteX108" fmla="*/ 324289 w 5734864"/>
              <a:gd name="connsiteY108" fmla="*/ 4471861 h 6858000"/>
              <a:gd name="connsiteX109" fmla="*/ 317079 w 5734864"/>
              <a:gd name="connsiteY109" fmla="*/ 4493468 h 6858000"/>
              <a:gd name="connsiteX110" fmla="*/ 315557 w 5734864"/>
              <a:gd name="connsiteY110" fmla="*/ 4520067 h 6858000"/>
              <a:gd name="connsiteX111" fmla="*/ 315240 w 5734864"/>
              <a:gd name="connsiteY111" fmla="*/ 4536872 h 6858000"/>
              <a:gd name="connsiteX112" fmla="*/ 316200 w 5734864"/>
              <a:gd name="connsiteY112" fmla="*/ 4538297 h 6858000"/>
              <a:gd name="connsiteX113" fmla="*/ 317507 w 5734864"/>
              <a:gd name="connsiteY113" fmla="*/ 4547582 h 6858000"/>
              <a:gd name="connsiteX114" fmla="*/ 323078 w 5734864"/>
              <a:gd name="connsiteY114" fmla="*/ 4592102 h 6858000"/>
              <a:gd name="connsiteX115" fmla="*/ 328722 w 5734864"/>
              <a:gd name="connsiteY115" fmla="*/ 4667914 h 6858000"/>
              <a:gd name="connsiteX116" fmla="*/ 335597 w 5734864"/>
              <a:gd name="connsiteY116" fmla="*/ 4695035 h 6858000"/>
              <a:gd name="connsiteX117" fmla="*/ 339485 w 5734864"/>
              <a:gd name="connsiteY117" fmla="*/ 4695979 h 6858000"/>
              <a:gd name="connsiteX118" fmla="*/ 341089 w 5734864"/>
              <a:gd name="connsiteY118" fmla="*/ 4704268 h 6858000"/>
              <a:gd name="connsiteX119" fmla="*/ 342177 w 5734864"/>
              <a:gd name="connsiteY119" fmla="*/ 4706060 h 6858000"/>
              <a:gd name="connsiteX120" fmla="*/ 347751 w 5734864"/>
              <a:gd name="connsiteY120" fmla="*/ 4716754 h 6858000"/>
              <a:gd name="connsiteX121" fmla="*/ 344125 w 5734864"/>
              <a:gd name="connsiteY121" fmla="*/ 4764669 h 6858000"/>
              <a:gd name="connsiteX122" fmla="*/ 340188 w 5734864"/>
              <a:gd name="connsiteY122" fmla="*/ 4779386 h 6858000"/>
              <a:gd name="connsiteX123" fmla="*/ 335146 w 5734864"/>
              <a:gd name="connsiteY123" fmla="*/ 4787491 h 6858000"/>
              <a:gd name="connsiteX124" fmla="*/ 319124 w 5734864"/>
              <a:gd name="connsiteY124" fmla="*/ 4843514 h 6858000"/>
              <a:gd name="connsiteX125" fmla="*/ 305956 w 5734864"/>
              <a:gd name="connsiteY125" fmla="*/ 4881505 h 6858000"/>
              <a:gd name="connsiteX126" fmla="*/ 301062 w 5734864"/>
              <a:gd name="connsiteY126" fmla="*/ 4889332 h 6858000"/>
              <a:gd name="connsiteX127" fmla="*/ 302141 w 5734864"/>
              <a:gd name="connsiteY127" fmla="*/ 4899400 h 6858000"/>
              <a:gd name="connsiteX128" fmla="*/ 304424 w 5734864"/>
              <a:gd name="connsiteY128" fmla="*/ 4902664 h 6858000"/>
              <a:gd name="connsiteX129" fmla="*/ 293123 w 5734864"/>
              <a:gd name="connsiteY129" fmla="*/ 4932769 h 6858000"/>
              <a:gd name="connsiteX130" fmla="*/ 292275 w 5734864"/>
              <a:gd name="connsiteY130" fmla="*/ 4936482 h 6858000"/>
              <a:gd name="connsiteX131" fmla="*/ 288304 w 5734864"/>
              <a:gd name="connsiteY131" fmla="*/ 4962325 h 6858000"/>
              <a:gd name="connsiteX132" fmla="*/ 287420 w 5734864"/>
              <a:gd name="connsiteY132" fmla="*/ 5042193 h 6858000"/>
              <a:gd name="connsiteX133" fmla="*/ 287020 w 5734864"/>
              <a:gd name="connsiteY133" fmla="*/ 5065655 h 6858000"/>
              <a:gd name="connsiteX134" fmla="*/ 288488 w 5734864"/>
              <a:gd name="connsiteY134" fmla="*/ 5082216 h 6858000"/>
              <a:gd name="connsiteX135" fmla="*/ 282763 w 5734864"/>
              <a:gd name="connsiteY135" fmla="*/ 5127114 h 6858000"/>
              <a:gd name="connsiteX136" fmla="*/ 269316 w 5734864"/>
              <a:gd name="connsiteY136" fmla="*/ 5202682 h 6858000"/>
              <a:gd name="connsiteX137" fmla="*/ 269174 w 5734864"/>
              <a:gd name="connsiteY137" fmla="*/ 5230835 h 6858000"/>
              <a:gd name="connsiteX138" fmla="*/ 272679 w 5734864"/>
              <a:gd name="connsiteY138" fmla="*/ 5232660 h 6858000"/>
              <a:gd name="connsiteX139" fmla="*/ 272160 w 5734864"/>
              <a:gd name="connsiteY139" fmla="*/ 5241150 h 6858000"/>
              <a:gd name="connsiteX140" fmla="*/ 272760 w 5734864"/>
              <a:gd name="connsiteY140" fmla="*/ 5243156 h 6858000"/>
              <a:gd name="connsiteX141" fmla="*/ 275462 w 5734864"/>
              <a:gd name="connsiteY141" fmla="*/ 5254919 h 6858000"/>
              <a:gd name="connsiteX142" fmla="*/ 262897 w 5734864"/>
              <a:gd name="connsiteY142" fmla="*/ 5286259 h 6858000"/>
              <a:gd name="connsiteX143" fmla="*/ 252761 w 5734864"/>
              <a:gd name="connsiteY143" fmla="*/ 5357801 h 6858000"/>
              <a:gd name="connsiteX144" fmla="*/ 242360 w 5734864"/>
              <a:gd name="connsiteY144" fmla="*/ 5460080 h 6858000"/>
              <a:gd name="connsiteX145" fmla="*/ 229880 w 5734864"/>
              <a:gd name="connsiteY145" fmla="*/ 5539714 h 6858000"/>
              <a:gd name="connsiteX146" fmla="*/ 204283 w 5734864"/>
              <a:gd name="connsiteY146" fmla="*/ 5639080 h 6858000"/>
              <a:gd name="connsiteX147" fmla="*/ 198948 w 5734864"/>
              <a:gd name="connsiteY147" fmla="*/ 5710958 h 6858000"/>
              <a:gd name="connsiteX148" fmla="*/ 192367 w 5734864"/>
              <a:gd name="connsiteY148" fmla="*/ 5719859 h 6858000"/>
              <a:gd name="connsiteX149" fmla="*/ 188035 w 5734864"/>
              <a:gd name="connsiteY149" fmla="*/ 5729935 h 6858000"/>
              <a:gd name="connsiteX150" fmla="*/ 188428 w 5734864"/>
              <a:gd name="connsiteY150" fmla="*/ 5731182 h 6858000"/>
              <a:gd name="connsiteX151" fmla="*/ 181635 w 5734864"/>
              <a:gd name="connsiteY151" fmla="*/ 5753538 h 6858000"/>
              <a:gd name="connsiteX152" fmla="*/ 169744 w 5734864"/>
              <a:gd name="connsiteY152" fmla="*/ 5796307 h 6858000"/>
              <a:gd name="connsiteX153" fmla="*/ 170351 w 5734864"/>
              <a:gd name="connsiteY153" fmla="*/ 5796644 h 6858000"/>
              <a:gd name="connsiteX154" fmla="*/ 171559 w 5734864"/>
              <a:gd name="connsiteY154" fmla="*/ 5803435 h 6858000"/>
              <a:gd name="connsiteX155" fmla="*/ 172284 w 5734864"/>
              <a:gd name="connsiteY155" fmla="*/ 5816391 h 6858000"/>
              <a:gd name="connsiteX156" fmla="*/ 182542 w 5734864"/>
              <a:gd name="connsiteY156" fmla="*/ 5846382 h 6858000"/>
              <a:gd name="connsiteX157" fmla="*/ 175877 w 5734864"/>
              <a:gd name="connsiteY157" fmla="*/ 5871336 h 6858000"/>
              <a:gd name="connsiteX158" fmla="*/ 174910 w 5734864"/>
              <a:gd name="connsiteY158" fmla="*/ 5876376 h 6858000"/>
              <a:gd name="connsiteX159" fmla="*/ 175047 w 5734864"/>
              <a:gd name="connsiteY159" fmla="*/ 5876483 h 6858000"/>
              <a:gd name="connsiteX160" fmla="*/ 174335 w 5734864"/>
              <a:gd name="connsiteY160" fmla="*/ 5881814 h 6858000"/>
              <a:gd name="connsiteX161" fmla="*/ 171273 w 5734864"/>
              <a:gd name="connsiteY161" fmla="*/ 5895339 h 6858000"/>
              <a:gd name="connsiteX162" fmla="*/ 171658 w 5734864"/>
              <a:gd name="connsiteY162" fmla="*/ 5898749 h 6858000"/>
              <a:gd name="connsiteX163" fmla="*/ 174658 w 5734864"/>
              <a:gd name="connsiteY163" fmla="*/ 5919558 h 6858000"/>
              <a:gd name="connsiteX164" fmla="*/ 169099 w 5734864"/>
              <a:gd name="connsiteY164" fmla="*/ 5984417 h 6858000"/>
              <a:gd name="connsiteX165" fmla="*/ 162007 w 5734864"/>
              <a:gd name="connsiteY165" fmla="*/ 6049043 h 6858000"/>
              <a:gd name="connsiteX166" fmla="*/ 156875 w 5734864"/>
              <a:gd name="connsiteY166" fmla="*/ 6114000 h 6858000"/>
              <a:gd name="connsiteX167" fmla="*/ 165441 w 5734864"/>
              <a:gd name="connsiteY167" fmla="*/ 6146938 h 6858000"/>
              <a:gd name="connsiteX168" fmla="*/ 165177 w 5734864"/>
              <a:gd name="connsiteY168" fmla="*/ 6150658 h 6858000"/>
              <a:gd name="connsiteX169" fmla="*/ 161772 w 5734864"/>
              <a:gd name="connsiteY169" fmla="*/ 6160011 h 6858000"/>
              <a:gd name="connsiteX170" fmla="*/ 160051 w 5734864"/>
              <a:gd name="connsiteY170" fmla="*/ 6163393 h 6858000"/>
              <a:gd name="connsiteX171" fmla="*/ 158473 w 5734864"/>
              <a:gd name="connsiteY171" fmla="*/ 6168628 h 6858000"/>
              <a:gd name="connsiteX172" fmla="*/ 158573 w 5734864"/>
              <a:gd name="connsiteY172" fmla="*/ 6168799 h 6858000"/>
              <a:gd name="connsiteX173" fmla="*/ 146463 w 5734864"/>
              <a:gd name="connsiteY173" fmla="*/ 6196671 h 6858000"/>
              <a:gd name="connsiteX174" fmla="*/ 150209 w 5734864"/>
              <a:gd name="connsiteY174" fmla="*/ 6232365 h 6858000"/>
              <a:gd name="connsiteX175" fmla="*/ 148544 w 5734864"/>
              <a:gd name="connsiteY175" fmla="*/ 6246162 h 6858000"/>
              <a:gd name="connsiteX176" fmla="*/ 148403 w 5734864"/>
              <a:gd name="connsiteY176" fmla="*/ 6253754 h 6858000"/>
              <a:gd name="connsiteX177" fmla="*/ 138880 w 5734864"/>
              <a:gd name="connsiteY177" fmla="*/ 6276449 h 6858000"/>
              <a:gd name="connsiteX178" fmla="*/ 138683 w 5734864"/>
              <a:gd name="connsiteY178" fmla="*/ 6279721 h 6858000"/>
              <a:gd name="connsiteX179" fmla="*/ 130721 w 5734864"/>
              <a:gd name="connsiteY179" fmla="*/ 6293675 h 6858000"/>
              <a:gd name="connsiteX180" fmla="*/ 120717 w 5734864"/>
              <a:gd name="connsiteY180" fmla="*/ 6313967 h 6858000"/>
              <a:gd name="connsiteX181" fmla="*/ 120841 w 5734864"/>
              <a:gd name="connsiteY181" fmla="*/ 6315437 h 6858000"/>
              <a:gd name="connsiteX182" fmla="*/ 115208 w 5734864"/>
              <a:gd name="connsiteY182" fmla="*/ 6324024 h 6858000"/>
              <a:gd name="connsiteX183" fmla="*/ 101217 w 5734864"/>
              <a:gd name="connsiteY183" fmla="*/ 6365923 h 6858000"/>
              <a:gd name="connsiteX184" fmla="*/ 74946 w 5734864"/>
              <a:gd name="connsiteY184" fmla="*/ 6556817 h 6858000"/>
              <a:gd name="connsiteX185" fmla="*/ 16001 w 5734864"/>
              <a:gd name="connsiteY185" fmla="*/ 6808678 h 6858000"/>
              <a:gd name="connsiteX186" fmla="*/ 0 w 5734864"/>
              <a:gd name="connsiteY186" fmla="*/ 6858000 h 6858000"/>
              <a:gd name="connsiteX187" fmla="*/ 5734864 w 5734864"/>
              <a:gd name="connsiteY187" fmla="*/ 6858000 h 6858000"/>
              <a:gd name="connsiteX188" fmla="*/ 5734864 w 5734864"/>
              <a:gd name="connsiteY188" fmla="*/ 0 h 6858000"/>
              <a:gd name="connsiteX0" fmla="*/ 5734864 w 5734864"/>
              <a:gd name="connsiteY0" fmla="*/ 0 h 6858000"/>
              <a:gd name="connsiteX1" fmla="*/ 771611 w 5734864"/>
              <a:gd name="connsiteY1" fmla="*/ 0 h 6858000"/>
              <a:gd name="connsiteX2" fmla="*/ 771679 w 5734864"/>
              <a:gd name="connsiteY2" fmla="*/ 49108 h 6858000"/>
              <a:gd name="connsiteX3" fmla="*/ 794248 w 5734864"/>
              <a:gd name="connsiteY3" fmla="*/ 200968 h 6858000"/>
              <a:gd name="connsiteX4" fmla="*/ 801749 w 5734864"/>
              <a:gd name="connsiteY4" fmla="*/ 414071 h 6858000"/>
              <a:gd name="connsiteX5" fmla="*/ 818548 w 5734864"/>
              <a:gd name="connsiteY5" fmla="*/ 585467 h 6858000"/>
              <a:gd name="connsiteX6" fmla="*/ 857476 w 5734864"/>
              <a:gd name="connsiteY6" fmla="*/ 800623 h 6858000"/>
              <a:gd name="connsiteX7" fmla="*/ 851083 w 5734864"/>
              <a:gd name="connsiteY7" fmla="*/ 878903 h 6858000"/>
              <a:gd name="connsiteX8" fmla="*/ 873564 w 5734864"/>
              <a:gd name="connsiteY8" fmla="*/ 943826 h 6858000"/>
              <a:gd name="connsiteX9" fmla="*/ 864705 w 5734864"/>
              <a:gd name="connsiteY9" fmla="*/ 973328 h 6858000"/>
              <a:gd name="connsiteX10" fmla="*/ 862869 w 5734864"/>
              <a:gd name="connsiteY10" fmla="*/ 978457 h 6858000"/>
              <a:gd name="connsiteX11" fmla="*/ 862233 w 5734864"/>
              <a:gd name="connsiteY11" fmla="*/ 998041 h 6858000"/>
              <a:gd name="connsiteX12" fmla="*/ 853665 w 5734864"/>
              <a:gd name="connsiteY12" fmla="*/ 1004750 h 6858000"/>
              <a:gd name="connsiteX13" fmla="*/ 847865 w 5734864"/>
              <a:gd name="connsiteY13" fmla="*/ 1070795 h 6858000"/>
              <a:gd name="connsiteX14" fmla="*/ 862786 w 5734864"/>
              <a:gd name="connsiteY14" fmla="*/ 1238994 h 6858000"/>
              <a:gd name="connsiteX15" fmla="*/ 859345 w 5734864"/>
              <a:gd name="connsiteY15" fmla="*/ 1380427 h 6858000"/>
              <a:gd name="connsiteX16" fmla="*/ 855172 w 5734864"/>
              <a:gd name="connsiteY16" fmla="*/ 1435262 h 6858000"/>
              <a:gd name="connsiteX17" fmla="*/ 860494 w 5734864"/>
              <a:gd name="connsiteY17" fmla="*/ 1453861 h 6858000"/>
              <a:gd name="connsiteX18" fmla="*/ 853731 w 5734864"/>
              <a:gd name="connsiteY18" fmla="*/ 1467047 h 6858000"/>
              <a:gd name="connsiteX19" fmla="*/ 845847 w 5734864"/>
              <a:gd name="connsiteY19" fmla="*/ 1502307 h 6858000"/>
              <a:gd name="connsiteX20" fmla="*/ 817613 w 5734864"/>
              <a:gd name="connsiteY20" fmla="*/ 1565166 h 6858000"/>
              <a:gd name="connsiteX21" fmla="*/ 804223 w 5734864"/>
              <a:gd name="connsiteY21" fmla="*/ 1601941 h 6858000"/>
              <a:gd name="connsiteX22" fmla="*/ 791773 w 5734864"/>
              <a:gd name="connsiteY22" fmla="*/ 1627005 h 6858000"/>
              <a:gd name="connsiteX23" fmla="*/ 774645 w 5734864"/>
              <a:gd name="connsiteY23" fmla="*/ 1699922 h 6858000"/>
              <a:gd name="connsiteX24" fmla="*/ 752343 w 5734864"/>
              <a:gd name="connsiteY24" fmla="*/ 1824604 h 6858000"/>
              <a:gd name="connsiteX25" fmla="*/ 746254 w 5734864"/>
              <a:gd name="connsiteY25" fmla="*/ 1850222 h 6858000"/>
              <a:gd name="connsiteX26" fmla="*/ 728600 w 5734864"/>
              <a:gd name="connsiteY26" fmla="*/ 1869603 h 6858000"/>
              <a:gd name="connsiteX27" fmla="*/ 724396 w 5734864"/>
              <a:gd name="connsiteY27" fmla="*/ 1883104 h 6858000"/>
              <a:gd name="connsiteX28" fmla="*/ 722165 w 5734864"/>
              <a:gd name="connsiteY28" fmla="*/ 1885924 h 6858000"/>
              <a:gd name="connsiteX29" fmla="*/ 721338 w 5734864"/>
              <a:gd name="connsiteY29" fmla="*/ 1887123 h 6858000"/>
              <a:gd name="connsiteX30" fmla="*/ 714840 w 5734864"/>
              <a:gd name="connsiteY30" fmla="*/ 1902274 h 6858000"/>
              <a:gd name="connsiteX31" fmla="*/ 722847 w 5734864"/>
              <a:gd name="connsiteY31" fmla="*/ 1929891 h 6858000"/>
              <a:gd name="connsiteX32" fmla="*/ 714660 w 5734864"/>
              <a:gd name="connsiteY32" fmla="*/ 1982709 h 6858000"/>
              <a:gd name="connsiteX33" fmla="*/ 710759 w 5734864"/>
              <a:gd name="connsiteY33" fmla="*/ 2013010 h 6858000"/>
              <a:gd name="connsiteX34" fmla="*/ 697927 w 5734864"/>
              <a:gd name="connsiteY34" fmla="*/ 2069833 h 6858000"/>
              <a:gd name="connsiteX35" fmla="*/ 693594 w 5734864"/>
              <a:gd name="connsiteY35" fmla="*/ 2103731 h 6858000"/>
              <a:gd name="connsiteX36" fmla="*/ 691109 w 5734864"/>
              <a:gd name="connsiteY36" fmla="*/ 2124027 h 6858000"/>
              <a:gd name="connsiteX37" fmla="*/ 676593 w 5734864"/>
              <a:gd name="connsiteY37" fmla="*/ 2176182 h 6858000"/>
              <a:gd name="connsiteX38" fmla="*/ 633227 w 5734864"/>
              <a:gd name="connsiteY38" fmla="*/ 2258036 h 6858000"/>
              <a:gd name="connsiteX39" fmla="*/ 625564 w 5734864"/>
              <a:gd name="connsiteY39" fmla="*/ 2284567 h 6858000"/>
              <a:gd name="connsiteX40" fmla="*/ 627074 w 5734864"/>
              <a:gd name="connsiteY40" fmla="*/ 2289605 h 6858000"/>
              <a:gd name="connsiteX41" fmla="*/ 614574 w 5734864"/>
              <a:gd name="connsiteY41" fmla="*/ 2308717 h 6858000"/>
              <a:gd name="connsiteX42" fmla="*/ 606890 w 5734864"/>
              <a:gd name="connsiteY42" fmla="*/ 2320662 h 6858000"/>
              <a:gd name="connsiteX43" fmla="*/ 605558 w 5734864"/>
              <a:gd name="connsiteY43" fmla="*/ 2327897 h 6858000"/>
              <a:gd name="connsiteX44" fmla="*/ 602202 w 5734864"/>
              <a:gd name="connsiteY44" fmla="*/ 2357749 h 6858000"/>
              <a:gd name="connsiteX45" fmla="*/ 600213 w 5734864"/>
              <a:gd name="connsiteY45" fmla="*/ 2364905 h 6858000"/>
              <a:gd name="connsiteX46" fmla="*/ 597160 w 5734864"/>
              <a:gd name="connsiteY46" fmla="*/ 2388351 h 6858000"/>
              <a:gd name="connsiteX47" fmla="*/ 597982 w 5734864"/>
              <a:gd name="connsiteY47" fmla="*/ 2402296 h 6858000"/>
              <a:gd name="connsiteX48" fmla="*/ 593150 w 5734864"/>
              <a:gd name="connsiteY48" fmla="*/ 2420015 h 6858000"/>
              <a:gd name="connsiteX49" fmla="*/ 592833 w 5734864"/>
              <a:gd name="connsiteY49" fmla="*/ 2422749 h 6858000"/>
              <a:gd name="connsiteX50" fmla="*/ 594479 w 5734864"/>
              <a:gd name="connsiteY50" fmla="*/ 2426002 h 6858000"/>
              <a:gd name="connsiteX51" fmla="*/ 591963 w 5734864"/>
              <a:gd name="connsiteY51" fmla="*/ 2431950 h 6858000"/>
              <a:gd name="connsiteX52" fmla="*/ 591544 w 5734864"/>
              <a:gd name="connsiteY52" fmla="*/ 2433897 h 6858000"/>
              <a:gd name="connsiteX53" fmla="*/ 589519 w 5734864"/>
              <a:gd name="connsiteY53" fmla="*/ 2451398 h 6858000"/>
              <a:gd name="connsiteX54" fmla="*/ 590037 w 5734864"/>
              <a:gd name="connsiteY54" fmla="*/ 2455536 h 6858000"/>
              <a:gd name="connsiteX55" fmla="*/ 588179 w 5734864"/>
              <a:gd name="connsiteY55" fmla="*/ 2462981 h 6858000"/>
              <a:gd name="connsiteX56" fmla="*/ 583434 w 5734864"/>
              <a:gd name="connsiteY56" fmla="*/ 2503991 h 6858000"/>
              <a:gd name="connsiteX57" fmla="*/ 567942 w 5734864"/>
              <a:gd name="connsiteY57" fmla="*/ 2652936 h 6858000"/>
              <a:gd name="connsiteX58" fmla="*/ 573869 w 5734864"/>
              <a:gd name="connsiteY58" fmla="*/ 2670188 h 6858000"/>
              <a:gd name="connsiteX59" fmla="*/ 575243 w 5734864"/>
              <a:gd name="connsiteY59" fmla="*/ 2688114 h 6858000"/>
              <a:gd name="connsiteX60" fmla="*/ 573824 w 5734864"/>
              <a:gd name="connsiteY60" fmla="*/ 2689856 h 6858000"/>
              <a:gd name="connsiteX61" fmla="*/ 570699 w 5734864"/>
              <a:gd name="connsiteY61" fmla="*/ 2709353 h 6858000"/>
              <a:gd name="connsiteX62" fmla="*/ 573192 w 5734864"/>
              <a:gd name="connsiteY62" fmla="*/ 2714527 h 6858000"/>
              <a:gd name="connsiteX63" fmla="*/ 572044 w 5734864"/>
              <a:gd name="connsiteY63" fmla="*/ 2728187 h 6858000"/>
              <a:gd name="connsiteX64" fmla="*/ 572465 w 5734864"/>
              <a:gd name="connsiteY64" fmla="*/ 2755863 h 6858000"/>
              <a:gd name="connsiteX65" fmla="*/ 570028 w 5734864"/>
              <a:gd name="connsiteY65" fmla="*/ 2760324 h 6858000"/>
              <a:gd name="connsiteX66" fmla="*/ 566748 w 5734864"/>
              <a:gd name="connsiteY66" fmla="*/ 2800948 h 6858000"/>
              <a:gd name="connsiteX67" fmla="*/ 565509 w 5734864"/>
              <a:gd name="connsiteY67" fmla="*/ 2801167 h 6858000"/>
              <a:gd name="connsiteX68" fmla="*/ 559367 w 5734864"/>
              <a:gd name="connsiteY68" fmla="*/ 2811129 h 6858000"/>
              <a:gd name="connsiteX69" fmla="*/ 550354 w 5734864"/>
              <a:gd name="connsiteY69" fmla="*/ 2830949 h 6858000"/>
              <a:gd name="connsiteX70" fmla="*/ 514795 w 5734864"/>
              <a:gd name="connsiteY70" fmla="*/ 2872433 h 6858000"/>
              <a:gd name="connsiteX71" fmla="*/ 509875 w 5734864"/>
              <a:gd name="connsiteY71" fmla="*/ 2923099 h 6858000"/>
              <a:gd name="connsiteX72" fmla="*/ 509577 w 5734864"/>
              <a:gd name="connsiteY72" fmla="*/ 2923197 h 6858000"/>
              <a:gd name="connsiteX73" fmla="*/ 507597 w 5734864"/>
              <a:gd name="connsiteY73" fmla="*/ 2931868 h 6858000"/>
              <a:gd name="connsiteX74" fmla="*/ 507379 w 5734864"/>
              <a:gd name="connsiteY74" fmla="*/ 2938322 h 6858000"/>
              <a:gd name="connsiteX75" fmla="*/ 504725 w 5734864"/>
              <a:gd name="connsiteY75" fmla="*/ 2954519 h 6858000"/>
              <a:gd name="connsiteX76" fmla="*/ 502018 w 5734864"/>
              <a:gd name="connsiteY76" fmla="*/ 2959643 h 6858000"/>
              <a:gd name="connsiteX77" fmla="*/ 498360 w 5734864"/>
              <a:gd name="connsiteY77" fmla="*/ 2961019 h 6858000"/>
              <a:gd name="connsiteX78" fmla="*/ 498483 w 5734864"/>
              <a:gd name="connsiteY78" fmla="*/ 2962590 h 6858000"/>
              <a:gd name="connsiteX79" fmla="*/ 484403 w 5734864"/>
              <a:gd name="connsiteY79" fmla="*/ 2990538 h 6858000"/>
              <a:gd name="connsiteX80" fmla="*/ 463075 w 5734864"/>
              <a:gd name="connsiteY80" fmla="*/ 3055956 h 6858000"/>
              <a:gd name="connsiteX81" fmla="*/ 455013 w 5734864"/>
              <a:gd name="connsiteY81" fmla="*/ 3094482 h 6858000"/>
              <a:gd name="connsiteX82" fmla="*/ 428391 w 5734864"/>
              <a:gd name="connsiteY82" fmla="*/ 3198850 h 6858000"/>
              <a:gd name="connsiteX83" fmla="*/ 401440 w 5734864"/>
              <a:gd name="connsiteY83" fmla="*/ 3307560 h 6858000"/>
              <a:gd name="connsiteX84" fmla="*/ 386076 w 5734864"/>
              <a:gd name="connsiteY84" fmla="*/ 3373943 h 6858000"/>
              <a:gd name="connsiteX85" fmla="*/ 374726 w 5734864"/>
              <a:gd name="connsiteY85" fmla="*/ 3381364 h 6858000"/>
              <a:gd name="connsiteX86" fmla="*/ 369145 w 5734864"/>
              <a:gd name="connsiteY86" fmla="*/ 3383729 h 6858000"/>
              <a:gd name="connsiteX87" fmla="*/ 364294 w 5734864"/>
              <a:gd name="connsiteY87" fmla="*/ 3414159 h 6858000"/>
              <a:gd name="connsiteX88" fmla="*/ 366450 w 5734864"/>
              <a:gd name="connsiteY88" fmla="*/ 3436925 h 6858000"/>
              <a:gd name="connsiteX89" fmla="*/ 351743 w 5734864"/>
              <a:gd name="connsiteY89" fmla="*/ 3521619 h 6858000"/>
              <a:gd name="connsiteX90" fmla="*/ 345784 w 5734864"/>
              <a:gd name="connsiteY90" fmla="*/ 3603757 h 6858000"/>
              <a:gd name="connsiteX91" fmla="*/ 344198 w 5734864"/>
              <a:gd name="connsiteY91" fmla="*/ 3652424 h 6858000"/>
              <a:gd name="connsiteX92" fmla="*/ 352450 w 5734864"/>
              <a:gd name="connsiteY92" fmla="*/ 3665222 h 6858000"/>
              <a:gd name="connsiteX93" fmla="*/ 342621 w 5734864"/>
              <a:gd name="connsiteY93" fmla="*/ 3700804 h 6858000"/>
              <a:gd name="connsiteX94" fmla="*/ 341514 w 5734864"/>
              <a:gd name="connsiteY94" fmla="*/ 3734774 h 6858000"/>
              <a:gd name="connsiteX95" fmla="*/ 340607 w 5734864"/>
              <a:gd name="connsiteY95" fmla="*/ 3785153 h 6858000"/>
              <a:gd name="connsiteX96" fmla="*/ 340707 w 5734864"/>
              <a:gd name="connsiteY96" fmla="*/ 3788177 h 6858000"/>
              <a:gd name="connsiteX97" fmla="*/ 340361 w 5734864"/>
              <a:gd name="connsiteY97" fmla="*/ 3798803 h 6858000"/>
              <a:gd name="connsiteX98" fmla="*/ 339642 w 5734864"/>
              <a:gd name="connsiteY98" fmla="*/ 3838750 h 6858000"/>
              <a:gd name="connsiteX99" fmla="*/ 360295 w 5734864"/>
              <a:gd name="connsiteY99" fmla="*/ 4015196 h 6858000"/>
              <a:gd name="connsiteX100" fmla="*/ 339043 w 5734864"/>
              <a:gd name="connsiteY100" fmla="*/ 4052778 h 6858000"/>
              <a:gd name="connsiteX101" fmla="*/ 339343 w 5734864"/>
              <a:gd name="connsiteY101" fmla="*/ 4096257 h 6858000"/>
              <a:gd name="connsiteX102" fmla="*/ 340786 w 5734864"/>
              <a:gd name="connsiteY102" fmla="*/ 4321136 h 6858000"/>
              <a:gd name="connsiteX103" fmla="*/ 343158 w 5734864"/>
              <a:gd name="connsiteY103" fmla="*/ 4429174 h 6858000"/>
              <a:gd name="connsiteX104" fmla="*/ 334599 w 5734864"/>
              <a:gd name="connsiteY104" fmla="*/ 4449938 h 6858000"/>
              <a:gd name="connsiteX105" fmla="*/ 332890 w 5734864"/>
              <a:gd name="connsiteY105" fmla="*/ 4453515 h 6858000"/>
              <a:gd name="connsiteX106" fmla="*/ 331105 w 5734864"/>
              <a:gd name="connsiteY106" fmla="*/ 4467941 h 6858000"/>
              <a:gd name="connsiteX107" fmla="*/ 324289 w 5734864"/>
              <a:gd name="connsiteY107" fmla="*/ 4471861 h 6858000"/>
              <a:gd name="connsiteX108" fmla="*/ 317079 w 5734864"/>
              <a:gd name="connsiteY108" fmla="*/ 4493468 h 6858000"/>
              <a:gd name="connsiteX109" fmla="*/ 315557 w 5734864"/>
              <a:gd name="connsiteY109" fmla="*/ 4520067 h 6858000"/>
              <a:gd name="connsiteX110" fmla="*/ 315240 w 5734864"/>
              <a:gd name="connsiteY110" fmla="*/ 4536872 h 6858000"/>
              <a:gd name="connsiteX111" fmla="*/ 316200 w 5734864"/>
              <a:gd name="connsiteY111" fmla="*/ 4538297 h 6858000"/>
              <a:gd name="connsiteX112" fmla="*/ 317507 w 5734864"/>
              <a:gd name="connsiteY112" fmla="*/ 4547582 h 6858000"/>
              <a:gd name="connsiteX113" fmla="*/ 323078 w 5734864"/>
              <a:gd name="connsiteY113" fmla="*/ 4592102 h 6858000"/>
              <a:gd name="connsiteX114" fmla="*/ 328722 w 5734864"/>
              <a:gd name="connsiteY114" fmla="*/ 4667914 h 6858000"/>
              <a:gd name="connsiteX115" fmla="*/ 335597 w 5734864"/>
              <a:gd name="connsiteY115" fmla="*/ 4695035 h 6858000"/>
              <a:gd name="connsiteX116" fmla="*/ 339485 w 5734864"/>
              <a:gd name="connsiteY116" fmla="*/ 4695979 h 6858000"/>
              <a:gd name="connsiteX117" fmla="*/ 341089 w 5734864"/>
              <a:gd name="connsiteY117" fmla="*/ 4704268 h 6858000"/>
              <a:gd name="connsiteX118" fmla="*/ 342177 w 5734864"/>
              <a:gd name="connsiteY118" fmla="*/ 4706060 h 6858000"/>
              <a:gd name="connsiteX119" fmla="*/ 347751 w 5734864"/>
              <a:gd name="connsiteY119" fmla="*/ 4716754 h 6858000"/>
              <a:gd name="connsiteX120" fmla="*/ 344125 w 5734864"/>
              <a:gd name="connsiteY120" fmla="*/ 4764669 h 6858000"/>
              <a:gd name="connsiteX121" fmla="*/ 340188 w 5734864"/>
              <a:gd name="connsiteY121" fmla="*/ 4779386 h 6858000"/>
              <a:gd name="connsiteX122" fmla="*/ 335146 w 5734864"/>
              <a:gd name="connsiteY122" fmla="*/ 4787491 h 6858000"/>
              <a:gd name="connsiteX123" fmla="*/ 319124 w 5734864"/>
              <a:gd name="connsiteY123" fmla="*/ 4843514 h 6858000"/>
              <a:gd name="connsiteX124" fmla="*/ 305956 w 5734864"/>
              <a:gd name="connsiteY124" fmla="*/ 4881505 h 6858000"/>
              <a:gd name="connsiteX125" fmla="*/ 301062 w 5734864"/>
              <a:gd name="connsiteY125" fmla="*/ 4889332 h 6858000"/>
              <a:gd name="connsiteX126" fmla="*/ 302141 w 5734864"/>
              <a:gd name="connsiteY126" fmla="*/ 4899400 h 6858000"/>
              <a:gd name="connsiteX127" fmla="*/ 304424 w 5734864"/>
              <a:gd name="connsiteY127" fmla="*/ 4902664 h 6858000"/>
              <a:gd name="connsiteX128" fmla="*/ 293123 w 5734864"/>
              <a:gd name="connsiteY128" fmla="*/ 4932769 h 6858000"/>
              <a:gd name="connsiteX129" fmla="*/ 292275 w 5734864"/>
              <a:gd name="connsiteY129" fmla="*/ 4936482 h 6858000"/>
              <a:gd name="connsiteX130" fmla="*/ 288304 w 5734864"/>
              <a:gd name="connsiteY130" fmla="*/ 4962325 h 6858000"/>
              <a:gd name="connsiteX131" fmla="*/ 287420 w 5734864"/>
              <a:gd name="connsiteY131" fmla="*/ 5042193 h 6858000"/>
              <a:gd name="connsiteX132" fmla="*/ 287020 w 5734864"/>
              <a:gd name="connsiteY132" fmla="*/ 5065655 h 6858000"/>
              <a:gd name="connsiteX133" fmla="*/ 288488 w 5734864"/>
              <a:gd name="connsiteY133" fmla="*/ 5082216 h 6858000"/>
              <a:gd name="connsiteX134" fmla="*/ 282763 w 5734864"/>
              <a:gd name="connsiteY134" fmla="*/ 5127114 h 6858000"/>
              <a:gd name="connsiteX135" fmla="*/ 269316 w 5734864"/>
              <a:gd name="connsiteY135" fmla="*/ 5202682 h 6858000"/>
              <a:gd name="connsiteX136" fmla="*/ 269174 w 5734864"/>
              <a:gd name="connsiteY136" fmla="*/ 5230835 h 6858000"/>
              <a:gd name="connsiteX137" fmla="*/ 272679 w 5734864"/>
              <a:gd name="connsiteY137" fmla="*/ 5232660 h 6858000"/>
              <a:gd name="connsiteX138" fmla="*/ 272160 w 5734864"/>
              <a:gd name="connsiteY138" fmla="*/ 5241150 h 6858000"/>
              <a:gd name="connsiteX139" fmla="*/ 272760 w 5734864"/>
              <a:gd name="connsiteY139" fmla="*/ 5243156 h 6858000"/>
              <a:gd name="connsiteX140" fmla="*/ 275462 w 5734864"/>
              <a:gd name="connsiteY140" fmla="*/ 5254919 h 6858000"/>
              <a:gd name="connsiteX141" fmla="*/ 262897 w 5734864"/>
              <a:gd name="connsiteY141" fmla="*/ 5286259 h 6858000"/>
              <a:gd name="connsiteX142" fmla="*/ 252761 w 5734864"/>
              <a:gd name="connsiteY142" fmla="*/ 5357801 h 6858000"/>
              <a:gd name="connsiteX143" fmla="*/ 242360 w 5734864"/>
              <a:gd name="connsiteY143" fmla="*/ 5460080 h 6858000"/>
              <a:gd name="connsiteX144" fmla="*/ 229880 w 5734864"/>
              <a:gd name="connsiteY144" fmla="*/ 5539714 h 6858000"/>
              <a:gd name="connsiteX145" fmla="*/ 204283 w 5734864"/>
              <a:gd name="connsiteY145" fmla="*/ 5639080 h 6858000"/>
              <a:gd name="connsiteX146" fmla="*/ 198948 w 5734864"/>
              <a:gd name="connsiteY146" fmla="*/ 5710958 h 6858000"/>
              <a:gd name="connsiteX147" fmla="*/ 192367 w 5734864"/>
              <a:gd name="connsiteY147" fmla="*/ 5719859 h 6858000"/>
              <a:gd name="connsiteX148" fmla="*/ 188035 w 5734864"/>
              <a:gd name="connsiteY148" fmla="*/ 5729935 h 6858000"/>
              <a:gd name="connsiteX149" fmla="*/ 188428 w 5734864"/>
              <a:gd name="connsiteY149" fmla="*/ 5731182 h 6858000"/>
              <a:gd name="connsiteX150" fmla="*/ 181635 w 5734864"/>
              <a:gd name="connsiteY150" fmla="*/ 5753538 h 6858000"/>
              <a:gd name="connsiteX151" fmla="*/ 169744 w 5734864"/>
              <a:gd name="connsiteY151" fmla="*/ 5796307 h 6858000"/>
              <a:gd name="connsiteX152" fmla="*/ 170351 w 5734864"/>
              <a:gd name="connsiteY152" fmla="*/ 5796644 h 6858000"/>
              <a:gd name="connsiteX153" fmla="*/ 171559 w 5734864"/>
              <a:gd name="connsiteY153" fmla="*/ 5803435 h 6858000"/>
              <a:gd name="connsiteX154" fmla="*/ 172284 w 5734864"/>
              <a:gd name="connsiteY154" fmla="*/ 5816391 h 6858000"/>
              <a:gd name="connsiteX155" fmla="*/ 182542 w 5734864"/>
              <a:gd name="connsiteY155" fmla="*/ 5846382 h 6858000"/>
              <a:gd name="connsiteX156" fmla="*/ 175877 w 5734864"/>
              <a:gd name="connsiteY156" fmla="*/ 5871336 h 6858000"/>
              <a:gd name="connsiteX157" fmla="*/ 174910 w 5734864"/>
              <a:gd name="connsiteY157" fmla="*/ 5876376 h 6858000"/>
              <a:gd name="connsiteX158" fmla="*/ 175047 w 5734864"/>
              <a:gd name="connsiteY158" fmla="*/ 5876483 h 6858000"/>
              <a:gd name="connsiteX159" fmla="*/ 174335 w 5734864"/>
              <a:gd name="connsiteY159" fmla="*/ 5881814 h 6858000"/>
              <a:gd name="connsiteX160" fmla="*/ 171273 w 5734864"/>
              <a:gd name="connsiteY160" fmla="*/ 5895339 h 6858000"/>
              <a:gd name="connsiteX161" fmla="*/ 171658 w 5734864"/>
              <a:gd name="connsiteY161" fmla="*/ 5898749 h 6858000"/>
              <a:gd name="connsiteX162" fmla="*/ 174658 w 5734864"/>
              <a:gd name="connsiteY162" fmla="*/ 5919558 h 6858000"/>
              <a:gd name="connsiteX163" fmla="*/ 169099 w 5734864"/>
              <a:gd name="connsiteY163" fmla="*/ 5984417 h 6858000"/>
              <a:gd name="connsiteX164" fmla="*/ 162007 w 5734864"/>
              <a:gd name="connsiteY164" fmla="*/ 6049043 h 6858000"/>
              <a:gd name="connsiteX165" fmla="*/ 156875 w 5734864"/>
              <a:gd name="connsiteY165" fmla="*/ 6114000 h 6858000"/>
              <a:gd name="connsiteX166" fmla="*/ 165441 w 5734864"/>
              <a:gd name="connsiteY166" fmla="*/ 6146938 h 6858000"/>
              <a:gd name="connsiteX167" fmla="*/ 165177 w 5734864"/>
              <a:gd name="connsiteY167" fmla="*/ 6150658 h 6858000"/>
              <a:gd name="connsiteX168" fmla="*/ 161772 w 5734864"/>
              <a:gd name="connsiteY168" fmla="*/ 6160011 h 6858000"/>
              <a:gd name="connsiteX169" fmla="*/ 160051 w 5734864"/>
              <a:gd name="connsiteY169" fmla="*/ 6163393 h 6858000"/>
              <a:gd name="connsiteX170" fmla="*/ 158473 w 5734864"/>
              <a:gd name="connsiteY170" fmla="*/ 6168628 h 6858000"/>
              <a:gd name="connsiteX171" fmla="*/ 158573 w 5734864"/>
              <a:gd name="connsiteY171" fmla="*/ 6168799 h 6858000"/>
              <a:gd name="connsiteX172" fmla="*/ 146463 w 5734864"/>
              <a:gd name="connsiteY172" fmla="*/ 6196671 h 6858000"/>
              <a:gd name="connsiteX173" fmla="*/ 150209 w 5734864"/>
              <a:gd name="connsiteY173" fmla="*/ 6232365 h 6858000"/>
              <a:gd name="connsiteX174" fmla="*/ 148544 w 5734864"/>
              <a:gd name="connsiteY174" fmla="*/ 6246162 h 6858000"/>
              <a:gd name="connsiteX175" fmla="*/ 148403 w 5734864"/>
              <a:gd name="connsiteY175" fmla="*/ 6253754 h 6858000"/>
              <a:gd name="connsiteX176" fmla="*/ 138880 w 5734864"/>
              <a:gd name="connsiteY176" fmla="*/ 6276449 h 6858000"/>
              <a:gd name="connsiteX177" fmla="*/ 138683 w 5734864"/>
              <a:gd name="connsiteY177" fmla="*/ 6279721 h 6858000"/>
              <a:gd name="connsiteX178" fmla="*/ 130721 w 5734864"/>
              <a:gd name="connsiteY178" fmla="*/ 6293675 h 6858000"/>
              <a:gd name="connsiteX179" fmla="*/ 120717 w 5734864"/>
              <a:gd name="connsiteY179" fmla="*/ 6313967 h 6858000"/>
              <a:gd name="connsiteX180" fmla="*/ 120841 w 5734864"/>
              <a:gd name="connsiteY180" fmla="*/ 6315437 h 6858000"/>
              <a:gd name="connsiteX181" fmla="*/ 115208 w 5734864"/>
              <a:gd name="connsiteY181" fmla="*/ 6324024 h 6858000"/>
              <a:gd name="connsiteX182" fmla="*/ 101217 w 5734864"/>
              <a:gd name="connsiteY182" fmla="*/ 6365923 h 6858000"/>
              <a:gd name="connsiteX183" fmla="*/ 74946 w 5734864"/>
              <a:gd name="connsiteY183" fmla="*/ 6556817 h 6858000"/>
              <a:gd name="connsiteX184" fmla="*/ 16001 w 5734864"/>
              <a:gd name="connsiteY184" fmla="*/ 6808678 h 6858000"/>
              <a:gd name="connsiteX185" fmla="*/ 0 w 5734864"/>
              <a:gd name="connsiteY185" fmla="*/ 6858000 h 6858000"/>
              <a:gd name="connsiteX186" fmla="*/ 5734864 w 5734864"/>
              <a:gd name="connsiteY186" fmla="*/ 6858000 h 6858000"/>
              <a:gd name="connsiteX187" fmla="*/ 5734864 w 5734864"/>
              <a:gd name="connsiteY187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</a:cxnLst>
            <a:rect l="l" t="t" r="r" b="b"/>
            <a:pathLst>
              <a:path w="5734864" h="6858000">
                <a:moveTo>
                  <a:pt x="5734864" y="0"/>
                </a:moveTo>
                <a:lnTo>
                  <a:pt x="771611" y="0"/>
                </a:lnTo>
                <a:cubicBezTo>
                  <a:pt x="771634" y="16369"/>
                  <a:pt x="771656" y="32739"/>
                  <a:pt x="771679" y="49108"/>
                </a:cubicBezTo>
                <a:cubicBezTo>
                  <a:pt x="775201" y="55622"/>
                  <a:pt x="788724" y="196721"/>
                  <a:pt x="794248" y="200968"/>
                </a:cubicBezTo>
                <a:lnTo>
                  <a:pt x="801749" y="414071"/>
                </a:lnTo>
                <a:cubicBezTo>
                  <a:pt x="807329" y="440933"/>
                  <a:pt x="835107" y="598697"/>
                  <a:pt x="818548" y="585467"/>
                </a:cubicBezTo>
                <a:cubicBezTo>
                  <a:pt x="856197" y="664140"/>
                  <a:pt x="837895" y="708473"/>
                  <a:pt x="857476" y="800623"/>
                </a:cubicBezTo>
                <a:cubicBezTo>
                  <a:pt x="822401" y="857344"/>
                  <a:pt x="855723" y="824571"/>
                  <a:pt x="851083" y="878903"/>
                </a:cubicBezTo>
                <a:cubicBezTo>
                  <a:pt x="884811" y="859448"/>
                  <a:pt x="834648" y="946397"/>
                  <a:pt x="873564" y="943826"/>
                </a:cubicBezTo>
                <a:cubicBezTo>
                  <a:pt x="871487" y="953795"/>
                  <a:pt x="868248" y="963533"/>
                  <a:pt x="864705" y="973328"/>
                </a:cubicBezTo>
                <a:lnTo>
                  <a:pt x="862869" y="978457"/>
                </a:lnTo>
                <a:lnTo>
                  <a:pt x="862233" y="998041"/>
                </a:lnTo>
                <a:lnTo>
                  <a:pt x="853665" y="1004750"/>
                </a:lnTo>
                <a:lnTo>
                  <a:pt x="847865" y="1070795"/>
                </a:lnTo>
                <a:cubicBezTo>
                  <a:pt x="870234" y="1110486"/>
                  <a:pt x="833172" y="1190441"/>
                  <a:pt x="862786" y="1238994"/>
                </a:cubicBezTo>
                <a:cubicBezTo>
                  <a:pt x="864699" y="1290599"/>
                  <a:pt x="860615" y="1347716"/>
                  <a:pt x="859345" y="1380427"/>
                </a:cubicBezTo>
                <a:cubicBezTo>
                  <a:pt x="845703" y="1396391"/>
                  <a:pt x="873184" y="1435525"/>
                  <a:pt x="855172" y="1435262"/>
                </a:cubicBezTo>
                <a:lnTo>
                  <a:pt x="860494" y="1453861"/>
                </a:lnTo>
                <a:lnTo>
                  <a:pt x="853731" y="1467047"/>
                </a:lnTo>
                <a:cubicBezTo>
                  <a:pt x="846549" y="1480528"/>
                  <a:pt x="841728" y="1491093"/>
                  <a:pt x="845847" y="1502307"/>
                </a:cubicBezTo>
                <a:lnTo>
                  <a:pt x="817613" y="1565166"/>
                </a:lnTo>
                <a:cubicBezTo>
                  <a:pt x="805468" y="1557258"/>
                  <a:pt x="816534" y="1596564"/>
                  <a:pt x="804223" y="1601941"/>
                </a:cubicBezTo>
                <a:cubicBezTo>
                  <a:pt x="794287" y="1604654"/>
                  <a:pt x="795328" y="1617209"/>
                  <a:pt x="791773" y="1627005"/>
                </a:cubicBezTo>
                <a:cubicBezTo>
                  <a:pt x="781684" y="1634393"/>
                  <a:pt x="772978" y="1683187"/>
                  <a:pt x="774645" y="1699922"/>
                </a:cubicBezTo>
                <a:cubicBezTo>
                  <a:pt x="785341" y="1746767"/>
                  <a:pt x="744845" y="1787099"/>
                  <a:pt x="752343" y="1824604"/>
                </a:cubicBezTo>
                <a:cubicBezTo>
                  <a:pt x="751502" y="1834578"/>
                  <a:pt x="749297" y="1842929"/>
                  <a:pt x="746254" y="1850222"/>
                </a:cubicBezTo>
                <a:lnTo>
                  <a:pt x="728600" y="1869603"/>
                </a:lnTo>
                <a:lnTo>
                  <a:pt x="724396" y="1883104"/>
                </a:lnTo>
                <a:lnTo>
                  <a:pt x="722165" y="1885924"/>
                </a:lnTo>
                <a:lnTo>
                  <a:pt x="721338" y="1887123"/>
                </a:lnTo>
                <a:lnTo>
                  <a:pt x="714840" y="1902274"/>
                </a:lnTo>
                <a:lnTo>
                  <a:pt x="722847" y="1929891"/>
                </a:lnTo>
                <a:lnTo>
                  <a:pt x="714660" y="1982709"/>
                </a:lnTo>
                <a:cubicBezTo>
                  <a:pt x="727725" y="2006201"/>
                  <a:pt x="714739" y="1997091"/>
                  <a:pt x="710759" y="2013010"/>
                </a:cubicBezTo>
                <a:cubicBezTo>
                  <a:pt x="707970" y="2027531"/>
                  <a:pt x="700788" y="2054714"/>
                  <a:pt x="697927" y="2069833"/>
                </a:cubicBezTo>
                <a:cubicBezTo>
                  <a:pt x="685211" y="2080229"/>
                  <a:pt x="698762" y="2088241"/>
                  <a:pt x="693594" y="2103731"/>
                </a:cubicBezTo>
                <a:cubicBezTo>
                  <a:pt x="688481" y="2110649"/>
                  <a:pt x="687183" y="2115973"/>
                  <a:pt x="691109" y="2124027"/>
                </a:cubicBezTo>
                <a:cubicBezTo>
                  <a:pt x="666413" y="2155740"/>
                  <a:pt x="688031" y="2144874"/>
                  <a:pt x="676593" y="2176182"/>
                </a:cubicBezTo>
                <a:cubicBezTo>
                  <a:pt x="665190" y="2202944"/>
                  <a:pt x="656416" y="2233857"/>
                  <a:pt x="633227" y="2258036"/>
                </a:cubicBezTo>
                <a:cubicBezTo>
                  <a:pt x="626930" y="2262191"/>
                  <a:pt x="623498" y="2274069"/>
                  <a:pt x="625564" y="2284567"/>
                </a:cubicBezTo>
                <a:cubicBezTo>
                  <a:pt x="625918" y="2286374"/>
                  <a:pt x="626427" y="2288071"/>
                  <a:pt x="627074" y="2289605"/>
                </a:cubicBezTo>
                <a:cubicBezTo>
                  <a:pt x="619029" y="2296628"/>
                  <a:pt x="616453" y="2303188"/>
                  <a:pt x="614574" y="2308717"/>
                </a:cubicBezTo>
                <a:lnTo>
                  <a:pt x="606890" y="2320662"/>
                </a:lnTo>
                <a:lnTo>
                  <a:pt x="605558" y="2327897"/>
                </a:lnTo>
                <a:lnTo>
                  <a:pt x="602202" y="2357749"/>
                </a:lnTo>
                <a:lnTo>
                  <a:pt x="600213" y="2364905"/>
                </a:lnTo>
                <a:lnTo>
                  <a:pt x="597160" y="2388351"/>
                </a:lnTo>
                <a:lnTo>
                  <a:pt x="597982" y="2402296"/>
                </a:lnTo>
                <a:lnTo>
                  <a:pt x="593150" y="2420015"/>
                </a:lnTo>
                <a:cubicBezTo>
                  <a:pt x="593044" y="2420926"/>
                  <a:pt x="592939" y="2421838"/>
                  <a:pt x="592833" y="2422749"/>
                </a:cubicBezTo>
                <a:lnTo>
                  <a:pt x="594479" y="2426002"/>
                </a:lnTo>
                <a:cubicBezTo>
                  <a:pt x="594168" y="2427683"/>
                  <a:pt x="593118" y="2429721"/>
                  <a:pt x="591963" y="2431950"/>
                </a:cubicBezTo>
                <a:cubicBezTo>
                  <a:pt x="591823" y="2432599"/>
                  <a:pt x="591684" y="2433248"/>
                  <a:pt x="591544" y="2433897"/>
                </a:cubicBezTo>
                <a:lnTo>
                  <a:pt x="589519" y="2451398"/>
                </a:lnTo>
                <a:cubicBezTo>
                  <a:pt x="589692" y="2452777"/>
                  <a:pt x="589864" y="2454157"/>
                  <a:pt x="590037" y="2455536"/>
                </a:cubicBezTo>
                <a:lnTo>
                  <a:pt x="588179" y="2462981"/>
                </a:lnTo>
                <a:lnTo>
                  <a:pt x="583434" y="2503991"/>
                </a:lnTo>
                <a:cubicBezTo>
                  <a:pt x="576530" y="2566058"/>
                  <a:pt x="570433" y="2625224"/>
                  <a:pt x="567942" y="2652936"/>
                </a:cubicBezTo>
                <a:cubicBezTo>
                  <a:pt x="570864" y="2658290"/>
                  <a:pt x="572739" y="2664095"/>
                  <a:pt x="573869" y="2670188"/>
                </a:cubicBezTo>
                <a:lnTo>
                  <a:pt x="575243" y="2688114"/>
                </a:lnTo>
                <a:lnTo>
                  <a:pt x="573824" y="2689856"/>
                </a:lnTo>
                <a:cubicBezTo>
                  <a:pt x="569972" y="2698471"/>
                  <a:pt x="569572" y="2704494"/>
                  <a:pt x="570699" y="2709353"/>
                </a:cubicBezTo>
                <a:lnTo>
                  <a:pt x="573192" y="2714527"/>
                </a:lnTo>
                <a:cubicBezTo>
                  <a:pt x="572809" y="2719080"/>
                  <a:pt x="572427" y="2723634"/>
                  <a:pt x="572044" y="2728187"/>
                </a:cubicBezTo>
                <a:cubicBezTo>
                  <a:pt x="572184" y="2737412"/>
                  <a:pt x="572325" y="2746638"/>
                  <a:pt x="572465" y="2755863"/>
                </a:cubicBezTo>
                <a:lnTo>
                  <a:pt x="570028" y="2760324"/>
                </a:lnTo>
                <a:lnTo>
                  <a:pt x="566748" y="2800948"/>
                </a:lnTo>
                <a:lnTo>
                  <a:pt x="565509" y="2801167"/>
                </a:lnTo>
                <a:cubicBezTo>
                  <a:pt x="562655" y="2802587"/>
                  <a:pt x="560408" y="2805381"/>
                  <a:pt x="559367" y="2811129"/>
                </a:cubicBezTo>
                <a:cubicBezTo>
                  <a:pt x="543471" y="2797318"/>
                  <a:pt x="552020" y="2812773"/>
                  <a:pt x="550354" y="2830949"/>
                </a:cubicBezTo>
                <a:cubicBezTo>
                  <a:pt x="525292" y="2813553"/>
                  <a:pt x="531129" y="2868192"/>
                  <a:pt x="514795" y="2872433"/>
                </a:cubicBezTo>
                <a:lnTo>
                  <a:pt x="509875" y="2923099"/>
                </a:lnTo>
                <a:lnTo>
                  <a:pt x="509577" y="2923197"/>
                </a:lnTo>
                <a:cubicBezTo>
                  <a:pt x="508704" y="2924865"/>
                  <a:pt x="508038" y="2927556"/>
                  <a:pt x="507597" y="2931868"/>
                </a:cubicBezTo>
                <a:cubicBezTo>
                  <a:pt x="507524" y="2934019"/>
                  <a:pt x="507452" y="2936171"/>
                  <a:pt x="507379" y="2938322"/>
                </a:cubicBezTo>
                <a:lnTo>
                  <a:pt x="504725" y="2954519"/>
                </a:lnTo>
                <a:lnTo>
                  <a:pt x="502018" y="2959643"/>
                </a:lnTo>
                <a:lnTo>
                  <a:pt x="498360" y="2961019"/>
                </a:lnTo>
                <a:lnTo>
                  <a:pt x="498483" y="2962590"/>
                </a:lnTo>
                <a:cubicBezTo>
                  <a:pt x="502388" y="2975027"/>
                  <a:pt x="510202" y="2980016"/>
                  <a:pt x="484403" y="2990538"/>
                </a:cubicBezTo>
                <a:cubicBezTo>
                  <a:pt x="489425" y="3018352"/>
                  <a:pt x="474337" y="3021029"/>
                  <a:pt x="463075" y="3055956"/>
                </a:cubicBezTo>
                <a:cubicBezTo>
                  <a:pt x="469487" y="3072485"/>
                  <a:pt x="464165" y="3083955"/>
                  <a:pt x="455013" y="3094482"/>
                </a:cubicBezTo>
                <a:cubicBezTo>
                  <a:pt x="453131" y="3130054"/>
                  <a:pt x="437643" y="3160106"/>
                  <a:pt x="428391" y="3198850"/>
                </a:cubicBezTo>
                <a:lnTo>
                  <a:pt x="401440" y="3307560"/>
                </a:lnTo>
                <a:lnTo>
                  <a:pt x="386076" y="3373943"/>
                </a:lnTo>
                <a:cubicBezTo>
                  <a:pt x="386236" y="3376061"/>
                  <a:pt x="380537" y="3378856"/>
                  <a:pt x="374726" y="3381364"/>
                </a:cubicBezTo>
                <a:lnTo>
                  <a:pt x="369145" y="3383729"/>
                </a:lnTo>
                <a:lnTo>
                  <a:pt x="364294" y="3414159"/>
                </a:lnTo>
                <a:lnTo>
                  <a:pt x="366450" y="3436925"/>
                </a:lnTo>
                <a:lnTo>
                  <a:pt x="351743" y="3521619"/>
                </a:lnTo>
                <a:lnTo>
                  <a:pt x="345784" y="3603757"/>
                </a:lnTo>
                <a:cubicBezTo>
                  <a:pt x="345255" y="3619979"/>
                  <a:pt x="344727" y="3636202"/>
                  <a:pt x="344198" y="3652424"/>
                </a:cubicBezTo>
                <a:lnTo>
                  <a:pt x="352450" y="3665222"/>
                </a:lnTo>
                <a:lnTo>
                  <a:pt x="342621" y="3700804"/>
                </a:lnTo>
                <a:lnTo>
                  <a:pt x="341514" y="3734774"/>
                </a:lnTo>
                <a:cubicBezTo>
                  <a:pt x="341212" y="3751567"/>
                  <a:pt x="340909" y="3768360"/>
                  <a:pt x="340607" y="3785153"/>
                </a:cubicBezTo>
                <a:cubicBezTo>
                  <a:pt x="340640" y="3786161"/>
                  <a:pt x="340674" y="3787169"/>
                  <a:pt x="340707" y="3788177"/>
                </a:cubicBezTo>
                <a:cubicBezTo>
                  <a:pt x="340592" y="3791719"/>
                  <a:pt x="340476" y="3795261"/>
                  <a:pt x="340361" y="3798803"/>
                </a:cubicBezTo>
                <a:cubicBezTo>
                  <a:pt x="340121" y="3812119"/>
                  <a:pt x="339882" y="3825434"/>
                  <a:pt x="339642" y="3838750"/>
                </a:cubicBezTo>
                <a:cubicBezTo>
                  <a:pt x="337363" y="3949044"/>
                  <a:pt x="361794" y="3960437"/>
                  <a:pt x="360295" y="4015196"/>
                </a:cubicBezTo>
                <a:lnTo>
                  <a:pt x="339043" y="4052778"/>
                </a:lnTo>
                <a:lnTo>
                  <a:pt x="339343" y="4096257"/>
                </a:lnTo>
                <a:cubicBezTo>
                  <a:pt x="362058" y="4159145"/>
                  <a:pt x="332404" y="4250479"/>
                  <a:pt x="340786" y="4321136"/>
                </a:cubicBezTo>
                <a:cubicBezTo>
                  <a:pt x="341421" y="4376624"/>
                  <a:pt x="344189" y="4407708"/>
                  <a:pt x="343158" y="4429174"/>
                </a:cubicBezTo>
                <a:cubicBezTo>
                  <a:pt x="340948" y="4436304"/>
                  <a:pt x="337887" y="4443121"/>
                  <a:pt x="334599" y="4449938"/>
                </a:cubicBezTo>
                <a:lnTo>
                  <a:pt x="332890" y="4453515"/>
                </a:lnTo>
                <a:lnTo>
                  <a:pt x="331105" y="4467941"/>
                </a:lnTo>
                <a:lnTo>
                  <a:pt x="324289" y="4471861"/>
                </a:lnTo>
                <a:lnTo>
                  <a:pt x="317079" y="4493468"/>
                </a:lnTo>
                <a:cubicBezTo>
                  <a:pt x="315353" y="4501584"/>
                  <a:pt x="314639" y="4510343"/>
                  <a:pt x="315557" y="4520067"/>
                </a:cubicBezTo>
                <a:cubicBezTo>
                  <a:pt x="315451" y="4525669"/>
                  <a:pt x="315346" y="4531270"/>
                  <a:pt x="315240" y="4536872"/>
                </a:cubicBezTo>
                <a:lnTo>
                  <a:pt x="316200" y="4538297"/>
                </a:lnTo>
                <a:cubicBezTo>
                  <a:pt x="316738" y="4541182"/>
                  <a:pt x="316785" y="4544563"/>
                  <a:pt x="317507" y="4547582"/>
                </a:cubicBezTo>
                <a:cubicBezTo>
                  <a:pt x="322716" y="4552468"/>
                  <a:pt x="324912" y="4582137"/>
                  <a:pt x="323078" y="4592102"/>
                </a:cubicBezTo>
                <a:cubicBezTo>
                  <a:pt x="314597" y="4619728"/>
                  <a:pt x="334923" y="4645745"/>
                  <a:pt x="328722" y="4667914"/>
                </a:cubicBezTo>
                <a:cubicBezTo>
                  <a:pt x="330810" y="4685069"/>
                  <a:pt x="333803" y="4690356"/>
                  <a:pt x="335597" y="4695035"/>
                </a:cubicBezTo>
                <a:lnTo>
                  <a:pt x="339485" y="4695979"/>
                </a:lnTo>
                <a:lnTo>
                  <a:pt x="341089" y="4704268"/>
                </a:lnTo>
                <a:lnTo>
                  <a:pt x="342177" y="4706060"/>
                </a:lnTo>
                <a:cubicBezTo>
                  <a:pt x="344268" y="4709474"/>
                  <a:pt x="346234" y="4712931"/>
                  <a:pt x="347751" y="4716754"/>
                </a:cubicBezTo>
                <a:lnTo>
                  <a:pt x="344125" y="4764669"/>
                </a:lnTo>
                <a:lnTo>
                  <a:pt x="340188" y="4779386"/>
                </a:lnTo>
                <a:lnTo>
                  <a:pt x="335146" y="4787491"/>
                </a:lnTo>
                <a:lnTo>
                  <a:pt x="319124" y="4843514"/>
                </a:lnTo>
                <a:lnTo>
                  <a:pt x="305956" y="4881505"/>
                </a:lnTo>
                <a:lnTo>
                  <a:pt x="301062" y="4889332"/>
                </a:lnTo>
                <a:lnTo>
                  <a:pt x="302141" y="4899400"/>
                </a:lnTo>
                <a:cubicBezTo>
                  <a:pt x="302767" y="4900706"/>
                  <a:pt x="303536" y="4901803"/>
                  <a:pt x="304424" y="4902664"/>
                </a:cubicBezTo>
                <a:lnTo>
                  <a:pt x="293123" y="4932769"/>
                </a:lnTo>
                <a:lnTo>
                  <a:pt x="292275" y="4936482"/>
                </a:lnTo>
                <a:lnTo>
                  <a:pt x="288304" y="4962325"/>
                </a:lnTo>
                <a:cubicBezTo>
                  <a:pt x="288009" y="4988948"/>
                  <a:pt x="287715" y="5015570"/>
                  <a:pt x="287420" y="5042193"/>
                </a:cubicBezTo>
                <a:cubicBezTo>
                  <a:pt x="295373" y="5039737"/>
                  <a:pt x="281659" y="5060438"/>
                  <a:pt x="287020" y="5065655"/>
                </a:cubicBezTo>
                <a:cubicBezTo>
                  <a:pt x="291675" y="5068928"/>
                  <a:pt x="288601" y="5075970"/>
                  <a:pt x="288488" y="5082216"/>
                </a:cubicBezTo>
                <a:cubicBezTo>
                  <a:pt x="292282" y="5088207"/>
                  <a:pt x="287008" y="5117775"/>
                  <a:pt x="282763" y="5127114"/>
                </a:cubicBezTo>
                <a:cubicBezTo>
                  <a:pt x="267723" y="5152218"/>
                  <a:pt x="280799" y="5182399"/>
                  <a:pt x="269316" y="5202682"/>
                </a:cubicBezTo>
                <a:cubicBezTo>
                  <a:pt x="267050" y="5219969"/>
                  <a:pt x="268614" y="5225841"/>
                  <a:pt x="269174" y="5230835"/>
                </a:cubicBezTo>
                <a:lnTo>
                  <a:pt x="272679" y="5232660"/>
                </a:lnTo>
                <a:lnTo>
                  <a:pt x="272160" y="5241150"/>
                </a:lnTo>
                <a:lnTo>
                  <a:pt x="272760" y="5243156"/>
                </a:lnTo>
                <a:cubicBezTo>
                  <a:pt x="273922" y="5246984"/>
                  <a:pt x="274952" y="5250824"/>
                  <a:pt x="275462" y="5254919"/>
                </a:cubicBezTo>
                <a:cubicBezTo>
                  <a:pt x="258407" y="5258851"/>
                  <a:pt x="276976" y="5290392"/>
                  <a:pt x="262897" y="5286259"/>
                </a:cubicBezTo>
                <a:cubicBezTo>
                  <a:pt x="262724" y="5309439"/>
                  <a:pt x="239612" y="5337531"/>
                  <a:pt x="252761" y="5357801"/>
                </a:cubicBezTo>
                <a:cubicBezTo>
                  <a:pt x="248775" y="5392256"/>
                  <a:pt x="247799" y="5423412"/>
                  <a:pt x="242360" y="5460080"/>
                </a:cubicBezTo>
                <a:cubicBezTo>
                  <a:pt x="232632" y="5488478"/>
                  <a:pt x="242025" y="5519143"/>
                  <a:pt x="229880" y="5539714"/>
                </a:cubicBezTo>
                <a:cubicBezTo>
                  <a:pt x="230558" y="5572454"/>
                  <a:pt x="222150" y="5613340"/>
                  <a:pt x="204283" y="5639080"/>
                </a:cubicBezTo>
                <a:cubicBezTo>
                  <a:pt x="201596" y="5674226"/>
                  <a:pt x="191051" y="5680198"/>
                  <a:pt x="198948" y="5710958"/>
                </a:cubicBezTo>
                <a:cubicBezTo>
                  <a:pt x="196338" y="5713534"/>
                  <a:pt x="194185" y="5716550"/>
                  <a:pt x="192367" y="5719859"/>
                </a:cubicBezTo>
                <a:lnTo>
                  <a:pt x="188035" y="5729935"/>
                </a:lnTo>
                <a:lnTo>
                  <a:pt x="188428" y="5731182"/>
                </a:lnTo>
                <a:lnTo>
                  <a:pt x="181635" y="5753538"/>
                </a:lnTo>
                <a:lnTo>
                  <a:pt x="169744" y="5796307"/>
                </a:lnTo>
                <a:lnTo>
                  <a:pt x="170351" y="5796644"/>
                </a:lnTo>
                <a:cubicBezTo>
                  <a:pt x="171558" y="5797954"/>
                  <a:pt x="172173" y="5799948"/>
                  <a:pt x="171559" y="5803435"/>
                </a:cubicBezTo>
                <a:cubicBezTo>
                  <a:pt x="182664" y="5798231"/>
                  <a:pt x="175075" y="5805646"/>
                  <a:pt x="172284" y="5816391"/>
                </a:cubicBezTo>
                <a:cubicBezTo>
                  <a:pt x="188911" y="5810703"/>
                  <a:pt x="174844" y="5841128"/>
                  <a:pt x="182542" y="5846382"/>
                </a:cubicBezTo>
                <a:cubicBezTo>
                  <a:pt x="180118" y="5854404"/>
                  <a:pt x="177856" y="5862781"/>
                  <a:pt x="175877" y="5871336"/>
                </a:cubicBezTo>
                <a:lnTo>
                  <a:pt x="174910" y="5876376"/>
                </a:lnTo>
                <a:lnTo>
                  <a:pt x="175047" y="5876483"/>
                </a:lnTo>
                <a:cubicBezTo>
                  <a:pt x="175167" y="5877594"/>
                  <a:pt x="174973" y="5879257"/>
                  <a:pt x="174335" y="5881814"/>
                </a:cubicBezTo>
                <a:lnTo>
                  <a:pt x="171273" y="5895339"/>
                </a:lnTo>
                <a:cubicBezTo>
                  <a:pt x="171401" y="5896476"/>
                  <a:pt x="171530" y="5897612"/>
                  <a:pt x="171658" y="5898749"/>
                </a:cubicBezTo>
                <a:lnTo>
                  <a:pt x="174658" y="5919558"/>
                </a:lnTo>
                <a:cubicBezTo>
                  <a:pt x="173958" y="5933601"/>
                  <a:pt x="171208" y="5962838"/>
                  <a:pt x="169099" y="5984417"/>
                </a:cubicBezTo>
                <a:cubicBezTo>
                  <a:pt x="162916" y="6005205"/>
                  <a:pt x="164971" y="6025162"/>
                  <a:pt x="162007" y="6049043"/>
                </a:cubicBezTo>
                <a:cubicBezTo>
                  <a:pt x="150795" y="6073830"/>
                  <a:pt x="160091" y="6088483"/>
                  <a:pt x="156875" y="6114000"/>
                </a:cubicBezTo>
                <a:cubicBezTo>
                  <a:pt x="141597" y="6134477"/>
                  <a:pt x="163381" y="6133378"/>
                  <a:pt x="165441" y="6146938"/>
                </a:cubicBezTo>
                <a:lnTo>
                  <a:pt x="165177" y="6150658"/>
                </a:lnTo>
                <a:lnTo>
                  <a:pt x="161772" y="6160011"/>
                </a:lnTo>
                <a:lnTo>
                  <a:pt x="160051" y="6163393"/>
                </a:lnTo>
                <a:cubicBezTo>
                  <a:pt x="159032" y="6165775"/>
                  <a:pt x="158564" y="6167421"/>
                  <a:pt x="158473" y="6168628"/>
                </a:cubicBezTo>
                <a:cubicBezTo>
                  <a:pt x="158506" y="6168685"/>
                  <a:pt x="158540" y="6168742"/>
                  <a:pt x="158573" y="6168799"/>
                </a:cubicBezTo>
                <a:lnTo>
                  <a:pt x="146463" y="6196671"/>
                </a:lnTo>
                <a:cubicBezTo>
                  <a:pt x="152348" y="6205503"/>
                  <a:pt x="134460" y="6231012"/>
                  <a:pt x="150209" y="6232365"/>
                </a:cubicBezTo>
                <a:cubicBezTo>
                  <a:pt x="145821" y="6242321"/>
                  <a:pt x="137774" y="6246719"/>
                  <a:pt x="148544" y="6246162"/>
                </a:cubicBezTo>
                <a:cubicBezTo>
                  <a:pt x="147378" y="6249522"/>
                  <a:pt x="147566" y="6251866"/>
                  <a:pt x="148403" y="6253754"/>
                </a:cubicBezTo>
                <a:lnTo>
                  <a:pt x="138880" y="6276449"/>
                </a:lnTo>
                <a:cubicBezTo>
                  <a:pt x="138814" y="6277540"/>
                  <a:pt x="138749" y="6278630"/>
                  <a:pt x="138683" y="6279721"/>
                </a:cubicBezTo>
                <a:lnTo>
                  <a:pt x="130721" y="6293675"/>
                </a:lnTo>
                <a:lnTo>
                  <a:pt x="120717" y="6313967"/>
                </a:lnTo>
                <a:cubicBezTo>
                  <a:pt x="120758" y="6314457"/>
                  <a:pt x="120800" y="6314947"/>
                  <a:pt x="120841" y="6315437"/>
                </a:cubicBezTo>
                <a:lnTo>
                  <a:pt x="115208" y="6324024"/>
                </a:lnTo>
                <a:cubicBezTo>
                  <a:pt x="113007" y="6326672"/>
                  <a:pt x="103991" y="6364381"/>
                  <a:pt x="101217" y="6365923"/>
                </a:cubicBezTo>
                <a:lnTo>
                  <a:pt x="74946" y="6556817"/>
                </a:lnTo>
                <a:cubicBezTo>
                  <a:pt x="55357" y="6665926"/>
                  <a:pt x="35695" y="6744075"/>
                  <a:pt x="16001" y="6808678"/>
                </a:cubicBezTo>
                <a:lnTo>
                  <a:pt x="0" y="6858000"/>
                </a:lnTo>
                <a:lnTo>
                  <a:pt x="5734864" y="6858000"/>
                </a:lnTo>
                <a:lnTo>
                  <a:pt x="5734864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606C20-8DDF-6820-938C-E5D752674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408" y="992094"/>
            <a:ext cx="3616913" cy="2795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pic>
        <p:nvPicPr>
          <p:cNvPr id="6" name="Content Placeholder 5" descr="A logo for a care company&#10;&#10;AI-generated content may be incorrect.">
            <a:extLst>
              <a:ext uri="{FF2B5EF4-FFF2-40B4-BE49-F238E27FC236}">
                <a16:creationId xmlns:a16="http://schemas.microsoft.com/office/drawing/2014/main" id="{3E824D6C-E8EE-45A6-E23B-4713A39FD3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914801" y="578738"/>
            <a:ext cx="5670549" cy="567054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971DEB-AD20-65A8-998D-3F2D18EBC4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28F7463-0615-AB41-B2D0-1D1537EDAC90}" type="slidenum">
              <a:rPr lang="en-US" sz="100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15</a:t>
            </a:fld>
            <a:endParaRPr lang="en-US" sz="1000">
              <a:solidFill>
                <a:schemeClr val="tx1">
                  <a:tint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296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1261</Words>
  <Application>Microsoft Macintosh PowerPoint</Application>
  <PresentationFormat>Widescreen</PresentationFormat>
  <Paragraphs>131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Lato</vt:lpstr>
      <vt:lpstr>Poppins</vt:lpstr>
      <vt:lpstr>Times New Roman</vt:lpstr>
      <vt:lpstr>Office Theme</vt:lpstr>
      <vt:lpstr>Good Karma Care </vt:lpstr>
      <vt:lpstr>Presentation overview </vt:lpstr>
      <vt:lpstr>Company Overview &amp; Presentation </vt:lpstr>
      <vt:lpstr>MOTIVATION BEHIND THE BUSINESS </vt:lpstr>
      <vt:lpstr>STRATEGIC VISION &amp; OBJECTIVES </vt:lpstr>
      <vt:lpstr>Unique Selling Proposition </vt:lpstr>
      <vt:lpstr>PHYSICAL &amp; OPERATIONAL SETUP </vt:lpstr>
      <vt:lpstr>HR &amp; MARKETING STRATEGY </vt:lpstr>
      <vt:lpstr>MARKET RESEARCH INSIGHTS </vt:lpstr>
      <vt:lpstr>STRATEGIC FINANCIALS &amp; SWOT </vt:lpstr>
      <vt:lpstr>12-Month Marketing Strategy – Good Karma Care </vt:lpstr>
      <vt:lpstr>Action Plan to Use £100,000 for Business Expansion (Months 12–24) </vt:lpstr>
      <vt:lpstr>References </vt:lpstr>
      <vt:lpstr>AI statement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agnieszka doolar</dc:creator>
  <cp:lastModifiedBy>agnieszka doolar</cp:lastModifiedBy>
  <cp:revision>1</cp:revision>
  <dcterms:created xsi:type="dcterms:W3CDTF">2026-03-09T08:06:11Z</dcterms:created>
  <dcterms:modified xsi:type="dcterms:W3CDTF">2026-03-09T09:46:35Z</dcterms:modified>
</cp:coreProperties>
</file>