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1" r:id="rId2"/>
    <p:sldId id="256" r:id="rId3"/>
    <p:sldId id="275" r:id="rId4"/>
    <p:sldId id="257" r:id="rId5"/>
    <p:sldId id="280" r:id="rId6"/>
    <p:sldId id="258" r:id="rId7"/>
    <p:sldId id="266" r:id="rId8"/>
    <p:sldId id="265" r:id="rId9"/>
    <p:sldId id="267" r:id="rId10"/>
    <p:sldId id="268" r:id="rId11"/>
    <p:sldId id="269" r:id="rId12"/>
    <p:sldId id="279" r:id="rId13"/>
    <p:sldId id="273" r:id="rId14"/>
    <p:sldId id="274" r:id="rId15"/>
    <p:sldId id="264" r:id="rId16"/>
    <p:sldId id="261" r:id="rId17"/>
    <p:sldId id="260" r:id="rId18"/>
    <p:sldId id="262" r:id="rId19"/>
    <p:sldId id="263" r:id="rId20"/>
    <p:sldId id="270" r:id="rId21"/>
    <p:sldId id="277" r:id="rId22"/>
    <p:sldId id="276" r:id="rId23"/>
    <p:sldId id="278" r:id="rId24"/>
    <p:sldId id="272" r:id="rId25"/>
    <p:sldId id="283" r:id="rId26"/>
    <p:sldId id="281" r:id="rId27"/>
    <p:sldId id="282"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96" d="100"/>
          <a:sy n="96" d="100"/>
        </p:scale>
        <p:origin x="86" y="11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oleObject" Target="file:///C:\Users\BJ%20Juntilla\Downloads\AAPL%20(1).csv"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bg1"/>
              </a:solidFill>
              <a:latin typeface="+mn-lt"/>
              <a:ea typeface="+mn-ea"/>
              <a:cs typeface="+mn-cs"/>
            </a:defRPr>
          </a:pPr>
          <a:endParaRPr lang="en-US"/>
        </a:p>
      </c:txPr>
    </c:title>
    <c:autoTitleDeleted val="0"/>
    <c:plotArea>
      <c:layout/>
      <c:lineChart>
        <c:grouping val="standard"/>
        <c:varyColors val="0"/>
        <c:ser>
          <c:idx val="0"/>
          <c:order val="0"/>
          <c:tx>
            <c:strRef>
              <c:f>'AAPL (1)'!$B$1</c:f>
              <c:strCache>
                <c:ptCount val="1"/>
                <c:pt idx="0">
                  <c:v>Open</c:v>
                </c:pt>
              </c:strCache>
            </c:strRef>
          </c:tx>
          <c:spPr>
            <a:ln w="28575" cap="rnd">
              <a:solidFill>
                <a:schemeClr val="accent1"/>
              </a:solidFill>
              <a:round/>
            </a:ln>
            <a:effectLst/>
          </c:spPr>
          <c:marker>
            <c:symbol val="circle"/>
            <c:size val="5"/>
            <c:spPr>
              <a:solidFill>
                <a:schemeClr val="accent1"/>
              </a:solidFill>
              <a:ln w="9525">
                <a:solidFill>
                  <a:schemeClr val="accent1"/>
                </a:solidFill>
              </a:ln>
              <a:effectLst/>
            </c:spPr>
          </c:marker>
          <c:cat>
            <c:numRef>
              <c:f>'AAPL (1)'!$A$2:$A$61</c:f>
              <c:numCache>
                <c:formatCode>m/d/yyyy</c:formatCode>
                <c:ptCount val="7"/>
                <c:pt idx="0">
                  <c:v>42979</c:v>
                </c:pt>
                <c:pt idx="1">
                  <c:v>43070</c:v>
                </c:pt>
                <c:pt idx="2">
                  <c:v>43435</c:v>
                </c:pt>
                <c:pt idx="3">
                  <c:v>43800</c:v>
                </c:pt>
                <c:pt idx="4">
                  <c:v>44166</c:v>
                </c:pt>
                <c:pt idx="5">
                  <c:v>44531</c:v>
                </c:pt>
                <c:pt idx="6">
                  <c:v>44774</c:v>
                </c:pt>
              </c:numCache>
            </c:numRef>
          </c:cat>
          <c:val>
            <c:numRef>
              <c:f>'AAPL (1)'!$B$2:$B$61</c:f>
            </c:numRef>
          </c:val>
          <c:smooth val="0"/>
          <c:extLst>
            <c:ext xmlns:c16="http://schemas.microsoft.com/office/drawing/2014/chart" uri="{C3380CC4-5D6E-409C-BE32-E72D297353CC}">
              <c16:uniqueId val="{00000000-4201-44EC-88B6-BF7B9CE6CEA1}"/>
            </c:ext>
          </c:extLst>
        </c:ser>
        <c:ser>
          <c:idx val="1"/>
          <c:order val="1"/>
          <c:tx>
            <c:strRef>
              <c:f>'AAPL (1)'!$C$1</c:f>
              <c:strCache>
                <c:ptCount val="1"/>
                <c:pt idx="0">
                  <c:v>High</c:v>
                </c:pt>
              </c:strCache>
            </c:strRef>
          </c:tx>
          <c:spPr>
            <a:ln w="28575" cap="rnd">
              <a:solidFill>
                <a:schemeClr val="accent2"/>
              </a:solidFill>
              <a:round/>
            </a:ln>
            <a:effectLst/>
          </c:spPr>
          <c:marker>
            <c:symbol val="circle"/>
            <c:size val="5"/>
            <c:spPr>
              <a:solidFill>
                <a:schemeClr val="accent2"/>
              </a:solidFill>
              <a:ln w="9525">
                <a:solidFill>
                  <a:schemeClr val="accent2"/>
                </a:solidFill>
              </a:ln>
              <a:effectLst/>
            </c:spPr>
          </c:marker>
          <c:cat>
            <c:numRef>
              <c:f>'AAPL (1)'!$A$2:$A$61</c:f>
              <c:numCache>
                <c:formatCode>m/d/yyyy</c:formatCode>
                <c:ptCount val="7"/>
                <c:pt idx="0">
                  <c:v>42979</c:v>
                </c:pt>
                <c:pt idx="1">
                  <c:v>43070</c:v>
                </c:pt>
                <c:pt idx="2">
                  <c:v>43435</c:v>
                </c:pt>
                <c:pt idx="3">
                  <c:v>43800</c:v>
                </c:pt>
                <c:pt idx="4">
                  <c:v>44166</c:v>
                </c:pt>
                <c:pt idx="5">
                  <c:v>44531</c:v>
                </c:pt>
                <c:pt idx="6">
                  <c:v>44774</c:v>
                </c:pt>
              </c:numCache>
            </c:numRef>
          </c:cat>
          <c:val>
            <c:numRef>
              <c:f>'AAPL (1)'!$C$2:$C$61</c:f>
            </c:numRef>
          </c:val>
          <c:smooth val="0"/>
          <c:extLst>
            <c:ext xmlns:c16="http://schemas.microsoft.com/office/drawing/2014/chart" uri="{C3380CC4-5D6E-409C-BE32-E72D297353CC}">
              <c16:uniqueId val="{00000001-4201-44EC-88B6-BF7B9CE6CEA1}"/>
            </c:ext>
          </c:extLst>
        </c:ser>
        <c:ser>
          <c:idx val="2"/>
          <c:order val="2"/>
          <c:tx>
            <c:strRef>
              <c:f>'AAPL (1)'!$D$1</c:f>
              <c:strCache>
                <c:ptCount val="1"/>
                <c:pt idx="0">
                  <c:v>Low</c:v>
                </c:pt>
              </c:strCache>
            </c:strRef>
          </c:tx>
          <c:spPr>
            <a:ln w="28575" cap="rnd">
              <a:solidFill>
                <a:schemeClr val="accent3"/>
              </a:solidFill>
              <a:round/>
            </a:ln>
            <a:effectLst/>
          </c:spPr>
          <c:marker>
            <c:symbol val="circle"/>
            <c:size val="5"/>
            <c:spPr>
              <a:solidFill>
                <a:schemeClr val="accent3"/>
              </a:solidFill>
              <a:ln w="9525">
                <a:solidFill>
                  <a:schemeClr val="accent3"/>
                </a:solidFill>
              </a:ln>
              <a:effectLst/>
            </c:spPr>
          </c:marker>
          <c:cat>
            <c:numRef>
              <c:f>'AAPL (1)'!$A$2:$A$61</c:f>
              <c:numCache>
                <c:formatCode>m/d/yyyy</c:formatCode>
                <c:ptCount val="7"/>
                <c:pt idx="0">
                  <c:v>42979</c:v>
                </c:pt>
                <c:pt idx="1">
                  <c:v>43070</c:v>
                </c:pt>
                <c:pt idx="2">
                  <c:v>43435</c:v>
                </c:pt>
                <c:pt idx="3">
                  <c:v>43800</c:v>
                </c:pt>
                <c:pt idx="4">
                  <c:v>44166</c:v>
                </c:pt>
                <c:pt idx="5">
                  <c:v>44531</c:v>
                </c:pt>
                <c:pt idx="6">
                  <c:v>44774</c:v>
                </c:pt>
              </c:numCache>
            </c:numRef>
          </c:cat>
          <c:val>
            <c:numRef>
              <c:f>'AAPL (1)'!$D$2:$D$61</c:f>
            </c:numRef>
          </c:val>
          <c:smooth val="0"/>
          <c:extLst>
            <c:ext xmlns:c16="http://schemas.microsoft.com/office/drawing/2014/chart" uri="{C3380CC4-5D6E-409C-BE32-E72D297353CC}">
              <c16:uniqueId val="{00000002-4201-44EC-88B6-BF7B9CE6CEA1}"/>
            </c:ext>
          </c:extLst>
        </c:ser>
        <c:ser>
          <c:idx val="3"/>
          <c:order val="3"/>
          <c:tx>
            <c:strRef>
              <c:f>'AAPL (1)'!$E$1</c:f>
              <c:strCache>
                <c:ptCount val="1"/>
                <c:pt idx="0">
                  <c:v>Close</c:v>
                </c:pt>
              </c:strCache>
            </c:strRef>
          </c:tx>
          <c:spPr>
            <a:ln w="28575" cap="rnd">
              <a:solidFill>
                <a:schemeClr val="accent4"/>
              </a:solidFill>
              <a:round/>
            </a:ln>
            <a:effectLst/>
          </c:spPr>
          <c:marker>
            <c:symbol val="none"/>
          </c:marker>
          <c:cat>
            <c:numRef>
              <c:f>'AAPL (1)'!$A$2:$A$61</c:f>
              <c:numCache>
                <c:formatCode>m/d/yyyy</c:formatCode>
                <c:ptCount val="7"/>
                <c:pt idx="0">
                  <c:v>42979</c:v>
                </c:pt>
                <c:pt idx="1">
                  <c:v>43070</c:v>
                </c:pt>
                <c:pt idx="2">
                  <c:v>43435</c:v>
                </c:pt>
                <c:pt idx="3">
                  <c:v>43800</c:v>
                </c:pt>
                <c:pt idx="4">
                  <c:v>44166</c:v>
                </c:pt>
                <c:pt idx="5">
                  <c:v>44531</c:v>
                </c:pt>
                <c:pt idx="6">
                  <c:v>44774</c:v>
                </c:pt>
              </c:numCache>
            </c:numRef>
          </c:cat>
          <c:val>
            <c:numRef>
              <c:f>'AAPL (1)'!$E$2:$E$61</c:f>
              <c:numCache>
                <c:formatCode>General</c:formatCode>
                <c:ptCount val="7"/>
                <c:pt idx="0">
                  <c:v>38.529998999999997</c:v>
                </c:pt>
                <c:pt idx="1">
                  <c:v>42.307499</c:v>
                </c:pt>
                <c:pt idx="2">
                  <c:v>39.435001</c:v>
                </c:pt>
                <c:pt idx="3">
                  <c:v>73.412497999999999</c:v>
                </c:pt>
                <c:pt idx="4">
                  <c:v>132.69000199999999</c:v>
                </c:pt>
                <c:pt idx="5">
                  <c:v>177.570007</c:v>
                </c:pt>
                <c:pt idx="6">
                  <c:v>171.520004</c:v>
                </c:pt>
              </c:numCache>
            </c:numRef>
          </c:val>
          <c:smooth val="0"/>
          <c:extLst>
            <c:ext xmlns:c16="http://schemas.microsoft.com/office/drawing/2014/chart" uri="{C3380CC4-5D6E-409C-BE32-E72D297353CC}">
              <c16:uniqueId val="{00000003-4201-44EC-88B6-BF7B9CE6CEA1}"/>
            </c:ext>
          </c:extLst>
        </c:ser>
        <c:dLbls>
          <c:showLegendKey val="0"/>
          <c:showVal val="0"/>
          <c:showCatName val="0"/>
          <c:showSerName val="0"/>
          <c:showPercent val="0"/>
          <c:showBubbleSize val="0"/>
        </c:dLbls>
        <c:smooth val="0"/>
        <c:axId val="495997024"/>
        <c:axId val="495993696"/>
      </c:lineChart>
      <c:dateAx>
        <c:axId val="495997024"/>
        <c:scaling>
          <c:orientation val="minMax"/>
        </c:scaling>
        <c:delete val="0"/>
        <c:axPos val="b"/>
        <c:numFmt formatCode="m/d/yyyy"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US"/>
          </a:p>
        </c:txPr>
        <c:crossAx val="495993696"/>
        <c:crosses val="autoZero"/>
        <c:auto val="1"/>
        <c:lblOffset val="100"/>
        <c:baseTimeUnit val="months"/>
      </c:dateAx>
      <c:valAx>
        <c:axId val="49599369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US"/>
          </a:p>
        </c:txPr>
        <c:crossAx val="495997024"/>
        <c:crosses val="autoZero"/>
        <c:crossBetween val="between"/>
      </c:valAx>
      <c:spPr>
        <a:noFill/>
        <a:ln>
          <a:noFill/>
        </a:ln>
        <a:effectLst/>
      </c:spPr>
    </c:plotArea>
    <c:plotVisOnly val="1"/>
    <c:dispBlanksAs val="gap"/>
    <c:showDLblsOverMax val="0"/>
  </c:chart>
  <c:spPr>
    <a:noFill/>
    <a:ln>
      <a:noFill/>
    </a:ln>
    <a:effectLst/>
  </c:spPr>
  <c:txPr>
    <a:bodyPr/>
    <a:lstStyle/>
    <a:p>
      <a:pPr>
        <a:defRPr>
          <a:solidFill>
            <a:schemeClr val="bg1"/>
          </a:solidFill>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385B1-7573-8098-5131-7460AEAF846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HK"/>
          </a:p>
        </p:txBody>
      </p:sp>
      <p:sp>
        <p:nvSpPr>
          <p:cNvPr id="3" name="Subtitle 2">
            <a:extLst>
              <a:ext uri="{FF2B5EF4-FFF2-40B4-BE49-F238E27FC236}">
                <a16:creationId xmlns:a16="http://schemas.microsoft.com/office/drawing/2014/main" id="{27055184-83F9-6C8D-1973-4B42561DC23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HK"/>
          </a:p>
        </p:txBody>
      </p:sp>
      <p:sp>
        <p:nvSpPr>
          <p:cNvPr id="4" name="Date Placeholder 3">
            <a:extLst>
              <a:ext uri="{FF2B5EF4-FFF2-40B4-BE49-F238E27FC236}">
                <a16:creationId xmlns:a16="http://schemas.microsoft.com/office/drawing/2014/main" id="{710A4284-CB6A-5278-538A-60D18E564558}"/>
              </a:ext>
            </a:extLst>
          </p:cNvPr>
          <p:cNvSpPr>
            <a:spLocks noGrp="1"/>
          </p:cNvSpPr>
          <p:nvPr>
            <p:ph type="dt" sz="half" idx="10"/>
          </p:nvPr>
        </p:nvSpPr>
        <p:spPr/>
        <p:txBody>
          <a:bodyPr/>
          <a:lstStyle/>
          <a:p>
            <a:fld id="{ADF11334-1F3D-485E-9FD9-4A8C9F022EA8}" type="datetimeFigureOut">
              <a:rPr lang="en-HK" smtClean="0"/>
              <a:t>21/8/2022</a:t>
            </a:fld>
            <a:endParaRPr lang="en-HK"/>
          </a:p>
        </p:txBody>
      </p:sp>
      <p:sp>
        <p:nvSpPr>
          <p:cNvPr id="5" name="Footer Placeholder 4">
            <a:extLst>
              <a:ext uri="{FF2B5EF4-FFF2-40B4-BE49-F238E27FC236}">
                <a16:creationId xmlns:a16="http://schemas.microsoft.com/office/drawing/2014/main" id="{670F1C2D-5294-412B-5D26-D5B4946A325C}"/>
              </a:ext>
            </a:extLst>
          </p:cNvPr>
          <p:cNvSpPr>
            <a:spLocks noGrp="1"/>
          </p:cNvSpPr>
          <p:nvPr>
            <p:ph type="ftr" sz="quarter" idx="11"/>
          </p:nvPr>
        </p:nvSpPr>
        <p:spPr/>
        <p:txBody>
          <a:bodyPr/>
          <a:lstStyle/>
          <a:p>
            <a:endParaRPr lang="en-HK"/>
          </a:p>
        </p:txBody>
      </p:sp>
      <p:sp>
        <p:nvSpPr>
          <p:cNvPr id="6" name="Slide Number Placeholder 5">
            <a:extLst>
              <a:ext uri="{FF2B5EF4-FFF2-40B4-BE49-F238E27FC236}">
                <a16:creationId xmlns:a16="http://schemas.microsoft.com/office/drawing/2014/main" id="{59FA16B0-6DB1-73C8-484E-871FA2843CD9}"/>
              </a:ext>
            </a:extLst>
          </p:cNvPr>
          <p:cNvSpPr>
            <a:spLocks noGrp="1"/>
          </p:cNvSpPr>
          <p:nvPr>
            <p:ph type="sldNum" sz="quarter" idx="12"/>
          </p:nvPr>
        </p:nvSpPr>
        <p:spPr/>
        <p:txBody>
          <a:bodyPr/>
          <a:lstStyle/>
          <a:p>
            <a:fld id="{8B27DDF4-85BB-4A4D-AC58-BA472E5FF78A}" type="slidenum">
              <a:rPr lang="en-HK" smtClean="0"/>
              <a:t>‹#›</a:t>
            </a:fld>
            <a:endParaRPr lang="en-HK"/>
          </a:p>
        </p:txBody>
      </p:sp>
    </p:spTree>
    <p:extLst>
      <p:ext uri="{BB962C8B-B14F-4D97-AF65-F5344CB8AC3E}">
        <p14:creationId xmlns:p14="http://schemas.microsoft.com/office/powerpoint/2010/main" val="33223002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9A4C8-BD34-B6AF-87A9-D5B94C4C3FC6}"/>
              </a:ext>
            </a:extLst>
          </p:cNvPr>
          <p:cNvSpPr>
            <a:spLocks noGrp="1"/>
          </p:cNvSpPr>
          <p:nvPr>
            <p:ph type="title"/>
          </p:nvPr>
        </p:nvSpPr>
        <p:spPr/>
        <p:txBody>
          <a:bodyPr/>
          <a:lstStyle/>
          <a:p>
            <a:r>
              <a:rPr lang="en-US"/>
              <a:t>Click to edit Master title style</a:t>
            </a:r>
            <a:endParaRPr lang="en-HK"/>
          </a:p>
        </p:txBody>
      </p:sp>
      <p:sp>
        <p:nvSpPr>
          <p:cNvPr id="3" name="Content Placeholder 2">
            <a:extLst>
              <a:ext uri="{FF2B5EF4-FFF2-40B4-BE49-F238E27FC236}">
                <a16:creationId xmlns:a16="http://schemas.microsoft.com/office/drawing/2014/main" id="{3CC8DD58-E105-82DA-4CC1-CAA86B537EF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Date Placeholder 3">
            <a:extLst>
              <a:ext uri="{FF2B5EF4-FFF2-40B4-BE49-F238E27FC236}">
                <a16:creationId xmlns:a16="http://schemas.microsoft.com/office/drawing/2014/main" id="{7E675DD3-D155-2C5E-6CF1-B081363F8E0C}"/>
              </a:ext>
            </a:extLst>
          </p:cNvPr>
          <p:cNvSpPr>
            <a:spLocks noGrp="1"/>
          </p:cNvSpPr>
          <p:nvPr>
            <p:ph type="dt" sz="half" idx="10"/>
          </p:nvPr>
        </p:nvSpPr>
        <p:spPr/>
        <p:txBody>
          <a:bodyPr/>
          <a:lstStyle/>
          <a:p>
            <a:fld id="{ADF11334-1F3D-485E-9FD9-4A8C9F022EA8}" type="datetimeFigureOut">
              <a:rPr lang="en-HK" smtClean="0"/>
              <a:t>21/8/2022</a:t>
            </a:fld>
            <a:endParaRPr lang="en-HK"/>
          </a:p>
        </p:txBody>
      </p:sp>
      <p:sp>
        <p:nvSpPr>
          <p:cNvPr id="5" name="Footer Placeholder 4">
            <a:extLst>
              <a:ext uri="{FF2B5EF4-FFF2-40B4-BE49-F238E27FC236}">
                <a16:creationId xmlns:a16="http://schemas.microsoft.com/office/drawing/2014/main" id="{8962DCE5-42D6-CAC1-D5E3-181BFB006B1A}"/>
              </a:ext>
            </a:extLst>
          </p:cNvPr>
          <p:cNvSpPr>
            <a:spLocks noGrp="1"/>
          </p:cNvSpPr>
          <p:nvPr>
            <p:ph type="ftr" sz="quarter" idx="11"/>
          </p:nvPr>
        </p:nvSpPr>
        <p:spPr/>
        <p:txBody>
          <a:bodyPr/>
          <a:lstStyle/>
          <a:p>
            <a:endParaRPr lang="en-HK"/>
          </a:p>
        </p:txBody>
      </p:sp>
      <p:sp>
        <p:nvSpPr>
          <p:cNvPr id="6" name="Slide Number Placeholder 5">
            <a:extLst>
              <a:ext uri="{FF2B5EF4-FFF2-40B4-BE49-F238E27FC236}">
                <a16:creationId xmlns:a16="http://schemas.microsoft.com/office/drawing/2014/main" id="{E4027C3F-459E-DD9E-133B-6162EDFA10A6}"/>
              </a:ext>
            </a:extLst>
          </p:cNvPr>
          <p:cNvSpPr>
            <a:spLocks noGrp="1"/>
          </p:cNvSpPr>
          <p:nvPr>
            <p:ph type="sldNum" sz="quarter" idx="12"/>
          </p:nvPr>
        </p:nvSpPr>
        <p:spPr/>
        <p:txBody>
          <a:bodyPr/>
          <a:lstStyle/>
          <a:p>
            <a:fld id="{8B27DDF4-85BB-4A4D-AC58-BA472E5FF78A}" type="slidenum">
              <a:rPr lang="en-HK" smtClean="0"/>
              <a:t>‹#›</a:t>
            </a:fld>
            <a:endParaRPr lang="en-HK"/>
          </a:p>
        </p:txBody>
      </p:sp>
    </p:spTree>
    <p:extLst>
      <p:ext uri="{BB962C8B-B14F-4D97-AF65-F5344CB8AC3E}">
        <p14:creationId xmlns:p14="http://schemas.microsoft.com/office/powerpoint/2010/main" val="1735395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56397-5E02-5077-E6DD-4CBACF1AF56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HK"/>
          </a:p>
        </p:txBody>
      </p:sp>
      <p:sp>
        <p:nvSpPr>
          <p:cNvPr id="3" name="Text Placeholder 2">
            <a:extLst>
              <a:ext uri="{FF2B5EF4-FFF2-40B4-BE49-F238E27FC236}">
                <a16:creationId xmlns:a16="http://schemas.microsoft.com/office/drawing/2014/main" id="{25D46340-8831-3CEC-6F2D-307EC9CB72C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0CE730-D14B-AEF8-7720-F642CA61A96D}"/>
              </a:ext>
            </a:extLst>
          </p:cNvPr>
          <p:cNvSpPr>
            <a:spLocks noGrp="1"/>
          </p:cNvSpPr>
          <p:nvPr>
            <p:ph type="dt" sz="half" idx="10"/>
          </p:nvPr>
        </p:nvSpPr>
        <p:spPr/>
        <p:txBody>
          <a:bodyPr/>
          <a:lstStyle/>
          <a:p>
            <a:fld id="{ADF11334-1F3D-485E-9FD9-4A8C9F022EA8}" type="datetimeFigureOut">
              <a:rPr lang="en-HK" smtClean="0"/>
              <a:t>21/8/2022</a:t>
            </a:fld>
            <a:endParaRPr lang="en-HK"/>
          </a:p>
        </p:txBody>
      </p:sp>
      <p:sp>
        <p:nvSpPr>
          <p:cNvPr id="5" name="Footer Placeholder 4">
            <a:extLst>
              <a:ext uri="{FF2B5EF4-FFF2-40B4-BE49-F238E27FC236}">
                <a16:creationId xmlns:a16="http://schemas.microsoft.com/office/drawing/2014/main" id="{51F6071A-182F-CDDF-9A76-1F95771AD5A1}"/>
              </a:ext>
            </a:extLst>
          </p:cNvPr>
          <p:cNvSpPr>
            <a:spLocks noGrp="1"/>
          </p:cNvSpPr>
          <p:nvPr>
            <p:ph type="ftr" sz="quarter" idx="11"/>
          </p:nvPr>
        </p:nvSpPr>
        <p:spPr/>
        <p:txBody>
          <a:bodyPr/>
          <a:lstStyle/>
          <a:p>
            <a:endParaRPr lang="en-HK"/>
          </a:p>
        </p:txBody>
      </p:sp>
      <p:sp>
        <p:nvSpPr>
          <p:cNvPr id="6" name="Slide Number Placeholder 5">
            <a:extLst>
              <a:ext uri="{FF2B5EF4-FFF2-40B4-BE49-F238E27FC236}">
                <a16:creationId xmlns:a16="http://schemas.microsoft.com/office/drawing/2014/main" id="{9C790929-DE20-C790-0154-EE11B422C898}"/>
              </a:ext>
            </a:extLst>
          </p:cNvPr>
          <p:cNvSpPr>
            <a:spLocks noGrp="1"/>
          </p:cNvSpPr>
          <p:nvPr>
            <p:ph type="sldNum" sz="quarter" idx="12"/>
          </p:nvPr>
        </p:nvSpPr>
        <p:spPr/>
        <p:txBody>
          <a:bodyPr/>
          <a:lstStyle/>
          <a:p>
            <a:fld id="{8B27DDF4-85BB-4A4D-AC58-BA472E5FF78A}" type="slidenum">
              <a:rPr lang="en-HK" smtClean="0"/>
              <a:t>‹#›</a:t>
            </a:fld>
            <a:endParaRPr lang="en-HK"/>
          </a:p>
        </p:txBody>
      </p:sp>
    </p:spTree>
    <p:extLst>
      <p:ext uri="{BB962C8B-B14F-4D97-AF65-F5344CB8AC3E}">
        <p14:creationId xmlns:p14="http://schemas.microsoft.com/office/powerpoint/2010/main" val="468340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578C0-974B-0D83-E7DF-C420CE06E22D}"/>
              </a:ext>
            </a:extLst>
          </p:cNvPr>
          <p:cNvSpPr>
            <a:spLocks noGrp="1"/>
          </p:cNvSpPr>
          <p:nvPr>
            <p:ph type="title"/>
          </p:nvPr>
        </p:nvSpPr>
        <p:spPr/>
        <p:txBody>
          <a:bodyPr/>
          <a:lstStyle/>
          <a:p>
            <a:r>
              <a:rPr lang="en-US"/>
              <a:t>Click to edit Master title style</a:t>
            </a:r>
            <a:endParaRPr lang="en-HK"/>
          </a:p>
        </p:txBody>
      </p:sp>
      <p:sp>
        <p:nvSpPr>
          <p:cNvPr id="3" name="Content Placeholder 2">
            <a:extLst>
              <a:ext uri="{FF2B5EF4-FFF2-40B4-BE49-F238E27FC236}">
                <a16:creationId xmlns:a16="http://schemas.microsoft.com/office/drawing/2014/main" id="{2599EE39-2A7E-BDC5-C437-AB1AB97241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Content Placeholder 3">
            <a:extLst>
              <a:ext uri="{FF2B5EF4-FFF2-40B4-BE49-F238E27FC236}">
                <a16:creationId xmlns:a16="http://schemas.microsoft.com/office/drawing/2014/main" id="{EE0C60F8-CB96-0BDD-05AE-E2D29D1CFB1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5" name="Date Placeholder 4">
            <a:extLst>
              <a:ext uri="{FF2B5EF4-FFF2-40B4-BE49-F238E27FC236}">
                <a16:creationId xmlns:a16="http://schemas.microsoft.com/office/drawing/2014/main" id="{7C3C830B-658F-B4E9-18A9-96600A92C0C7}"/>
              </a:ext>
            </a:extLst>
          </p:cNvPr>
          <p:cNvSpPr>
            <a:spLocks noGrp="1"/>
          </p:cNvSpPr>
          <p:nvPr>
            <p:ph type="dt" sz="half" idx="10"/>
          </p:nvPr>
        </p:nvSpPr>
        <p:spPr/>
        <p:txBody>
          <a:bodyPr/>
          <a:lstStyle/>
          <a:p>
            <a:fld id="{ADF11334-1F3D-485E-9FD9-4A8C9F022EA8}" type="datetimeFigureOut">
              <a:rPr lang="en-HK" smtClean="0"/>
              <a:t>21/8/2022</a:t>
            </a:fld>
            <a:endParaRPr lang="en-HK"/>
          </a:p>
        </p:txBody>
      </p:sp>
      <p:sp>
        <p:nvSpPr>
          <p:cNvPr id="6" name="Footer Placeholder 5">
            <a:extLst>
              <a:ext uri="{FF2B5EF4-FFF2-40B4-BE49-F238E27FC236}">
                <a16:creationId xmlns:a16="http://schemas.microsoft.com/office/drawing/2014/main" id="{EECDB28F-CA3E-B9D9-33F5-80D64F8E8E29}"/>
              </a:ext>
            </a:extLst>
          </p:cNvPr>
          <p:cNvSpPr>
            <a:spLocks noGrp="1"/>
          </p:cNvSpPr>
          <p:nvPr>
            <p:ph type="ftr" sz="quarter" idx="11"/>
          </p:nvPr>
        </p:nvSpPr>
        <p:spPr/>
        <p:txBody>
          <a:bodyPr/>
          <a:lstStyle/>
          <a:p>
            <a:endParaRPr lang="en-HK"/>
          </a:p>
        </p:txBody>
      </p:sp>
      <p:sp>
        <p:nvSpPr>
          <p:cNvPr id="7" name="Slide Number Placeholder 6">
            <a:extLst>
              <a:ext uri="{FF2B5EF4-FFF2-40B4-BE49-F238E27FC236}">
                <a16:creationId xmlns:a16="http://schemas.microsoft.com/office/drawing/2014/main" id="{1A81B2A7-4EE3-F6D6-94ED-2D576392A09D}"/>
              </a:ext>
            </a:extLst>
          </p:cNvPr>
          <p:cNvSpPr>
            <a:spLocks noGrp="1"/>
          </p:cNvSpPr>
          <p:nvPr>
            <p:ph type="sldNum" sz="quarter" idx="12"/>
          </p:nvPr>
        </p:nvSpPr>
        <p:spPr/>
        <p:txBody>
          <a:bodyPr/>
          <a:lstStyle/>
          <a:p>
            <a:fld id="{8B27DDF4-85BB-4A4D-AC58-BA472E5FF78A}" type="slidenum">
              <a:rPr lang="en-HK" smtClean="0"/>
              <a:t>‹#›</a:t>
            </a:fld>
            <a:endParaRPr lang="en-HK"/>
          </a:p>
        </p:txBody>
      </p:sp>
    </p:spTree>
    <p:extLst>
      <p:ext uri="{BB962C8B-B14F-4D97-AF65-F5344CB8AC3E}">
        <p14:creationId xmlns:p14="http://schemas.microsoft.com/office/powerpoint/2010/main" val="28077157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A97E7-7142-C62F-045B-746BD20C8E84}"/>
              </a:ext>
            </a:extLst>
          </p:cNvPr>
          <p:cNvSpPr>
            <a:spLocks noGrp="1"/>
          </p:cNvSpPr>
          <p:nvPr>
            <p:ph type="title"/>
          </p:nvPr>
        </p:nvSpPr>
        <p:spPr>
          <a:xfrm>
            <a:off x="839788" y="365125"/>
            <a:ext cx="10515600" cy="1325563"/>
          </a:xfrm>
        </p:spPr>
        <p:txBody>
          <a:bodyPr/>
          <a:lstStyle/>
          <a:p>
            <a:r>
              <a:rPr lang="en-US"/>
              <a:t>Click to edit Master title style</a:t>
            </a:r>
            <a:endParaRPr lang="en-HK"/>
          </a:p>
        </p:txBody>
      </p:sp>
      <p:sp>
        <p:nvSpPr>
          <p:cNvPr id="3" name="Text Placeholder 2">
            <a:extLst>
              <a:ext uri="{FF2B5EF4-FFF2-40B4-BE49-F238E27FC236}">
                <a16:creationId xmlns:a16="http://schemas.microsoft.com/office/drawing/2014/main" id="{1381CA01-A47D-30D0-0347-2C6BE09462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7D3104-DAFB-9B63-CBEA-1268E407DB2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5" name="Text Placeholder 4">
            <a:extLst>
              <a:ext uri="{FF2B5EF4-FFF2-40B4-BE49-F238E27FC236}">
                <a16:creationId xmlns:a16="http://schemas.microsoft.com/office/drawing/2014/main" id="{7F997C46-FA67-C105-80B2-B6B2AC71C4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96D348-1C3D-E50E-A59A-E2E50D3E661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7" name="Date Placeholder 6">
            <a:extLst>
              <a:ext uri="{FF2B5EF4-FFF2-40B4-BE49-F238E27FC236}">
                <a16:creationId xmlns:a16="http://schemas.microsoft.com/office/drawing/2014/main" id="{45A3C736-055B-2B4F-80C5-FAB241DD30BB}"/>
              </a:ext>
            </a:extLst>
          </p:cNvPr>
          <p:cNvSpPr>
            <a:spLocks noGrp="1"/>
          </p:cNvSpPr>
          <p:nvPr>
            <p:ph type="dt" sz="half" idx="10"/>
          </p:nvPr>
        </p:nvSpPr>
        <p:spPr/>
        <p:txBody>
          <a:bodyPr/>
          <a:lstStyle/>
          <a:p>
            <a:fld id="{ADF11334-1F3D-485E-9FD9-4A8C9F022EA8}" type="datetimeFigureOut">
              <a:rPr lang="en-HK" smtClean="0"/>
              <a:t>21/8/2022</a:t>
            </a:fld>
            <a:endParaRPr lang="en-HK"/>
          </a:p>
        </p:txBody>
      </p:sp>
      <p:sp>
        <p:nvSpPr>
          <p:cNvPr id="8" name="Footer Placeholder 7">
            <a:extLst>
              <a:ext uri="{FF2B5EF4-FFF2-40B4-BE49-F238E27FC236}">
                <a16:creationId xmlns:a16="http://schemas.microsoft.com/office/drawing/2014/main" id="{4C03E0F4-1C8C-1258-690E-7571432C3B6E}"/>
              </a:ext>
            </a:extLst>
          </p:cNvPr>
          <p:cNvSpPr>
            <a:spLocks noGrp="1"/>
          </p:cNvSpPr>
          <p:nvPr>
            <p:ph type="ftr" sz="quarter" idx="11"/>
          </p:nvPr>
        </p:nvSpPr>
        <p:spPr/>
        <p:txBody>
          <a:bodyPr/>
          <a:lstStyle/>
          <a:p>
            <a:endParaRPr lang="en-HK"/>
          </a:p>
        </p:txBody>
      </p:sp>
      <p:sp>
        <p:nvSpPr>
          <p:cNvPr id="9" name="Slide Number Placeholder 8">
            <a:extLst>
              <a:ext uri="{FF2B5EF4-FFF2-40B4-BE49-F238E27FC236}">
                <a16:creationId xmlns:a16="http://schemas.microsoft.com/office/drawing/2014/main" id="{EFF56EBA-2596-80BB-9FA9-880B9C5BDB2B}"/>
              </a:ext>
            </a:extLst>
          </p:cNvPr>
          <p:cNvSpPr>
            <a:spLocks noGrp="1"/>
          </p:cNvSpPr>
          <p:nvPr>
            <p:ph type="sldNum" sz="quarter" idx="12"/>
          </p:nvPr>
        </p:nvSpPr>
        <p:spPr/>
        <p:txBody>
          <a:bodyPr/>
          <a:lstStyle/>
          <a:p>
            <a:fld id="{8B27DDF4-85BB-4A4D-AC58-BA472E5FF78A}" type="slidenum">
              <a:rPr lang="en-HK" smtClean="0"/>
              <a:t>‹#›</a:t>
            </a:fld>
            <a:endParaRPr lang="en-HK"/>
          </a:p>
        </p:txBody>
      </p:sp>
    </p:spTree>
    <p:extLst>
      <p:ext uri="{BB962C8B-B14F-4D97-AF65-F5344CB8AC3E}">
        <p14:creationId xmlns:p14="http://schemas.microsoft.com/office/powerpoint/2010/main" val="32444378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4A892-D2BA-3581-9D65-33908FF2E9BC}"/>
              </a:ext>
            </a:extLst>
          </p:cNvPr>
          <p:cNvSpPr>
            <a:spLocks noGrp="1"/>
          </p:cNvSpPr>
          <p:nvPr>
            <p:ph type="title"/>
          </p:nvPr>
        </p:nvSpPr>
        <p:spPr/>
        <p:txBody>
          <a:bodyPr/>
          <a:lstStyle/>
          <a:p>
            <a:r>
              <a:rPr lang="en-US"/>
              <a:t>Click to edit Master title style</a:t>
            </a:r>
            <a:endParaRPr lang="en-HK"/>
          </a:p>
        </p:txBody>
      </p:sp>
      <p:sp>
        <p:nvSpPr>
          <p:cNvPr id="3" name="Date Placeholder 2">
            <a:extLst>
              <a:ext uri="{FF2B5EF4-FFF2-40B4-BE49-F238E27FC236}">
                <a16:creationId xmlns:a16="http://schemas.microsoft.com/office/drawing/2014/main" id="{1B5E2332-5AA9-D317-1E56-BBE9E0E92404}"/>
              </a:ext>
            </a:extLst>
          </p:cNvPr>
          <p:cNvSpPr>
            <a:spLocks noGrp="1"/>
          </p:cNvSpPr>
          <p:nvPr>
            <p:ph type="dt" sz="half" idx="10"/>
          </p:nvPr>
        </p:nvSpPr>
        <p:spPr/>
        <p:txBody>
          <a:bodyPr/>
          <a:lstStyle/>
          <a:p>
            <a:fld id="{ADF11334-1F3D-485E-9FD9-4A8C9F022EA8}" type="datetimeFigureOut">
              <a:rPr lang="en-HK" smtClean="0"/>
              <a:t>21/8/2022</a:t>
            </a:fld>
            <a:endParaRPr lang="en-HK"/>
          </a:p>
        </p:txBody>
      </p:sp>
      <p:sp>
        <p:nvSpPr>
          <p:cNvPr id="4" name="Footer Placeholder 3">
            <a:extLst>
              <a:ext uri="{FF2B5EF4-FFF2-40B4-BE49-F238E27FC236}">
                <a16:creationId xmlns:a16="http://schemas.microsoft.com/office/drawing/2014/main" id="{AA6F04B3-CDCF-DB34-614A-1A91BF071656}"/>
              </a:ext>
            </a:extLst>
          </p:cNvPr>
          <p:cNvSpPr>
            <a:spLocks noGrp="1"/>
          </p:cNvSpPr>
          <p:nvPr>
            <p:ph type="ftr" sz="quarter" idx="11"/>
          </p:nvPr>
        </p:nvSpPr>
        <p:spPr/>
        <p:txBody>
          <a:bodyPr/>
          <a:lstStyle/>
          <a:p>
            <a:endParaRPr lang="en-HK"/>
          </a:p>
        </p:txBody>
      </p:sp>
      <p:sp>
        <p:nvSpPr>
          <p:cNvPr id="5" name="Slide Number Placeholder 4">
            <a:extLst>
              <a:ext uri="{FF2B5EF4-FFF2-40B4-BE49-F238E27FC236}">
                <a16:creationId xmlns:a16="http://schemas.microsoft.com/office/drawing/2014/main" id="{4B6A098B-9684-1A25-5892-2D7F7F608119}"/>
              </a:ext>
            </a:extLst>
          </p:cNvPr>
          <p:cNvSpPr>
            <a:spLocks noGrp="1"/>
          </p:cNvSpPr>
          <p:nvPr>
            <p:ph type="sldNum" sz="quarter" idx="12"/>
          </p:nvPr>
        </p:nvSpPr>
        <p:spPr/>
        <p:txBody>
          <a:bodyPr/>
          <a:lstStyle/>
          <a:p>
            <a:fld id="{8B27DDF4-85BB-4A4D-AC58-BA472E5FF78A}" type="slidenum">
              <a:rPr lang="en-HK" smtClean="0"/>
              <a:t>‹#›</a:t>
            </a:fld>
            <a:endParaRPr lang="en-HK"/>
          </a:p>
        </p:txBody>
      </p:sp>
    </p:spTree>
    <p:extLst>
      <p:ext uri="{BB962C8B-B14F-4D97-AF65-F5344CB8AC3E}">
        <p14:creationId xmlns:p14="http://schemas.microsoft.com/office/powerpoint/2010/main" val="6035926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7481AD-4243-D9FF-55B8-3DF02AA7F402}"/>
              </a:ext>
            </a:extLst>
          </p:cNvPr>
          <p:cNvSpPr>
            <a:spLocks noGrp="1"/>
          </p:cNvSpPr>
          <p:nvPr>
            <p:ph type="dt" sz="half" idx="10"/>
          </p:nvPr>
        </p:nvSpPr>
        <p:spPr/>
        <p:txBody>
          <a:bodyPr/>
          <a:lstStyle/>
          <a:p>
            <a:fld id="{ADF11334-1F3D-485E-9FD9-4A8C9F022EA8}" type="datetimeFigureOut">
              <a:rPr lang="en-HK" smtClean="0"/>
              <a:t>21/8/2022</a:t>
            </a:fld>
            <a:endParaRPr lang="en-HK"/>
          </a:p>
        </p:txBody>
      </p:sp>
      <p:sp>
        <p:nvSpPr>
          <p:cNvPr id="3" name="Footer Placeholder 2">
            <a:extLst>
              <a:ext uri="{FF2B5EF4-FFF2-40B4-BE49-F238E27FC236}">
                <a16:creationId xmlns:a16="http://schemas.microsoft.com/office/drawing/2014/main" id="{83B445B0-F86B-B100-1BC6-BA8391B3601A}"/>
              </a:ext>
            </a:extLst>
          </p:cNvPr>
          <p:cNvSpPr>
            <a:spLocks noGrp="1"/>
          </p:cNvSpPr>
          <p:nvPr>
            <p:ph type="ftr" sz="quarter" idx="11"/>
          </p:nvPr>
        </p:nvSpPr>
        <p:spPr/>
        <p:txBody>
          <a:bodyPr/>
          <a:lstStyle/>
          <a:p>
            <a:endParaRPr lang="en-HK"/>
          </a:p>
        </p:txBody>
      </p:sp>
      <p:sp>
        <p:nvSpPr>
          <p:cNvPr id="4" name="Slide Number Placeholder 3">
            <a:extLst>
              <a:ext uri="{FF2B5EF4-FFF2-40B4-BE49-F238E27FC236}">
                <a16:creationId xmlns:a16="http://schemas.microsoft.com/office/drawing/2014/main" id="{1BA7040E-B005-6877-97A6-C1E2B28966E9}"/>
              </a:ext>
            </a:extLst>
          </p:cNvPr>
          <p:cNvSpPr>
            <a:spLocks noGrp="1"/>
          </p:cNvSpPr>
          <p:nvPr>
            <p:ph type="sldNum" sz="quarter" idx="12"/>
          </p:nvPr>
        </p:nvSpPr>
        <p:spPr/>
        <p:txBody>
          <a:bodyPr/>
          <a:lstStyle/>
          <a:p>
            <a:fld id="{8B27DDF4-85BB-4A4D-AC58-BA472E5FF78A}" type="slidenum">
              <a:rPr lang="en-HK" smtClean="0"/>
              <a:t>‹#›</a:t>
            </a:fld>
            <a:endParaRPr lang="en-HK"/>
          </a:p>
        </p:txBody>
      </p:sp>
    </p:spTree>
    <p:extLst>
      <p:ext uri="{BB962C8B-B14F-4D97-AF65-F5344CB8AC3E}">
        <p14:creationId xmlns:p14="http://schemas.microsoft.com/office/powerpoint/2010/main" val="19378766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E19A1-F1C2-47A2-356D-09DC216CA8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HK"/>
          </a:p>
        </p:txBody>
      </p:sp>
      <p:sp>
        <p:nvSpPr>
          <p:cNvPr id="3" name="Content Placeholder 2">
            <a:extLst>
              <a:ext uri="{FF2B5EF4-FFF2-40B4-BE49-F238E27FC236}">
                <a16:creationId xmlns:a16="http://schemas.microsoft.com/office/drawing/2014/main" id="{90F88382-1770-CD8A-6AE3-7369F5F628D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Text Placeholder 3">
            <a:extLst>
              <a:ext uri="{FF2B5EF4-FFF2-40B4-BE49-F238E27FC236}">
                <a16:creationId xmlns:a16="http://schemas.microsoft.com/office/drawing/2014/main" id="{33CCF183-5A88-23F3-0EA4-24645EF4EB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DF3F26-9E24-FF09-1422-1C4B538F7828}"/>
              </a:ext>
            </a:extLst>
          </p:cNvPr>
          <p:cNvSpPr>
            <a:spLocks noGrp="1"/>
          </p:cNvSpPr>
          <p:nvPr>
            <p:ph type="dt" sz="half" idx="10"/>
          </p:nvPr>
        </p:nvSpPr>
        <p:spPr/>
        <p:txBody>
          <a:bodyPr/>
          <a:lstStyle/>
          <a:p>
            <a:fld id="{ADF11334-1F3D-485E-9FD9-4A8C9F022EA8}" type="datetimeFigureOut">
              <a:rPr lang="en-HK" smtClean="0"/>
              <a:t>21/8/2022</a:t>
            </a:fld>
            <a:endParaRPr lang="en-HK"/>
          </a:p>
        </p:txBody>
      </p:sp>
      <p:sp>
        <p:nvSpPr>
          <p:cNvPr id="6" name="Footer Placeholder 5">
            <a:extLst>
              <a:ext uri="{FF2B5EF4-FFF2-40B4-BE49-F238E27FC236}">
                <a16:creationId xmlns:a16="http://schemas.microsoft.com/office/drawing/2014/main" id="{FA22493C-3D3D-665A-25D8-3C27E3D33132}"/>
              </a:ext>
            </a:extLst>
          </p:cNvPr>
          <p:cNvSpPr>
            <a:spLocks noGrp="1"/>
          </p:cNvSpPr>
          <p:nvPr>
            <p:ph type="ftr" sz="quarter" idx="11"/>
          </p:nvPr>
        </p:nvSpPr>
        <p:spPr/>
        <p:txBody>
          <a:bodyPr/>
          <a:lstStyle/>
          <a:p>
            <a:endParaRPr lang="en-HK"/>
          </a:p>
        </p:txBody>
      </p:sp>
      <p:sp>
        <p:nvSpPr>
          <p:cNvPr id="7" name="Slide Number Placeholder 6">
            <a:extLst>
              <a:ext uri="{FF2B5EF4-FFF2-40B4-BE49-F238E27FC236}">
                <a16:creationId xmlns:a16="http://schemas.microsoft.com/office/drawing/2014/main" id="{4A242C59-DA6F-ADF2-15B6-60E77124C502}"/>
              </a:ext>
            </a:extLst>
          </p:cNvPr>
          <p:cNvSpPr>
            <a:spLocks noGrp="1"/>
          </p:cNvSpPr>
          <p:nvPr>
            <p:ph type="sldNum" sz="quarter" idx="12"/>
          </p:nvPr>
        </p:nvSpPr>
        <p:spPr/>
        <p:txBody>
          <a:bodyPr/>
          <a:lstStyle/>
          <a:p>
            <a:fld id="{8B27DDF4-85BB-4A4D-AC58-BA472E5FF78A}" type="slidenum">
              <a:rPr lang="en-HK" smtClean="0"/>
              <a:t>‹#›</a:t>
            </a:fld>
            <a:endParaRPr lang="en-HK"/>
          </a:p>
        </p:txBody>
      </p:sp>
    </p:spTree>
    <p:extLst>
      <p:ext uri="{BB962C8B-B14F-4D97-AF65-F5344CB8AC3E}">
        <p14:creationId xmlns:p14="http://schemas.microsoft.com/office/powerpoint/2010/main" val="224664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DCE11-E3EE-8295-8453-D510282922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HK"/>
          </a:p>
        </p:txBody>
      </p:sp>
      <p:sp>
        <p:nvSpPr>
          <p:cNvPr id="3" name="Picture Placeholder 2">
            <a:extLst>
              <a:ext uri="{FF2B5EF4-FFF2-40B4-BE49-F238E27FC236}">
                <a16:creationId xmlns:a16="http://schemas.microsoft.com/office/drawing/2014/main" id="{7C613E00-9EF8-17CE-CE10-0840C589A1B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HK"/>
          </a:p>
        </p:txBody>
      </p:sp>
      <p:sp>
        <p:nvSpPr>
          <p:cNvPr id="4" name="Text Placeholder 3">
            <a:extLst>
              <a:ext uri="{FF2B5EF4-FFF2-40B4-BE49-F238E27FC236}">
                <a16:creationId xmlns:a16="http://schemas.microsoft.com/office/drawing/2014/main" id="{32F30C0D-4DAE-EBF6-76FB-D2DC9EF886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6D293A-74EE-03DA-F76E-977CA6569BD7}"/>
              </a:ext>
            </a:extLst>
          </p:cNvPr>
          <p:cNvSpPr>
            <a:spLocks noGrp="1"/>
          </p:cNvSpPr>
          <p:nvPr>
            <p:ph type="dt" sz="half" idx="10"/>
          </p:nvPr>
        </p:nvSpPr>
        <p:spPr/>
        <p:txBody>
          <a:bodyPr/>
          <a:lstStyle/>
          <a:p>
            <a:fld id="{ADF11334-1F3D-485E-9FD9-4A8C9F022EA8}" type="datetimeFigureOut">
              <a:rPr lang="en-HK" smtClean="0"/>
              <a:t>21/8/2022</a:t>
            </a:fld>
            <a:endParaRPr lang="en-HK"/>
          </a:p>
        </p:txBody>
      </p:sp>
      <p:sp>
        <p:nvSpPr>
          <p:cNvPr id="6" name="Footer Placeholder 5">
            <a:extLst>
              <a:ext uri="{FF2B5EF4-FFF2-40B4-BE49-F238E27FC236}">
                <a16:creationId xmlns:a16="http://schemas.microsoft.com/office/drawing/2014/main" id="{708BA8C6-3642-6FC0-C560-F1DF24846588}"/>
              </a:ext>
            </a:extLst>
          </p:cNvPr>
          <p:cNvSpPr>
            <a:spLocks noGrp="1"/>
          </p:cNvSpPr>
          <p:nvPr>
            <p:ph type="ftr" sz="quarter" idx="11"/>
          </p:nvPr>
        </p:nvSpPr>
        <p:spPr/>
        <p:txBody>
          <a:bodyPr/>
          <a:lstStyle/>
          <a:p>
            <a:endParaRPr lang="en-HK"/>
          </a:p>
        </p:txBody>
      </p:sp>
      <p:sp>
        <p:nvSpPr>
          <p:cNvPr id="7" name="Slide Number Placeholder 6">
            <a:extLst>
              <a:ext uri="{FF2B5EF4-FFF2-40B4-BE49-F238E27FC236}">
                <a16:creationId xmlns:a16="http://schemas.microsoft.com/office/drawing/2014/main" id="{DE534EFE-2491-3E68-407C-98EDC6C843A4}"/>
              </a:ext>
            </a:extLst>
          </p:cNvPr>
          <p:cNvSpPr>
            <a:spLocks noGrp="1"/>
          </p:cNvSpPr>
          <p:nvPr>
            <p:ph type="sldNum" sz="quarter" idx="12"/>
          </p:nvPr>
        </p:nvSpPr>
        <p:spPr/>
        <p:txBody>
          <a:bodyPr/>
          <a:lstStyle/>
          <a:p>
            <a:fld id="{8B27DDF4-85BB-4A4D-AC58-BA472E5FF78A}" type="slidenum">
              <a:rPr lang="en-HK" smtClean="0"/>
              <a:t>‹#›</a:t>
            </a:fld>
            <a:endParaRPr lang="en-HK"/>
          </a:p>
        </p:txBody>
      </p:sp>
    </p:spTree>
    <p:extLst>
      <p:ext uri="{BB962C8B-B14F-4D97-AF65-F5344CB8AC3E}">
        <p14:creationId xmlns:p14="http://schemas.microsoft.com/office/powerpoint/2010/main" val="13980497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49469-4D71-C383-72CA-F02D566B9CCD}"/>
              </a:ext>
            </a:extLst>
          </p:cNvPr>
          <p:cNvSpPr>
            <a:spLocks noGrp="1"/>
          </p:cNvSpPr>
          <p:nvPr>
            <p:ph type="title"/>
          </p:nvPr>
        </p:nvSpPr>
        <p:spPr/>
        <p:txBody>
          <a:bodyPr/>
          <a:lstStyle/>
          <a:p>
            <a:r>
              <a:rPr lang="en-US"/>
              <a:t>Click to edit Master title style</a:t>
            </a:r>
            <a:endParaRPr lang="en-HK"/>
          </a:p>
        </p:txBody>
      </p:sp>
      <p:sp>
        <p:nvSpPr>
          <p:cNvPr id="3" name="Vertical Text Placeholder 2">
            <a:extLst>
              <a:ext uri="{FF2B5EF4-FFF2-40B4-BE49-F238E27FC236}">
                <a16:creationId xmlns:a16="http://schemas.microsoft.com/office/drawing/2014/main" id="{63CEAEDD-4DD1-5BE6-3D8E-96C758B7171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Date Placeholder 3">
            <a:extLst>
              <a:ext uri="{FF2B5EF4-FFF2-40B4-BE49-F238E27FC236}">
                <a16:creationId xmlns:a16="http://schemas.microsoft.com/office/drawing/2014/main" id="{4EAF7AF2-A788-8568-D017-30A6FC52C5C3}"/>
              </a:ext>
            </a:extLst>
          </p:cNvPr>
          <p:cNvSpPr>
            <a:spLocks noGrp="1"/>
          </p:cNvSpPr>
          <p:nvPr>
            <p:ph type="dt" sz="half" idx="10"/>
          </p:nvPr>
        </p:nvSpPr>
        <p:spPr/>
        <p:txBody>
          <a:bodyPr/>
          <a:lstStyle/>
          <a:p>
            <a:fld id="{ADF11334-1F3D-485E-9FD9-4A8C9F022EA8}" type="datetimeFigureOut">
              <a:rPr lang="en-HK" smtClean="0"/>
              <a:t>21/8/2022</a:t>
            </a:fld>
            <a:endParaRPr lang="en-HK"/>
          </a:p>
        </p:txBody>
      </p:sp>
      <p:sp>
        <p:nvSpPr>
          <p:cNvPr id="5" name="Footer Placeholder 4">
            <a:extLst>
              <a:ext uri="{FF2B5EF4-FFF2-40B4-BE49-F238E27FC236}">
                <a16:creationId xmlns:a16="http://schemas.microsoft.com/office/drawing/2014/main" id="{294A8CFB-E925-2E06-4959-CA234841CA8C}"/>
              </a:ext>
            </a:extLst>
          </p:cNvPr>
          <p:cNvSpPr>
            <a:spLocks noGrp="1"/>
          </p:cNvSpPr>
          <p:nvPr>
            <p:ph type="ftr" sz="quarter" idx="11"/>
          </p:nvPr>
        </p:nvSpPr>
        <p:spPr/>
        <p:txBody>
          <a:bodyPr/>
          <a:lstStyle/>
          <a:p>
            <a:endParaRPr lang="en-HK"/>
          </a:p>
        </p:txBody>
      </p:sp>
      <p:sp>
        <p:nvSpPr>
          <p:cNvPr id="6" name="Slide Number Placeholder 5">
            <a:extLst>
              <a:ext uri="{FF2B5EF4-FFF2-40B4-BE49-F238E27FC236}">
                <a16:creationId xmlns:a16="http://schemas.microsoft.com/office/drawing/2014/main" id="{EF95408E-5006-9B62-2008-4E9606E0CF3A}"/>
              </a:ext>
            </a:extLst>
          </p:cNvPr>
          <p:cNvSpPr>
            <a:spLocks noGrp="1"/>
          </p:cNvSpPr>
          <p:nvPr>
            <p:ph type="sldNum" sz="quarter" idx="12"/>
          </p:nvPr>
        </p:nvSpPr>
        <p:spPr/>
        <p:txBody>
          <a:bodyPr/>
          <a:lstStyle/>
          <a:p>
            <a:fld id="{8B27DDF4-85BB-4A4D-AC58-BA472E5FF78A}" type="slidenum">
              <a:rPr lang="en-HK" smtClean="0"/>
              <a:t>‹#›</a:t>
            </a:fld>
            <a:endParaRPr lang="en-HK"/>
          </a:p>
        </p:txBody>
      </p:sp>
    </p:spTree>
    <p:extLst>
      <p:ext uri="{BB962C8B-B14F-4D97-AF65-F5344CB8AC3E}">
        <p14:creationId xmlns:p14="http://schemas.microsoft.com/office/powerpoint/2010/main" val="3184670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D147B4-5D3A-6735-836E-82789F1C785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HK"/>
          </a:p>
        </p:txBody>
      </p:sp>
      <p:sp>
        <p:nvSpPr>
          <p:cNvPr id="3" name="Vertical Text Placeholder 2">
            <a:extLst>
              <a:ext uri="{FF2B5EF4-FFF2-40B4-BE49-F238E27FC236}">
                <a16:creationId xmlns:a16="http://schemas.microsoft.com/office/drawing/2014/main" id="{1420DD27-1954-CA25-BD6F-AFEDADD3278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Date Placeholder 3">
            <a:extLst>
              <a:ext uri="{FF2B5EF4-FFF2-40B4-BE49-F238E27FC236}">
                <a16:creationId xmlns:a16="http://schemas.microsoft.com/office/drawing/2014/main" id="{8CB67A2D-7742-EA82-E9B4-B2C9DBEFDB36}"/>
              </a:ext>
            </a:extLst>
          </p:cNvPr>
          <p:cNvSpPr>
            <a:spLocks noGrp="1"/>
          </p:cNvSpPr>
          <p:nvPr>
            <p:ph type="dt" sz="half" idx="10"/>
          </p:nvPr>
        </p:nvSpPr>
        <p:spPr/>
        <p:txBody>
          <a:bodyPr/>
          <a:lstStyle/>
          <a:p>
            <a:fld id="{ADF11334-1F3D-485E-9FD9-4A8C9F022EA8}" type="datetimeFigureOut">
              <a:rPr lang="en-HK" smtClean="0"/>
              <a:t>21/8/2022</a:t>
            </a:fld>
            <a:endParaRPr lang="en-HK"/>
          </a:p>
        </p:txBody>
      </p:sp>
      <p:sp>
        <p:nvSpPr>
          <p:cNvPr id="5" name="Footer Placeholder 4">
            <a:extLst>
              <a:ext uri="{FF2B5EF4-FFF2-40B4-BE49-F238E27FC236}">
                <a16:creationId xmlns:a16="http://schemas.microsoft.com/office/drawing/2014/main" id="{CB36046A-9B3F-C367-2727-A6D70959AE70}"/>
              </a:ext>
            </a:extLst>
          </p:cNvPr>
          <p:cNvSpPr>
            <a:spLocks noGrp="1"/>
          </p:cNvSpPr>
          <p:nvPr>
            <p:ph type="ftr" sz="quarter" idx="11"/>
          </p:nvPr>
        </p:nvSpPr>
        <p:spPr/>
        <p:txBody>
          <a:bodyPr/>
          <a:lstStyle/>
          <a:p>
            <a:endParaRPr lang="en-HK"/>
          </a:p>
        </p:txBody>
      </p:sp>
      <p:sp>
        <p:nvSpPr>
          <p:cNvPr id="6" name="Slide Number Placeholder 5">
            <a:extLst>
              <a:ext uri="{FF2B5EF4-FFF2-40B4-BE49-F238E27FC236}">
                <a16:creationId xmlns:a16="http://schemas.microsoft.com/office/drawing/2014/main" id="{AE2F6931-0AC4-D555-3312-6C857A28B9CB}"/>
              </a:ext>
            </a:extLst>
          </p:cNvPr>
          <p:cNvSpPr>
            <a:spLocks noGrp="1"/>
          </p:cNvSpPr>
          <p:nvPr>
            <p:ph type="sldNum" sz="quarter" idx="12"/>
          </p:nvPr>
        </p:nvSpPr>
        <p:spPr/>
        <p:txBody>
          <a:bodyPr/>
          <a:lstStyle/>
          <a:p>
            <a:fld id="{8B27DDF4-85BB-4A4D-AC58-BA472E5FF78A}" type="slidenum">
              <a:rPr lang="en-HK" smtClean="0"/>
              <a:t>‹#›</a:t>
            </a:fld>
            <a:endParaRPr lang="en-HK"/>
          </a:p>
        </p:txBody>
      </p:sp>
    </p:spTree>
    <p:extLst>
      <p:ext uri="{BB962C8B-B14F-4D97-AF65-F5344CB8AC3E}">
        <p14:creationId xmlns:p14="http://schemas.microsoft.com/office/powerpoint/2010/main" val="708337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3FA7CFB-8AE2-008F-7631-F71FD328B83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HK"/>
          </a:p>
        </p:txBody>
      </p:sp>
      <p:sp>
        <p:nvSpPr>
          <p:cNvPr id="3" name="Text Placeholder 2">
            <a:extLst>
              <a:ext uri="{FF2B5EF4-FFF2-40B4-BE49-F238E27FC236}">
                <a16:creationId xmlns:a16="http://schemas.microsoft.com/office/drawing/2014/main" id="{5E6E36A9-AE12-86E9-CD4D-7377955DE2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Date Placeholder 3">
            <a:extLst>
              <a:ext uri="{FF2B5EF4-FFF2-40B4-BE49-F238E27FC236}">
                <a16:creationId xmlns:a16="http://schemas.microsoft.com/office/drawing/2014/main" id="{4E6E43BA-579B-4A6B-5658-B8EF42BB7CD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F11334-1F3D-485E-9FD9-4A8C9F022EA8}" type="datetimeFigureOut">
              <a:rPr lang="en-HK" smtClean="0"/>
              <a:t>21/8/2022</a:t>
            </a:fld>
            <a:endParaRPr lang="en-HK"/>
          </a:p>
        </p:txBody>
      </p:sp>
      <p:sp>
        <p:nvSpPr>
          <p:cNvPr id="5" name="Footer Placeholder 4">
            <a:extLst>
              <a:ext uri="{FF2B5EF4-FFF2-40B4-BE49-F238E27FC236}">
                <a16:creationId xmlns:a16="http://schemas.microsoft.com/office/drawing/2014/main" id="{643C1DA9-4FCA-B2AC-7888-4D8801A2F0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HK"/>
          </a:p>
        </p:txBody>
      </p:sp>
      <p:sp>
        <p:nvSpPr>
          <p:cNvPr id="6" name="Slide Number Placeholder 5">
            <a:extLst>
              <a:ext uri="{FF2B5EF4-FFF2-40B4-BE49-F238E27FC236}">
                <a16:creationId xmlns:a16="http://schemas.microsoft.com/office/drawing/2014/main" id="{2ED17683-EEB1-3BE0-8550-43F1D201A0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B27DDF4-85BB-4A4D-AC58-BA472E5FF78A}" type="slidenum">
              <a:rPr lang="en-HK" smtClean="0"/>
              <a:t>‹#›</a:t>
            </a:fld>
            <a:endParaRPr lang="en-HK"/>
          </a:p>
        </p:txBody>
      </p:sp>
    </p:spTree>
    <p:extLst>
      <p:ext uri="{BB962C8B-B14F-4D97-AF65-F5344CB8AC3E}">
        <p14:creationId xmlns:p14="http://schemas.microsoft.com/office/powerpoint/2010/main" val="2867792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nypost.com/2022/02/16/apple-investors-urged-to-vote-down-tim-cooks-100m-payday/" TargetMode="Externa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nypost.com/2022/03/04/apple-shareholders-approve-tim-cooks-100m-payday/"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onlinelibrary.wiley.com/doi/abs/10.1111/1475-679X.12024" TargetMode="External"/><Relationship Id="rId2" Type="http://schemas.openxmlformats.org/officeDocument/2006/relationships/hyperlink" Target="https://academic.oup.com/rof/article-abstract/17/2/527/1597704" TargetMode="External"/><Relationship Id="rId1" Type="http://schemas.openxmlformats.org/officeDocument/2006/relationships/slideLayout" Target="../slideLayouts/slideLayout2.xml"/><Relationship Id="rId4" Type="http://schemas.openxmlformats.org/officeDocument/2006/relationships/hyperlink" Target="https://onlinelibrary.wiley.com/doi/abs/10.1111/j.1467-8683.2010.00802.x"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sciencedirect.com/science/article/pii/S0304405X16301544" TargetMode="External"/><Relationship Id="rId2" Type="http://schemas.openxmlformats.org/officeDocument/2006/relationships/hyperlink" Target="https://heinonline.org/hol-cgi-bin/get_pdf.cgi?handle=hein.journals/hjl46&amp;section=15" TargetMode="External"/><Relationship Id="rId1" Type="http://schemas.openxmlformats.org/officeDocument/2006/relationships/slideLayout" Target="../slideLayouts/slideLayout2.xml"/><Relationship Id="rId4" Type="http://schemas.openxmlformats.org/officeDocument/2006/relationships/hyperlink" Target="https://www.cambridge.org/core/journals/journal-of-financial-and-quantitative-analysis/article/shareholders-say-on-pay-does-it-create-value/46E663A07DE4085542CE38E786D7E4A0"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tandfonline.com/doi/abs/10.1080/09638180.2015.1058719" TargetMode="External"/><Relationship Id="rId2" Type="http://schemas.openxmlformats.org/officeDocument/2006/relationships/hyperlink" Target="https://heinonline.org/hol-cgi-bin/get_pdf.cgi?handle=hein.journals/clqv97&amp;section=40" TargetMode="External"/><Relationship Id="rId1" Type="http://schemas.openxmlformats.org/officeDocument/2006/relationships/slideLayout" Target="../slideLayouts/slideLayout2.xml"/><Relationship Id="rId4" Type="http://schemas.openxmlformats.org/officeDocument/2006/relationships/hyperlink" Target="https://papers.ssrn.com/sol3/papers.cfm?abstract_id=1101688"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onlinelibrary.wiley.com/doi/abs/10.1111/fire.12002" TargetMode="External"/><Relationship Id="rId2" Type="http://schemas.openxmlformats.org/officeDocument/2006/relationships/hyperlink" Target="https://journals.aom.org/doi/abs/10.5465/amj.2012.0035" TargetMode="External"/><Relationship Id="rId1" Type="http://schemas.openxmlformats.org/officeDocument/2006/relationships/slideLayout" Target="../slideLayouts/slideLayout2.xml"/><Relationship Id="rId4" Type="http://schemas.openxmlformats.org/officeDocument/2006/relationships/hyperlink" Target="https://www.sciencedirect.com/science/article/pii/S0278425415000915"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papers.ssrn.com/sol3/cf_dev/AbsByAuth.cfm?per_id=3247179"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97F6251-0C4A-A011-F81E-D73413E89949}"/>
              </a:ext>
            </a:extLst>
          </p:cNvPr>
          <p:cNvSpPr txBox="1"/>
          <p:nvPr/>
        </p:nvSpPr>
        <p:spPr>
          <a:xfrm>
            <a:off x="1033909" y="1585045"/>
            <a:ext cx="10124182" cy="830997"/>
          </a:xfrm>
          <a:prstGeom prst="rect">
            <a:avLst/>
          </a:prstGeom>
          <a:noFill/>
        </p:spPr>
        <p:txBody>
          <a:bodyPr wrap="none" rtlCol="0">
            <a:spAutoFit/>
          </a:bodyPr>
          <a:lstStyle/>
          <a:p>
            <a:r>
              <a:rPr lang="en-US" sz="4800" dirty="0">
                <a:solidFill>
                  <a:srgbClr val="FFC000"/>
                </a:solidFill>
                <a:latin typeface="Arial Black" panose="020B0A04020102020204" pitchFamily="34" charset="0"/>
              </a:rPr>
              <a:t>EXECUTIVE COMPENSATION </a:t>
            </a:r>
            <a:endParaRPr lang="en-HK" sz="4800" dirty="0">
              <a:solidFill>
                <a:srgbClr val="FFC000"/>
              </a:solidFill>
              <a:latin typeface="Arial Black" panose="020B0A04020102020204" pitchFamily="34" charset="0"/>
            </a:endParaRPr>
          </a:p>
        </p:txBody>
      </p:sp>
      <p:sp>
        <p:nvSpPr>
          <p:cNvPr id="5" name="TextBox 4">
            <a:extLst>
              <a:ext uri="{FF2B5EF4-FFF2-40B4-BE49-F238E27FC236}">
                <a16:creationId xmlns:a16="http://schemas.microsoft.com/office/drawing/2014/main" id="{4F0FA056-84C4-6736-4FF7-50280C93B4E8}"/>
              </a:ext>
            </a:extLst>
          </p:cNvPr>
          <p:cNvSpPr txBox="1"/>
          <p:nvPr/>
        </p:nvSpPr>
        <p:spPr>
          <a:xfrm>
            <a:off x="3985284" y="3114368"/>
            <a:ext cx="3867469" cy="830997"/>
          </a:xfrm>
          <a:prstGeom prst="rect">
            <a:avLst/>
          </a:prstGeom>
          <a:noFill/>
        </p:spPr>
        <p:txBody>
          <a:bodyPr wrap="none" rtlCol="0">
            <a:spAutoFit/>
          </a:bodyPr>
          <a:lstStyle/>
          <a:p>
            <a:r>
              <a:rPr lang="en-US" sz="4800" dirty="0">
                <a:solidFill>
                  <a:srgbClr val="FFC000"/>
                </a:solidFill>
                <a:latin typeface="Arial Black" panose="020B0A04020102020204" pitchFamily="34" charset="0"/>
              </a:rPr>
              <a:t>Say on Pay</a:t>
            </a:r>
            <a:endParaRPr lang="en-HK" sz="4800" dirty="0">
              <a:solidFill>
                <a:srgbClr val="FFC000"/>
              </a:solidFill>
              <a:latin typeface="Arial Black" panose="020B0A04020102020204" pitchFamily="34" charset="0"/>
            </a:endParaRPr>
          </a:p>
        </p:txBody>
      </p:sp>
      <p:sp>
        <p:nvSpPr>
          <p:cNvPr id="2" name="TextBox 1">
            <a:extLst>
              <a:ext uri="{FF2B5EF4-FFF2-40B4-BE49-F238E27FC236}">
                <a16:creationId xmlns:a16="http://schemas.microsoft.com/office/drawing/2014/main" id="{AAC454CF-CF18-0450-C40A-3C25F83F0D43}"/>
              </a:ext>
            </a:extLst>
          </p:cNvPr>
          <p:cNvSpPr txBox="1"/>
          <p:nvPr/>
        </p:nvSpPr>
        <p:spPr>
          <a:xfrm>
            <a:off x="9215562" y="166977"/>
            <a:ext cx="2878372" cy="646331"/>
          </a:xfrm>
          <a:prstGeom prst="rect">
            <a:avLst/>
          </a:prstGeom>
          <a:noFill/>
        </p:spPr>
        <p:txBody>
          <a:bodyPr wrap="square" rtlCol="0">
            <a:spAutoFit/>
          </a:bodyPr>
          <a:lstStyle/>
          <a:p>
            <a:r>
              <a:rPr lang="en-US" dirty="0">
                <a:solidFill>
                  <a:schemeClr val="bg1"/>
                </a:solidFill>
              </a:rPr>
              <a:t>BJ Juntilla</a:t>
            </a:r>
          </a:p>
          <a:p>
            <a:r>
              <a:rPr lang="en-HK" dirty="0">
                <a:solidFill>
                  <a:schemeClr val="bg1"/>
                </a:solidFill>
              </a:rPr>
              <a:t>HKBM7000 Presentation</a:t>
            </a:r>
          </a:p>
        </p:txBody>
      </p:sp>
    </p:spTree>
    <p:extLst>
      <p:ext uri="{BB962C8B-B14F-4D97-AF65-F5344CB8AC3E}">
        <p14:creationId xmlns:p14="http://schemas.microsoft.com/office/powerpoint/2010/main" val="1250193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EDFDB29-DD05-51F1-7B2E-253FB0089DDA}"/>
              </a:ext>
            </a:extLst>
          </p:cNvPr>
          <p:cNvSpPr txBox="1"/>
          <p:nvPr/>
        </p:nvSpPr>
        <p:spPr>
          <a:xfrm>
            <a:off x="89452" y="115453"/>
            <a:ext cx="5682084" cy="2492990"/>
          </a:xfrm>
          <a:prstGeom prst="rect">
            <a:avLst/>
          </a:prstGeom>
          <a:noFill/>
        </p:spPr>
        <p:txBody>
          <a:bodyPr wrap="square">
            <a:spAutoFit/>
          </a:bodyPr>
          <a:lstStyle/>
          <a:p>
            <a:pPr algn="l" fontAlgn="base"/>
            <a:r>
              <a:rPr lang="en-US" sz="4000" b="1" i="0" dirty="0">
                <a:solidFill>
                  <a:srgbClr val="FFC000"/>
                </a:solidFill>
                <a:effectLst/>
                <a:latin typeface="neue-haas-grotesk-display"/>
              </a:rPr>
              <a:t>Apple investors urged to vote against Tim Cook’s $100M payday</a:t>
            </a:r>
          </a:p>
          <a:p>
            <a:pPr algn="l" fontAlgn="base"/>
            <a:r>
              <a:rPr lang="en-US" b="0" i="0" dirty="0">
                <a:solidFill>
                  <a:srgbClr val="FFC000"/>
                </a:solidFill>
                <a:effectLst/>
                <a:latin typeface="Arial" panose="020B0604020202020204" pitchFamily="34" charset="0"/>
              </a:rPr>
              <a:t>By </a:t>
            </a:r>
            <a:r>
              <a:rPr lang="en-US" b="0" i="0" u="none" strike="noStrike" dirty="0">
                <a:solidFill>
                  <a:srgbClr val="FFC000"/>
                </a:solidFill>
                <a:effectLst/>
                <a:latin typeface="Arial" panose="020B0604020202020204" pitchFamily="34" charset="0"/>
                <a:hlinkClick r:id="rId2">
                  <a:extLst>
                    <a:ext uri="{A12FA001-AC4F-418D-AE19-62706E023703}">
                      <ahyp:hlinkClr xmlns:ahyp="http://schemas.microsoft.com/office/drawing/2018/hyperlinkcolor" val="tx"/>
                    </a:ext>
                  </a:extLst>
                </a:hlinkClick>
              </a:rPr>
              <a:t>Ariel </a:t>
            </a:r>
            <a:r>
              <a:rPr lang="en-US" b="0" i="0" u="none" strike="noStrike" dirty="0" err="1">
                <a:solidFill>
                  <a:srgbClr val="FFC000"/>
                </a:solidFill>
                <a:effectLst/>
                <a:latin typeface="Arial" panose="020B0604020202020204" pitchFamily="34" charset="0"/>
                <a:hlinkClick r:id="rId2">
                  <a:extLst>
                    <a:ext uri="{A12FA001-AC4F-418D-AE19-62706E023703}">
                      <ahyp:hlinkClr xmlns:ahyp="http://schemas.microsoft.com/office/drawing/2018/hyperlinkcolor" val="tx"/>
                    </a:ext>
                  </a:extLst>
                </a:hlinkClick>
              </a:rPr>
              <a:t>Zilber</a:t>
            </a:r>
            <a:endParaRPr lang="en-US" b="0" i="0" dirty="0">
              <a:solidFill>
                <a:srgbClr val="FFC000"/>
              </a:solidFill>
              <a:effectLst/>
              <a:latin typeface="Arial" panose="020B0604020202020204" pitchFamily="34" charset="0"/>
            </a:endParaRPr>
          </a:p>
          <a:p>
            <a:pPr algn="l" fontAlgn="base"/>
            <a:r>
              <a:rPr lang="en-US" b="0" i="0" dirty="0">
                <a:solidFill>
                  <a:srgbClr val="FFC000"/>
                </a:solidFill>
                <a:effectLst/>
                <a:latin typeface="Arial" panose="020B0604020202020204" pitchFamily="34" charset="0"/>
              </a:rPr>
              <a:t>February 16, 2022 3:37pm  </a:t>
            </a:r>
            <a:r>
              <a:rPr lang="en-US" b="0" i="0" u="none" strike="noStrike" dirty="0">
                <a:solidFill>
                  <a:srgbClr val="FFC000"/>
                </a:solidFill>
                <a:effectLst/>
                <a:latin typeface="Arial" panose="020B0604020202020204" pitchFamily="34" charset="0"/>
                <a:hlinkClick r:id="rId2">
                  <a:extLst>
                    <a:ext uri="{A12FA001-AC4F-418D-AE19-62706E023703}">
                      <ahyp:hlinkClr xmlns:ahyp="http://schemas.microsoft.com/office/drawing/2018/hyperlinkcolor" val="tx"/>
                    </a:ext>
                  </a:extLst>
                </a:hlinkClick>
              </a:rPr>
              <a:t>Updated</a:t>
            </a:r>
            <a:endParaRPr lang="en-US" b="0" i="0" dirty="0">
              <a:solidFill>
                <a:srgbClr val="FFC000"/>
              </a:solidFill>
              <a:effectLst/>
              <a:latin typeface="Arial" panose="020B0604020202020204" pitchFamily="34" charset="0"/>
            </a:endParaRPr>
          </a:p>
        </p:txBody>
      </p:sp>
      <p:pic>
        <p:nvPicPr>
          <p:cNvPr id="1026" name="Picture 2" descr="Apple shareholders are being encouraged to vote against a $100 million compensation package for CEO Tim Cook.">
            <a:extLst>
              <a:ext uri="{FF2B5EF4-FFF2-40B4-BE49-F238E27FC236}">
                <a16:creationId xmlns:a16="http://schemas.microsoft.com/office/drawing/2014/main" id="{D825B53E-DCB0-D713-5A23-1ACFA65242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20466" y="882527"/>
            <a:ext cx="5682082" cy="5016696"/>
          </a:xfrm>
          <a:prstGeom prst="rect">
            <a:avLst/>
          </a:prstGeom>
          <a:noFill/>
          <a:effectLst>
            <a:softEdge rad="101600"/>
          </a:effectLst>
          <a:extLst>
            <a:ext uri="{909E8E84-426E-40DD-AFC4-6F175D3DCCD1}">
              <a14:hiddenFill xmlns:a14="http://schemas.microsoft.com/office/drawing/2010/main">
                <a:solidFill>
                  <a:srgbClr val="FFFFFF"/>
                </a:solidFill>
              </a14:hiddenFill>
            </a:ext>
          </a:extLst>
        </p:spPr>
      </p:pic>
      <p:sp>
        <p:nvSpPr>
          <p:cNvPr id="6" name="Rectangle 3">
            <a:extLst>
              <a:ext uri="{FF2B5EF4-FFF2-40B4-BE49-F238E27FC236}">
                <a16:creationId xmlns:a16="http://schemas.microsoft.com/office/drawing/2014/main" id="{D26FCDDE-2F06-F197-1C54-356EE991566D}"/>
              </a:ext>
            </a:extLst>
          </p:cNvPr>
          <p:cNvSpPr>
            <a:spLocks noChangeArrowheads="1"/>
          </p:cNvSpPr>
          <p:nvPr/>
        </p:nvSpPr>
        <p:spPr bwMode="auto">
          <a:xfrm>
            <a:off x="296572" y="3556819"/>
            <a:ext cx="5761703" cy="30777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4000" b="1" i="0" u="none" strike="noStrike" cap="none" normalizeH="0" baseline="0" dirty="0">
                <a:ln>
                  <a:noFill/>
                </a:ln>
                <a:solidFill>
                  <a:srgbClr val="FFC000"/>
                </a:solidFill>
                <a:effectLst/>
                <a:latin typeface="Arial" panose="020B0604020202020204" pitchFamily="34" charset="0"/>
                <a:ea typeface="ReithSerif"/>
              </a:rPr>
              <a:t>Apple boss Tim Cook faces backlash to £73m pay package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1" i="0" u="none" strike="noStrike" cap="none" normalizeH="0" baseline="0" dirty="0">
                <a:ln>
                  <a:noFill/>
                </a:ln>
                <a:solidFill>
                  <a:srgbClr val="FFC000"/>
                </a:solidFill>
                <a:effectLst/>
                <a:latin typeface="Arial" panose="020B0604020202020204" pitchFamily="34" charset="0"/>
                <a:ea typeface="ReithSans"/>
              </a:rPr>
              <a:t>By Beth Timmins</a:t>
            </a:r>
            <a:br>
              <a:rPr kumimoji="0" lang="en-US" altLang="en-US" sz="1800" b="0" i="0" u="none" strike="noStrike" cap="none" normalizeH="0" baseline="0" dirty="0">
                <a:ln>
                  <a:noFill/>
                </a:ln>
                <a:solidFill>
                  <a:srgbClr val="FFC000"/>
                </a:solidFill>
                <a:effectLst/>
                <a:latin typeface="Arial" panose="020B0604020202020204" pitchFamily="34" charset="0"/>
                <a:ea typeface="ReithSans"/>
              </a:rPr>
            </a:br>
            <a:r>
              <a:rPr kumimoji="0" lang="en-US" altLang="en-US" sz="1800" b="0" i="0" u="none" strike="noStrike" cap="none" normalizeH="0" baseline="0" dirty="0">
                <a:ln>
                  <a:noFill/>
                </a:ln>
                <a:solidFill>
                  <a:srgbClr val="FFC000"/>
                </a:solidFill>
                <a:effectLst/>
                <a:latin typeface="Arial" panose="020B0604020202020204" pitchFamily="34" charset="0"/>
                <a:ea typeface="ReithSans"/>
              </a:rPr>
              <a:t>Business reporter, BBC News</a:t>
            </a:r>
            <a:endParaRPr kumimoji="0" lang="en-US" altLang="en-US" sz="1800" b="0" i="0" u="none" strike="noStrike" cap="none" normalizeH="0" baseline="0" dirty="0">
              <a:ln>
                <a:noFill/>
              </a:ln>
              <a:solidFill>
                <a:srgbClr val="FFC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rgbClr val="FFC000"/>
                </a:solidFill>
                <a:effectLst/>
                <a:latin typeface="Arial" panose="020B0604020202020204" pitchFamily="34" charset="0"/>
                <a:ea typeface="ReithSans"/>
              </a:rPr>
              <a:t>Published</a:t>
            </a:r>
          </a:p>
          <a:p>
            <a:pPr marL="0" marR="0" lvl="0" indent="0" algn="l" defTabSz="914400" rtl="0" eaLnBrk="0" fontAlgn="b"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545658"/>
                </a:solidFill>
                <a:effectLst/>
                <a:latin typeface="Arial" panose="020B0604020202020204" pitchFamily="34" charset="0"/>
                <a:ea typeface="ReithSans"/>
              </a:rPr>
              <a:t>17 February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00452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pic>
        <p:nvPicPr>
          <p:cNvPr id="1026" name="Picture 2" descr="Apple shareholders are being encouraged to vote against a $100 million compensation package for CEO Tim Cook.">
            <a:extLst>
              <a:ext uri="{FF2B5EF4-FFF2-40B4-BE49-F238E27FC236}">
                <a16:creationId xmlns:a16="http://schemas.microsoft.com/office/drawing/2014/main" id="{D825B53E-DCB0-D713-5A23-1ACFA65242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20466" y="882527"/>
            <a:ext cx="5682082" cy="5016696"/>
          </a:xfrm>
          <a:prstGeom prst="rect">
            <a:avLst/>
          </a:prstGeom>
          <a:noFill/>
          <a:effectLst>
            <a:softEdge rad="101600"/>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C32E8B7-284C-733D-C04B-E23C7089BEB9}"/>
              </a:ext>
            </a:extLst>
          </p:cNvPr>
          <p:cNvSpPr txBox="1"/>
          <p:nvPr/>
        </p:nvSpPr>
        <p:spPr>
          <a:xfrm>
            <a:off x="203646" y="382012"/>
            <a:ext cx="6102626" cy="3046988"/>
          </a:xfrm>
          <a:prstGeom prst="rect">
            <a:avLst/>
          </a:prstGeom>
          <a:noFill/>
        </p:spPr>
        <p:txBody>
          <a:bodyPr wrap="square">
            <a:spAutoFit/>
          </a:bodyPr>
          <a:lstStyle/>
          <a:p>
            <a:r>
              <a:rPr lang="en-US" sz="3200" b="0" i="0" dirty="0">
                <a:solidFill>
                  <a:srgbClr val="FFC000"/>
                </a:solidFill>
                <a:effectLst/>
                <a:latin typeface="Arial" panose="020B0604020202020204" pitchFamily="34" charset="0"/>
                <a:cs typeface="Arial" panose="020B0604020202020204" pitchFamily="34" charset="0"/>
              </a:rPr>
              <a:t>In a letter to shareholders, the ISS said there are "significant concerns" over the "design and magnitude" of the package. "Half of the award lacks performance criteria," ISS said.</a:t>
            </a:r>
            <a:endParaRPr lang="en-HK" sz="3200" dirty="0">
              <a:solidFill>
                <a:srgbClr val="FFC000"/>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9227ADC4-8365-9217-799A-D3F807F5A225}"/>
              </a:ext>
            </a:extLst>
          </p:cNvPr>
          <p:cNvSpPr txBox="1"/>
          <p:nvPr/>
        </p:nvSpPr>
        <p:spPr>
          <a:xfrm>
            <a:off x="203646" y="4137516"/>
            <a:ext cx="6102626" cy="2062103"/>
          </a:xfrm>
          <a:prstGeom prst="rect">
            <a:avLst/>
          </a:prstGeom>
          <a:noFill/>
        </p:spPr>
        <p:txBody>
          <a:bodyPr wrap="square">
            <a:spAutoFit/>
          </a:bodyPr>
          <a:lstStyle/>
          <a:p>
            <a:r>
              <a:rPr lang="en-US" sz="3200" b="0" i="0" dirty="0">
                <a:solidFill>
                  <a:srgbClr val="FFC000"/>
                </a:solidFill>
                <a:effectLst/>
                <a:latin typeface="Arial" panose="020B0604020202020204" pitchFamily="34" charset="0"/>
                <a:cs typeface="Arial" panose="020B0604020202020204" pitchFamily="34" charset="0"/>
              </a:rPr>
              <a:t>According to ISS, </a:t>
            </a:r>
            <a:r>
              <a:rPr lang="en-US" sz="3200" b="0" i="0" dirty="0" err="1">
                <a:solidFill>
                  <a:srgbClr val="FFC000"/>
                </a:solidFill>
                <a:effectLst/>
                <a:latin typeface="Arial" panose="020B0604020202020204" pitchFamily="34" charset="0"/>
                <a:cs typeface="Arial" panose="020B0604020202020204" pitchFamily="34" charset="0"/>
              </a:rPr>
              <a:t>Mr</a:t>
            </a:r>
            <a:r>
              <a:rPr lang="en-US" sz="3200" b="0" i="0" dirty="0">
                <a:solidFill>
                  <a:srgbClr val="FFC000"/>
                </a:solidFill>
                <a:effectLst/>
                <a:latin typeface="Arial" panose="020B0604020202020204" pitchFamily="34" charset="0"/>
                <a:cs typeface="Arial" panose="020B0604020202020204" pitchFamily="34" charset="0"/>
              </a:rPr>
              <a:t> Cook's pay was 1,447 times more than the wage of an average Apple employee.</a:t>
            </a:r>
            <a:endParaRPr lang="en-HK" sz="3200" dirty="0">
              <a:solidFill>
                <a:srgbClr val="FFC000"/>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523B3BE0-FB28-DE7B-F988-928D2223AC70}"/>
              </a:ext>
            </a:extLst>
          </p:cNvPr>
          <p:cNvSpPr txBox="1"/>
          <p:nvPr/>
        </p:nvSpPr>
        <p:spPr>
          <a:xfrm>
            <a:off x="2727297" y="6407684"/>
            <a:ext cx="4772460" cy="400110"/>
          </a:xfrm>
          <a:prstGeom prst="rect">
            <a:avLst/>
          </a:prstGeom>
          <a:noFill/>
        </p:spPr>
        <p:txBody>
          <a:bodyPr wrap="none" rtlCol="0">
            <a:spAutoFit/>
          </a:bodyPr>
          <a:lstStyle/>
          <a:p>
            <a:r>
              <a:rPr lang="en-US" sz="2000" dirty="0">
                <a:solidFill>
                  <a:schemeClr val="bg1"/>
                </a:solidFill>
                <a:latin typeface="Arial" panose="020B0604020202020204" pitchFamily="34" charset="0"/>
                <a:cs typeface="Arial" panose="020B0604020202020204" pitchFamily="34" charset="0"/>
              </a:rPr>
              <a:t>International Shareholder Services (ISS)</a:t>
            </a:r>
            <a:endParaRPr lang="en-HK" sz="2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8037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9B145C2-E06D-F938-F40B-C90B6E24F680}"/>
              </a:ext>
            </a:extLst>
          </p:cNvPr>
          <p:cNvSpPr txBox="1"/>
          <p:nvPr/>
        </p:nvSpPr>
        <p:spPr>
          <a:xfrm>
            <a:off x="346088" y="1376119"/>
            <a:ext cx="5594555" cy="3108543"/>
          </a:xfrm>
          <a:prstGeom prst="rect">
            <a:avLst/>
          </a:prstGeom>
          <a:noFill/>
        </p:spPr>
        <p:txBody>
          <a:bodyPr wrap="square">
            <a:spAutoFit/>
          </a:bodyPr>
          <a:lstStyle/>
          <a:p>
            <a:pPr algn="l" fontAlgn="base"/>
            <a:r>
              <a:rPr lang="en-US" sz="4000" b="1" i="0" dirty="0">
                <a:solidFill>
                  <a:srgbClr val="FFC000"/>
                </a:solidFill>
                <a:effectLst/>
                <a:latin typeface="neue-haas-grotesk-display"/>
              </a:rPr>
              <a:t>Apple shareholders approve Tim Cook’s $100M payday despite complaints</a:t>
            </a:r>
          </a:p>
          <a:p>
            <a:pPr algn="l" fontAlgn="base"/>
            <a:r>
              <a:rPr lang="en-US" b="0" i="0" dirty="0">
                <a:solidFill>
                  <a:srgbClr val="FFC000"/>
                </a:solidFill>
                <a:effectLst/>
                <a:latin typeface="Arial" panose="020B0604020202020204" pitchFamily="34" charset="0"/>
              </a:rPr>
              <a:t>By </a:t>
            </a:r>
            <a:r>
              <a:rPr lang="en-US" b="0" i="0" u="none" strike="noStrike" dirty="0">
                <a:solidFill>
                  <a:srgbClr val="FFC000"/>
                </a:solidFill>
                <a:effectLst/>
                <a:latin typeface="Arial" panose="020B0604020202020204" pitchFamily="34" charset="0"/>
                <a:hlinkClick r:id="rId2">
                  <a:extLst>
                    <a:ext uri="{A12FA001-AC4F-418D-AE19-62706E023703}">
                      <ahyp:hlinkClr xmlns:ahyp="http://schemas.microsoft.com/office/drawing/2018/hyperlinkcolor" val="tx"/>
                    </a:ext>
                  </a:extLst>
                </a:hlinkClick>
              </a:rPr>
              <a:t>Thomas </a:t>
            </a:r>
            <a:r>
              <a:rPr lang="en-US" b="0" i="0" u="none" strike="noStrike" dirty="0" err="1">
                <a:solidFill>
                  <a:srgbClr val="FFC000"/>
                </a:solidFill>
                <a:effectLst/>
                <a:latin typeface="Arial" panose="020B0604020202020204" pitchFamily="34" charset="0"/>
                <a:hlinkClick r:id="rId2">
                  <a:extLst>
                    <a:ext uri="{A12FA001-AC4F-418D-AE19-62706E023703}">
                      <ahyp:hlinkClr xmlns:ahyp="http://schemas.microsoft.com/office/drawing/2018/hyperlinkcolor" val="tx"/>
                    </a:ext>
                  </a:extLst>
                </a:hlinkClick>
              </a:rPr>
              <a:t>Barrabi</a:t>
            </a:r>
            <a:endParaRPr lang="en-US" b="0" i="0" dirty="0">
              <a:solidFill>
                <a:srgbClr val="FFC000"/>
              </a:solidFill>
              <a:effectLst/>
              <a:latin typeface="Arial" panose="020B0604020202020204" pitchFamily="34" charset="0"/>
            </a:endParaRPr>
          </a:p>
          <a:p>
            <a:pPr algn="l" fontAlgn="base"/>
            <a:r>
              <a:rPr lang="en-US" b="0" i="0" dirty="0">
                <a:solidFill>
                  <a:srgbClr val="FFC000"/>
                </a:solidFill>
                <a:effectLst/>
                <a:latin typeface="Arial" panose="020B0604020202020204" pitchFamily="34" charset="0"/>
              </a:rPr>
              <a:t>March 4, 2022 3:23pm  </a:t>
            </a:r>
            <a:r>
              <a:rPr lang="en-US" b="0" i="0" u="none" strike="noStrike" dirty="0">
                <a:solidFill>
                  <a:srgbClr val="FFC000"/>
                </a:solidFill>
                <a:effectLst/>
                <a:latin typeface="Arial" panose="020B0604020202020204" pitchFamily="34" charset="0"/>
                <a:hlinkClick r:id="rId2">
                  <a:extLst>
                    <a:ext uri="{A12FA001-AC4F-418D-AE19-62706E023703}">
                      <ahyp:hlinkClr xmlns:ahyp="http://schemas.microsoft.com/office/drawing/2018/hyperlinkcolor" val="tx"/>
                    </a:ext>
                  </a:extLst>
                </a:hlinkClick>
              </a:rPr>
              <a:t>Updated</a:t>
            </a:r>
            <a:endParaRPr lang="en-US" b="0" i="0" dirty="0">
              <a:solidFill>
                <a:srgbClr val="FFC000"/>
              </a:solidFill>
              <a:effectLst/>
              <a:latin typeface="Arial" panose="020B0604020202020204" pitchFamily="34" charset="0"/>
            </a:endParaRPr>
          </a:p>
        </p:txBody>
      </p:sp>
      <p:pic>
        <p:nvPicPr>
          <p:cNvPr id="2050" name="Picture 2" descr="Tim Cook">
            <a:extLst>
              <a:ext uri="{FF2B5EF4-FFF2-40B4-BE49-F238E27FC236}">
                <a16:creationId xmlns:a16="http://schemas.microsoft.com/office/drawing/2014/main" id="{59DC31D5-BD5C-968C-1021-898EC2DFE4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0643" y="805963"/>
            <a:ext cx="6133369" cy="4080669"/>
          </a:xfrm>
          <a:prstGeom prst="rect">
            <a:avLst/>
          </a:prstGeom>
          <a:noFill/>
          <a:effectLst>
            <a:softEdge rad="889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0026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graphicFrame>
        <p:nvGraphicFramePr>
          <p:cNvPr id="51" name="Chart 50">
            <a:extLst>
              <a:ext uri="{FF2B5EF4-FFF2-40B4-BE49-F238E27FC236}">
                <a16:creationId xmlns:a16="http://schemas.microsoft.com/office/drawing/2014/main" id="{333045EB-A54F-E7D7-681D-6A3A37287F3C}"/>
              </a:ext>
            </a:extLst>
          </p:cNvPr>
          <p:cNvGraphicFramePr>
            <a:graphicFrameLocks/>
          </p:cNvGraphicFramePr>
          <p:nvPr/>
        </p:nvGraphicFramePr>
        <p:xfrm>
          <a:off x="4906876" y="128628"/>
          <a:ext cx="7040588" cy="5111966"/>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53" name="Table 52">
            <a:extLst>
              <a:ext uri="{FF2B5EF4-FFF2-40B4-BE49-F238E27FC236}">
                <a16:creationId xmlns:a16="http://schemas.microsoft.com/office/drawing/2014/main" id="{801AC20A-C670-19E4-96A0-76F533C3A306}"/>
              </a:ext>
            </a:extLst>
          </p:cNvPr>
          <p:cNvGraphicFramePr>
            <a:graphicFrameLocks noGrp="1"/>
          </p:cNvGraphicFramePr>
          <p:nvPr/>
        </p:nvGraphicFramePr>
        <p:xfrm>
          <a:off x="244536" y="968342"/>
          <a:ext cx="4202637" cy="3502473"/>
        </p:xfrm>
        <a:graphic>
          <a:graphicData uri="http://schemas.openxmlformats.org/drawingml/2006/table">
            <a:tbl>
              <a:tblPr firstRow="1" firstCol="1" bandRow="1">
                <a:tableStyleId>{5C22544A-7EE6-4342-B048-85BDC9FD1C3A}</a:tableStyleId>
              </a:tblPr>
              <a:tblGrid>
                <a:gridCol w="2305819">
                  <a:extLst>
                    <a:ext uri="{9D8B030D-6E8A-4147-A177-3AD203B41FA5}">
                      <a16:colId xmlns:a16="http://schemas.microsoft.com/office/drawing/2014/main" val="1222822412"/>
                    </a:ext>
                  </a:extLst>
                </a:gridCol>
                <a:gridCol w="1896818">
                  <a:extLst>
                    <a:ext uri="{9D8B030D-6E8A-4147-A177-3AD203B41FA5}">
                      <a16:colId xmlns:a16="http://schemas.microsoft.com/office/drawing/2014/main" val="1898062770"/>
                    </a:ext>
                  </a:extLst>
                </a:gridCol>
              </a:tblGrid>
              <a:tr h="182880">
                <a:tc>
                  <a:txBody>
                    <a:bodyPr/>
                    <a:lstStyle/>
                    <a:p>
                      <a:pPr>
                        <a:lnSpc>
                          <a:spcPct val="107000"/>
                        </a:lnSpc>
                        <a:spcAft>
                          <a:spcPts val="800"/>
                        </a:spcAft>
                      </a:pPr>
                      <a:r>
                        <a:rPr lang="en-HK" sz="2800" dirty="0">
                          <a:effectLst/>
                        </a:rPr>
                        <a:t>Date</a:t>
                      </a:r>
                      <a:endParaRPr lang="en-HK" sz="1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HK" sz="2800" dirty="0">
                          <a:effectLst/>
                        </a:rPr>
                        <a:t>Close</a:t>
                      </a:r>
                      <a:endParaRPr lang="en-HK" sz="1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130767619"/>
                  </a:ext>
                </a:extLst>
              </a:tr>
              <a:tr h="182880">
                <a:tc>
                  <a:txBody>
                    <a:bodyPr/>
                    <a:lstStyle/>
                    <a:p>
                      <a:pPr>
                        <a:lnSpc>
                          <a:spcPct val="107000"/>
                        </a:lnSpc>
                        <a:spcAft>
                          <a:spcPts val="800"/>
                        </a:spcAft>
                      </a:pPr>
                      <a:r>
                        <a:rPr lang="en-HK" sz="2800">
                          <a:effectLst/>
                        </a:rPr>
                        <a:t>1/9/2017</a:t>
                      </a:r>
                      <a:endParaRPr lang="en-HK"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HK" sz="2800" dirty="0">
                          <a:effectLst/>
                        </a:rPr>
                        <a:t>38.53</a:t>
                      </a:r>
                      <a:endParaRPr lang="en-HK" sz="1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679559747"/>
                  </a:ext>
                </a:extLst>
              </a:tr>
              <a:tr h="182880">
                <a:tc>
                  <a:txBody>
                    <a:bodyPr/>
                    <a:lstStyle/>
                    <a:p>
                      <a:pPr>
                        <a:lnSpc>
                          <a:spcPct val="107000"/>
                        </a:lnSpc>
                        <a:spcAft>
                          <a:spcPts val="800"/>
                        </a:spcAft>
                      </a:pPr>
                      <a:r>
                        <a:rPr lang="en-HK" sz="2800">
                          <a:effectLst/>
                        </a:rPr>
                        <a:t>1/12/2017 </a:t>
                      </a:r>
                      <a:endParaRPr lang="en-HK"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HK" sz="2800" dirty="0">
                          <a:effectLst/>
                        </a:rPr>
                        <a:t>42.3075</a:t>
                      </a:r>
                      <a:endParaRPr lang="en-HK" sz="1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257191741"/>
                  </a:ext>
                </a:extLst>
              </a:tr>
              <a:tr h="182880">
                <a:tc>
                  <a:txBody>
                    <a:bodyPr/>
                    <a:lstStyle/>
                    <a:p>
                      <a:pPr>
                        <a:lnSpc>
                          <a:spcPct val="107000"/>
                        </a:lnSpc>
                        <a:spcAft>
                          <a:spcPts val="800"/>
                        </a:spcAft>
                      </a:pPr>
                      <a:r>
                        <a:rPr lang="en-HK" sz="2800">
                          <a:effectLst/>
                        </a:rPr>
                        <a:t>1/12/2018</a:t>
                      </a:r>
                      <a:endParaRPr lang="en-HK"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HK" sz="2800" dirty="0">
                          <a:effectLst/>
                        </a:rPr>
                        <a:t>39.435</a:t>
                      </a:r>
                      <a:endParaRPr lang="en-HK" sz="1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504471641"/>
                  </a:ext>
                </a:extLst>
              </a:tr>
              <a:tr h="182880">
                <a:tc>
                  <a:txBody>
                    <a:bodyPr/>
                    <a:lstStyle/>
                    <a:p>
                      <a:pPr>
                        <a:lnSpc>
                          <a:spcPct val="107000"/>
                        </a:lnSpc>
                        <a:spcAft>
                          <a:spcPts val="800"/>
                        </a:spcAft>
                      </a:pPr>
                      <a:r>
                        <a:rPr lang="en-HK" sz="2800">
                          <a:effectLst/>
                        </a:rPr>
                        <a:t>1/12/2019</a:t>
                      </a:r>
                      <a:endParaRPr lang="en-HK"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HK" sz="2800" dirty="0">
                          <a:effectLst/>
                        </a:rPr>
                        <a:t>73.4125</a:t>
                      </a:r>
                      <a:endParaRPr lang="en-HK" sz="1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67394754"/>
                  </a:ext>
                </a:extLst>
              </a:tr>
              <a:tr h="182880">
                <a:tc>
                  <a:txBody>
                    <a:bodyPr/>
                    <a:lstStyle/>
                    <a:p>
                      <a:pPr>
                        <a:lnSpc>
                          <a:spcPct val="107000"/>
                        </a:lnSpc>
                        <a:spcAft>
                          <a:spcPts val="800"/>
                        </a:spcAft>
                      </a:pPr>
                      <a:r>
                        <a:rPr lang="en-HK" sz="2800">
                          <a:effectLst/>
                        </a:rPr>
                        <a:t>1/12/2020</a:t>
                      </a:r>
                      <a:endParaRPr lang="en-HK"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HK" sz="2800" dirty="0">
                          <a:effectLst/>
                        </a:rPr>
                        <a:t>132.69</a:t>
                      </a:r>
                      <a:endParaRPr lang="en-HK" sz="1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677217925"/>
                  </a:ext>
                </a:extLst>
              </a:tr>
              <a:tr h="182880">
                <a:tc>
                  <a:txBody>
                    <a:bodyPr/>
                    <a:lstStyle/>
                    <a:p>
                      <a:pPr>
                        <a:lnSpc>
                          <a:spcPct val="107000"/>
                        </a:lnSpc>
                        <a:spcAft>
                          <a:spcPts val="800"/>
                        </a:spcAft>
                      </a:pPr>
                      <a:r>
                        <a:rPr lang="en-HK" sz="2800">
                          <a:effectLst/>
                        </a:rPr>
                        <a:t>1/12/2021</a:t>
                      </a:r>
                      <a:endParaRPr lang="en-HK"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HK" sz="2800" dirty="0">
                          <a:effectLst/>
                        </a:rPr>
                        <a:t>177.57</a:t>
                      </a:r>
                      <a:endParaRPr lang="en-HK" sz="1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529829991"/>
                  </a:ext>
                </a:extLst>
              </a:tr>
              <a:tr h="448310">
                <a:tc>
                  <a:txBody>
                    <a:bodyPr/>
                    <a:lstStyle/>
                    <a:p>
                      <a:pPr>
                        <a:lnSpc>
                          <a:spcPct val="107000"/>
                        </a:lnSpc>
                        <a:spcAft>
                          <a:spcPts val="800"/>
                        </a:spcAft>
                      </a:pPr>
                      <a:r>
                        <a:rPr lang="en-HK" sz="2800">
                          <a:effectLst/>
                        </a:rPr>
                        <a:t>1/8/2022 </a:t>
                      </a:r>
                      <a:endParaRPr lang="en-HK" sz="1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HK" sz="2800" dirty="0">
                          <a:effectLst/>
                        </a:rPr>
                        <a:t>171.52</a:t>
                      </a:r>
                      <a:endParaRPr lang="en-HK" sz="1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55580339"/>
                  </a:ext>
                </a:extLst>
              </a:tr>
            </a:tbl>
          </a:graphicData>
        </a:graphic>
      </p:graphicFrame>
      <p:sp>
        <p:nvSpPr>
          <p:cNvPr id="56" name="TextBox 55">
            <a:extLst>
              <a:ext uri="{FF2B5EF4-FFF2-40B4-BE49-F238E27FC236}">
                <a16:creationId xmlns:a16="http://schemas.microsoft.com/office/drawing/2014/main" id="{B6DE5D5B-704E-9F28-9F95-95A3EC161C25}"/>
              </a:ext>
            </a:extLst>
          </p:cNvPr>
          <p:cNvSpPr txBox="1"/>
          <p:nvPr/>
        </p:nvSpPr>
        <p:spPr>
          <a:xfrm>
            <a:off x="244536" y="128628"/>
            <a:ext cx="6096000" cy="584775"/>
          </a:xfrm>
          <a:prstGeom prst="rect">
            <a:avLst/>
          </a:prstGeom>
          <a:noFill/>
        </p:spPr>
        <p:txBody>
          <a:bodyPr wrap="square">
            <a:spAutoFit/>
          </a:bodyPr>
          <a:lstStyle/>
          <a:p>
            <a:r>
              <a:rPr lang="en-HK" sz="3200" b="1" i="0" dirty="0">
                <a:solidFill>
                  <a:schemeClr val="bg1"/>
                </a:solidFill>
                <a:effectLst/>
                <a:latin typeface="Yahoo Sans Finance"/>
              </a:rPr>
              <a:t>Apple Inc. (AAPL)</a:t>
            </a:r>
            <a:endParaRPr lang="en-HK" sz="3200" dirty="0">
              <a:solidFill>
                <a:schemeClr val="bg1"/>
              </a:solidFill>
            </a:endParaRPr>
          </a:p>
        </p:txBody>
      </p:sp>
      <p:sp>
        <p:nvSpPr>
          <p:cNvPr id="57" name="TextBox 56">
            <a:extLst>
              <a:ext uri="{FF2B5EF4-FFF2-40B4-BE49-F238E27FC236}">
                <a16:creationId xmlns:a16="http://schemas.microsoft.com/office/drawing/2014/main" id="{FFA1538B-EFD4-CBE9-CE9F-A3B663C70CAE}"/>
              </a:ext>
            </a:extLst>
          </p:cNvPr>
          <p:cNvSpPr txBox="1"/>
          <p:nvPr/>
        </p:nvSpPr>
        <p:spPr>
          <a:xfrm flipH="1">
            <a:off x="324463" y="6095999"/>
            <a:ext cx="4689987" cy="523220"/>
          </a:xfrm>
          <a:prstGeom prst="rect">
            <a:avLst/>
          </a:prstGeom>
          <a:noFill/>
        </p:spPr>
        <p:txBody>
          <a:bodyPr wrap="square" rtlCol="0">
            <a:spAutoFit/>
          </a:bodyPr>
          <a:lstStyle/>
          <a:p>
            <a:r>
              <a:rPr lang="en-US" sz="2800" dirty="0">
                <a:solidFill>
                  <a:schemeClr val="bg1"/>
                </a:solidFill>
              </a:rPr>
              <a:t>Source: Yahoo Finance</a:t>
            </a:r>
            <a:endParaRPr lang="en-HK" sz="2800" dirty="0">
              <a:solidFill>
                <a:schemeClr val="bg1"/>
              </a:solidFill>
            </a:endParaRPr>
          </a:p>
        </p:txBody>
      </p:sp>
      <p:sp>
        <p:nvSpPr>
          <p:cNvPr id="58" name="TextBox 57">
            <a:extLst>
              <a:ext uri="{FF2B5EF4-FFF2-40B4-BE49-F238E27FC236}">
                <a16:creationId xmlns:a16="http://schemas.microsoft.com/office/drawing/2014/main" id="{F1D8FBF5-9EF4-620F-22E8-3A114EDF1451}"/>
              </a:ext>
            </a:extLst>
          </p:cNvPr>
          <p:cNvSpPr txBox="1"/>
          <p:nvPr/>
        </p:nvSpPr>
        <p:spPr>
          <a:xfrm>
            <a:off x="93231" y="4590909"/>
            <a:ext cx="4921219" cy="461665"/>
          </a:xfrm>
          <a:prstGeom prst="rect">
            <a:avLst/>
          </a:prstGeom>
          <a:noFill/>
        </p:spPr>
        <p:txBody>
          <a:bodyPr wrap="none" rtlCol="0">
            <a:spAutoFit/>
          </a:bodyPr>
          <a:lstStyle/>
          <a:p>
            <a:r>
              <a:rPr lang="en-US" sz="2400" dirty="0">
                <a:solidFill>
                  <a:schemeClr val="bg1"/>
                </a:solidFill>
              </a:rPr>
              <a:t>Cook became permanent CEO at 2011</a:t>
            </a:r>
            <a:endParaRPr lang="en-HK" sz="2400" dirty="0">
              <a:solidFill>
                <a:schemeClr val="bg1"/>
              </a:solidFill>
            </a:endParaRPr>
          </a:p>
        </p:txBody>
      </p:sp>
    </p:spTree>
    <p:extLst>
      <p:ext uri="{BB962C8B-B14F-4D97-AF65-F5344CB8AC3E}">
        <p14:creationId xmlns:p14="http://schemas.microsoft.com/office/powerpoint/2010/main" val="24325052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F387509F-C347-8C8F-0A57-3C7CD0D391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76981"/>
            <a:ext cx="5954261" cy="434829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7E97410-45B5-6C92-C6B9-2CC286B55945}"/>
              </a:ext>
            </a:extLst>
          </p:cNvPr>
          <p:cNvSpPr txBox="1"/>
          <p:nvPr/>
        </p:nvSpPr>
        <p:spPr>
          <a:xfrm>
            <a:off x="6436042" y="4977558"/>
            <a:ext cx="5614219" cy="707886"/>
          </a:xfrm>
          <a:prstGeom prst="rect">
            <a:avLst/>
          </a:prstGeom>
          <a:noFill/>
        </p:spPr>
        <p:txBody>
          <a:bodyPr wrap="square">
            <a:spAutoFit/>
          </a:bodyPr>
          <a:lstStyle/>
          <a:p>
            <a:r>
              <a:rPr lang="en-US" sz="4000" b="1" i="0" dirty="0">
                <a:solidFill>
                  <a:srgbClr val="FFC000"/>
                </a:solidFill>
                <a:effectLst/>
                <a:latin typeface="Arial" panose="020B0604020202020204" pitchFamily="34" charset="0"/>
                <a:cs typeface="Arial" panose="020B0604020202020204" pitchFamily="34" charset="0"/>
              </a:rPr>
              <a:t>Dodd-Frank Act, 2010 </a:t>
            </a:r>
            <a:endParaRPr lang="en-HK" sz="4000" dirty="0">
              <a:solidFill>
                <a:srgbClr val="FFC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570B4E3-3FAB-F626-873A-FA595310EF21}"/>
              </a:ext>
            </a:extLst>
          </p:cNvPr>
          <p:cNvSpPr txBox="1"/>
          <p:nvPr/>
        </p:nvSpPr>
        <p:spPr>
          <a:xfrm>
            <a:off x="141739" y="885074"/>
            <a:ext cx="5875603" cy="3046988"/>
          </a:xfrm>
          <a:prstGeom prst="rect">
            <a:avLst/>
          </a:prstGeom>
          <a:noFill/>
        </p:spPr>
        <p:txBody>
          <a:bodyPr wrap="square" rtlCol="0">
            <a:spAutoFit/>
          </a:bodyPr>
          <a:lstStyle/>
          <a:p>
            <a:r>
              <a:rPr lang="en-US" sz="3200" b="1" dirty="0">
                <a:solidFill>
                  <a:srgbClr val="FFC000"/>
                </a:solidFill>
                <a:latin typeface="Arial" panose="020B0604020202020204" pitchFamily="34" charset="0"/>
                <a:cs typeface="Arial" panose="020B0604020202020204" pitchFamily="34" charset="0"/>
              </a:rPr>
              <a:t>Shareholders must be offered a </a:t>
            </a:r>
            <a:r>
              <a:rPr lang="en-US" sz="3200" b="1" i="1" u="sng" dirty="0">
                <a:solidFill>
                  <a:schemeClr val="bg1"/>
                </a:solidFill>
                <a:latin typeface="Arial" panose="020B0604020202020204" pitchFamily="34" charset="0"/>
                <a:cs typeface="Arial" panose="020B0604020202020204" pitchFamily="34" charset="0"/>
              </a:rPr>
              <a:t>nonbinding</a:t>
            </a:r>
            <a:r>
              <a:rPr lang="en-US" sz="3200" b="1" dirty="0">
                <a:solidFill>
                  <a:srgbClr val="FFC000"/>
                </a:solidFill>
                <a:latin typeface="Arial" panose="020B0604020202020204" pitchFamily="34" charset="0"/>
                <a:cs typeface="Arial" panose="020B0604020202020204" pitchFamily="34" charset="0"/>
              </a:rPr>
              <a:t> vote on approval (or not) of executive pay at least once every three years effective 21 January 2011</a:t>
            </a:r>
            <a:endParaRPr lang="en-HK" sz="3200" b="1" dirty="0">
              <a:solidFill>
                <a:srgbClr val="FFC000"/>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11FA8C80-2A65-38CC-893F-42BDD2C119FD}"/>
              </a:ext>
            </a:extLst>
          </p:cNvPr>
          <p:cNvSpPr txBox="1"/>
          <p:nvPr/>
        </p:nvSpPr>
        <p:spPr>
          <a:xfrm>
            <a:off x="2212258" y="5685444"/>
            <a:ext cx="9720866" cy="584775"/>
          </a:xfrm>
          <a:prstGeom prst="rect">
            <a:avLst/>
          </a:prstGeom>
          <a:noFill/>
        </p:spPr>
        <p:txBody>
          <a:bodyPr wrap="none" rtlCol="0">
            <a:spAutoFit/>
          </a:bodyPr>
          <a:lstStyle/>
          <a:p>
            <a:r>
              <a:rPr lang="en-US" sz="3200" b="1" dirty="0">
                <a:solidFill>
                  <a:srgbClr val="FFC000"/>
                </a:solidFill>
                <a:latin typeface="Arial" panose="020B0604020202020204" pitchFamily="34" charset="0"/>
                <a:cs typeface="Arial" panose="020B0604020202020204" pitchFamily="34" charset="0"/>
              </a:rPr>
              <a:t>Wall Street Reform and Consumer Protection Act</a:t>
            </a:r>
            <a:endParaRPr lang="en-HK" sz="3200" b="1" dirty="0">
              <a:solidFill>
                <a:srgbClr val="FFC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9991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47AFF56-87B4-D9E9-1159-F2ECB2435334}"/>
              </a:ext>
            </a:extLst>
          </p:cNvPr>
          <p:cNvSpPr txBox="1"/>
          <p:nvPr/>
        </p:nvSpPr>
        <p:spPr>
          <a:xfrm>
            <a:off x="2595715" y="2647294"/>
            <a:ext cx="7610170" cy="923330"/>
          </a:xfrm>
          <a:prstGeom prst="rect">
            <a:avLst/>
          </a:prstGeom>
          <a:noFill/>
        </p:spPr>
        <p:txBody>
          <a:bodyPr wrap="square">
            <a:spAutoFit/>
          </a:bodyPr>
          <a:lstStyle/>
          <a:p>
            <a:pPr algn="l"/>
            <a:r>
              <a:rPr lang="en-US" sz="5400" b="1" i="0" dirty="0">
                <a:solidFill>
                  <a:srgbClr val="FFC000"/>
                </a:solidFill>
                <a:effectLst/>
                <a:latin typeface="Arial" panose="020B0604020202020204" pitchFamily="34" charset="0"/>
                <a:cs typeface="Arial" panose="020B0604020202020204" pitchFamily="34" charset="0"/>
              </a:rPr>
              <a:t>Who is an executive?</a:t>
            </a:r>
          </a:p>
        </p:txBody>
      </p:sp>
    </p:spTree>
    <p:extLst>
      <p:ext uri="{BB962C8B-B14F-4D97-AF65-F5344CB8AC3E}">
        <p14:creationId xmlns:p14="http://schemas.microsoft.com/office/powerpoint/2010/main" val="108982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pic>
        <p:nvPicPr>
          <p:cNvPr id="1028" name="Picture 4" descr="Ceo chief executive officer text wooden cube blocks on table background. idea, strategy, advertising, marketing, keyword and content concept - 180949841">
            <a:extLst>
              <a:ext uri="{FF2B5EF4-FFF2-40B4-BE49-F238E27FC236}">
                <a16:creationId xmlns:a16="http://schemas.microsoft.com/office/drawing/2014/main" id="{574BAD5D-9005-FA10-BA95-EC30EB38A5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764" y="246490"/>
            <a:ext cx="4746996" cy="3165641"/>
          </a:xfrm>
          <a:prstGeom prst="rect">
            <a:avLst/>
          </a:prstGeom>
          <a:noFill/>
          <a:effectLst>
            <a:softEdge rad="63500"/>
          </a:effectLst>
          <a:extLst>
            <a:ext uri="{909E8E84-426E-40DD-AFC4-6F175D3DCCD1}">
              <a14:hiddenFill xmlns:a14="http://schemas.microsoft.com/office/drawing/2010/main">
                <a:solidFill>
                  <a:srgbClr val="FFFFFF"/>
                </a:solidFill>
              </a14:hiddenFill>
            </a:ext>
          </a:extLst>
        </p:spPr>
      </p:pic>
      <p:pic>
        <p:nvPicPr>
          <p:cNvPr id="1030" name="Picture 6" descr="Boss letters on wooden cubes for chief executiveofficer on red background. general director business concept. - 155478564">
            <a:extLst>
              <a:ext uri="{FF2B5EF4-FFF2-40B4-BE49-F238E27FC236}">
                <a16:creationId xmlns:a16="http://schemas.microsoft.com/office/drawing/2014/main" id="{B744B10D-AE33-B7FA-7447-A350131ABC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3009" y="3741363"/>
            <a:ext cx="5320605" cy="2870148"/>
          </a:xfrm>
          <a:prstGeom prst="rect">
            <a:avLst/>
          </a:prstGeom>
          <a:noFill/>
          <a:effectLst>
            <a:softEdge rad="63500"/>
          </a:effectLst>
          <a:extLst>
            <a:ext uri="{909E8E84-426E-40DD-AFC4-6F175D3DCCD1}">
              <a14:hiddenFill xmlns:a14="http://schemas.microsoft.com/office/drawing/2010/main">
                <a:solidFill>
                  <a:srgbClr val="FFFFFF"/>
                </a:solidFill>
              </a14:hiddenFill>
            </a:ext>
          </a:extLst>
        </p:spPr>
      </p:pic>
      <p:pic>
        <p:nvPicPr>
          <p:cNvPr id="1032" name="Picture 8" descr="Word coo on wooden blocks, white background, business concept. business and finance - 188370683">
            <a:extLst>
              <a:ext uri="{FF2B5EF4-FFF2-40B4-BE49-F238E27FC236}">
                <a16:creationId xmlns:a16="http://schemas.microsoft.com/office/drawing/2014/main" id="{2181BE43-C1CD-717E-50B5-E8F8A2120A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63010" y="246490"/>
            <a:ext cx="5320604" cy="3165641"/>
          </a:xfrm>
          <a:prstGeom prst="rect">
            <a:avLst/>
          </a:prstGeom>
          <a:noFill/>
          <a:effectLst>
            <a:softEdge rad="63500"/>
          </a:effectLst>
          <a:extLst>
            <a:ext uri="{909E8E84-426E-40DD-AFC4-6F175D3DCCD1}">
              <a14:hiddenFill xmlns:a14="http://schemas.microsoft.com/office/drawing/2010/main">
                <a:solidFill>
                  <a:srgbClr val="FFFFFF"/>
                </a:solidFill>
              </a14:hiddenFill>
            </a:ext>
          </a:extLst>
        </p:spPr>
      </p:pic>
      <p:pic>
        <p:nvPicPr>
          <p:cNvPr id="1034" name="Picture 10" descr="Cfo chief financial officer on the wooden block leadership strategy management finance business concept. - 162652663">
            <a:extLst>
              <a:ext uri="{FF2B5EF4-FFF2-40B4-BE49-F238E27FC236}">
                <a16:creationId xmlns:a16="http://schemas.microsoft.com/office/drawing/2014/main" id="{F502EC26-E8F8-66B0-F777-68D0F8B69C8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1144" y="3741363"/>
            <a:ext cx="4706615" cy="2870147"/>
          </a:xfrm>
          <a:prstGeom prst="rect">
            <a:avLst/>
          </a:prstGeom>
          <a:noFill/>
          <a:effectLst>
            <a:softEdge rad="63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696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3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3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47AFF56-87B4-D9E9-1159-F2ECB2435334}"/>
              </a:ext>
            </a:extLst>
          </p:cNvPr>
          <p:cNvSpPr txBox="1"/>
          <p:nvPr/>
        </p:nvSpPr>
        <p:spPr>
          <a:xfrm>
            <a:off x="971550" y="1780519"/>
            <a:ext cx="10382250" cy="2585323"/>
          </a:xfrm>
          <a:prstGeom prst="rect">
            <a:avLst/>
          </a:prstGeom>
          <a:noFill/>
        </p:spPr>
        <p:txBody>
          <a:bodyPr wrap="square">
            <a:spAutoFit/>
          </a:bodyPr>
          <a:lstStyle/>
          <a:p>
            <a:pPr algn="ctr"/>
            <a:r>
              <a:rPr lang="en-US" sz="5400" b="1" dirty="0">
                <a:solidFill>
                  <a:srgbClr val="FFC000"/>
                </a:solidFill>
                <a:latin typeface="Arial" panose="020B0604020202020204" pitchFamily="34" charset="0"/>
                <a:cs typeface="Arial" panose="020B0604020202020204" pitchFamily="34" charset="0"/>
              </a:rPr>
              <a:t>Executive Compensation : </a:t>
            </a:r>
          </a:p>
          <a:p>
            <a:pPr algn="ctr"/>
            <a:r>
              <a:rPr lang="en-US" sz="5400" b="1" dirty="0">
                <a:solidFill>
                  <a:srgbClr val="FFC000"/>
                </a:solidFill>
                <a:latin typeface="Arial" panose="020B0604020202020204" pitchFamily="34" charset="0"/>
                <a:cs typeface="Arial" panose="020B0604020202020204" pitchFamily="34" charset="0"/>
              </a:rPr>
              <a:t>what are its elements?</a:t>
            </a:r>
          </a:p>
          <a:p>
            <a:pPr algn="l"/>
            <a:endParaRPr lang="en-US" sz="5400" b="1" i="0" dirty="0">
              <a:effectLst/>
              <a:latin typeface="Muli"/>
            </a:endParaRPr>
          </a:p>
        </p:txBody>
      </p:sp>
    </p:spTree>
    <p:extLst>
      <p:ext uri="{BB962C8B-B14F-4D97-AF65-F5344CB8AC3E}">
        <p14:creationId xmlns:p14="http://schemas.microsoft.com/office/powerpoint/2010/main" val="15233453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B348F32-2041-08F7-C668-E8F798ADEE9F}"/>
              </a:ext>
            </a:extLst>
          </p:cNvPr>
          <p:cNvSpPr txBox="1"/>
          <p:nvPr/>
        </p:nvSpPr>
        <p:spPr>
          <a:xfrm>
            <a:off x="1446276" y="3197364"/>
            <a:ext cx="1725152" cy="707886"/>
          </a:xfrm>
          <a:prstGeom prst="rect">
            <a:avLst/>
          </a:prstGeom>
          <a:noFill/>
        </p:spPr>
        <p:txBody>
          <a:bodyPr wrap="none" rtlCol="0">
            <a:spAutoFit/>
          </a:bodyPr>
          <a:lstStyle/>
          <a:p>
            <a:r>
              <a:rPr lang="en-HK" sz="4000" b="1" dirty="0">
                <a:solidFill>
                  <a:srgbClr val="FFC000"/>
                </a:solidFill>
                <a:latin typeface="Arial" panose="020B0604020202020204" pitchFamily="34" charset="0"/>
                <a:cs typeface="Arial" panose="020B0604020202020204" pitchFamily="34" charset="0"/>
              </a:rPr>
              <a:t>Salary</a:t>
            </a:r>
          </a:p>
        </p:txBody>
      </p:sp>
      <p:sp>
        <p:nvSpPr>
          <p:cNvPr id="3" name="TextBox 2">
            <a:extLst>
              <a:ext uri="{FF2B5EF4-FFF2-40B4-BE49-F238E27FC236}">
                <a16:creationId xmlns:a16="http://schemas.microsoft.com/office/drawing/2014/main" id="{D4F3E05A-D3E3-6480-E6BD-586E6CABC04B}"/>
              </a:ext>
            </a:extLst>
          </p:cNvPr>
          <p:cNvSpPr txBox="1"/>
          <p:nvPr/>
        </p:nvSpPr>
        <p:spPr>
          <a:xfrm>
            <a:off x="8554869" y="3905250"/>
            <a:ext cx="2209259" cy="707886"/>
          </a:xfrm>
          <a:prstGeom prst="rect">
            <a:avLst/>
          </a:prstGeom>
          <a:noFill/>
        </p:spPr>
        <p:txBody>
          <a:bodyPr wrap="none" rtlCol="0">
            <a:spAutoFit/>
          </a:bodyPr>
          <a:lstStyle/>
          <a:p>
            <a:r>
              <a:rPr lang="en-HK" sz="4000" b="1" dirty="0">
                <a:solidFill>
                  <a:srgbClr val="FFC000"/>
                </a:solidFill>
                <a:latin typeface="Arial" panose="020B0604020202020204" pitchFamily="34" charset="0"/>
                <a:cs typeface="Arial" panose="020B0604020202020204" pitchFamily="34" charset="0"/>
              </a:rPr>
              <a:t>Benefits</a:t>
            </a:r>
          </a:p>
        </p:txBody>
      </p:sp>
      <p:sp>
        <p:nvSpPr>
          <p:cNvPr id="6" name="TextBox 5">
            <a:extLst>
              <a:ext uri="{FF2B5EF4-FFF2-40B4-BE49-F238E27FC236}">
                <a16:creationId xmlns:a16="http://schemas.microsoft.com/office/drawing/2014/main" id="{9F395244-0D4C-2E32-A7ED-1EDA226CFCD8}"/>
              </a:ext>
            </a:extLst>
          </p:cNvPr>
          <p:cNvSpPr txBox="1"/>
          <p:nvPr/>
        </p:nvSpPr>
        <p:spPr>
          <a:xfrm>
            <a:off x="6329816" y="6052132"/>
            <a:ext cx="2949846" cy="707886"/>
          </a:xfrm>
          <a:prstGeom prst="rect">
            <a:avLst/>
          </a:prstGeom>
          <a:noFill/>
        </p:spPr>
        <p:txBody>
          <a:bodyPr wrap="none" rtlCol="0">
            <a:spAutoFit/>
          </a:bodyPr>
          <a:lstStyle/>
          <a:p>
            <a:r>
              <a:rPr lang="en-HK" sz="4000" b="1" dirty="0">
                <a:solidFill>
                  <a:srgbClr val="FFC000"/>
                </a:solidFill>
                <a:latin typeface="Arial" panose="020B0604020202020204" pitchFamily="34" charset="0"/>
                <a:cs typeface="Arial" panose="020B0604020202020204" pitchFamily="34" charset="0"/>
              </a:rPr>
              <a:t>Perquisites</a:t>
            </a:r>
          </a:p>
        </p:txBody>
      </p:sp>
      <p:pic>
        <p:nvPicPr>
          <p:cNvPr id="2052" name="Picture 4" descr="See the source image">
            <a:extLst>
              <a:ext uri="{FF2B5EF4-FFF2-40B4-BE49-F238E27FC236}">
                <a16:creationId xmlns:a16="http://schemas.microsoft.com/office/drawing/2014/main" id="{0C3B0841-A5D5-AD2B-396B-C16EC245FF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051" y="40220"/>
            <a:ext cx="4653944" cy="3100690"/>
          </a:xfrm>
          <a:prstGeom prst="rect">
            <a:avLst/>
          </a:prstGeom>
          <a:noFill/>
          <a:effectLst>
            <a:softEdge rad="63500"/>
          </a:effectLst>
          <a:extLst>
            <a:ext uri="{909E8E84-426E-40DD-AFC4-6F175D3DCCD1}">
              <a14:hiddenFill xmlns:a14="http://schemas.microsoft.com/office/drawing/2010/main">
                <a:solidFill>
                  <a:srgbClr val="FFFFFF"/>
                </a:solidFill>
              </a14:hiddenFill>
            </a:ext>
          </a:extLst>
        </p:spPr>
      </p:pic>
      <p:pic>
        <p:nvPicPr>
          <p:cNvPr id="2054" name="Picture 6" descr="See the source image">
            <a:extLst>
              <a:ext uri="{FF2B5EF4-FFF2-40B4-BE49-F238E27FC236}">
                <a16:creationId xmlns:a16="http://schemas.microsoft.com/office/drawing/2014/main" id="{4D2C3698-5C77-6E22-A9AF-5CF50FAB61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8427" y="40219"/>
            <a:ext cx="6692522" cy="3865031"/>
          </a:xfrm>
          <a:prstGeom prst="rect">
            <a:avLst/>
          </a:prstGeom>
          <a:noFill/>
          <a:effectLst>
            <a:softEdge rad="63500"/>
          </a:effectLst>
          <a:extLst>
            <a:ext uri="{909E8E84-426E-40DD-AFC4-6F175D3DCCD1}">
              <a14:hiddenFill xmlns:a14="http://schemas.microsoft.com/office/drawing/2010/main">
                <a:solidFill>
                  <a:srgbClr val="FFFFFF"/>
                </a:solidFill>
              </a14:hiddenFill>
            </a:ext>
          </a:extLst>
        </p:spPr>
      </p:pic>
      <p:pic>
        <p:nvPicPr>
          <p:cNvPr id="2056" name="Picture 8" descr="See the source image">
            <a:extLst>
              <a:ext uri="{FF2B5EF4-FFF2-40B4-BE49-F238E27FC236}">
                <a16:creationId xmlns:a16="http://schemas.microsoft.com/office/drawing/2014/main" id="{04E4E675-FE22-195F-B7B1-461BA8F3DEA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5209" y="4065374"/>
            <a:ext cx="6154607" cy="2671874"/>
          </a:xfrm>
          <a:prstGeom prst="rect">
            <a:avLst/>
          </a:prstGeom>
          <a:noFill/>
          <a:effectLst>
            <a:softEdge rad="63500"/>
          </a:effectLst>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E7A476E0-90C4-6298-5482-B4115A25CAA4}"/>
              </a:ext>
            </a:extLst>
          </p:cNvPr>
          <p:cNvSpPr txBox="1"/>
          <p:nvPr/>
        </p:nvSpPr>
        <p:spPr>
          <a:xfrm>
            <a:off x="9279662" y="6144465"/>
            <a:ext cx="2900218" cy="523220"/>
          </a:xfrm>
          <a:prstGeom prst="rect">
            <a:avLst/>
          </a:prstGeom>
          <a:noFill/>
        </p:spPr>
        <p:txBody>
          <a:bodyPr wrap="none" rtlCol="0">
            <a:spAutoFit/>
          </a:bodyPr>
          <a:lstStyle/>
          <a:p>
            <a:r>
              <a:rPr lang="en-HK" sz="2800" b="1" dirty="0">
                <a:solidFill>
                  <a:srgbClr val="FFC000"/>
                </a:solidFill>
              </a:rPr>
              <a:t>(not for everyone)</a:t>
            </a:r>
          </a:p>
        </p:txBody>
      </p:sp>
    </p:spTree>
    <p:extLst>
      <p:ext uri="{BB962C8B-B14F-4D97-AF65-F5344CB8AC3E}">
        <p14:creationId xmlns:p14="http://schemas.microsoft.com/office/powerpoint/2010/main" val="1518154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5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5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6" grpId="0"/>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B348F32-2041-08F7-C668-E8F798ADEE9F}"/>
              </a:ext>
            </a:extLst>
          </p:cNvPr>
          <p:cNvSpPr txBox="1"/>
          <p:nvPr/>
        </p:nvSpPr>
        <p:spPr>
          <a:xfrm>
            <a:off x="198115" y="3908791"/>
            <a:ext cx="5506725" cy="646331"/>
          </a:xfrm>
          <a:prstGeom prst="rect">
            <a:avLst/>
          </a:prstGeom>
          <a:noFill/>
        </p:spPr>
        <p:txBody>
          <a:bodyPr wrap="square" rtlCol="0">
            <a:spAutoFit/>
          </a:bodyPr>
          <a:lstStyle/>
          <a:p>
            <a:r>
              <a:rPr lang="en-HK" sz="3600" b="1" dirty="0">
                <a:solidFill>
                  <a:srgbClr val="FFC000"/>
                </a:solidFill>
                <a:latin typeface="Arial" panose="020B0604020202020204" pitchFamily="34" charset="0"/>
                <a:cs typeface="Arial" panose="020B0604020202020204" pitchFamily="34" charset="0"/>
              </a:rPr>
              <a:t>Short-term incentives</a:t>
            </a:r>
          </a:p>
        </p:txBody>
      </p:sp>
      <p:sp>
        <p:nvSpPr>
          <p:cNvPr id="7" name="TextBox 6">
            <a:extLst>
              <a:ext uri="{FF2B5EF4-FFF2-40B4-BE49-F238E27FC236}">
                <a16:creationId xmlns:a16="http://schemas.microsoft.com/office/drawing/2014/main" id="{B345AD0B-B16E-CF20-7886-9E98E557D882}"/>
              </a:ext>
            </a:extLst>
          </p:cNvPr>
          <p:cNvSpPr txBox="1"/>
          <p:nvPr/>
        </p:nvSpPr>
        <p:spPr>
          <a:xfrm>
            <a:off x="6080316" y="3897483"/>
            <a:ext cx="5140305" cy="646331"/>
          </a:xfrm>
          <a:prstGeom prst="rect">
            <a:avLst/>
          </a:prstGeom>
          <a:noFill/>
        </p:spPr>
        <p:txBody>
          <a:bodyPr wrap="square" rtlCol="0">
            <a:spAutoFit/>
          </a:bodyPr>
          <a:lstStyle/>
          <a:p>
            <a:r>
              <a:rPr lang="en-HK" sz="3600" b="1" dirty="0">
                <a:solidFill>
                  <a:srgbClr val="FFC000"/>
                </a:solidFill>
                <a:latin typeface="Arial" panose="020B0604020202020204" pitchFamily="34" charset="0"/>
                <a:cs typeface="Arial" panose="020B0604020202020204" pitchFamily="34" charset="0"/>
              </a:rPr>
              <a:t>Long-term incentives</a:t>
            </a:r>
          </a:p>
        </p:txBody>
      </p:sp>
      <p:sp>
        <p:nvSpPr>
          <p:cNvPr id="8" name="TextBox 7">
            <a:extLst>
              <a:ext uri="{FF2B5EF4-FFF2-40B4-BE49-F238E27FC236}">
                <a16:creationId xmlns:a16="http://schemas.microsoft.com/office/drawing/2014/main" id="{FF41FA1E-C162-7AA6-8B58-EF158D9B7C8C}"/>
              </a:ext>
            </a:extLst>
          </p:cNvPr>
          <p:cNvSpPr txBox="1"/>
          <p:nvPr/>
        </p:nvSpPr>
        <p:spPr>
          <a:xfrm>
            <a:off x="198115" y="4542768"/>
            <a:ext cx="11397983" cy="646331"/>
          </a:xfrm>
          <a:prstGeom prst="rect">
            <a:avLst/>
          </a:prstGeom>
          <a:noFill/>
        </p:spPr>
        <p:txBody>
          <a:bodyPr wrap="square" rtlCol="0">
            <a:spAutoFit/>
          </a:bodyPr>
          <a:lstStyle/>
          <a:p>
            <a:r>
              <a:rPr lang="en-HK" sz="3600" b="1" dirty="0">
                <a:solidFill>
                  <a:srgbClr val="FFC000"/>
                </a:solidFill>
                <a:latin typeface="Arial" panose="020B0604020202020204" pitchFamily="34" charset="0"/>
                <a:cs typeface="Arial" panose="020B0604020202020204" pitchFamily="34" charset="0"/>
              </a:rPr>
              <a:t>Both incentives are related to </a:t>
            </a:r>
            <a:r>
              <a:rPr lang="en-HK" sz="3600" b="1" dirty="0">
                <a:solidFill>
                  <a:schemeClr val="bg1"/>
                </a:solidFill>
                <a:latin typeface="Arial" panose="020B0604020202020204" pitchFamily="34" charset="0"/>
                <a:cs typeface="Arial" panose="020B0604020202020204" pitchFamily="34" charset="0"/>
              </a:rPr>
              <a:t>performance</a:t>
            </a:r>
            <a:r>
              <a:rPr lang="en-HK" sz="3600" b="1" dirty="0">
                <a:solidFill>
                  <a:srgbClr val="FFC000"/>
                </a:solidFill>
                <a:latin typeface="Arial" panose="020B0604020202020204" pitchFamily="34" charset="0"/>
                <a:cs typeface="Arial" panose="020B0604020202020204" pitchFamily="34" charset="0"/>
              </a:rPr>
              <a:t>.</a:t>
            </a:r>
          </a:p>
        </p:txBody>
      </p:sp>
      <p:sp>
        <p:nvSpPr>
          <p:cNvPr id="9" name="TextBox 8">
            <a:extLst>
              <a:ext uri="{FF2B5EF4-FFF2-40B4-BE49-F238E27FC236}">
                <a16:creationId xmlns:a16="http://schemas.microsoft.com/office/drawing/2014/main" id="{643D5222-F5B2-55D7-AAC4-49A7C154F96C}"/>
              </a:ext>
            </a:extLst>
          </p:cNvPr>
          <p:cNvSpPr txBox="1"/>
          <p:nvPr/>
        </p:nvSpPr>
        <p:spPr>
          <a:xfrm>
            <a:off x="198114" y="5211623"/>
            <a:ext cx="11397983" cy="646331"/>
          </a:xfrm>
          <a:prstGeom prst="rect">
            <a:avLst/>
          </a:prstGeom>
          <a:noFill/>
        </p:spPr>
        <p:txBody>
          <a:bodyPr wrap="square" rtlCol="0">
            <a:spAutoFit/>
          </a:bodyPr>
          <a:lstStyle/>
          <a:p>
            <a:r>
              <a:rPr lang="en-HK" sz="3600" b="1" dirty="0">
                <a:solidFill>
                  <a:srgbClr val="FFC000"/>
                </a:solidFill>
                <a:latin typeface="Arial" panose="020B0604020202020204" pitchFamily="34" charset="0"/>
                <a:cs typeface="Arial" panose="020B0604020202020204" pitchFamily="34" charset="0"/>
              </a:rPr>
              <a:t>Short-term incentives create </a:t>
            </a:r>
            <a:r>
              <a:rPr lang="en-HK" sz="3600" b="1" i="1" u="sng" dirty="0">
                <a:solidFill>
                  <a:schemeClr val="bg1"/>
                </a:solidFill>
                <a:latin typeface="Arial" panose="020B0604020202020204" pitchFamily="34" charset="0"/>
                <a:cs typeface="Arial" panose="020B0604020202020204" pitchFamily="34" charset="0"/>
              </a:rPr>
              <a:t>income</a:t>
            </a:r>
            <a:r>
              <a:rPr lang="en-HK" sz="3600" b="1" dirty="0">
                <a:solidFill>
                  <a:srgbClr val="FFC000"/>
                </a:solidFill>
                <a:latin typeface="Arial" panose="020B0604020202020204" pitchFamily="34" charset="0"/>
                <a:cs typeface="Arial" panose="020B0604020202020204" pitchFamily="34" charset="0"/>
              </a:rPr>
              <a:t>.</a:t>
            </a:r>
          </a:p>
        </p:txBody>
      </p:sp>
      <p:sp>
        <p:nvSpPr>
          <p:cNvPr id="10" name="TextBox 9">
            <a:extLst>
              <a:ext uri="{FF2B5EF4-FFF2-40B4-BE49-F238E27FC236}">
                <a16:creationId xmlns:a16="http://schemas.microsoft.com/office/drawing/2014/main" id="{9E5CB6DF-F9A2-299D-F0F3-D6F8500247AA}"/>
              </a:ext>
            </a:extLst>
          </p:cNvPr>
          <p:cNvSpPr txBox="1"/>
          <p:nvPr/>
        </p:nvSpPr>
        <p:spPr>
          <a:xfrm>
            <a:off x="209486" y="5970307"/>
            <a:ext cx="11397983" cy="646331"/>
          </a:xfrm>
          <a:prstGeom prst="rect">
            <a:avLst/>
          </a:prstGeom>
          <a:noFill/>
        </p:spPr>
        <p:txBody>
          <a:bodyPr wrap="square" rtlCol="0">
            <a:spAutoFit/>
          </a:bodyPr>
          <a:lstStyle/>
          <a:p>
            <a:r>
              <a:rPr lang="en-HK" sz="3600" b="1" dirty="0">
                <a:solidFill>
                  <a:srgbClr val="FFC000"/>
                </a:solidFill>
                <a:latin typeface="Arial" panose="020B0604020202020204" pitchFamily="34" charset="0"/>
                <a:cs typeface="Arial" panose="020B0604020202020204" pitchFamily="34" charset="0"/>
              </a:rPr>
              <a:t>Long-term incentives create </a:t>
            </a:r>
            <a:r>
              <a:rPr lang="en-HK" sz="3600" b="1" i="1" u="sng" dirty="0">
                <a:solidFill>
                  <a:schemeClr val="bg1"/>
                </a:solidFill>
                <a:latin typeface="Arial" panose="020B0604020202020204" pitchFamily="34" charset="0"/>
                <a:cs typeface="Arial" panose="020B0604020202020204" pitchFamily="34" charset="0"/>
              </a:rPr>
              <a:t>wealth</a:t>
            </a:r>
            <a:r>
              <a:rPr lang="en-HK" sz="3600" b="1" dirty="0">
                <a:solidFill>
                  <a:srgbClr val="FFC000"/>
                </a:solidFill>
                <a:latin typeface="Arial" panose="020B0604020202020204" pitchFamily="34" charset="0"/>
                <a:cs typeface="Arial" panose="020B0604020202020204" pitchFamily="34" charset="0"/>
              </a:rPr>
              <a:t>.</a:t>
            </a:r>
          </a:p>
        </p:txBody>
      </p:sp>
      <p:pic>
        <p:nvPicPr>
          <p:cNvPr id="3074" name="Picture 2" descr="See related image detail">
            <a:extLst>
              <a:ext uri="{FF2B5EF4-FFF2-40B4-BE49-F238E27FC236}">
                <a16:creationId xmlns:a16="http://schemas.microsoft.com/office/drawing/2014/main" id="{3DB19CA9-E3FB-7632-88AE-B82BAFB979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832" y="134001"/>
            <a:ext cx="5345674" cy="3759562"/>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ee the source image">
            <a:extLst>
              <a:ext uri="{FF2B5EF4-FFF2-40B4-BE49-F238E27FC236}">
                <a16:creationId xmlns:a16="http://schemas.microsoft.com/office/drawing/2014/main" id="{93896A3C-7C75-2264-7930-A556286FA9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08478" y="77597"/>
            <a:ext cx="4749125" cy="3815966"/>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DA30A4B0-8C83-453E-4463-1780233B56E9}"/>
              </a:ext>
            </a:extLst>
          </p:cNvPr>
          <p:cNvSpPr txBox="1"/>
          <p:nvPr/>
        </p:nvSpPr>
        <p:spPr>
          <a:xfrm>
            <a:off x="10595088" y="1475173"/>
            <a:ext cx="1596912" cy="1077218"/>
          </a:xfrm>
          <a:prstGeom prst="rect">
            <a:avLst/>
          </a:prstGeom>
          <a:noFill/>
        </p:spPr>
        <p:txBody>
          <a:bodyPr wrap="none" rtlCol="0">
            <a:spAutoFit/>
          </a:bodyPr>
          <a:lstStyle/>
          <a:p>
            <a:r>
              <a:rPr lang="en-HK" sz="3200" b="1" i="1" dirty="0">
                <a:solidFill>
                  <a:srgbClr val="FFC000"/>
                </a:solidFill>
                <a:latin typeface="Arial" panose="020B0604020202020204" pitchFamily="34" charset="0"/>
                <a:cs typeface="Arial" panose="020B0604020202020204" pitchFamily="34" charset="0"/>
              </a:rPr>
              <a:t>Stock</a:t>
            </a:r>
          </a:p>
          <a:p>
            <a:r>
              <a:rPr lang="en-HK" sz="3200" b="1" i="1" dirty="0">
                <a:solidFill>
                  <a:srgbClr val="FFC000"/>
                </a:solidFill>
                <a:latin typeface="Arial" panose="020B0604020202020204" pitchFamily="34" charset="0"/>
                <a:cs typeface="Arial" panose="020B0604020202020204" pitchFamily="34" charset="0"/>
              </a:rPr>
              <a:t>awards</a:t>
            </a:r>
            <a:endParaRPr lang="en-HK" b="1" i="1" dirty="0">
              <a:solidFill>
                <a:srgbClr val="FFC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00683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7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8" grpId="0"/>
      <p:bldP spid="9" grpId="0"/>
      <p:bldP spid="10" grpId="0"/>
      <p:bldP spid="11"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pic>
        <p:nvPicPr>
          <p:cNvPr id="1026" name="Picture 2" descr="Apple shareholders are being encouraged to vote against a $100 million compensation package for CEO Tim Cook.">
            <a:extLst>
              <a:ext uri="{FF2B5EF4-FFF2-40B4-BE49-F238E27FC236}">
                <a16:creationId xmlns:a16="http://schemas.microsoft.com/office/drawing/2014/main" id="{D825B53E-DCB0-D713-5A23-1ACFA65242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20466" y="882527"/>
            <a:ext cx="5682082" cy="5016696"/>
          </a:xfrm>
          <a:prstGeom prst="rect">
            <a:avLst/>
          </a:prstGeom>
          <a:noFill/>
          <a:effectLst>
            <a:softEdge rad="101600"/>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C32E8B7-284C-733D-C04B-E23C7089BEB9}"/>
              </a:ext>
            </a:extLst>
          </p:cNvPr>
          <p:cNvSpPr txBox="1"/>
          <p:nvPr/>
        </p:nvSpPr>
        <p:spPr>
          <a:xfrm>
            <a:off x="203646" y="382012"/>
            <a:ext cx="6102626" cy="3046988"/>
          </a:xfrm>
          <a:prstGeom prst="rect">
            <a:avLst/>
          </a:prstGeom>
          <a:noFill/>
        </p:spPr>
        <p:txBody>
          <a:bodyPr wrap="square">
            <a:spAutoFit/>
          </a:bodyPr>
          <a:lstStyle/>
          <a:p>
            <a:r>
              <a:rPr lang="en-US" sz="3200" b="0" i="0" dirty="0">
                <a:solidFill>
                  <a:srgbClr val="FFC000"/>
                </a:solidFill>
                <a:effectLst/>
                <a:latin typeface="Arial" panose="020B0604020202020204" pitchFamily="34" charset="0"/>
                <a:cs typeface="Arial" panose="020B0604020202020204" pitchFamily="34" charset="0"/>
              </a:rPr>
              <a:t>In a letter to shareholders, the ISS said there are "significant concerns" over the "design and magnitude" of the package. "</a:t>
            </a:r>
            <a:r>
              <a:rPr lang="en-US" sz="3200" b="0" i="0" dirty="0">
                <a:solidFill>
                  <a:schemeClr val="bg1"/>
                </a:solidFill>
                <a:effectLst/>
                <a:latin typeface="Arial" panose="020B0604020202020204" pitchFamily="34" charset="0"/>
                <a:cs typeface="Arial" panose="020B0604020202020204" pitchFamily="34" charset="0"/>
              </a:rPr>
              <a:t>Half of the award lacks performance criteria</a:t>
            </a:r>
            <a:r>
              <a:rPr lang="en-US" sz="3200" b="0" i="0" dirty="0">
                <a:solidFill>
                  <a:srgbClr val="FFC000"/>
                </a:solidFill>
                <a:effectLst/>
                <a:latin typeface="Arial" panose="020B0604020202020204" pitchFamily="34" charset="0"/>
                <a:cs typeface="Arial" panose="020B0604020202020204" pitchFamily="34" charset="0"/>
              </a:rPr>
              <a:t>," ISS said.</a:t>
            </a:r>
            <a:endParaRPr lang="en-HK" sz="3200" dirty="0">
              <a:solidFill>
                <a:srgbClr val="FFC000"/>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9227ADC4-8365-9217-799A-D3F807F5A225}"/>
              </a:ext>
            </a:extLst>
          </p:cNvPr>
          <p:cNvSpPr txBox="1"/>
          <p:nvPr/>
        </p:nvSpPr>
        <p:spPr>
          <a:xfrm>
            <a:off x="203646" y="4137516"/>
            <a:ext cx="6102626" cy="2062103"/>
          </a:xfrm>
          <a:prstGeom prst="rect">
            <a:avLst/>
          </a:prstGeom>
          <a:noFill/>
        </p:spPr>
        <p:txBody>
          <a:bodyPr wrap="square">
            <a:spAutoFit/>
          </a:bodyPr>
          <a:lstStyle/>
          <a:p>
            <a:r>
              <a:rPr lang="en-US" sz="3200" b="0" i="0" dirty="0">
                <a:solidFill>
                  <a:srgbClr val="FFC000"/>
                </a:solidFill>
                <a:effectLst/>
                <a:latin typeface="Arial" panose="020B0604020202020204" pitchFamily="34" charset="0"/>
                <a:cs typeface="Arial" panose="020B0604020202020204" pitchFamily="34" charset="0"/>
              </a:rPr>
              <a:t>According to ISS, </a:t>
            </a:r>
            <a:r>
              <a:rPr lang="en-US" sz="3200" b="0" i="0" dirty="0" err="1">
                <a:solidFill>
                  <a:srgbClr val="FFC000"/>
                </a:solidFill>
                <a:effectLst/>
                <a:latin typeface="Arial" panose="020B0604020202020204" pitchFamily="34" charset="0"/>
                <a:cs typeface="Arial" panose="020B0604020202020204" pitchFamily="34" charset="0"/>
              </a:rPr>
              <a:t>Mr</a:t>
            </a:r>
            <a:r>
              <a:rPr lang="en-US" sz="3200" b="0" i="0" dirty="0">
                <a:solidFill>
                  <a:srgbClr val="FFC000"/>
                </a:solidFill>
                <a:effectLst/>
                <a:latin typeface="Arial" panose="020B0604020202020204" pitchFamily="34" charset="0"/>
                <a:cs typeface="Arial" panose="020B0604020202020204" pitchFamily="34" charset="0"/>
              </a:rPr>
              <a:t> Cook's pay was 1,447 times more than the wage of an average Apple employee.</a:t>
            </a:r>
            <a:endParaRPr lang="en-HK" sz="3200" dirty="0">
              <a:solidFill>
                <a:srgbClr val="FFC000"/>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523B3BE0-FB28-DE7B-F988-928D2223AC70}"/>
              </a:ext>
            </a:extLst>
          </p:cNvPr>
          <p:cNvSpPr txBox="1"/>
          <p:nvPr/>
        </p:nvSpPr>
        <p:spPr>
          <a:xfrm>
            <a:off x="2727297" y="6407684"/>
            <a:ext cx="4772460" cy="400110"/>
          </a:xfrm>
          <a:prstGeom prst="rect">
            <a:avLst/>
          </a:prstGeom>
          <a:noFill/>
        </p:spPr>
        <p:txBody>
          <a:bodyPr wrap="none" rtlCol="0">
            <a:spAutoFit/>
          </a:bodyPr>
          <a:lstStyle/>
          <a:p>
            <a:r>
              <a:rPr lang="en-US" sz="2000" dirty="0">
                <a:solidFill>
                  <a:schemeClr val="bg1"/>
                </a:solidFill>
                <a:latin typeface="Arial" panose="020B0604020202020204" pitchFamily="34" charset="0"/>
                <a:cs typeface="Arial" panose="020B0604020202020204" pitchFamily="34" charset="0"/>
              </a:rPr>
              <a:t>International Shareholder Services (ISS)</a:t>
            </a:r>
            <a:endParaRPr lang="en-HK" sz="2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3363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A31B2FC6-BAF5-DDE2-463C-0D5F732E8A90}"/>
              </a:ext>
            </a:extLst>
          </p:cNvPr>
          <p:cNvGraphicFramePr>
            <a:graphicFrameLocks noGrp="1"/>
          </p:cNvGraphicFramePr>
          <p:nvPr>
            <p:extLst>
              <p:ext uri="{D42A27DB-BD31-4B8C-83A1-F6EECF244321}">
                <p14:modId xmlns:p14="http://schemas.microsoft.com/office/powerpoint/2010/main" val="1254093752"/>
              </p:ext>
            </p:extLst>
          </p:nvPr>
        </p:nvGraphicFramePr>
        <p:xfrm>
          <a:off x="403124" y="817247"/>
          <a:ext cx="11316927" cy="3962400"/>
        </p:xfrm>
        <a:graphic>
          <a:graphicData uri="http://schemas.openxmlformats.org/drawingml/2006/table">
            <a:tbl>
              <a:tblPr firstRow="1" bandRow="1">
                <a:tableStyleId>{5C22544A-7EE6-4342-B048-85BDC9FD1C3A}</a:tableStyleId>
              </a:tblPr>
              <a:tblGrid>
                <a:gridCol w="4306528">
                  <a:extLst>
                    <a:ext uri="{9D8B030D-6E8A-4147-A177-3AD203B41FA5}">
                      <a16:colId xmlns:a16="http://schemas.microsoft.com/office/drawing/2014/main" val="3548670044"/>
                    </a:ext>
                  </a:extLst>
                </a:gridCol>
                <a:gridCol w="3637935">
                  <a:extLst>
                    <a:ext uri="{9D8B030D-6E8A-4147-A177-3AD203B41FA5}">
                      <a16:colId xmlns:a16="http://schemas.microsoft.com/office/drawing/2014/main" val="2581811481"/>
                    </a:ext>
                  </a:extLst>
                </a:gridCol>
                <a:gridCol w="3372464">
                  <a:extLst>
                    <a:ext uri="{9D8B030D-6E8A-4147-A177-3AD203B41FA5}">
                      <a16:colId xmlns:a16="http://schemas.microsoft.com/office/drawing/2014/main" val="3987409508"/>
                    </a:ext>
                  </a:extLst>
                </a:gridCol>
              </a:tblGrid>
              <a:tr h="370840">
                <a:tc>
                  <a:txBody>
                    <a:bodyPr/>
                    <a:lstStyle/>
                    <a:p>
                      <a:pPr algn="ctr"/>
                      <a:r>
                        <a:rPr lang="en-US" sz="3200" dirty="0">
                          <a:latin typeface="Arial" panose="020B0604020202020204" pitchFamily="34" charset="0"/>
                          <a:cs typeface="Arial" panose="020B0604020202020204" pitchFamily="34" charset="0"/>
                        </a:rPr>
                        <a:t>Pay Element</a:t>
                      </a:r>
                    </a:p>
                  </a:txBody>
                  <a:tcPr/>
                </a:tc>
                <a:tc>
                  <a:txBody>
                    <a:bodyPr/>
                    <a:lstStyle/>
                    <a:p>
                      <a:pPr algn="ctr"/>
                      <a:r>
                        <a:rPr lang="en-US" sz="3200" dirty="0">
                          <a:latin typeface="Arial" panose="020B0604020202020204" pitchFamily="34" charset="0"/>
                          <a:cs typeface="Arial" panose="020B0604020202020204" pitchFamily="34" charset="0"/>
                        </a:rPr>
                        <a:t>Old Economy</a:t>
                      </a:r>
                    </a:p>
                    <a:p>
                      <a:pPr algn="ctr"/>
                      <a:r>
                        <a:rPr lang="en-US" sz="3200" dirty="0">
                          <a:latin typeface="Arial" panose="020B0604020202020204" pitchFamily="34" charset="0"/>
                          <a:cs typeface="Arial" panose="020B0604020202020204" pitchFamily="34" charset="0"/>
                        </a:rPr>
                        <a:t>“Brick”</a:t>
                      </a:r>
                      <a:endParaRPr lang="en-HK" sz="3200" dirty="0">
                        <a:latin typeface="Arial" panose="020B0604020202020204" pitchFamily="34" charset="0"/>
                        <a:cs typeface="Arial" panose="020B0604020202020204" pitchFamily="34" charset="0"/>
                      </a:endParaRPr>
                    </a:p>
                  </a:txBody>
                  <a:tcPr/>
                </a:tc>
                <a:tc>
                  <a:txBody>
                    <a:bodyPr/>
                    <a:lstStyle/>
                    <a:p>
                      <a:pPr algn="ctr"/>
                      <a:r>
                        <a:rPr lang="en-US" sz="3200" dirty="0">
                          <a:latin typeface="Arial" panose="020B0604020202020204" pitchFamily="34" charset="0"/>
                          <a:cs typeface="Arial" panose="020B0604020202020204" pitchFamily="34" charset="0"/>
                        </a:rPr>
                        <a:t>New Economy</a:t>
                      </a:r>
                    </a:p>
                    <a:p>
                      <a:pPr algn="ctr"/>
                      <a:r>
                        <a:rPr lang="en-US" sz="3200" dirty="0">
                          <a:latin typeface="Arial" panose="020B0604020202020204" pitchFamily="34" charset="0"/>
                          <a:cs typeface="Arial" panose="020B0604020202020204" pitchFamily="34" charset="0"/>
                        </a:rPr>
                        <a:t>“Click”</a:t>
                      </a:r>
                      <a:endParaRPr lang="en-HK" sz="3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61468956"/>
                  </a:ext>
                </a:extLst>
              </a:tr>
              <a:tr h="370840">
                <a:tc>
                  <a:txBody>
                    <a:bodyPr/>
                    <a:lstStyle/>
                    <a:p>
                      <a:r>
                        <a:rPr lang="en-US" sz="3200" dirty="0">
                          <a:latin typeface="Arial" panose="020B0604020202020204" pitchFamily="34" charset="0"/>
                          <a:cs typeface="Arial" panose="020B0604020202020204" pitchFamily="34" charset="0"/>
                        </a:rPr>
                        <a:t>Salary</a:t>
                      </a:r>
                      <a:endParaRPr lang="en-HK" sz="3200" dirty="0">
                        <a:latin typeface="Arial" panose="020B0604020202020204" pitchFamily="34" charset="0"/>
                        <a:cs typeface="Arial" panose="020B0604020202020204" pitchFamily="34" charset="0"/>
                      </a:endParaRPr>
                    </a:p>
                  </a:txBody>
                  <a:tcPr/>
                </a:tc>
                <a:tc>
                  <a:txBody>
                    <a:bodyPr/>
                    <a:lstStyle/>
                    <a:p>
                      <a:pPr marL="432000"/>
                      <a:r>
                        <a:rPr lang="en-US" sz="3200" dirty="0">
                          <a:latin typeface="Arial" panose="020B0604020202020204" pitchFamily="34" charset="0"/>
                          <a:cs typeface="Arial" panose="020B0604020202020204" pitchFamily="34" charset="0"/>
                        </a:rPr>
                        <a:t>High</a:t>
                      </a:r>
                      <a:endParaRPr lang="en-HK" sz="3200" dirty="0">
                        <a:latin typeface="Arial" panose="020B0604020202020204" pitchFamily="34" charset="0"/>
                        <a:cs typeface="Arial" panose="020B0604020202020204" pitchFamily="34" charset="0"/>
                      </a:endParaRPr>
                    </a:p>
                  </a:txBody>
                  <a:tcPr/>
                </a:tc>
                <a:tc>
                  <a:txBody>
                    <a:bodyPr/>
                    <a:lstStyle/>
                    <a:p>
                      <a:pPr marL="540000"/>
                      <a:r>
                        <a:rPr lang="en-US" sz="3200" dirty="0">
                          <a:latin typeface="Arial" panose="020B0604020202020204" pitchFamily="34" charset="0"/>
                          <a:cs typeface="Arial" panose="020B0604020202020204" pitchFamily="34" charset="0"/>
                        </a:rPr>
                        <a:t>Low</a:t>
                      </a:r>
                      <a:endParaRPr lang="en-HK" sz="3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392072956"/>
                  </a:ext>
                </a:extLst>
              </a:tr>
              <a:tr h="370840">
                <a:tc>
                  <a:txBody>
                    <a:bodyPr/>
                    <a:lstStyle/>
                    <a:p>
                      <a:r>
                        <a:rPr lang="en-US" sz="3200" dirty="0">
                          <a:latin typeface="Arial" panose="020B0604020202020204" pitchFamily="34" charset="0"/>
                          <a:cs typeface="Arial" panose="020B0604020202020204" pitchFamily="34" charset="0"/>
                        </a:rPr>
                        <a:t>Employee benefits</a:t>
                      </a:r>
                      <a:endParaRPr lang="en-HK" sz="3200" dirty="0">
                        <a:latin typeface="Arial" panose="020B0604020202020204" pitchFamily="34" charset="0"/>
                        <a:cs typeface="Arial" panose="020B0604020202020204" pitchFamily="34" charset="0"/>
                      </a:endParaRPr>
                    </a:p>
                  </a:txBody>
                  <a:tcPr/>
                </a:tc>
                <a:tc>
                  <a:txBody>
                    <a:bodyPr/>
                    <a:lstStyle/>
                    <a:p>
                      <a:pPr marL="432000"/>
                      <a:r>
                        <a:rPr lang="en-US" sz="3200" dirty="0">
                          <a:latin typeface="Arial" panose="020B0604020202020204" pitchFamily="34" charset="0"/>
                          <a:cs typeface="Arial" panose="020B0604020202020204" pitchFamily="34" charset="0"/>
                        </a:rPr>
                        <a:t>Moderate</a:t>
                      </a:r>
                      <a:endParaRPr lang="en-HK" sz="3200" dirty="0">
                        <a:latin typeface="Arial" panose="020B0604020202020204" pitchFamily="34" charset="0"/>
                        <a:cs typeface="Arial" panose="020B0604020202020204" pitchFamily="34" charset="0"/>
                      </a:endParaRPr>
                    </a:p>
                  </a:txBody>
                  <a:tcPr/>
                </a:tc>
                <a:tc>
                  <a:txBody>
                    <a:bodyPr/>
                    <a:lstStyle/>
                    <a:p>
                      <a:pPr marL="540000"/>
                      <a:r>
                        <a:rPr lang="en-US" sz="3200" dirty="0">
                          <a:latin typeface="Arial" panose="020B0604020202020204" pitchFamily="34" charset="0"/>
                          <a:cs typeface="Arial" panose="020B0604020202020204" pitchFamily="34" charset="0"/>
                        </a:rPr>
                        <a:t>Low</a:t>
                      </a:r>
                      <a:endParaRPr lang="en-HK" sz="3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16276569"/>
                  </a:ext>
                </a:extLst>
              </a:tr>
              <a:tr h="370840">
                <a:tc>
                  <a:txBody>
                    <a:bodyPr/>
                    <a:lstStyle/>
                    <a:p>
                      <a:r>
                        <a:rPr lang="en-US" sz="3200" dirty="0">
                          <a:latin typeface="Arial" panose="020B0604020202020204" pitchFamily="34" charset="0"/>
                          <a:cs typeface="Arial" panose="020B0604020202020204" pitchFamily="34" charset="0"/>
                        </a:rPr>
                        <a:t>Perquisites</a:t>
                      </a:r>
                      <a:endParaRPr lang="en-HK" sz="3200" dirty="0">
                        <a:latin typeface="Arial" panose="020B0604020202020204" pitchFamily="34" charset="0"/>
                        <a:cs typeface="Arial" panose="020B0604020202020204" pitchFamily="34" charset="0"/>
                      </a:endParaRPr>
                    </a:p>
                  </a:txBody>
                  <a:tcPr/>
                </a:tc>
                <a:tc>
                  <a:txBody>
                    <a:bodyPr/>
                    <a:lstStyle/>
                    <a:p>
                      <a:pPr marL="432000"/>
                      <a:r>
                        <a:rPr lang="en-US" sz="3200" dirty="0">
                          <a:latin typeface="Arial" panose="020B0604020202020204" pitchFamily="34" charset="0"/>
                          <a:cs typeface="Arial" panose="020B0604020202020204" pitchFamily="34" charset="0"/>
                        </a:rPr>
                        <a:t>Moderate</a:t>
                      </a:r>
                      <a:endParaRPr lang="en-HK" sz="3200" dirty="0">
                        <a:latin typeface="Arial" panose="020B0604020202020204" pitchFamily="34" charset="0"/>
                        <a:cs typeface="Arial" panose="020B0604020202020204" pitchFamily="34" charset="0"/>
                      </a:endParaRPr>
                    </a:p>
                  </a:txBody>
                  <a:tcPr/>
                </a:tc>
                <a:tc>
                  <a:txBody>
                    <a:bodyPr/>
                    <a:lstStyle/>
                    <a:p>
                      <a:pPr marL="540000"/>
                      <a:r>
                        <a:rPr lang="en-US" sz="3200" dirty="0">
                          <a:latin typeface="Arial" panose="020B0604020202020204" pitchFamily="34" charset="0"/>
                          <a:cs typeface="Arial" panose="020B0604020202020204" pitchFamily="34" charset="0"/>
                        </a:rPr>
                        <a:t>Low</a:t>
                      </a:r>
                      <a:endParaRPr lang="en-HK" sz="3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94025581"/>
                  </a:ext>
                </a:extLst>
              </a:tr>
              <a:tr h="370840">
                <a:tc>
                  <a:txBody>
                    <a:bodyPr/>
                    <a:lstStyle/>
                    <a:p>
                      <a:r>
                        <a:rPr lang="en-US" sz="3200" dirty="0">
                          <a:latin typeface="Arial" panose="020B0604020202020204" pitchFamily="34" charset="0"/>
                          <a:cs typeface="Arial" panose="020B0604020202020204" pitchFamily="34" charset="0"/>
                        </a:rPr>
                        <a:t>Short-term incentives</a:t>
                      </a:r>
                      <a:endParaRPr lang="en-HK" sz="3200" dirty="0">
                        <a:latin typeface="Arial" panose="020B0604020202020204" pitchFamily="34" charset="0"/>
                        <a:cs typeface="Arial" panose="020B0604020202020204" pitchFamily="34" charset="0"/>
                      </a:endParaRPr>
                    </a:p>
                  </a:txBody>
                  <a:tcPr/>
                </a:tc>
                <a:tc>
                  <a:txBody>
                    <a:bodyPr/>
                    <a:lstStyle/>
                    <a:p>
                      <a:pPr marL="432000"/>
                      <a:r>
                        <a:rPr lang="en-US" sz="3200" dirty="0">
                          <a:latin typeface="Arial" panose="020B0604020202020204" pitchFamily="34" charset="0"/>
                          <a:cs typeface="Arial" panose="020B0604020202020204" pitchFamily="34" charset="0"/>
                        </a:rPr>
                        <a:t>High</a:t>
                      </a:r>
                      <a:endParaRPr lang="en-HK" sz="3200" dirty="0">
                        <a:latin typeface="Arial" panose="020B0604020202020204" pitchFamily="34" charset="0"/>
                        <a:cs typeface="Arial" panose="020B0604020202020204" pitchFamily="34" charset="0"/>
                      </a:endParaRPr>
                    </a:p>
                  </a:txBody>
                  <a:tcPr/>
                </a:tc>
                <a:tc>
                  <a:txBody>
                    <a:bodyPr/>
                    <a:lstStyle/>
                    <a:p>
                      <a:pPr marL="540000"/>
                      <a:r>
                        <a:rPr lang="en-US" sz="3200" dirty="0">
                          <a:latin typeface="Arial" panose="020B0604020202020204" pitchFamily="34" charset="0"/>
                          <a:cs typeface="Arial" panose="020B0604020202020204" pitchFamily="34" charset="0"/>
                        </a:rPr>
                        <a:t>Low</a:t>
                      </a:r>
                      <a:endParaRPr lang="en-HK" sz="3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06220780"/>
                  </a:ext>
                </a:extLst>
              </a:tr>
              <a:tr h="370840">
                <a:tc>
                  <a:txBody>
                    <a:bodyPr/>
                    <a:lstStyle/>
                    <a:p>
                      <a:r>
                        <a:rPr lang="en-US" sz="3200" dirty="0">
                          <a:latin typeface="Arial" panose="020B0604020202020204" pitchFamily="34" charset="0"/>
                          <a:cs typeface="Arial" panose="020B0604020202020204" pitchFamily="34" charset="0"/>
                        </a:rPr>
                        <a:t>Long-term incentives</a:t>
                      </a:r>
                      <a:endParaRPr lang="en-HK" sz="3200" dirty="0">
                        <a:latin typeface="Arial" panose="020B0604020202020204" pitchFamily="34" charset="0"/>
                        <a:cs typeface="Arial" panose="020B0604020202020204" pitchFamily="34" charset="0"/>
                      </a:endParaRPr>
                    </a:p>
                  </a:txBody>
                  <a:tcPr/>
                </a:tc>
                <a:tc>
                  <a:txBody>
                    <a:bodyPr/>
                    <a:lstStyle/>
                    <a:p>
                      <a:pPr marL="432000"/>
                      <a:r>
                        <a:rPr lang="en-US" sz="3200" dirty="0">
                          <a:latin typeface="Arial" panose="020B0604020202020204" pitchFamily="34" charset="0"/>
                          <a:cs typeface="Arial" panose="020B0604020202020204" pitchFamily="34" charset="0"/>
                        </a:rPr>
                        <a:t>Low</a:t>
                      </a:r>
                      <a:endParaRPr lang="en-HK" sz="3200" dirty="0">
                        <a:latin typeface="Arial" panose="020B0604020202020204" pitchFamily="34" charset="0"/>
                        <a:cs typeface="Arial" panose="020B0604020202020204" pitchFamily="34" charset="0"/>
                      </a:endParaRPr>
                    </a:p>
                  </a:txBody>
                  <a:tcPr/>
                </a:tc>
                <a:tc>
                  <a:txBody>
                    <a:bodyPr/>
                    <a:lstStyle/>
                    <a:p>
                      <a:pPr marL="540000"/>
                      <a:r>
                        <a:rPr lang="en-US" sz="3200" dirty="0">
                          <a:latin typeface="Arial" panose="020B0604020202020204" pitchFamily="34" charset="0"/>
                          <a:cs typeface="Arial" panose="020B0604020202020204" pitchFamily="34" charset="0"/>
                        </a:rPr>
                        <a:t>High</a:t>
                      </a:r>
                      <a:endParaRPr lang="en-HK" sz="3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69519968"/>
                  </a:ext>
                </a:extLst>
              </a:tr>
            </a:tbl>
          </a:graphicData>
        </a:graphic>
      </p:graphicFrame>
      <p:graphicFrame>
        <p:nvGraphicFramePr>
          <p:cNvPr id="5" name="Table 5">
            <a:extLst>
              <a:ext uri="{FF2B5EF4-FFF2-40B4-BE49-F238E27FC236}">
                <a16:creationId xmlns:a16="http://schemas.microsoft.com/office/drawing/2014/main" id="{E8CF648E-0779-ECE3-05BA-70B892D4DC97}"/>
              </a:ext>
            </a:extLst>
          </p:cNvPr>
          <p:cNvGraphicFramePr>
            <a:graphicFrameLocks noGrp="1"/>
          </p:cNvGraphicFramePr>
          <p:nvPr>
            <p:extLst>
              <p:ext uri="{D42A27DB-BD31-4B8C-83A1-F6EECF244321}">
                <p14:modId xmlns:p14="http://schemas.microsoft.com/office/powerpoint/2010/main" val="4122859263"/>
              </p:ext>
            </p:extLst>
          </p:nvPr>
        </p:nvGraphicFramePr>
        <p:xfrm>
          <a:off x="4719484" y="238127"/>
          <a:ext cx="7000567" cy="579120"/>
        </p:xfrm>
        <a:graphic>
          <a:graphicData uri="http://schemas.openxmlformats.org/drawingml/2006/table">
            <a:tbl>
              <a:tblPr firstRow="1" bandRow="1">
                <a:tableStyleId>{5C22544A-7EE6-4342-B048-85BDC9FD1C3A}</a:tableStyleId>
              </a:tblPr>
              <a:tblGrid>
                <a:gridCol w="7000567">
                  <a:extLst>
                    <a:ext uri="{9D8B030D-6E8A-4147-A177-3AD203B41FA5}">
                      <a16:colId xmlns:a16="http://schemas.microsoft.com/office/drawing/2014/main" val="940126805"/>
                    </a:ext>
                  </a:extLst>
                </a:gridCol>
              </a:tblGrid>
              <a:tr h="370840">
                <a:tc>
                  <a:txBody>
                    <a:bodyPr/>
                    <a:lstStyle/>
                    <a:p>
                      <a:pPr algn="ctr"/>
                      <a:r>
                        <a:rPr lang="en-US" sz="3200" dirty="0">
                          <a:latin typeface="Arial" panose="020B0604020202020204" pitchFamily="34" charset="0"/>
                          <a:cs typeface="Arial" panose="020B0604020202020204" pitchFamily="34" charset="0"/>
                        </a:rPr>
                        <a:t>EMPHASIS IN</a:t>
                      </a:r>
                      <a:endParaRPr lang="en-HK" sz="3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41169569"/>
                  </a:ext>
                </a:extLst>
              </a:tr>
            </a:tbl>
          </a:graphicData>
        </a:graphic>
      </p:graphicFrame>
      <p:sp>
        <p:nvSpPr>
          <p:cNvPr id="6" name="TextBox 5">
            <a:extLst>
              <a:ext uri="{FF2B5EF4-FFF2-40B4-BE49-F238E27FC236}">
                <a16:creationId xmlns:a16="http://schemas.microsoft.com/office/drawing/2014/main" id="{0843D250-DA3D-297B-68D7-0FEBA822DF23}"/>
              </a:ext>
            </a:extLst>
          </p:cNvPr>
          <p:cNvSpPr txBox="1"/>
          <p:nvPr/>
        </p:nvSpPr>
        <p:spPr>
          <a:xfrm>
            <a:off x="568398" y="5358767"/>
            <a:ext cx="9704901" cy="954107"/>
          </a:xfrm>
          <a:prstGeom prst="rect">
            <a:avLst/>
          </a:prstGeom>
          <a:noFill/>
        </p:spPr>
        <p:txBody>
          <a:bodyPr wrap="none" rtlCol="0">
            <a:spAutoFit/>
          </a:bodyPr>
          <a:lstStyle/>
          <a:p>
            <a:r>
              <a:rPr lang="en-US" sz="3200" b="1" dirty="0">
                <a:solidFill>
                  <a:srgbClr val="FFC000"/>
                </a:solidFill>
                <a:latin typeface="Arial" panose="020B0604020202020204" pitchFamily="34" charset="0"/>
                <a:cs typeface="Arial" panose="020B0604020202020204" pitchFamily="34" charset="0"/>
              </a:rPr>
              <a:t>Pay Element in New vs Old Economy Companies</a:t>
            </a:r>
          </a:p>
          <a:p>
            <a:r>
              <a:rPr lang="en-US" sz="2400" b="1" dirty="0">
                <a:solidFill>
                  <a:schemeClr val="bg1"/>
                </a:solidFill>
                <a:latin typeface="Arial" panose="020B0604020202020204" pitchFamily="34" charset="0"/>
                <a:cs typeface="Arial" panose="020B0604020202020204" pitchFamily="34" charset="0"/>
              </a:rPr>
              <a:t>Source: The Complete Guide to Executive Compensation</a:t>
            </a:r>
            <a:endParaRPr lang="en-HK" sz="24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813627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E8CF648E-0779-ECE3-05BA-70B892D4DC97}"/>
              </a:ext>
            </a:extLst>
          </p:cNvPr>
          <p:cNvGraphicFramePr>
            <a:graphicFrameLocks noGrp="1"/>
          </p:cNvGraphicFramePr>
          <p:nvPr>
            <p:extLst>
              <p:ext uri="{D42A27DB-BD31-4B8C-83A1-F6EECF244321}">
                <p14:modId xmlns:p14="http://schemas.microsoft.com/office/powerpoint/2010/main" val="1505571281"/>
              </p:ext>
            </p:extLst>
          </p:nvPr>
        </p:nvGraphicFramePr>
        <p:xfrm>
          <a:off x="4257368" y="799808"/>
          <a:ext cx="7855972" cy="518160"/>
        </p:xfrm>
        <a:graphic>
          <a:graphicData uri="http://schemas.openxmlformats.org/drawingml/2006/table">
            <a:tbl>
              <a:tblPr firstRow="1" bandRow="1">
                <a:tableStyleId>{5C22544A-7EE6-4342-B048-85BDC9FD1C3A}</a:tableStyleId>
              </a:tblPr>
              <a:tblGrid>
                <a:gridCol w="7855972">
                  <a:extLst>
                    <a:ext uri="{9D8B030D-6E8A-4147-A177-3AD203B41FA5}">
                      <a16:colId xmlns:a16="http://schemas.microsoft.com/office/drawing/2014/main" val="940126805"/>
                    </a:ext>
                  </a:extLst>
                </a:gridCol>
              </a:tblGrid>
              <a:tr h="370840">
                <a:tc>
                  <a:txBody>
                    <a:bodyPr/>
                    <a:lstStyle/>
                    <a:p>
                      <a:pPr algn="ctr"/>
                      <a:r>
                        <a:rPr lang="en-US" sz="2800" dirty="0">
                          <a:latin typeface="Arial" panose="020B0604020202020204" pitchFamily="34" charset="0"/>
                          <a:cs typeface="Arial" panose="020B0604020202020204" pitchFamily="34" charset="0"/>
                        </a:rPr>
                        <a:t>EMPHASIS BY MARKET STAGE</a:t>
                      </a:r>
                      <a:endParaRPr lang="en-HK" sz="2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41169569"/>
                  </a:ext>
                </a:extLst>
              </a:tr>
            </a:tbl>
          </a:graphicData>
        </a:graphic>
      </p:graphicFrame>
      <p:sp>
        <p:nvSpPr>
          <p:cNvPr id="6" name="TextBox 5">
            <a:extLst>
              <a:ext uri="{FF2B5EF4-FFF2-40B4-BE49-F238E27FC236}">
                <a16:creationId xmlns:a16="http://schemas.microsoft.com/office/drawing/2014/main" id="{0843D250-DA3D-297B-68D7-0FEBA822DF23}"/>
              </a:ext>
            </a:extLst>
          </p:cNvPr>
          <p:cNvSpPr txBox="1"/>
          <p:nvPr/>
        </p:nvSpPr>
        <p:spPr>
          <a:xfrm>
            <a:off x="420914" y="5665766"/>
            <a:ext cx="8791189" cy="954107"/>
          </a:xfrm>
          <a:prstGeom prst="rect">
            <a:avLst/>
          </a:prstGeom>
          <a:noFill/>
        </p:spPr>
        <p:txBody>
          <a:bodyPr wrap="none" rtlCol="0">
            <a:spAutoFit/>
          </a:bodyPr>
          <a:lstStyle/>
          <a:p>
            <a:r>
              <a:rPr lang="en-US" sz="3200" b="1" dirty="0">
                <a:solidFill>
                  <a:srgbClr val="FFC000"/>
                </a:solidFill>
                <a:latin typeface="Arial" panose="020B0604020202020204" pitchFamily="34" charset="0"/>
                <a:cs typeface="Arial" panose="020B0604020202020204" pitchFamily="34" charset="0"/>
              </a:rPr>
              <a:t>Compensation Element vs Market Stage</a:t>
            </a:r>
          </a:p>
          <a:p>
            <a:r>
              <a:rPr lang="en-US" sz="2400" b="1" dirty="0">
                <a:solidFill>
                  <a:schemeClr val="bg1"/>
                </a:solidFill>
                <a:latin typeface="Arial" panose="020B0604020202020204" pitchFamily="34" charset="0"/>
                <a:cs typeface="Arial" panose="020B0604020202020204" pitchFamily="34" charset="0"/>
              </a:rPr>
              <a:t>Source: The Complete Guide to Executive Compensation</a:t>
            </a:r>
            <a:endParaRPr lang="en-HK" sz="2400" b="1" dirty="0">
              <a:solidFill>
                <a:schemeClr val="bg1"/>
              </a:solidFill>
              <a:latin typeface="Arial" panose="020B0604020202020204" pitchFamily="34" charset="0"/>
              <a:cs typeface="Arial" panose="020B0604020202020204" pitchFamily="34" charset="0"/>
            </a:endParaRPr>
          </a:p>
        </p:txBody>
      </p:sp>
      <p:graphicFrame>
        <p:nvGraphicFramePr>
          <p:cNvPr id="2" name="Table 2">
            <a:extLst>
              <a:ext uri="{FF2B5EF4-FFF2-40B4-BE49-F238E27FC236}">
                <a16:creationId xmlns:a16="http://schemas.microsoft.com/office/drawing/2014/main" id="{E4D8EF4B-CD7B-0104-2AFE-4B71227642AE}"/>
              </a:ext>
            </a:extLst>
          </p:cNvPr>
          <p:cNvGraphicFramePr>
            <a:graphicFrameLocks noGrp="1"/>
          </p:cNvGraphicFramePr>
          <p:nvPr>
            <p:extLst>
              <p:ext uri="{D42A27DB-BD31-4B8C-83A1-F6EECF244321}">
                <p14:modId xmlns:p14="http://schemas.microsoft.com/office/powerpoint/2010/main" val="2645574773"/>
              </p:ext>
            </p:extLst>
          </p:nvPr>
        </p:nvGraphicFramePr>
        <p:xfrm>
          <a:off x="77252" y="1378928"/>
          <a:ext cx="12036088" cy="3108960"/>
        </p:xfrm>
        <a:graphic>
          <a:graphicData uri="http://schemas.openxmlformats.org/drawingml/2006/table">
            <a:tbl>
              <a:tblPr firstRow="1" bandRow="1">
                <a:tableStyleId>{5C22544A-7EE6-4342-B048-85BDC9FD1C3A}</a:tableStyleId>
              </a:tblPr>
              <a:tblGrid>
                <a:gridCol w="4164140">
                  <a:extLst>
                    <a:ext uri="{9D8B030D-6E8A-4147-A177-3AD203B41FA5}">
                      <a16:colId xmlns:a16="http://schemas.microsoft.com/office/drawing/2014/main" val="3621938551"/>
                    </a:ext>
                  </a:extLst>
                </a:gridCol>
                <a:gridCol w="2268575">
                  <a:extLst>
                    <a:ext uri="{9D8B030D-6E8A-4147-A177-3AD203B41FA5}">
                      <a16:colId xmlns:a16="http://schemas.microsoft.com/office/drawing/2014/main" val="4281233180"/>
                    </a:ext>
                  </a:extLst>
                </a:gridCol>
                <a:gridCol w="1991966">
                  <a:extLst>
                    <a:ext uri="{9D8B030D-6E8A-4147-A177-3AD203B41FA5}">
                      <a16:colId xmlns:a16="http://schemas.microsoft.com/office/drawing/2014/main" val="466618930"/>
                    </a:ext>
                  </a:extLst>
                </a:gridCol>
                <a:gridCol w="1762944">
                  <a:extLst>
                    <a:ext uri="{9D8B030D-6E8A-4147-A177-3AD203B41FA5}">
                      <a16:colId xmlns:a16="http://schemas.microsoft.com/office/drawing/2014/main" val="3779933134"/>
                    </a:ext>
                  </a:extLst>
                </a:gridCol>
                <a:gridCol w="1848463">
                  <a:extLst>
                    <a:ext uri="{9D8B030D-6E8A-4147-A177-3AD203B41FA5}">
                      <a16:colId xmlns:a16="http://schemas.microsoft.com/office/drawing/2014/main" val="790146301"/>
                    </a:ext>
                  </a:extLst>
                </a:gridCol>
              </a:tblGrid>
              <a:tr h="370840">
                <a:tc>
                  <a:txBody>
                    <a:bodyPr/>
                    <a:lstStyle/>
                    <a:p>
                      <a:r>
                        <a:rPr lang="en-US" sz="2800" dirty="0">
                          <a:latin typeface="Arial" panose="020B0604020202020204" pitchFamily="34" charset="0"/>
                          <a:cs typeface="Arial" panose="020B0604020202020204" pitchFamily="34" charset="0"/>
                        </a:rPr>
                        <a:t>Compensation Element</a:t>
                      </a:r>
                      <a:endParaRPr lang="en-HK" sz="2800" dirty="0">
                        <a:latin typeface="Arial" panose="020B0604020202020204" pitchFamily="34" charset="0"/>
                        <a:cs typeface="Arial" panose="020B0604020202020204" pitchFamily="34" charset="0"/>
                      </a:endParaRPr>
                    </a:p>
                  </a:txBody>
                  <a:tcPr anchor="ctr"/>
                </a:tc>
                <a:tc>
                  <a:txBody>
                    <a:bodyPr/>
                    <a:lstStyle/>
                    <a:p>
                      <a:r>
                        <a:rPr lang="en-US" sz="2800" dirty="0">
                          <a:latin typeface="Arial" panose="020B0604020202020204" pitchFamily="34" charset="0"/>
                          <a:cs typeface="Arial" panose="020B0604020202020204" pitchFamily="34" charset="0"/>
                        </a:rPr>
                        <a:t>Threshold</a:t>
                      </a:r>
                      <a:endParaRPr lang="en-HK" sz="2800" dirty="0">
                        <a:latin typeface="Arial" panose="020B0604020202020204" pitchFamily="34" charset="0"/>
                        <a:cs typeface="Arial" panose="020B0604020202020204" pitchFamily="34" charset="0"/>
                      </a:endParaRPr>
                    </a:p>
                  </a:txBody>
                  <a:tcPr anchor="ctr"/>
                </a:tc>
                <a:tc>
                  <a:txBody>
                    <a:bodyPr/>
                    <a:lstStyle/>
                    <a:p>
                      <a:r>
                        <a:rPr lang="en-US" sz="2800" dirty="0">
                          <a:latin typeface="Arial" panose="020B0604020202020204" pitchFamily="34" charset="0"/>
                          <a:cs typeface="Arial" panose="020B0604020202020204" pitchFamily="34" charset="0"/>
                        </a:rPr>
                        <a:t>Growth</a:t>
                      </a:r>
                      <a:endParaRPr lang="en-HK" sz="2800" dirty="0">
                        <a:latin typeface="Arial" panose="020B0604020202020204" pitchFamily="34" charset="0"/>
                        <a:cs typeface="Arial" panose="020B0604020202020204" pitchFamily="34" charset="0"/>
                      </a:endParaRPr>
                    </a:p>
                  </a:txBody>
                  <a:tcPr anchor="ctr"/>
                </a:tc>
                <a:tc>
                  <a:txBody>
                    <a:bodyPr/>
                    <a:lstStyle/>
                    <a:p>
                      <a:r>
                        <a:rPr lang="en-US" sz="2800" dirty="0">
                          <a:latin typeface="Arial" panose="020B0604020202020204" pitchFamily="34" charset="0"/>
                          <a:cs typeface="Arial" panose="020B0604020202020204" pitchFamily="34" charset="0"/>
                        </a:rPr>
                        <a:t>Maturity</a:t>
                      </a:r>
                      <a:endParaRPr lang="en-HK" sz="2800" dirty="0">
                        <a:latin typeface="Arial" panose="020B0604020202020204" pitchFamily="34" charset="0"/>
                        <a:cs typeface="Arial" panose="020B0604020202020204" pitchFamily="34" charset="0"/>
                      </a:endParaRPr>
                    </a:p>
                  </a:txBody>
                  <a:tcPr anchor="ctr"/>
                </a:tc>
                <a:tc>
                  <a:txBody>
                    <a:bodyPr/>
                    <a:lstStyle/>
                    <a:p>
                      <a:r>
                        <a:rPr lang="en-US" sz="2800" dirty="0">
                          <a:latin typeface="Arial" panose="020B0604020202020204" pitchFamily="34" charset="0"/>
                          <a:cs typeface="Arial" panose="020B0604020202020204" pitchFamily="34" charset="0"/>
                        </a:rPr>
                        <a:t>Decline</a:t>
                      </a:r>
                      <a:endParaRPr lang="en-HK" sz="28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479060630"/>
                  </a:ext>
                </a:extLst>
              </a:tr>
              <a:tr h="370840">
                <a:tc>
                  <a:txBody>
                    <a:bodyPr/>
                    <a:lstStyle/>
                    <a:p>
                      <a:r>
                        <a:rPr lang="en-US" sz="2800" dirty="0">
                          <a:latin typeface="Arial" panose="020B0604020202020204" pitchFamily="34" charset="0"/>
                          <a:cs typeface="Arial" panose="020B0604020202020204" pitchFamily="34" charset="0"/>
                        </a:rPr>
                        <a:t>Salary</a:t>
                      </a:r>
                      <a:endParaRPr lang="en-HK" sz="2800" dirty="0">
                        <a:latin typeface="Arial" panose="020B0604020202020204" pitchFamily="34" charset="0"/>
                        <a:cs typeface="Arial" panose="020B0604020202020204" pitchFamily="34" charset="0"/>
                      </a:endParaRPr>
                    </a:p>
                  </a:txBody>
                  <a:tcPr/>
                </a:tc>
                <a:tc>
                  <a:txBody>
                    <a:bodyPr/>
                    <a:lstStyle/>
                    <a:p>
                      <a:pPr marL="180000"/>
                      <a:r>
                        <a:rPr lang="en-US" sz="2800" dirty="0">
                          <a:latin typeface="Arial" panose="020B0604020202020204" pitchFamily="34" charset="0"/>
                          <a:cs typeface="Arial" panose="020B0604020202020204" pitchFamily="34" charset="0"/>
                        </a:rPr>
                        <a:t>Low</a:t>
                      </a:r>
                      <a:endParaRPr lang="en-HK" sz="2800" dirty="0">
                        <a:latin typeface="Arial" panose="020B0604020202020204" pitchFamily="34" charset="0"/>
                        <a:cs typeface="Arial" panose="020B0604020202020204" pitchFamily="34" charset="0"/>
                      </a:endParaRPr>
                    </a:p>
                  </a:txBody>
                  <a:tcPr/>
                </a:tc>
                <a:tc>
                  <a:txBody>
                    <a:bodyPr/>
                    <a:lstStyle/>
                    <a:p>
                      <a:r>
                        <a:rPr lang="en-US" sz="2800" dirty="0">
                          <a:latin typeface="Arial" panose="020B0604020202020204" pitchFamily="34" charset="0"/>
                          <a:cs typeface="Arial" panose="020B0604020202020204" pitchFamily="34" charset="0"/>
                        </a:rPr>
                        <a:t>Moderate</a:t>
                      </a:r>
                      <a:endParaRPr lang="en-HK" sz="2800" dirty="0">
                        <a:latin typeface="Arial" panose="020B0604020202020204" pitchFamily="34" charset="0"/>
                        <a:cs typeface="Arial" panose="020B0604020202020204" pitchFamily="34" charset="0"/>
                      </a:endParaRPr>
                    </a:p>
                  </a:txBody>
                  <a:tcPr/>
                </a:tc>
                <a:tc>
                  <a:txBody>
                    <a:bodyPr/>
                    <a:lstStyle/>
                    <a:p>
                      <a:r>
                        <a:rPr lang="en-US" sz="2800" dirty="0">
                          <a:latin typeface="Arial" panose="020B0604020202020204" pitchFamily="34" charset="0"/>
                          <a:cs typeface="Arial" panose="020B0604020202020204" pitchFamily="34" charset="0"/>
                        </a:rPr>
                        <a:t>High</a:t>
                      </a:r>
                      <a:endParaRPr lang="en-HK" sz="2800" dirty="0">
                        <a:latin typeface="Arial" panose="020B0604020202020204" pitchFamily="34" charset="0"/>
                        <a:cs typeface="Arial" panose="020B0604020202020204" pitchFamily="34" charset="0"/>
                      </a:endParaRPr>
                    </a:p>
                  </a:txBody>
                  <a:tcPr/>
                </a:tc>
                <a:tc>
                  <a:txBody>
                    <a:bodyPr/>
                    <a:lstStyle/>
                    <a:p>
                      <a:r>
                        <a:rPr lang="en-US" sz="2800" dirty="0">
                          <a:latin typeface="Arial" panose="020B0604020202020204" pitchFamily="34" charset="0"/>
                          <a:cs typeface="Arial" panose="020B0604020202020204" pitchFamily="34" charset="0"/>
                        </a:rPr>
                        <a:t>High</a:t>
                      </a:r>
                      <a:endParaRPr lang="en-HK" sz="2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69023512"/>
                  </a:ext>
                </a:extLst>
              </a:tr>
              <a:tr h="370840">
                <a:tc>
                  <a:txBody>
                    <a:bodyPr/>
                    <a:lstStyle/>
                    <a:p>
                      <a:r>
                        <a:rPr lang="en-US" sz="2800" dirty="0">
                          <a:latin typeface="Arial" panose="020B0604020202020204" pitchFamily="34" charset="0"/>
                          <a:cs typeface="Arial" panose="020B0604020202020204" pitchFamily="34" charset="0"/>
                        </a:rPr>
                        <a:t>Employee benefits</a:t>
                      </a:r>
                      <a:endParaRPr lang="en-HK" sz="2800" dirty="0">
                        <a:latin typeface="Arial" panose="020B0604020202020204" pitchFamily="34" charset="0"/>
                        <a:cs typeface="Arial" panose="020B0604020202020204" pitchFamily="34" charset="0"/>
                      </a:endParaRPr>
                    </a:p>
                  </a:txBody>
                  <a:tcPr/>
                </a:tc>
                <a:tc>
                  <a:txBody>
                    <a:bodyPr/>
                    <a:lstStyle/>
                    <a:p>
                      <a:pPr marL="180000"/>
                      <a:r>
                        <a:rPr lang="en-US" sz="2800" dirty="0">
                          <a:latin typeface="Arial" panose="020B0604020202020204" pitchFamily="34" charset="0"/>
                          <a:cs typeface="Arial" panose="020B0604020202020204" pitchFamily="34" charset="0"/>
                        </a:rPr>
                        <a:t>Low</a:t>
                      </a:r>
                      <a:endParaRPr lang="en-HK" sz="2800" dirty="0">
                        <a:latin typeface="Arial" panose="020B0604020202020204" pitchFamily="34" charset="0"/>
                        <a:cs typeface="Arial" panose="020B0604020202020204" pitchFamily="34" charset="0"/>
                      </a:endParaRPr>
                    </a:p>
                  </a:txBody>
                  <a:tcPr/>
                </a:tc>
                <a:tc>
                  <a:txBody>
                    <a:bodyPr/>
                    <a:lstStyle/>
                    <a:p>
                      <a:r>
                        <a:rPr lang="en-US" sz="2800" dirty="0">
                          <a:latin typeface="Arial" panose="020B0604020202020204" pitchFamily="34" charset="0"/>
                          <a:cs typeface="Arial" panose="020B0604020202020204" pitchFamily="34" charset="0"/>
                        </a:rPr>
                        <a:t>Moderate</a:t>
                      </a:r>
                      <a:endParaRPr lang="en-HK" sz="2800" dirty="0">
                        <a:latin typeface="Arial" panose="020B0604020202020204" pitchFamily="34" charset="0"/>
                        <a:cs typeface="Arial" panose="020B0604020202020204" pitchFamily="34" charset="0"/>
                      </a:endParaRPr>
                    </a:p>
                  </a:txBody>
                  <a:tcPr/>
                </a:tc>
                <a:tc>
                  <a:txBody>
                    <a:bodyPr/>
                    <a:lstStyle/>
                    <a:p>
                      <a:r>
                        <a:rPr lang="en-US" sz="2800" dirty="0">
                          <a:latin typeface="Arial" panose="020B0604020202020204" pitchFamily="34" charset="0"/>
                          <a:cs typeface="Arial" panose="020B0604020202020204" pitchFamily="34" charset="0"/>
                        </a:rPr>
                        <a:t>Moderate</a:t>
                      </a:r>
                      <a:endParaRPr lang="en-HK" sz="2800" dirty="0">
                        <a:latin typeface="Arial" panose="020B0604020202020204" pitchFamily="34" charset="0"/>
                        <a:cs typeface="Arial" panose="020B0604020202020204" pitchFamily="34" charset="0"/>
                      </a:endParaRPr>
                    </a:p>
                  </a:txBody>
                  <a:tcPr/>
                </a:tc>
                <a:tc>
                  <a:txBody>
                    <a:bodyPr/>
                    <a:lstStyle/>
                    <a:p>
                      <a:r>
                        <a:rPr lang="en-US" sz="2800" dirty="0">
                          <a:latin typeface="Arial" panose="020B0604020202020204" pitchFamily="34" charset="0"/>
                          <a:cs typeface="Arial" panose="020B0604020202020204" pitchFamily="34" charset="0"/>
                        </a:rPr>
                        <a:t>High</a:t>
                      </a:r>
                      <a:endParaRPr lang="en-HK" sz="2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09194168"/>
                  </a:ext>
                </a:extLst>
              </a:tr>
              <a:tr h="370840">
                <a:tc>
                  <a:txBody>
                    <a:bodyPr/>
                    <a:lstStyle/>
                    <a:p>
                      <a:r>
                        <a:rPr lang="en-US" sz="2800" dirty="0">
                          <a:latin typeface="Arial" panose="020B0604020202020204" pitchFamily="34" charset="0"/>
                          <a:cs typeface="Arial" panose="020B0604020202020204" pitchFamily="34" charset="0"/>
                        </a:rPr>
                        <a:t>Perquisites</a:t>
                      </a:r>
                      <a:endParaRPr lang="en-HK" sz="2800" dirty="0">
                        <a:latin typeface="Arial" panose="020B0604020202020204" pitchFamily="34" charset="0"/>
                        <a:cs typeface="Arial" panose="020B0604020202020204" pitchFamily="34" charset="0"/>
                      </a:endParaRPr>
                    </a:p>
                  </a:txBody>
                  <a:tcPr/>
                </a:tc>
                <a:tc>
                  <a:txBody>
                    <a:bodyPr/>
                    <a:lstStyle/>
                    <a:p>
                      <a:pPr marL="180000"/>
                      <a:r>
                        <a:rPr lang="en-US" sz="2800" dirty="0">
                          <a:latin typeface="Arial" panose="020B0604020202020204" pitchFamily="34" charset="0"/>
                          <a:cs typeface="Arial" panose="020B0604020202020204" pitchFamily="34" charset="0"/>
                        </a:rPr>
                        <a:t>Low</a:t>
                      </a:r>
                      <a:endParaRPr lang="en-HK" sz="2800" dirty="0">
                        <a:latin typeface="Arial" panose="020B0604020202020204" pitchFamily="34" charset="0"/>
                        <a:cs typeface="Arial" panose="020B0604020202020204" pitchFamily="34" charset="0"/>
                      </a:endParaRPr>
                    </a:p>
                  </a:txBody>
                  <a:tcPr/>
                </a:tc>
                <a:tc>
                  <a:txBody>
                    <a:bodyPr/>
                    <a:lstStyle/>
                    <a:p>
                      <a:r>
                        <a:rPr lang="en-US" sz="2800" dirty="0">
                          <a:latin typeface="Arial" panose="020B0604020202020204" pitchFamily="34" charset="0"/>
                          <a:cs typeface="Arial" panose="020B0604020202020204" pitchFamily="34" charset="0"/>
                        </a:rPr>
                        <a:t>Low</a:t>
                      </a:r>
                      <a:endParaRPr lang="en-HK" sz="2800" dirty="0">
                        <a:latin typeface="Arial" panose="020B0604020202020204" pitchFamily="34" charset="0"/>
                        <a:cs typeface="Arial" panose="020B0604020202020204" pitchFamily="34" charset="0"/>
                      </a:endParaRPr>
                    </a:p>
                  </a:txBody>
                  <a:tcPr/>
                </a:tc>
                <a:tc>
                  <a:txBody>
                    <a:bodyPr/>
                    <a:lstStyle/>
                    <a:p>
                      <a:r>
                        <a:rPr lang="en-US" sz="2800" dirty="0">
                          <a:latin typeface="Arial" panose="020B0604020202020204" pitchFamily="34" charset="0"/>
                          <a:cs typeface="Arial" panose="020B0604020202020204" pitchFamily="34" charset="0"/>
                        </a:rPr>
                        <a:t>Moderate</a:t>
                      </a:r>
                      <a:endParaRPr lang="en-HK" sz="2800" dirty="0">
                        <a:latin typeface="Arial" panose="020B0604020202020204" pitchFamily="34" charset="0"/>
                        <a:cs typeface="Arial" panose="020B0604020202020204" pitchFamily="34" charset="0"/>
                      </a:endParaRPr>
                    </a:p>
                  </a:txBody>
                  <a:tcPr/>
                </a:tc>
                <a:tc>
                  <a:txBody>
                    <a:bodyPr/>
                    <a:lstStyle/>
                    <a:p>
                      <a:r>
                        <a:rPr lang="en-US" sz="2800" dirty="0">
                          <a:latin typeface="Arial" panose="020B0604020202020204" pitchFamily="34" charset="0"/>
                          <a:cs typeface="Arial" panose="020B0604020202020204" pitchFamily="34" charset="0"/>
                        </a:rPr>
                        <a:t>High</a:t>
                      </a:r>
                      <a:endParaRPr lang="en-HK" sz="2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193748649"/>
                  </a:ext>
                </a:extLst>
              </a:tr>
              <a:tr h="370840">
                <a:tc>
                  <a:txBody>
                    <a:bodyPr/>
                    <a:lstStyle/>
                    <a:p>
                      <a:r>
                        <a:rPr lang="en-US" sz="2800" dirty="0">
                          <a:latin typeface="Arial" panose="020B0604020202020204" pitchFamily="34" charset="0"/>
                          <a:cs typeface="Arial" panose="020B0604020202020204" pitchFamily="34" charset="0"/>
                        </a:rPr>
                        <a:t>Short-term incentives</a:t>
                      </a:r>
                      <a:endParaRPr lang="en-HK" sz="2800" dirty="0">
                        <a:latin typeface="Arial" panose="020B0604020202020204" pitchFamily="34" charset="0"/>
                        <a:cs typeface="Arial" panose="020B0604020202020204" pitchFamily="34" charset="0"/>
                      </a:endParaRPr>
                    </a:p>
                  </a:txBody>
                  <a:tcPr/>
                </a:tc>
                <a:tc>
                  <a:txBody>
                    <a:bodyPr/>
                    <a:lstStyle/>
                    <a:p>
                      <a:pPr marL="180000"/>
                      <a:r>
                        <a:rPr lang="en-US" sz="2800" dirty="0">
                          <a:latin typeface="Arial" panose="020B0604020202020204" pitchFamily="34" charset="0"/>
                          <a:cs typeface="Arial" panose="020B0604020202020204" pitchFamily="34" charset="0"/>
                        </a:rPr>
                        <a:t>Low</a:t>
                      </a:r>
                      <a:endParaRPr lang="en-HK" sz="2800" dirty="0">
                        <a:latin typeface="Arial" panose="020B0604020202020204" pitchFamily="34" charset="0"/>
                        <a:cs typeface="Arial" panose="020B0604020202020204" pitchFamily="34" charset="0"/>
                      </a:endParaRPr>
                    </a:p>
                  </a:txBody>
                  <a:tcPr/>
                </a:tc>
                <a:tc>
                  <a:txBody>
                    <a:bodyPr/>
                    <a:lstStyle/>
                    <a:p>
                      <a:r>
                        <a:rPr lang="en-US" sz="2800" dirty="0">
                          <a:latin typeface="Arial" panose="020B0604020202020204" pitchFamily="34" charset="0"/>
                          <a:cs typeface="Arial" panose="020B0604020202020204" pitchFamily="34" charset="0"/>
                        </a:rPr>
                        <a:t>Moderate</a:t>
                      </a:r>
                      <a:endParaRPr lang="en-HK" sz="2800" dirty="0">
                        <a:latin typeface="Arial" panose="020B0604020202020204" pitchFamily="34" charset="0"/>
                        <a:cs typeface="Arial" panose="020B0604020202020204" pitchFamily="34" charset="0"/>
                      </a:endParaRPr>
                    </a:p>
                  </a:txBody>
                  <a:tcPr/>
                </a:tc>
                <a:tc>
                  <a:txBody>
                    <a:bodyPr/>
                    <a:lstStyle/>
                    <a:p>
                      <a:r>
                        <a:rPr lang="en-US" sz="2800" dirty="0">
                          <a:latin typeface="Arial" panose="020B0604020202020204" pitchFamily="34" charset="0"/>
                          <a:cs typeface="Arial" panose="020B0604020202020204" pitchFamily="34" charset="0"/>
                        </a:rPr>
                        <a:t>High</a:t>
                      </a:r>
                      <a:endParaRPr lang="en-HK" sz="2800" dirty="0">
                        <a:latin typeface="Arial" panose="020B0604020202020204" pitchFamily="34" charset="0"/>
                        <a:cs typeface="Arial" panose="020B0604020202020204" pitchFamily="34" charset="0"/>
                      </a:endParaRPr>
                    </a:p>
                  </a:txBody>
                  <a:tcPr/>
                </a:tc>
                <a:tc>
                  <a:txBody>
                    <a:bodyPr/>
                    <a:lstStyle/>
                    <a:p>
                      <a:r>
                        <a:rPr lang="en-US" sz="2800" dirty="0">
                          <a:latin typeface="Arial" panose="020B0604020202020204" pitchFamily="34" charset="0"/>
                          <a:cs typeface="Arial" panose="020B0604020202020204" pitchFamily="34" charset="0"/>
                        </a:rPr>
                        <a:t>Moderate</a:t>
                      </a:r>
                      <a:endParaRPr lang="en-HK" sz="2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168782443"/>
                  </a:ext>
                </a:extLst>
              </a:tr>
              <a:tr h="370840">
                <a:tc>
                  <a:txBody>
                    <a:bodyPr/>
                    <a:lstStyle/>
                    <a:p>
                      <a:r>
                        <a:rPr lang="en-US" sz="2800" dirty="0">
                          <a:latin typeface="Arial" panose="020B0604020202020204" pitchFamily="34" charset="0"/>
                          <a:cs typeface="Arial" panose="020B0604020202020204" pitchFamily="34" charset="0"/>
                        </a:rPr>
                        <a:t>Long-term incentives</a:t>
                      </a:r>
                      <a:endParaRPr lang="en-HK" sz="2800" dirty="0">
                        <a:latin typeface="Arial" panose="020B0604020202020204" pitchFamily="34" charset="0"/>
                        <a:cs typeface="Arial" panose="020B0604020202020204" pitchFamily="34" charset="0"/>
                      </a:endParaRPr>
                    </a:p>
                  </a:txBody>
                  <a:tcPr/>
                </a:tc>
                <a:tc>
                  <a:txBody>
                    <a:bodyPr/>
                    <a:lstStyle/>
                    <a:p>
                      <a:pPr marL="180000"/>
                      <a:r>
                        <a:rPr lang="en-US" sz="2800" dirty="0">
                          <a:latin typeface="Arial" panose="020B0604020202020204" pitchFamily="34" charset="0"/>
                          <a:cs typeface="Arial" panose="020B0604020202020204" pitchFamily="34" charset="0"/>
                        </a:rPr>
                        <a:t>High</a:t>
                      </a:r>
                      <a:endParaRPr lang="en-HK" sz="2800" dirty="0">
                        <a:latin typeface="Arial" panose="020B0604020202020204" pitchFamily="34" charset="0"/>
                        <a:cs typeface="Arial" panose="020B0604020202020204" pitchFamily="34" charset="0"/>
                      </a:endParaRPr>
                    </a:p>
                  </a:txBody>
                  <a:tcPr/>
                </a:tc>
                <a:tc>
                  <a:txBody>
                    <a:bodyPr/>
                    <a:lstStyle/>
                    <a:p>
                      <a:r>
                        <a:rPr lang="en-US" sz="2800" dirty="0">
                          <a:latin typeface="Arial" panose="020B0604020202020204" pitchFamily="34" charset="0"/>
                          <a:cs typeface="Arial" panose="020B0604020202020204" pitchFamily="34" charset="0"/>
                        </a:rPr>
                        <a:t>High</a:t>
                      </a:r>
                      <a:endParaRPr lang="en-HK" sz="2800" dirty="0">
                        <a:latin typeface="Arial" panose="020B0604020202020204" pitchFamily="34" charset="0"/>
                        <a:cs typeface="Arial" panose="020B0604020202020204" pitchFamily="34" charset="0"/>
                      </a:endParaRPr>
                    </a:p>
                  </a:txBody>
                  <a:tcPr/>
                </a:tc>
                <a:tc>
                  <a:txBody>
                    <a:bodyPr/>
                    <a:lstStyle/>
                    <a:p>
                      <a:r>
                        <a:rPr lang="en-US" sz="2800" dirty="0">
                          <a:latin typeface="Arial" panose="020B0604020202020204" pitchFamily="34" charset="0"/>
                          <a:cs typeface="Arial" panose="020B0604020202020204" pitchFamily="34" charset="0"/>
                        </a:rPr>
                        <a:t>Moderate</a:t>
                      </a:r>
                      <a:endParaRPr lang="en-HK" sz="2800" dirty="0">
                        <a:latin typeface="Arial" panose="020B0604020202020204" pitchFamily="34" charset="0"/>
                        <a:cs typeface="Arial" panose="020B0604020202020204" pitchFamily="34" charset="0"/>
                      </a:endParaRPr>
                    </a:p>
                  </a:txBody>
                  <a:tcPr/>
                </a:tc>
                <a:tc>
                  <a:txBody>
                    <a:bodyPr/>
                    <a:lstStyle/>
                    <a:p>
                      <a:r>
                        <a:rPr lang="en-US" sz="2800" dirty="0">
                          <a:latin typeface="Arial" panose="020B0604020202020204" pitchFamily="34" charset="0"/>
                          <a:cs typeface="Arial" panose="020B0604020202020204" pitchFamily="34" charset="0"/>
                        </a:rPr>
                        <a:t>Low</a:t>
                      </a:r>
                      <a:endParaRPr lang="en-HK" sz="2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85667001"/>
                  </a:ext>
                </a:extLst>
              </a:tr>
            </a:tbl>
          </a:graphicData>
        </a:graphic>
      </p:graphicFrame>
    </p:spTree>
    <p:extLst>
      <p:ext uri="{BB962C8B-B14F-4D97-AF65-F5344CB8AC3E}">
        <p14:creationId xmlns:p14="http://schemas.microsoft.com/office/powerpoint/2010/main" val="31074715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47AFF56-87B4-D9E9-1159-F2ECB2435334}"/>
              </a:ext>
            </a:extLst>
          </p:cNvPr>
          <p:cNvSpPr txBox="1"/>
          <p:nvPr/>
        </p:nvSpPr>
        <p:spPr>
          <a:xfrm>
            <a:off x="304802" y="1447628"/>
            <a:ext cx="6115664" cy="2585323"/>
          </a:xfrm>
          <a:prstGeom prst="rect">
            <a:avLst/>
          </a:prstGeom>
          <a:noFill/>
        </p:spPr>
        <p:txBody>
          <a:bodyPr wrap="square">
            <a:spAutoFit/>
          </a:bodyPr>
          <a:lstStyle/>
          <a:p>
            <a:pPr algn="l"/>
            <a:r>
              <a:rPr lang="en-US" sz="5400" b="1" i="0" dirty="0">
                <a:solidFill>
                  <a:srgbClr val="FFC000"/>
                </a:solidFill>
                <a:effectLst/>
                <a:latin typeface="Arial" panose="020B0604020202020204" pitchFamily="34" charset="0"/>
                <a:cs typeface="Arial" panose="020B0604020202020204" pitchFamily="34" charset="0"/>
              </a:rPr>
              <a:t>Academic Research on </a:t>
            </a:r>
          </a:p>
          <a:p>
            <a:pPr algn="l"/>
            <a:r>
              <a:rPr lang="en-US" sz="5400" b="1" i="0" dirty="0">
                <a:solidFill>
                  <a:srgbClr val="FFC000"/>
                </a:solidFill>
                <a:effectLst/>
                <a:latin typeface="Arial" panose="020B0604020202020204" pitchFamily="34" charset="0"/>
                <a:cs typeface="Arial" panose="020B0604020202020204" pitchFamily="34" charset="0"/>
              </a:rPr>
              <a:t>Say on Pay</a:t>
            </a:r>
          </a:p>
        </p:txBody>
      </p:sp>
      <p:pic>
        <p:nvPicPr>
          <p:cNvPr id="1026" name="Picture 2" descr="線上圖書館與知識 - 免版稅可使用的圖庫向量圖形">
            <a:extLst>
              <a:ext uri="{FF2B5EF4-FFF2-40B4-BE49-F238E27FC236}">
                <a16:creationId xmlns:a16="http://schemas.microsoft.com/office/drawing/2014/main" id="{A5BD5498-1BEF-BCE7-332C-07582E1E02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68181" y="364844"/>
            <a:ext cx="5699177" cy="5699177"/>
          </a:xfrm>
          <a:prstGeom prst="rect">
            <a:avLst/>
          </a:prstGeom>
          <a:noFill/>
          <a:effectLst>
            <a:softEdge rad="63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20081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17F84EC-DA71-D53B-6B58-93FBA76C1E2B}"/>
              </a:ext>
            </a:extLst>
          </p:cNvPr>
          <p:cNvSpPr txBox="1"/>
          <p:nvPr/>
        </p:nvSpPr>
        <p:spPr>
          <a:xfrm>
            <a:off x="221225" y="334490"/>
            <a:ext cx="11749549" cy="6001643"/>
          </a:xfrm>
          <a:prstGeom prst="rect">
            <a:avLst/>
          </a:prstGeom>
          <a:noFill/>
        </p:spPr>
        <p:txBody>
          <a:bodyPr wrap="square">
            <a:spAutoFit/>
          </a:bodyPr>
          <a:lstStyle/>
          <a:p>
            <a:pPr>
              <a:buFont typeface="Arial" panose="020B0604020202020204" pitchFamily="34" charset="0"/>
              <a:buChar char="•"/>
            </a:pPr>
            <a:r>
              <a:rPr lang="en-US" sz="3200" b="1" i="0" u="sng" dirty="0">
                <a:solidFill>
                  <a:srgbClr val="FFC000"/>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Say on pay votes and CEO compensation: Evidence from the UK</a:t>
            </a:r>
            <a:r>
              <a:rPr lang="en-US" sz="3200" b="0" i="0" dirty="0">
                <a:solidFill>
                  <a:srgbClr val="FFC000"/>
                </a:solidFill>
                <a:effectLst/>
                <a:latin typeface="Arial" panose="020B0604020202020204" pitchFamily="34" charset="0"/>
                <a:cs typeface="Arial" panose="020B0604020202020204" pitchFamily="34" charset="0"/>
              </a:rPr>
              <a:t>, </a:t>
            </a:r>
            <a:r>
              <a:rPr lang="en-US" sz="3200" i="0" dirty="0" err="1">
                <a:solidFill>
                  <a:srgbClr val="FFC000"/>
                </a:solidFill>
                <a:effectLst/>
                <a:latin typeface="Arial" panose="020B0604020202020204" pitchFamily="34" charset="0"/>
                <a:cs typeface="Arial" panose="020B0604020202020204" pitchFamily="34" charset="0"/>
              </a:rPr>
              <a:t>Ferri</a:t>
            </a:r>
            <a:r>
              <a:rPr lang="en-US" sz="3200" i="0" dirty="0">
                <a:solidFill>
                  <a:srgbClr val="FFC000"/>
                </a:solidFill>
                <a:effectLst/>
                <a:latin typeface="Arial" panose="020B0604020202020204" pitchFamily="34" charset="0"/>
                <a:cs typeface="Arial" panose="020B0604020202020204" pitchFamily="34" charset="0"/>
              </a:rPr>
              <a:t>, F., &amp; Maber, D. A. (2013). </a:t>
            </a:r>
            <a:r>
              <a:rPr lang="en-US" sz="3200" i="1" dirty="0">
                <a:solidFill>
                  <a:srgbClr val="FFC000"/>
                </a:solidFill>
                <a:effectLst/>
                <a:latin typeface="Arial" panose="020B0604020202020204" pitchFamily="34" charset="0"/>
                <a:cs typeface="Arial" panose="020B0604020202020204" pitchFamily="34" charset="0"/>
              </a:rPr>
              <a:t>Review of Finance</a:t>
            </a:r>
            <a:r>
              <a:rPr lang="en-US" sz="3200" i="0" dirty="0">
                <a:solidFill>
                  <a:srgbClr val="FFC000"/>
                </a:solidFill>
                <a:effectLst/>
                <a:latin typeface="Arial" panose="020B0604020202020204" pitchFamily="34" charset="0"/>
                <a:cs typeface="Arial" panose="020B0604020202020204" pitchFamily="34" charset="0"/>
              </a:rPr>
              <a:t>, </a:t>
            </a:r>
            <a:r>
              <a:rPr lang="en-US" sz="3200" i="1" dirty="0">
                <a:solidFill>
                  <a:srgbClr val="FFC000"/>
                </a:solidFill>
                <a:effectLst/>
                <a:latin typeface="Arial" panose="020B0604020202020204" pitchFamily="34" charset="0"/>
                <a:cs typeface="Arial" panose="020B0604020202020204" pitchFamily="34" charset="0"/>
              </a:rPr>
              <a:t>17</a:t>
            </a:r>
            <a:r>
              <a:rPr lang="en-US" sz="3200" i="0" dirty="0">
                <a:solidFill>
                  <a:srgbClr val="FFC000"/>
                </a:solidFill>
                <a:effectLst/>
                <a:latin typeface="Arial" panose="020B0604020202020204" pitchFamily="34" charset="0"/>
                <a:cs typeface="Arial" panose="020B0604020202020204" pitchFamily="34" charset="0"/>
              </a:rPr>
              <a:t>(2), 527-563.</a:t>
            </a:r>
          </a:p>
          <a:p>
            <a:pPr>
              <a:buFont typeface="Arial" panose="020B0604020202020204" pitchFamily="34" charset="0"/>
              <a:buChar char="•"/>
            </a:pPr>
            <a:endParaRPr lang="en-US" sz="3200" b="0" i="0" dirty="0">
              <a:solidFill>
                <a:srgbClr val="FFC000"/>
              </a:solidFill>
              <a:effectLst/>
              <a:latin typeface="Arial" panose="020B0604020202020204" pitchFamily="34" charset="0"/>
              <a:cs typeface="Arial" panose="020B0604020202020204" pitchFamily="34" charset="0"/>
            </a:endParaRPr>
          </a:p>
          <a:p>
            <a:pPr>
              <a:buFont typeface="Arial" panose="020B0604020202020204" pitchFamily="34" charset="0"/>
              <a:buChar char="•"/>
            </a:pPr>
            <a:r>
              <a:rPr lang="en-US" sz="3200" b="1" i="0" u="sng" dirty="0">
                <a:solidFill>
                  <a:srgbClr val="FFC000"/>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Shareholder votes and proxy advisors: Evidence from say on pay</a:t>
            </a:r>
            <a:r>
              <a:rPr lang="en-US" sz="3200" b="0" i="0" dirty="0">
                <a:solidFill>
                  <a:srgbClr val="FFC000"/>
                </a:solidFill>
                <a:effectLst/>
                <a:latin typeface="Arial" panose="020B0604020202020204" pitchFamily="34" charset="0"/>
                <a:cs typeface="Arial" panose="020B0604020202020204" pitchFamily="34" charset="0"/>
              </a:rPr>
              <a:t>, </a:t>
            </a:r>
            <a:r>
              <a:rPr lang="en-US" sz="3200" i="0" dirty="0" err="1">
                <a:solidFill>
                  <a:srgbClr val="FFC000"/>
                </a:solidFill>
                <a:effectLst/>
                <a:latin typeface="Arial" panose="020B0604020202020204" pitchFamily="34" charset="0"/>
                <a:cs typeface="Arial" panose="020B0604020202020204" pitchFamily="34" charset="0"/>
              </a:rPr>
              <a:t>Ertimur</a:t>
            </a:r>
            <a:r>
              <a:rPr lang="en-US" sz="3200" i="0" dirty="0">
                <a:solidFill>
                  <a:srgbClr val="FFC000"/>
                </a:solidFill>
                <a:effectLst/>
                <a:latin typeface="Arial" panose="020B0604020202020204" pitchFamily="34" charset="0"/>
                <a:cs typeface="Arial" panose="020B0604020202020204" pitchFamily="34" charset="0"/>
              </a:rPr>
              <a:t>, Y., </a:t>
            </a:r>
            <a:r>
              <a:rPr lang="en-US" sz="3200" i="0" dirty="0" err="1">
                <a:solidFill>
                  <a:srgbClr val="FFC000"/>
                </a:solidFill>
                <a:effectLst/>
                <a:latin typeface="Arial" panose="020B0604020202020204" pitchFamily="34" charset="0"/>
                <a:cs typeface="Arial" panose="020B0604020202020204" pitchFamily="34" charset="0"/>
              </a:rPr>
              <a:t>Ferri</a:t>
            </a:r>
            <a:r>
              <a:rPr lang="en-US" sz="3200" i="0" dirty="0">
                <a:solidFill>
                  <a:srgbClr val="FFC000"/>
                </a:solidFill>
                <a:effectLst/>
                <a:latin typeface="Arial" panose="020B0604020202020204" pitchFamily="34" charset="0"/>
                <a:cs typeface="Arial" panose="020B0604020202020204" pitchFamily="34" charset="0"/>
              </a:rPr>
              <a:t>, F., &amp; </a:t>
            </a:r>
            <a:r>
              <a:rPr lang="en-US" sz="3200" i="0" dirty="0" err="1">
                <a:solidFill>
                  <a:srgbClr val="FFC000"/>
                </a:solidFill>
                <a:effectLst/>
                <a:latin typeface="Arial" panose="020B0604020202020204" pitchFamily="34" charset="0"/>
                <a:cs typeface="Arial" panose="020B0604020202020204" pitchFamily="34" charset="0"/>
              </a:rPr>
              <a:t>Oesch</a:t>
            </a:r>
            <a:r>
              <a:rPr lang="en-US" sz="3200" i="0" dirty="0">
                <a:solidFill>
                  <a:srgbClr val="FFC000"/>
                </a:solidFill>
                <a:effectLst/>
                <a:latin typeface="Arial" panose="020B0604020202020204" pitchFamily="34" charset="0"/>
                <a:cs typeface="Arial" panose="020B0604020202020204" pitchFamily="34" charset="0"/>
              </a:rPr>
              <a:t>, D. (2013). </a:t>
            </a:r>
            <a:r>
              <a:rPr lang="en-US" sz="3200" i="1" dirty="0">
                <a:solidFill>
                  <a:srgbClr val="FFC000"/>
                </a:solidFill>
                <a:effectLst/>
                <a:latin typeface="Arial" panose="020B0604020202020204" pitchFamily="34" charset="0"/>
                <a:cs typeface="Arial" panose="020B0604020202020204" pitchFamily="34" charset="0"/>
              </a:rPr>
              <a:t>Journal of Accounting Research</a:t>
            </a:r>
            <a:r>
              <a:rPr lang="en-US" sz="3200" i="0" dirty="0">
                <a:solidFill>
                  <a:srgbClr val="FFC000"/>
                </a:solidFill>
                <a:effectLst/>
                <a:latin typeface="Arial" panose="020B0604020202020204" pitchFamily="34" charset="0"/>
                <a:cs typeface="Arial" panose="020B0604020202020204" pitchFamily="34" charset="0"/>
              </a:rPr>
              <a:t>, </a:t>
            </a:r>
            <a:r>
              <a:rPr lang="en-US" sz="3200" i="1" dirty="0">
                <a:solidFill>
                  <a:srgbClr val="FFC000"/>
                </a:solidFill>
                <a:effectLst/>
                <a:latin typeface="Arial" panose="020B0604020202020204" pitchFamily="34" charset="0"/>
                <a:cs typeface="Arial" panose="020B0604020202020204" pitchFamily="34" charset="0"/>
              </a:rPr>
              <a:t>51</a:t>
            </a:r>
            <a:r>
              <a:rPr lang="en-US" sz="3200" i="0" dirty="0">
                <a:solidFill>
                  <a:srgbClr val="FFC000"/>
                </a:solidFill>
                <a:effectLst/>
                <a:latin typeface="Arial" panose="020B0604020202020204" pitchFamily="34" charset="0"/>
                <a:cs typeface="Arial" panose="020B0604020202020204" pitchFamily="34" charset="0"/>
              </a:rPr>
              <a:t>(5), 951-996.</a:t>
            </a:r>
          </a:p>
          <a:p>
            <a:pPr>
              <a:buFont typeface="Arial" panose="020B0604020202020204" pitchFamily="34" charset="0"/>
              <a:buChar char="•"/>
            </a:pPr>
            <a:endParaRPr lang="en-US" sz="3200" b="0" i="0" dirty="0">
              <a:solidFill>
                <a:srgbClr val="FFC000"/>
              </a:solidFill>
              <a:effectLst/>
              <a:latin typeface="Arial" panose="020B0604020202020204" pitchFamily="34" charset="0"/>
              <a:cs typeface="Arial" panose="020B0604020202020204" pitchFamily="34" charset="0"/>
            </a:endParaRPr>
          </a:p>
          <a:p>
            <a:pPr>
              <a:buFont typeface="Arial" panose="020B0604020202020204" pitchFamily="34" charset="0"/>
              <a:buChar char="•"/>
            </a:pPr>
            <a:r>
              <a:rPr lang="en-US" sz="3200" b="1" i="0" u="sng" dirty="0">
                <a:solidFill>
                  <a:srgbClr val="FFC000"/>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Shareholder voting and directors' remuneration report legislation: Say on pay in the UK</a:t>
            </a:r>
            <a:r>
              <a:rPr lang="en-US" sz="3200" b="1" i="0" dirty="0">
                <a:solidFill>
                  <a:srgbClr val="FFC000"/>
                </a:solidFill>
                <a:effectLst/>
                <a:latin typeface="Arial" panose="020B0604020202020204" pitchFamily="34" charset="0"/>
                <a:cs typeface="Arial" panose="020B0604020202020204" pitchFamily="34" charset="0"/>
              </a:rPr>
              <a:t>, </a:t>
            </a:r>
            <a:r>
              <a:rPr lang="en-US" sz="3200" i="0" dirty="0" err="1">
                <a:solidFill>
                  <a:srgbClr val="FFC000"/>
                </a:solidFill>
                <a:effectLst/>
                <a:latin typeface="Arial" panose="020B0604020202020204" pitchFamily="34" charset="0"/>
                <a:cs typeface="Arial" panose="020B0604020202020204" pitchFamily="34" charset="0"/>
              </a:rPr>
              <a:t>Conyon</a:t>
            </a:r>
            <a:r>
              <a:rPr lang="en-US" sz="3200" i="0" dirty="0">
                <a:solidFill>
                  <a:srgbClr val="FFC000"/>
                </a:solidFill>
                <a:effectLst/>
                <a:latin typeface="Arial" panose="020B0604020202020204" pitchFamily="34" charset="0"/>
                <a:cs typeface="Arial" panose="020B0604020202020204" pitchFamily="34" charset="0"/>
              </a:rPr>
              <a:t>, M., &amp; Sadler, G. (2010). </a:t>
            </a:r>
            <a:r>
              <a:rPr lang="en-US" sz="3200" i="1" dirty="0">
                <a:solidFill>
                  <a:srgbClr val="FFC000"/>
                </a:solidFill>
                <a:effectLst/>
                <a:latin typeface="Arial" panose="020B0604020202020204" pitchFamily="34" charset="0"/>
                <a:cs typeface="Arial" panose="020B0604020202020204" pitchFamily="34" charset="0"/>
              </a:rPr>
              <a:t>Corporate Governance: An International Review</a:t>
            </a:r>
            <a:r>
              <a:rPr lang="en-US" sz="3200" i="0" dirty="0">
                <a:solidFill>
                  <a:srgbClr val="FFC000"/>
                </a:solidFill>
                <a:effectLst/>
                <a:latin typeface="Arial" panose="020B0604020202020204" pitchFamily="34" charset="0"/>
                <a:cs typeface="Arial" panose="020B0604020202020204" pitchFamily="34" charset="0"/>
              </a:rPr>
              <a:t>, </a:t>
            </a:r>
            <a:r>
              <a:rPr lang="en-US" sz="3200" i="1" dirty="0">
                <a:solidFill>
                  <a:srgbClr val="FFC000"/>
                </a:solidFill>
                <a:effectLst/>
                <a:latin typeface="Arial" panose="020B0604020202020204" pitchFamily="34" charset="0"/>
                <a:cs typeface="Arial" panose="020B0604020202020204" pitchFamily="34" charset="0"/>
              </a:rPr>
              <a:t>18</a:t>
            </a:r>
            <a:r>
              <a:rPr lang="en-US" sz="3200" i="0" dirty="0">
                <a:solidFill>
                  <a:srgbClr val="FFC000"/>
                </a:solidFill>
                <a:effectLst/>
                <a:latin typeface="Arial" panose="020B0604020202020204" pitchFamily="34" charset="0"/>
                <a:cs typeface="Arial" panose="020B0604020202020204" pitchFamily="34" charset="0"/>
              </a:rPr>
              <a:t>(4), 296-312.</a:t>
            </a:r>
          </a:p>
        </p:txBody>
      </p:sp>
    </p:spTree>
    <p:extLst>
      <p:ext uri="{BB962C8B-B14F-4D97-AF65-F5344CB8AC3E}">
        <p14:creationId xmlns:p14="http://schemas.microsoft.com/office/powerpoint/2010/main" val="23378196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EDF7215-505F-6A2D-611E-2D5500CE3758}"/>
              </a:ext>
            </a:extLst>
          </p:cNvPr>
          <p:cNvSpPr txBox="1"/>
          <p:nvPr/>
        </p:nvSpPr>
        <p:spPr>
          <a:xfrm>
            <a:off x="255639" y="270668"/>
            <a:ext cx="11661058" cy="5509200"/>
          </a:xfrm>
          <a:prstGeom prst="rect">
            <a:avLst/>
          </a:prstGeom>
          <a:noFill/>
        </p:spPr>
        <p:txBody>
          <a:bodyPr wrap="square">
            <a:spAutoFit/>
          </a:bodyPr>
          <a:lstStyle/>
          <a:p>
            <a:pPr algn="l">
              <a:buFont typeface="Arial" panose="020B0604020202020204" pitchFamily="34" charset="0"/>
              <a:buChar char="•"/>
            </a:pPr>
            <a:r>
              <a:rPr lang="en-US" sz="3200" b="1" i="0" u="sng" dirty="0">
                <a:solidFill>
                  <a:srgbClr val="FFC000"/>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Say on pay: Cautionary notes on the UK experience and the case for shareholder opt-in</a:t>
            </a:r>
            <a:r>
              <a:rPr lang="en-US" sz="3200" b="0" i="0" dirty="0">
                <a:solidFill>
                  <a:srgbClr val="FFC000"/>
                </a:solidFill>
                <a:effectLst/>
                <a:latin typeface="Arial" panose="020B0604020202020204" pitchFamily="34" charset="0"/>
                <a:cs typeface="Arial" panose="020B0604020202020204" pitchFamily="34" charset="0"/>
              </a:rPr>
              <a:t>, </a:t>
            </a:r>
            <a:r>
              <a:rPr lang="en-US" sz="3200" i="0" dirty="0">
                <a:solidFill>
                  <a:srgbClr val="FFC000"/>
                </a:solidFill>
                <a:effectLst/>
                <a:latin typeface="Arial" panose="020B0604020202020204" pitchFamily="34" charset="0"/>
                <a:cs typeface="Arial" panose="020B0604020202020204" pitchFamily="34" charset="0"/>
              </a:rPr>
              <a:t>Gordon, J. N. (2009). </a:t>
            </a:r>
            <a:r>
              <a:rPr lang="en-US" sz="3200" i="1" dirty="0">
                <a:solidFill>
                  <a:srgbClr val="FFC000"/>
                </a:solidFill>
                <a:effectLst/>
                <a:latin typeface="Arial" panose="020B0604020202020204" pitchFamily="34" charset="0"/>
                <a:cs typeface="Arial" panose="020B0604020202020204" pitchFamily="34" charset="0"/>
              </a:rPr>
              <a:t>Harv. J. on Legis.</a:t>
            </a:r>
            <a:r>
              <a:rPr lang="en-US" sz="3200" i="0" dirty="0">
                <a:solidFill>
                  <a:srgbClr val="FFC000"/>
                </a:solidFill>
                <a:effectLst/>
                <a:latin typeface="Arial" panose="020B0604020202020204" pitchFamily="34" charset="0"/>
                <a:cs typeface="Arial" panose="020B0604020202020204" pitchFamily="34" charset="0"/>
              </a:rPr>
              <a:t>, </a:t>
            </a:r>
            <a:r>
              <a:rPr lang="en-US" sz="3200" i="1" dirty="0">
                <a:solidFill>
                  <a:srgbClr val="FFC000"/>
                </a:solidFill>
                <a:effectLst/>
                <a:latin typeface="Arial" panose="020B0604020202020204" pitchFamily="34" charset="0"/>
                <a:cs typeface="Arial" panose="020B0604020202020204" pitchFamily="34" charset="0"/>
              </a:rPr>
              <a:t>46</a:t>
            </a:r>
            <a:r>
              <a:rPr lang="en-US" sz="3200" i="0" dirty="0">
                <a:solidFill>
                  <a:srgbClr val="FFC000"/>
                </a:solidFill>
                <a:effectLst/>
                <a:latin typeface="Arial" panose="020B0604020202020204" pitchFamily="34" charset="0"/>
                <a:cs typeface="Arial" panose="020B0604020202020204" pitchFamily="34" charset="0"/>
              </a:rPr>
              <a:t>, 323.</a:t>
            </a:r>
          </a:p>
          <a:p>
            <a:pPr algn="l">
              <a:buFont typeface="Arial" panose="020B0604020202020204" pitchFamily="34" charset="0"/>
              <a:buChar char="•"/>
            </a:pPr>
            <a:endParaRPr lang="en-US" sz="3200" b="1" i="0" dirty="0">
              <a:solidFill>
                <a:srgbClr val="FFC000"/>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US" sz="3200" b="1" i="0" u="sng" dirty="0">
                <a:solidFill>
                  <a:srgbClr val="FFC000"/>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Say on pay laws, executive compensation, pay slice, and firm valuation around the world</a:t>
            </a:r>
            <a:r>
              <a:rPr lang="en-US" sz="3200" b="0" i="0" dirty="0">
                <a:solidFill>
                  <a:srgbClr val="FFC000"/>
                </a:solidFill>
                <a:effectLst/>
                <a:latin typeface="Arial" panose="020B0604020202020204" pitchFamily="34" charset="0"/>
                <a:cs typeface="Arial" panose="020B0604020202020204" pitchFamily="34" charset="0"/>
              </a:rPr>
              <a:t>, </a:t>
            </a:r>
            <a:r>
              <a:rPr lang="en-US" sz="3200" i="0" dirty="0">
                <a:solidFill>
                  <a:srgbClr val="FFC000"/>
                </a:solidFill>
                <a:effectLst/>
                <a:latin typeface="Arial" panose="020B0604020202020204" pitchFamily="34" charset="0"/>
                <a:cs typeface="Arial" panose="020B0604020202020204" pitchFamily="34" charset="0"/>
              </a:rPr>
              <a:t>Correa, R., &amp; </a:t>
            </a:r>
            <a:r>
              <a:rPr lang="en-US" sz="3200" i="0" dirty="0" err="1">
                <a:solidFill>
                  <a:srgbClr val="FFC000"/>
                </a:solidFill>
                <a:effectLst/>
                <a:latin typeface="Arial" panose="020B0604020202020204" pitchFamily="34" charset="0"/>
                <a:cs typeface="Arial" panose="020B0604020202020204" pitchFamily="34" charset="0"/>
              </a:rPr>
              <a:t>Lel</a:t>
            </a:r>
            <a:r>
              <a:rPr lang="en-US" sz="3200" i="0" dirty="0">
                <a:solidFill>
                  <a:srgbClr val="FFC000"/>
                </a:solidFill>
                <a:effectLst/>
                <a:latin typeface="Arial" panose="020B0604020202020204" pitchFamily="34" charset="0"/>
                <a:cs typeface="Arial" panose="020B0604020202020204" pitchFamily="34" charset="0"/>
              </a:rPr>
              <a:t>, U. (2016). </a:t>
            </a:r>
            <a:r>
              <a:rPr lang="en-US" sz="3200" i="1" dirty="0">
                <a:solidFill>
                  <a:srgbClr val="FFC000"/>
                </a:solidFill>
                <a:effectLst/>
                <a:latin typeface="Arial" panose="020B0604020202020204" pitchFamily="34" charset="0"/>
                <a:cs typeface="Arial" panose="020B0604020202020204" pitchFamily="34" charset="0"/>
              </a:rPr>
              <a:t>Journal of Financial Economics</a:t>
            </a:r>
            <a:r>
              <a:rPr lang="en-US" sz="3200" i="0" dirty="0">
                <a:solidFill>
                  <a:srgbClr val="FFC000"/>
                </a:solidFill>
                <a:effectLst/>
                <a:latin typeface="Arial" panose="020B0604020202020204" pitchFamily="34" charset="0"/>
                <a:cs typeface="Arial" panose="020B0604020202020204" pitchFamily="34" charset="0"/>
              </a:rPr>
              <a:t>, </a:t>
            </a:r>
            <a:r>
              <a:rPr lang="en-US" sz="3200" i="1" dirty="0">
                <a:solidFill>
                  <a:srgbClr val="FFC000"/>
                </a:solidFill>
                <a:effectLst/>
                <a:latin typeface="Arial" panose="020B0604020202020204" pitchFamily="34" charset="0"/>
                <a:cs typeface="Arial" panose="020B0604020202020204" pitchFamily="34" charset="0"/>
              </a:rPr>
              <a:t>122</a:t>
            </a:r>
            <a:r>
              <a:rPr lang="en-US" sz="3200" i="0" dirty="0">
                <a:solidFill>
                  <a:srgbClr val="FFC000"/>
                </a:solidFill>
                <a:effectLst/>
                <a:latin typeface="Arial" panose="020B0604020202020204" pitchFamily="34" charset="0"/>
                <a:cs typeface="Arial" panose="020B0604020202020204" pitchFamily="34" charset="0"/>
              </a:rPr>
              <a:t>(3), 500-520.</a:t>
            </a:r>
          </a:p>
          <a:p>
            <a:pPr algn="l">
              <a:buFont typeface="Arial" panose="020B0604020202020204" pitchFamily="34" charset="0"/>
              <a:buChar char="•"/>
            </a:pPr>
            <a:endParaRPr lang="en-US" sz="3200" b="1" i="0" dirty="0">
              <a:solidFill>
                <a:srgbClr val="FFC000"/>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US" sz="3200" b="1" i="0" u="sng" dirty="0">
                <a:solidFill>
                  <a:srgbClr val="FFC000"/>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Shareholders' say on pay: Does it create value?</a:t>
            </a:r>
            <a:r>
              <a:rPr lang="en-US" sz="3200" b="0" i="0" dirty="0">
                <a:solidFill>
                  <a:srgbClr val="FFC000"/>
                </a:solidFill>
                <a:effectLst/>
                <a:latin typeface="Arial" panose="020B0604020202020204" pitchFamily="34" charset="0"/>
                <a:cs typeface="Arial" panose="020B0604020202020204" pitchFamily="34" charset="0"/>
              </a:rPr>
              <a:t>, </a:t>
            </a:r>
            <a:r>
              <a:rPr lang="en-US" sz="3200" i="0" dirty="0">
                <a:solidFill>
                  <a:srgbClr val="FFC000"/>
                </a:solidFill>
                <a:effectLst/>
                <a:latin typeface="Arial" panose="020B0604020202020204" pitchFamily="34" charset="0"/>
                <a:cs typeface="Arial" panose="020B0604020202020204" pitchFamily="34" charset="0"/>
              </a:rPr>
              <a:t>Cai, J., &amp; </a:t>
            </a:r>
            <a:r>
              <a:rPr lang="en-US" sz="3200" i="0" dirty="0" err="1">
                <a:solidFill>
                  <a:srgbClr val="FFC000"/>
                </a:solidFill>
                <a:effectLst/>
                <a:latin typeface="Arial" panose="020B0604020202020204" pitchFamily="34" charset="0"/>
                <a:cs typeface="Arial" panose="020B0604020202020204" pitchFamily="34" charset="0"/>
              </a:rPr>
              <a:t>Walkling</a:t>
            </a:r>
            <a:r>
              <a:rPr lang="en-US" sz="3200" i="0" dirty="0">
                <a:solidFill>
                  <a:srgbClr val="FFC000"/>
                </a:solidFill>
                <a:effectLst/>
                <a:latin typeface="Arial" panose="020B0604020202020204" pitchFamily="34" charset="0"/>
                <a:cs typeface="Arial" panose="020B0604020202020204" pitchFamily="34" charset="0"/>
              </a:rPr>
              <a:t>, R. A. (2011). </a:t>
            </a:r>
            <a:r>
              <a:rPr lang="en-US" sz="3200" i="1" dirty="0">
                <a:solidFill>
                  <a:srgbClr val="FFC000"/>
                </a:solidFill>
                <a:effectLst/>
                <a:latin typeface="Arial" panose="020B0604020202020204" pitchFamily="34" charset="0"/>
                <a:cs typeface="Arial" panose="020B0604020202020204" pitchFamily="34" charset="0"/>
              </a:rPr>
              <a:t>Journal of Financial and Quantitative Analysis</a:t>
            </a:r>
            <a:r>
              <a:rPr lang="en-US" sz="3200" i="0" dirty="0">
                <a:solidFill>
                  <a:srgbClr val="FFC000"/>
                </a:solidFill>
                <a:effectLst/>
                <a:latin typeface="Arial" panose="020B0604020202020204" pitchFamily="34" charset="0"/>
                <a:cs typeface="Arial" panose="020B0604020202020204" pitchFamily="34" charset="0"/>
              </a:rPr>
              <a:t>, </a:t>
            </a:r>
            <a:r>
              <a:rPr lang="en-US" sz="3200" i="1" dirty="0">
                <a:solidFill>
                  <a:srgbClr val="FFC000"/>
                </a:solidFill>
                <a:effectLst/>
                <a:latin typeface="Arial" panose="020B0604020202020204" pitchFamily="34" charset="0"/>
                <a:cs typeface="Arial" panose="020B0604020202020204" pitchFamily="34" charset="0"/>
              </a:rPr>
              <a:t>46</a:t>
            </a:r>
            <a:r>
              <a:rPr lang="en-US" sz="3200" i="0" dirty="0">
                <a:solidFill>
                  <a:srgbClr val="FFC000"/>
                </a:solidFill>
                <a:effectLst/>
                <a:latin typeface="Arial" panose="020B0604020202020204" pitchFamily="34" charset="0"/>
                <a:cs typeface="Arial" panose="020B0604020202020204" pitchFamily="34" charset="0"/>
              </a:rPr>
              <a:t>(2), 299-339.</a:t>
            </a:r>
          </a:p>
        </p:txBody>
      </p:sp>
    </p:spTree>
    <p:extLst>
      <p:ext uri="{BB962C8B-B14F-4D97-AF65-F5344CB8AC3E}">
        <p14:creationId xmlns:p14="http://schemas.microsoft.com/office/powerpoint/2010/main" val="29258972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17F84EC-DA71-D53B-6B58-93FBA76C1E2B}"/>
              </a:ext>
            </a:extLst>
          </p:cNvPr>
          <p:cNvSpPr txBox="1"/>
          <p:nvPr/>
        </p:nvSpPr>
        <p:spPr>
          <a:xfrm>
            <a:off x="113070" y="275303"/>
            <a:ext cx="11901949" cy="5016758"/>
          </a:xfrm>
          <a:prstGeom prst="rect">
            <a:avLst/>
          </a:prstGeom>
          <a:noFill/>
        </p:spPr>
        <p:txBody>
          <a:bodyPr wrap="square">
            <a:spAutoFit/>
          </a:bodyPr>
          <a:lstStyle/>
          <a:p>
            <a:pPr algn="l">
              <a:buFont typeface="Arial" panose="020B0604020202020204" pitchFamily="34" charset="0"/>
              <a:buChar char="•"/>
            </a:pPr>
            <a:r>
              <a:rPr lang="en-US" sz="3200" b="1" i="0" u="sng" dirty="0">
                <a:solidFill>
                  <a:srgbClr val="FFC000"/>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Dodd-Frank's say on pay: Will it lead to a greater role for shareholders in corporate governance</a:t>
            </a:r>
            <a:r>
              <a:rPr lang="en-US" sz="3200" b="0" i="0" dirty="0">
                <a:solidFill>
                  <a:srgbClr val="FFC000"/>
                </a:solidFill>
                <a:effectLst/>
                <a:latin typeface="Arial" panose="020B0604020202020204" pitchFamily="34" charset="0"/>
                <a:cs typeface="Arial" panose="020B0604020202020204" pitchFamily="34" charset="0"/>
              </a:rPr>
              <a:t>, </a:t>
            </a:r>
            <a:r>
              <a:rPr lang="en-US" sz="3200" i="0" dirty="0">
                <a:solidFill>
                  <a:srgbClr val="FFC000"/>
                </a:solidFill>
                <a:effectLst/>
                <a:latin typeface="Arial" panose="020B0604020202020204" pitchFamily="34" charset="0"/>
                <a:cs typeface="Arial" panose="020B0604020202020204" pitchFamily="34" charset="0"/>
              </a:rPr>
              <a:t>Thomas, R. S., </a:t>
            </a:r>
            <a:r>
              <a:rPr lang="en-US" sz="3200" i="0" dirty="0" err="1">
                <a:solidFill>
                  <a:srgbClr val="FFC000"/>
                </a:solidFill>
                <a:effectLst/>
                <a:latin typeface="Arial" panose="020B0604020202020204" pitchFamily="34" charset="0"/>
                <a:cs typeface="Arial" panose="020B0604020202020204" pitchFamily="34" charset="0"/>
              </a:rPr>
              <a:t>Palmiter</a:t>
            </a:r>
            <a:r>
              <a:rPr lang="en-US" sz="3200" i="0" dirty="0">
                <a:solidFill>
                  <a:srgbClr val="FFC000"/>
                </a:solidFill>
                <a:effectLst/>
                <a:latin typeface="Arial" panose="020B0604020202020204" pitchFamily="34" charset="0"/>
                <a:cs typeface="Arial" panose="020B0604020202020204" pitchFamily="34" charset="0"/>
              </a:rPr>
              <a:t>, A. R., &amp; Cotter, J. F. (2011). </a:t>
            </a:r>
            <a:r>
              <a:rPr lang="en-US" sz="3200" i="1" dirty="0">
                <a:solidFill>
                  <a:srgbClr val="FFC000"/>
                </a:solidFill>
                <a:effectLst/>
                <a:latin typeface="Arial" panose="020B0604020202020204" pitchFamily="34" charset="0"/>
                <a:cs typeface="Arial" panose="020B0604020202020204" pitchFamily="34" charset="0"/>
              </a:rPr>
              <a:t>Cornell L. Rev.</a:t>
            </a:r>
            <a:r>
              <a:rPr lang="en-US" sz="3200" i="0" dirty="0">
                <a:solidFill>
                  <a:srgbClr val="FFC000"/>
                </a:solidFill>
                <a:effectLst/>
                <a:latin typeface="Arial" panose="020B0604020202020204" pitchFamily="34" charset="0"/>
                <a:cs typeface="Arial" panose="020B0604020202020204" pitchFamily="34" charset="0"/>
              </a:rPr>
              <a:t>, </a:t>
            </a:r>
            <a:r>
              <a:rPr lang="en-US" sz="3200" i="1" dirty="0">
                <a:solidFill>
                  <a:srgbClr val="FFC000"/>
                </a:solidFill>
                <a:effectLst/>
                <a:latin typeface="Arial" panose="020B0604020202020204" pitchFamily="34" charset="0"/>
                <a:cs typeface="Arial" panose="020B0604020202020204" pitchFamily="34" charset="0"/>
              </a:rPr>
              <a:t>97</a:t>
            </a:r>
            <a:r>
              <a:rPr lang="en-US" sz="3200" i="0" dirty="0">
                <a:solidFill>
                  <a:srgbClr val="FFC000"/>
                </a:solidFill>
                <a:effectLst/>
                <a:latin typeface="Arial" panose="020B0604020202020204" pitchFamily="34" charset="0"/>
                <a:cs typeface="Arial" panose="020B0604020202020204" pitchFamily="34" charset="0"/>
              </a:rPr>
              <a:t>, 1213.</a:t>
            </a:r>
          </a:p>
          <a:p>
            <a:pPr algn="l">
              <a:buFont typeface="Arial" panose="020B0604020202020204" pitchFamily="34" charset="0"/>
              <a:buChar char="•"/>
            </a:pPr>
            <a:endParaRPr lang="en-US" sz="3200" b="0" i="0" dirty="0">
              <a:solidFill>
                <a:srgbClr val="FFC000"/>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US" sz="3200" b="1" i="0" u="sng" dirty="0">
                <a:solidFill>
                  <a:srgbClr val="FFC000"/>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Boards' response to shareholders' dissatisfaction: The case of shareholders' say on pay in the UK</a:t>
            </a:r>
            <a:r>
              <a:rPr lang="en-US" sz="3200" b="0" i="0" dirty="0">
                <a:solidFill>
                  <a:srgbClr val="FFC000"/>
                </a:solidFill>
                <a:effectLst/>
                <a:latin typeface="Arial" panose="020B0604020202020204" pitchFamily="34" charset="0"/>
                <a:cs typeface="Arial" panose="020B0604020202020204" pitchFamily="34" charset="0"/>
              </a:rPr>
              <a:t>, </a:t>
            </a:r>
            <a:r>
              <a:rPr lang="en-US" sz="3200" i="0" dirty="0">
                <a:solidFill>
                  <a:srgbClr val="FFC000"/>
                </a:solidFill>
                <a:effectLst/>
                <a:latin typeface="Arial" panose="020B0604020202020204" pitchFamily="34" charset="0"/>
                <a:cs typeface="Arial" panose="020B0604020202020204" pitchFamily="34" charset="0"/>
              </a:rPr>
              <a:t>Alissa, W. (2015). </a:t>
            </a:r>
            <a:r>
              <a:rPr lang="en-US" sz="3200" i="1" dirty="0">
                <a:solidFill>
                  <a:srgbClr val="FFC000"/>
                </a:solidFill>
                <a:effectLst/>
                <a:latin typeface="Arial" panose="020B0604020202020204" pitchFamily="34" charset="0"/>
                <a:cs typeface="Arial" panose="020B0604020202020204" pitchFamily="34" charset="0"/>
              </a:rPr>
              <a:t>European Accounting Review</a:t>
            </a:r>
            <a:r>
              <a:rPr lang="en-US" sz="3200" i="0" dirty="0">
                <a:solidFill>
                  <a:srgbClr val="FFC000"/>
                </a:solidFill>
                <a:effectLst/>
                <a:latin typeface="Arial" panose="020B0604020202020204" pitchFamily="34" charset="0"/>
                <a:cs typeface="Arial" panose="020B0604020202020204" pitchFamily="34" charset="0"/>
              </a:rPr>
              <a:t>, </a:t>
            </a:r>
            <a:r>
              <a:rPr lang="en-US" sz="3200" i="1" dirty="0">
                <a:solidFill>
                  <a:srgbClr val="FFC000"/>
                </a:solidFill>
                <a:effectLst/>
                <a:latin typeface="Arial" panose="020B0604020202020204" pitchFamily="34" charset="0"/>
                <a:cs typeface="Arial" panose="020B0604020202020204" pitchFamily="34" charset="0"/>
              </a:rPr>
              <a:t>24</a:t>
            </a:r>
            <a:r>
              <a:rPr lang="en-US" sz="3200" i="0" dirty="0">
                <a:solidFill>
                  <a:srgbClr val="FFC000"/>
                </a:solidFill>
                <a:effectLst/>
                <a:latin typeface="Arial" panose="020B0604020202020204" pitchFamily="34" charset="0"/>
                <a:cs typeface="Arial" panose="020B0604020202020204" pitchFamily="34" charset="0"/>
              </a:rPr>
              <a:t>(4), 727-752.</a:t>
            </a:r>
          </a:p>
          <a:p>
            <a:pPr algn="l">
              <a:buFont typeface="Arial" panose="020B0604020202020204" pitchFamily="34" charset="0"/>
              <a:buChar char="•"/>
            </a:pPr>
            <a:endParaRPr lang="en-US" sz="3200" b="0" i="0" dirty="0">
              <a:solidFill>
                <a:srgbClr val="FFC000"/>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US" sz="3200" b="1" i="0" u="sng" dirty="0">
                <a:solidFill>
                  <a:srgbClr val="FFC000"/>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Remarks on say on pay: an unjustified incursion on director authority</a:t>
            </a:r>
            <a:r>
              <a:rPr lang="en-US" sz="3200" b="0" i="0" dirty="0">
                <a:solidFill>
                  <a:srgbClr val="FFC000"/>
                </a:solidFill>
                <a:effectLst/>
                <a:latin typeface="Arial" panose="020B0604020202020204" pitchFamily="34" charset="0"/>
                <a:cs typeface="Arial" panose="020B0604020202020204" pitchFamily="34" charset="0"/>
              </a:rPr>
              <a:t>, </a:t>
            </a:r>
            <a:r>
              <a:rPr lang="en-US" sz="3200" i="0" dirty="0">
                <a:solidFill>
                  <a:srgbClr val="FFC000"/>
                </a:solidFill>
                <a:effectLst/>
                <a:latin typeface="Arial" panose="020B0604020202020204" pitchFamily="34" charset="0"/>
                <a:cs typeface="Arial" panose="020B0604020202020204" pitchFamily="34" charset="0"/>
              </a:rPr>
              <a:t>Bainbridge, S. (2008).</a:t>
            </a:r>
            <a:r>
              <a:rPr lang="en-US" sz="3200" b="1" i="0" dirty="0">
                <a:solidFill>
                  <a:srgbClr val="FFC000"/>
                </a:solidFill>
                <a:effectLst/>
                <a:latin typeface="Arial" panose="020B0604020202020204" pitchFamily="34" charset="0"/>
                <a:cs typeface="Arial" panose="020B0604020202020204" pitchFamily="34" charset="0"/>
              </a:rPr>
              <a:t> </a:t>
            </a:r>
            <a:endParaRPr lang="en-US" sz="3200" b="0" i="0" dirty="0">
              <a:solidFill>
                <a:srgbClr val="FFC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634710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17F84EC-DA71-D53B-6B58-93FBA76C1E2B}"/>
              </a:ext>
            </a:extLst>
          </p:cNvPr>
          <p:cNvSpPr txBox="1"/>
          <p:nvPr/>
        </p:nvSpPr>
        <p:spPr>
          <a:xfrm>
            <a:off x="221225" y="428178"/>
            <a:ext cx="11749549" cy="6001643"/>
          </a:xfrm>
          <a:prstGeom prst="rect">
            <a:avLst/>
          </a:prstGeom>
          <a:noFill/>
        </p:spPr>
        <p:txBody>
          <a:bodyPr wrap="square">
            <a:spAutoFit/>
          </a:bodyPr>
          <a:lstStyle/>
          <a:p>
            <a:pPr algn="l">
              <a:buFont typeface="Arial" panose="020B0604020202020204" pitchFamily="34" charset="0"/>
              <a:buChar char="•"/>
            </a:pPr>
            <a:r>
              <a:rPr lang="en-US" sz="3200" b="1" i="0" u="sng" dirty="0">
                <a:solidFill>
                  <a:srgbClr val="FFC000"/>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Power to the principals! An experimental look at shareholder say-on-pay voting</a:t>
            </a:r>
            <a:r>
              <a:rPr lang="en-US" sz="3200" b="0" i="0" dirty="0">
                <a:solidFill>
                  <a:srgbClr val="FFC000"/>
                </a:solidFill>
                <a:effectLst/>
                <a:latin typeface="Arial" panose="020B0604020202020204" pitchFamily="34" charset="0"/>
                <a:cs typeface="Arial" panose="020B0604020202020204" pitchFamily="34" charset="0"/>
              </a:rPr>
              <a:t>, </a:t>
            </a:r>
            <a:r>
              <a:rPr lang="en-US" sz="3200" i="0" dirty="0">
                <a:solidFill>
                  <a:srgbClr val="FFC000"/>
                </a:solidFill>
                <a:effectLst/>
                <a:latin typeface="Arial" panose="020B0604020202020204" pitchFamily="34" charset="0"/>
                <a:cs typeface="Arial" panose="020B0604020202020204" pitchFamily="34" charset="0"/>
              </a:rPr>
              <a:t>Krause, R., </a:t>
            </a:r>
            <a:r>
              <a:rPr lang="en-US" sz="3200" i="0" dirty="0" err="1">
                <a:solidFill>
                  <a:srgbClr val="FFC000"/>
                </a:solidFill>
                <a:effectLst/>
                <a:latin typeface="Arial" panose="020B0604020202020204" pitchFamily="34" charset="0"/>
                <a:cs typeface="Arial" panose="020B0604020202020204" pitchFamily="34" charset="0"/>
              </a:rPr>
              <a:t>Whitler</a:t>
            </a:r>
            <a:r>
              <a:rPr lang="en-US" sz="3200" i="0" dirty="0">
                <a:solidFill>
                  <a:srgbClr val="FFC000"/>
                </a:solidFill>
                <a:effectLst/>
                <a:latin typeface="Arial" panose="020B0604020202020204" pitchFamily="34" charset="0"/>
                <a:cs typeface="Arial" panose="020B0604020202020204" pitchFamily="34" charset="0"/>
              </a:rPr>
              <a:t>, K. A., &amp; </a:t>
            </a:r>
            <a:r>
              <a:rPr lang="en-US" sz="3200" i="0" dirty="0" err="1">
                <a:solidFill>
                  <a:srgbClr val="FFC000"/>
                </a:solidFill>
                <a:effectLst/>
                <a:latin typeface="Arial" panose="020B0604020202020204" pitchFamily="34" charset="0"/>
                <a:cs typeface="Arial" panose="020B0604020202020204" pitchFamily="34" charset="0"/>
              </a:rPr>
              <a:t>Semadeni</a:t>
            </a:r>
            <a:r>
              <a:rPr lang="en-US" sz="3200" i="0" dirty="0">
                <a:solidFill>
                  <a:srgbClr val="FFC000"/>
                </a:solidFill>
                <a:effectLst/>
                <a:latin typeface="Arial" panose="020B0604020202020204" pitchFamily="34" charset="0"/>
                <a:cs typeface="Arial" panose="020B0604020202020204" pitchFamily="34" charset="0"/>
              </a:rPr>
              <a:t>, M. (2014). </a:t>
            </a:r>
            <a:r>
              <a:rPr lang="en-US" sz="3200" i="1" dirty="0">
                <a:solidFill>
                  <a:srgbClr val="FFC000"/>
                </a:solidFill>
                <a:effectLst/>
                <a:latin typeface="Arial" panose="020B0604020202020204" pitchFamily="34" charset="0"/>
                <a:cs typeface="Arial" panose="020B0604020202020204" pitchFamily="34" charset="0"/>
              </a:rPr>
              <a:t>Academy of Management Journal</a:t>
            </a:r>
            <a:r>
              <a:rPr lang="en-US" sz="3200" i="0" dirty="0">
                <a:solidFill>
                  <a:srgbClr val="FFC000"/>
                </a:solidFill>
                <a:effectLst/>
                <a:latin typeface="Arial" panose="020B0604020202020204" pitchFamily="34" charset="0"/>
                <a:cs typeface="Arial" panose="020B0604020202020204" pitchFamily="34" charset="0"/>
              </a:rPr>
              <a:t>, </a:t>
            </a:r>
            <a:r>
              <a:rPr lang="en-US" sz="3200" i="1" dirty="0">
                <a:solidFill>
                  <a:srgbClr val="FFC000"/>
                </a:solidFill>
                <a:effectLst/>
                <a:latin typeface="Arial" panose="020B0604020202020204" pitchFamily="34" charset="0"/>
                <a:cs typeface="Arial" panose="020B0604020202020204" pitchFamily="34" charset="0"/>
              </a:rPr>
              <a:t>57</a:t>
            </a:r>
            <a:r>
              <a:rPr lang="en-US" sz="3200" i="0" dirty="0">
                <a:solidFill>
                  <a:srgbClr val="FFC000"/>
                </a:solidFill>
                <a:effectLst/>
                <a:latin typeface="Arial" panose="020B0604020202020204" pitchFamily="34" charset="0"/>
                <a:cs typeface="Arial" panose="020B0604020202020204" pitchFamily="34" charset="0"/>
              </a:rPr>
              <a:t>(1), 94-115.</a:t>
            </a:r>
          </a:p>
          <a:p>
            <a:pPr algn="l">
              <a:buFont typeface="Arial" panose="020B0604020202020204" pitchFamily="34" charset="0"/>
              <a:buChar char="•"/>
            </a:pPr>
            <a:endParaRPr lang="en-US" sz="3200" b="0" i="0" dirty="0">
              <a:solidFill>
                <a:srgbClr val="FFC000"/>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US" sz="3200" b="1" i="0" u="sng" dirty="0">
                <a:solidFill>
                  <a:srgbClr val="FFC000"/>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Does </a:t>
            </a:r>
            <a:r>
              <a:rPr lang="en-US" sz="3200" b="1" i="0" u="sng" dirty="0" err="1">
                <a:solidFill>
                  <a:srgbClr val="FFC000"/>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sayonpay</a:t>
            </a:r>
            <a:r>
              <a:rPr lang="en-US" sz="3200" b="1" i="0" u="sng" dirty="0">
                <a:solidFill>
                  <a:srgbClr val="FFC000"/>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matter? </a:t>
            </a:r>
            <a:r>
              <a:rPr lang="en-US" sz="3200" b="1" i="0" u="sng" dirty="0" err="1">
                <a:solidFill>
                  <a:srgbClr val="FFC000"/>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Evidencefrom</a:t>
            </a:r>
            <a:r>
              <a:rPr lang="en-US" sz="3200" b="1" i="0" u="sng" dirty="0">
                <a:solidFill>
                  <a:srgbClr val="FFC000"/>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a:t>
            </a:r>
            <a:r>
              <a:rPr lang="en-US" sz="3200" b="1" i="0" u="sng" dirty="0" err="1">
                <a:solidFill>
                  <a:srgbClr val="FFC000"/>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sayonpay</a:t>
            </a:r>
            <a:r>
              <a:rPr lang="en-US" sz="3200" b="1" i="0" u="sng" dirty="0">
                <a:solidFill>
                  <a:srgbClr val="FFC000"/>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proposals in the United States</a:t>
            </a:r>
            <a:r>
              <a:rPr lang="en-US" sz="3200" b="0" i="0" dirty="0">
                <a:solidFill>
                  <a:srgbClr val="FFC000"/>
                </a:solidFill>
                <a:effectLst/>
                <a:latin typeface="Arial" panose="020B0604020202020204" pitchFamily="34" charset="0"/>
                <a:cs typeface="Arial" panose="020B0604020202020204" pitchFamily="34" charset="0"/>
              </a:rPr>
              <a:t>, </a:t>
            </a:r>
            <a:r>
              <a:rPr lang="en-US" sz="3200" i="0" dirty="0">
                <a:solidFill>
                  <a:srgbClr val="FFC000"/>
                </a:solidFill>
                <a:effectLst/>
                <a:latin typeface="Arial" panose="020B0604020202020204" pitchFamily="34" charset="0"/>
                <a:cs typeface="Arial" panose="020B0604020202020204" pitchFamily="34" charset="0"/>
              </a:rPr>
              <a:t>Burns, N., &amp; Minnick, K. (2013). </a:t>
            </a:r>
            <a:r>
              <a:rPr lang="en-US" sz="3200" i="1" dirty="0">
                <a:solidFill>
                  <a:srgbClr val="FFC000"/>
                </a:solidFill>
                <a:effectLst/>
                <a:latin typeface="Arial" panose="020B0604020202020204" pitchFamily="34" charset="0"/>
                <a:cs typeface="Arial" panose="020B0604020202020204" pitchFamily="34" charset="0"/>
              </a:rPr>
              <a:t>Financial Review</a:t>
            </a:r>
            <a:r>
              <a:rPr lang="en-US" sz="3200" i="0" dirty="0">
                <a:solidFill>
                  <a:srgbClr val="FFC000"/>
                </a:solidFill>
                <a:effectLst/>
                <a:latin typeface="Arial" panose="020B0604020202020204" pitchFamily="34" charset="0"/>
                <a:cs typeface="Arial" panose="020B0604020202020204" pitchFamily="34" charset="0"/>
              </a:rPr>
              <a:t>, </a:t>
            </a:r>
            <a:r>
              <a:rPr lang="en-US" sz="3200" i="1" dirty="0">
                <a:solidFill>
                  <a:srgbClr val="FFC000"/>
                </a:solidFill>
                <a:effectLst/>
                <a:latin typeface="Arial" panose="020B0604020202020204" pitchFamily="34" charset="0"/>
                <a:cs typeface="Arial" panose="020B0604020202020204" pitchFamily="34" charset="0"/>
              </a:rPr>
              <a:t>48</a:t>
            </a:r>
            <a:r>
              <a:rPr lang="en-US" sz="3200" i="0" dirty="0">
                <a:solidFill>
                  <a:srgbClr val="FFC000"/>
                </a:solidFill>
                <a:effectLst/>
                <a:latin typeface="Arial" panose="020B0604020202020204" pitchFamily="34" charset="0"/>
                <a:cs typeface="Arial" panose="020B0604020202020204" pitchFamily="34" charset="0"/>
              </a:rPr>
              <a:t>(2), 233-258.</a:t>
            </a:r>
          </a:p>
          <a:p>
            <a:pPr algn="l">
              <a:buFont typeface="Arial" panose="020B0604020202020204" pitchFamily="34" charset="0"/>
              <a:buChar char="•"/>
            </a:pPr>
            <a:endParaRPr lang="en-US" sz="3200" b="0" i="0" dirty="0">
              <a:solidFill>
                <a:srgbClr val="FFC000"/>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US" sz="3200" b="1" i="0" u="sng" dirty="0">
                <a:solidFill>
                  <a:srgbClr val="FFC000"/>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The impact of say-on-pay on executive compensation</a:t>
            </a:r>
            <a:r>
              <a:rPr lang="en-US" sz="3200" b="0" i="0" dirty="0">
                <a:solidFill>
                  <a:srgbClr val="FFC000"/>
                </a:solidFill>
                <a:effectLst/>
                <a:latin typeface="Arial" panose="020B0604020202020204" pitchFamily="34" charset="0"/>
                <a:cs typeface="Arial" panose="020B0604020202020204" pitchFamily="34" charset="0"/>
              </a:rPr>
              <a:t>, </a:t>
            </a:r>
            <a:r>
              <a:rPr lang="en-US" sz="3200" i="0" dirty="0">
                <a:solidFill>
                  <a:srgbClr val="FFC000"/>
                </a:solidFill>
                <a:effectLst/>
                <a:latin typeface="Arial" panose="020B0604020202020204" pitchFamily="34" charset="0"/>
                <a:cs typeface="Arial" panose="020B0604020202020204" pitchFamily="34" charset="0"/>
              </a:rPr>
              <a:t>Balsam, S., Boone, J., Liu, H., &amp; Yin, J. (2016). </a:t>
            </a:r>
            <a:r>
              <a:rPr lang="en-US" sz="3200" i="1" dirty="0">
                <a:solidFill>
                  <a:srgbClr val="FFC000"/>
                </a:solidFill>
                <a:effectLst/>
                <a:latin typeface="Arial" panose="020B0604020202020204" pitchFamily="34" charset="0"/>
                <a:cs typeface="Arial" panose="020B0604020202020204" pitchFamily="34" charset="0"/>
              </a:rPr>
              <a:t>Journal of Accounting and Public Policy</a:t>
            </a:r>
            <a:r>
              <a:rPr lang="en-US" sz="3200" i="0" dirty="0">
                <a:solidFill>
                  <a:srgbClr val="FFC000"/>
                </a:solidFill>
                <a:effectLst/>
                <a:latin typeface="Arial" panose="020B0604020202020204" pitchFamily="34" charset="0"/>
                <a:cs typeface="Arial" panose="020B0604020202020204" pitchFamily="34" charset="0"/>
              </a:rPr>
              <a:t>, </a:t>
            </a:r>
            <a:r>
              <a:rPr lang="en-US" sz="3200" i="1" dirty="0">
                <a:solidFill>
                  <a:srgbClr val="FFC000"/>
                </a:solidFill>
                <a:effectLst/>
                <a:latin typeface="Arial" panose="020B0604020202020204" pitchFamily="34" charset="0"/>
                <a:cs typeface="Arial" panose="020B0604020202020204" pitchFamily="34" charset="0"/>
              </a:rPr>
              <a:t>35</a:t>
            </a:r>
            <a:r>
              <a:rPr lang="en-US" sz="3200" i="0" dirty="0">
                <a:solidFill>
                  <a:srgbClr val="FFC000"/>
                </a:solidFill>
                <a:effectLst/>
                <a:latin typeface="Arial" panose="020B0604020202020204" pitchFamily="34" charset="0"/>
                <a:cs typeface="Arial" panose="020B0604020202020204" pitchFamily="34" charset="0"/>
              </a:rPr>
              <a:t>(2), 162-191.</a:t>
            </a:r>
          </a:p>
        </p:txBody>
      </p:sp>
    </p:spTree>
    <p:extLst>
      <p:ext uri="{BB962C8B-B14F-4D97-AF65-F5344CB8AC3E}">
        <p14:creationId xmlns:p14="http://schemas.microsoft.com/office/powerpoint/2010/main" val="35352005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47AFF56-87B4-D9E9-1159-F2ECB2435334}"/>
              </a:ext>
            </a:extLst>
          </p:cNvPr>
          <p:cNvSpPr txBox="1"/>
          <p:nvPr/>
        </p:nvSpPr>
        <p:spPr>
          <a:xfrm>
            <a:off x="327713" y="229499"/>
            <a:ext cx="7610170" cy="830997"/>
          </a:xfrm>
          <a:prstGeom prst="rect">
            <a:avLst/>
          </a:prstGeom>
          <a:noFill/>
        </p:spPr>
        <p:txBody>
          <a:bodyPr wrap="square">
            <a:spAutoFit/>
          </a:bodyPr>
          <a:lstStyle/>
          <a:p>
            <a:pPr algn="l"/>
            <a:r>
              <a:rPr lang="en-US" sz="4800" b="1" dirty="0">
                <a:solidFill>
                  <a:srgbClr val="FFC000"/>
                </a:solidFill>
                <a:latin typeface="Arial" panose="020B0604020202020204" pitchFamily="34" charset="0"/>
                <a:cs typeface="Arial" panose="020B0604020202020204" pitchFamily="34" charset="0"/>
              </a:rPr>
              <a:t>Proposed Research</a:t>
            </a:r>
            <a:endParaRPr lang="en-US" sz="4800" b="1" i="0" dirty="0">
              <a:solidFill>
                <a:srgbClr val="FFC000"/>
              </a:solidFill>
              <a:effectLst/>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EA7D0DF-ED2C-A102-2DF7-9AF73D972842}"/>
              </a:ext>
            </a:extLst>
          </p:cNvPr>
          <p:cNvSpPr txBox="1"/>
          <p:nvPr/>
        </p:nvSpPr>
        <p:spPr>
          <a:xfrm>
            <a:off x="327713" y="1241773"/>
            <a:ext cx="11688417" cy="3970318"/>
          </a:xfrm>
          <a:prstGeom prst="rect">
            <a:avLst/>
          </a:prstGeom>
          <a:noFill/>
        </p:spPr>
        <p:txBody>
          <a:bodyPr wrap="square">
            <a:spAutoFit/>
          </a:bodyPr>
          <a:lstStyle/>
          <a:p>
            <a:pPr algn="l"/>
            <a:r>
              <a:rPr lang="en-US" sz="2800" b="1" i="0" dirty="0">
                <a:solidFill>
                  <a:srgbClr val="FFC000"/>
                </a:solidFill>
                <a:effectLst/>
                <a:latin typeface="Arial" panose="020B0604020202020204" pitchFamily="34" charset="0"/>
                <a:cs typeface="Arial" panose="020B0604020202020204" pitchFamily="34" charset="0"/>
              </a:rPr>
              <a:t>Abstract</a:t>
            </a:r>
          </a:p>
          <a:p>
            <a:pPr algn="l"/>
            <a:endParaRPr lang="en-US" sz="2800" b="1" i="0" dirty="0">
              <a:solidFill>
                <a:srgbClr val="FFC000"/>
              </a:solidFill>
              <a:effectLst/>
              <a:latin typeface="Arial" panose="020B0604020202020204" pitchFamily="34" charset="0"/>
              <a:cs typeface="Arial" panose="020B0604020202020204" pitchFamily="34" charset="0"/>
            </a:endParaRPr>
          </a:p>
          <a:p>
            <a:pPr algn="just"/>
            <a:r>
              <a:rPr lang="en-US" sz="2800" b="0" i="0" dirty="0">
                <a:solidFill>
                  <a:srgbClr val="FFC000"/>
                </a:solidFill>
                <a:effectLst/>
                <a:latin typeface="Arial" panose="020B0604020202020204" pitchFamily="34" charset="0"/>
                <a:cs typeface="Arial" panose="020B0604020202020204" pitchFamily="34" charset="0"/>
              </a:rPr>
              <a:t>Using a _____ sample of firms from _____ countries over the 2019–2021 period, this study finds evidence that the adoption of say on pay (</a:t>
            </a:r>
            <a:r>
              <a:rPr lang="en-US" sz="2800" b="0" i="0" dirty="0" err="1">
                <a:solidFill>
                  <a:srgbClr val="FFC000"/>
                </a:solidFill>
                <a:effectLst/>
                <a:latin typeface="Arial" panose="020B0604020202020204" pitchFamily="34" charset="0"/>
                <a:cs typeface="Arial" panose="020B0604020202020204" pitchFamily="34" charset="0"/>
              </a:rPr>
              <a:t>SoP</a:t>
            </a:r>
            <a:r>
              <a:rPr lang="en-US" sz="2800" b="0" i="0" dirty="0">
                <a:solidFill>
                  <a:srgbClr val="FFC000"/>
                </a:solidFill>
                <a:effectLst/>
                <a:latin typeface="Arial" panose="020B0604020202020204" pitchFamily="34" charset="0"/>
                <a:cs typeface="Arial" panose="020B0604020202020204" pitchFamily="34" charset="0"/>
              </a:rPr>
              <a:t>) laws, has affected chief executive officer (CEO) pay growth rates  and the sensitivity of CEO pay to firm performance. These changes are concentrated in firms with high excess pay and shareholder dissent. Overall, these results suggest that </a:t>
            </a:r>
            <a:r>
              <a:rPr lang="en-US" sz="2800" b="0" i="0" dirty="0" err="1">
                <a:solidFill>
                  <a:srgbClr val="FFC000"/>
                </a:solidFill>
                <a:effectLst/>
                <a:latin typeface="Arial" panose="020B0604020202020204" pitchFamily="34" charset="0"/>
                <a:cs typeface="Arial" panose="020B0604020202020204" pitchFamily="34" charset="0"/>
              </a:rPr>
              <a:t>SoP</a:t>
            </a:r>
            <a:r>
              <a:rPr lang="en-US" sz="2800" b="0" i="0" dirty="0">
                <a:solidFill>
                  <a:srgbClr val="FFC000"/>
                </a:solidFill>
                <a:effectLst/>
                <a:latin typeface="Arial" panose="020B0604020202020204" pitchFamily="34" charset="0"/>
                <a:cs typeface="Arial" panose="020B0604020202020204" pitchFamily="34" charset="0"/>
              </a:rPr>
              <a:t> laws are associated with significant changes in CEO pay policies.</a:t>
            </a:r>
          </a:p>
        </p:txBody>
      </p:sp>
    </p:spTree>
    <p:extLst>
      <p:ext uri="{BB962C8B-B14F-4D97-AF65-F5344CB8AC3E}">
        <p14:creationId xmlns:p14="http://schemas.microsoft.com/office/powerpoint/2010/main" val="7941758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47AFF56-87B4-D9E9-1159-F2ECB2435334}"/>
              </a:ext>
            </a:extLst>
          </p:cNvPr>
          <p:cNvSpPr txBox="1"/>
          <p:nvPr/>
        </p:nvSpPr>
        <p:spPr>
          <a:xfrm>
            <a:off x="251791" y="332866"/>
            <a:ext cx="10621233" cy="830997"/>
          </a:xfrm>
          <a:prstGeom prst="rect">
            <a:avLst/>
          </a:prstGeom>
          <a:noFill/>
        </p:spPr>
        <p:txBody>
          <a:bodyPr wrap="square">
            <a:spAutoFit/>
          </a:bodyPr>
          <a:lstStyle/>
          <a:p>
            <a:pPr algn="l"/>
            <a:r>
              <a:rPr lang="en-US" sz="4800" b="1" dirty="0">
                <a:solidFill>
                  <a:srgbClr val="FFC000"/>
                </a:solidFill>
                <a:latin typeface="Arial" panose="020B0604020202020204" pitchFamily="34" charset="0"/>
                <a:cs typeface="Arial" panose="020B0604020202020204" pitchFamily="34" charset="0"/>
              </a:rPr>
              <a:t>Proposed Research Objective</a:t>
            </a:r>
            <a:endParaRPr lang="en-US" sz="4800" b="1" i="0" dirty="0">
              <a:solidFill>
                <a:srgbClr val="FFC000"/>
              </a:solidFill>
              <a:effectLst/>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EA7D0DF-ED2C-A102-2DF7-9AF73D972842}"/>
              </a:ext>
            </a:extLst>
          </p:cNvPr>
          <p:cNvSpPr txBox="1"/>
          <p:nvPr/>
        </p:nvSpPr>
        <p:spPr>
          <a:xfrm>
            <a:off x="251791" y="1726803"/>
            <a:ext cx="11688417" cy="2062103"/>
          </a:xfrm>
          <a:prstGeom prst="rect">
            <a:avLst/>
          </a:prstGeom>
          <a:noFill/>
        </p:spPr>
        <p:txBody>
          <a:bodyPr wrap="square">
            <a:spAutoFit/>
          </a:bodyPr>
          <a:lstStyle/>
          <a:p>
            <a:pPr algn="just"/>
            <a:r>
              <a:rPr lang="en-US" sz="3200" b="0" i="0" dirty="0">
                <a:solidFill>
                  <a:schemeClr val="bg1"/>
                </a:solidFill>
                <a:effectLst/>
                <a:latin typeface="Arial" panose="020B0604020202020204" pitchFamily="34" charset="0"/>
                <a:cs typeface="Arial" panose="020B0604020202020204" pitchFamily="34" charset="0"/>
              </a:rPr>
              <a:t>Theoretical</a:t>
            </a:r>
          </a:p>
          <a:p>
            <a:pPr algn="just"/>
            <a:r>
              <a:rPr lang="en-US" sz="3200" b="0" i="0" dirty="0">
                <a:solidFill>
                  <a:srgbClr val="FFC000"/>
                </a:solidFill>
                <a:effectLst/>
                <a:latin typeface="Arial" panose="020B0604020202020204" pitchFamily="34" charset="0"/>
                <a:cs typeface="Arial" panose="020B0604020202020204" pitchFamily="34" charset="0"/>
              </a:rPr>
              <a:t>The study hopes to contribute to literature on the relation between shareholder influence and executive compensation, as </a:t>
            </a:r>
            <a:r>
              <a:rPr lang="en-US" sz="3200" b="0" i="0" dirty="0" err="1">
                <a:solidFill>
                  <a:srgbClr val="FFC000"/>
                </a:solidFill>
                <a:effectLst/>
                <a:latin typeface="Arial" panose="020B0604020202020204" pitchFamily="34" charset="0"/>
                <a:cs typeface="Arial" panose="020B0604020202020204" pitchFamily="34" charset="0"/>
              </a:rPr>
              <a:t>SoP</a:t>
            </a:r>
            <a:r>
              <a:rPr lang="en-US" sz="3200" b="0" i="0" dirty="0">
                <a:solidFill>
                  <a:srgbClr val="FFC000"/>
                </a:solidFill>
                <a:effectLst/>
                <a:latin typeface="Arial" panose="020B0604020202020204" pitchFamily="34" charset="0"/>
                <a:cs typeface="Arial" panose="020B0604020202020204" pitchFamily="34" charset="0"/>
              </a:rPr>
              <a:t> laws are shareholder empowerment mechanisms.</a:t>
            </a:r>
          </a:p>
        </p:txBody>
      </p:sp>
      <p:sp>
        <p:nvSpPr>
          <p:cNvPr id="5" name="TextBox 4">
            <a:extLst>
              <a:ext uri="{FF2B5EF4-FFF2-40B4-BE49-F238E27FC236}">
                <a16:creationId xmlns:a16="http://schemas.microsoft.com/office/drawing/2014/main" id="{227019BF-057D-E01F-8AD1-D8422A637895}"/>
              </a:ext>
            </a:extLst>
          </p:cNvPr>
          <p:cNvSpPr txBox="1"/>
          <p:nvPr/>
        </p:nvSpPr>
        <p:spPr>
          <a:xfrm>
            <a:off x="251790" y="4351846"/>
            <a:ext cx="11688417" cy="2062103"/>
          </a:xfrm>
          <a:prstGeom prst="rect">
            <a:avLst/>
          </a:prstGeom>
          <a:noFill/>
        </p:spPr>
        <p:txBody>
          <a:bodyPr wrap="square">
            <a:spAutoFit/>
          </a:bodyPr>
          <a:lstStyle/>
          <a:p>
            <a:pPr algn="just"/>
            <a:r>
              <a:rPr lang="en-US" sz="3200" b="0" i="0" dirty="0">
                <a:solidFill>
                  <a:schemeClr val="bg1"/>
                </a:solidFill>
                <a:effectLst/>
                <a:latin typeface="Arial" panose="020B0604020202020204" pitchFamily="34" charset="0"/>
                <a:cs typeface="Arial" panose="020B0604020202020204" pitchFamily="34" charset="0"/>
              </a:rPr>
              <a:t>Managerial</a:t>
            </a:r>
          </a:p>
          <a:p>
            <a:pPr algn="just"/>
            <a:r>
              <a:rPr lang="en-US" sz="3200" b="0" i="0" dirty="0">
                <a:solidFill>
                  <a:srgbClr val="FFC000"/>
                </a:solidFill>
                <a:effectLst/>
                <a:latin typeface="Arial" panose="020B0604020202020204" pitchFamily="34" charset="0"/>
                <a:cs typeface="Arial" panose="020B0604020202020204" pitchFamily="34" charset="0"/>
              </a:rPr>
              <a:t>This study hopes to assist companies in structuring the compensation package of their executives by relating reward with performance.</a:t>
            </a:r>
          </a:p>
        </p:txBody>
      </p:sp>
    </p:spTree>
    <p:extLst>
      <p:ext uri="{BB962C8B-B14F-4D97-AF65-F5344CB8AC3E}">
        <p14:creationId xmlns:p14="http://schemas.microsoft.com/office/powerpoint/2010/main" val="39362438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47AFF56-87B4-D9E9-1159-F2ECB2435334}"/>
              </a:ext>
            </a:extLst>
          </p:cNvPr>
          <p:cNvSpPr txBox="1"/>
          <p:nvPr/>
        </p:nvSpPr>
        <p:spPr>
          <a:xfrm>
            <a:off x="327713" y="229499"/>
            <a:ext cx="7610170" cy="830997"/>
          </a:xfrm>
          <a:prstGeom prst="rect">
            <a:avLst/>
          </a:prstGeom>
          <a:noFill/>
        </p:spPr>
        <p:txBody>
          <a:bodyPr wrap="square">
            <a:spAutoFit/>
          </a:bodyPr>
          <a:lstStyle/>
          <a:p>
            <a:pPr algn="l"/>
            <a:r>
              <a:rPr lang="en-US" sz="4800" b="1" i="0" dirty="0">
                <a:solidFill>
                  <a:srgbClr val="FFC000"/>
                </a:solidFill>
                <a:effectLst/>
                <a:latin typeface="Arial" panose="020B0604020202020204" pitchFamily="34" charset="0"/>
                <a:cs typeface="Arial" panose="020B0604020202020204" pitchFamily="34" charset="0"/>
              </a:rPr>
              <a:t>Methodology</a:t>
            </a:r>
          </a:p>
        </p:txBody>
      </p:sp>
      <p:sp>
        <p:nvSpPr>
          <p:cNvPr id="3" name="TextBox 2">
            <a:extLst>
              <a:ext uri="{FF2B5EF4-FFF2-40B4-BE49-F238E27FC236}">
                <a16:creationId xmlns:a16="http://schemas.microsoft.com/office/drawing/2014/main" id="{6AEFDCDD-E9E3-9F56-8030-B27B7CB1E137}"/>
              </a:ext>
            </a:extLst>
          </p:cNvPr>
          <p:cNvSpPr txBox="1"/>
          <p:nvPr/>
        </p:nvSpPr>
        <p:spPr>
          <a:xfrm>
            <a:off x="327713" y="1819053"/>
            <a:ext cx="11463365" cy="3939540"/>
          </a:xfrm>
          <a:prstGeom prst="rect">
            <a:avLst/>
          </a:prstGeom>
          <a:noFill/>
        </p:spPr>
        <p:txBody>
          <a:bodyPr wrap="square">
            <a:spAutoFit/>
          </a:bodyPr>
          <a:lstStyle/>
          <a:p>
            <a:pPr marL="457200" indent="-457200" algn="l">
              <a:buFont typeface="Arial" panose="020B0604020202020204" pitchFamily="34" charset="0"/>
              <a:buChar char="•"/>
            </a:pPr>
            <a:r>
              <a:rPr lang="en-US" sz="4000" b="0" i="0" dirty="0">
                <a:solidFill>
                  <a:srgbClr val="FFC000"/>
                </a:solidFill>
                <a:effectLst/>
                <a:latin typeface="Arial" panose="020B0604020202020204" pitchFamily="34" charset="0"/>
                <a:cs typeface="Arial" panose="020B0604020202020204" pitchFamily="34" charset="0"/>
              </a:rPr>
              <a:t>Sample and data : to be sourced from </a:t>
            </a:r>
            <a:r>
              <a:rPr lang="en-US" sz="4000" b="0" i="0" dirty="0" err="1">
                <a:solidFill>
                  <a:srgbClr val="FFC000"/>
                </a:solidFill>
                <a:effectLst/>
                <a:latin typeface="Arial" panose="020B0604020202020204" pitchFamily="34" charset="0"/>
                <a:cs typeface="Arial" panose="020B0604020202020204" pitchFamily="34" charset="0"/>
              </a:rPr>
              <a:t>ExecuComp</a:t>
            </a:r>
            <a:r>
              <a:rPr lang="en-US" sz="4000" b="0" i="0" dirty="0">
                <a:solidFill>
                  <a:srgbClr val="FFC000"/>
                </a:solidFill>
                <a:effectLst/>
                <a:latin typeface="Arial" panose="020B0604020202020204" pitchFamily="34" charset="0"/>
                <a:cs typeface="Arial" panose="020B0604020202020204" pitchFamily="34" charset="0"/>
              </a:rPr>
              <a:t> database or similar sources. </a:t>
            </a:r>
          </a:p>
          <a:p>
            <a:pPr marL="457200" indent="-457200" algn="l">
              <a:buFont typeface="Arial" panose="020B0604020202020204" pitchFamily="34" charset="0"/>
              <a:buChar char="•"/>
            </a:pPr>
            <a:endParaRPr lang="en-US" sz="4000" dirty="0">
              <a:solidFill>
                <a:srgbClr val="FFC000"/>
              </a:solidFill>
              <a:latin typeface="Arial" panose="020B0604020202020204" pitchFamily="34" charset="0"/>
              <a:cs typeface="Arial" panose="020B0604020202020204" pitchFamily="34" charset="0"/>
            </a:endParaRPr>
          </a:p>
          <a:p>
            <a:pPr marL="457200" indent="-457200" algn="l">
              <a:buFont typeface="Arial" panose="020B0604020202020204" pitchFamily="34" charset="0"/>
              <a:buChar char="•"/>
            </a:pPr>
            <a:r>
              <a:rPr lang="en-US" sz="4000" b="0" i="0" dirty="0">
                <a:solidFill>
                  <a:srgbClr val="FFC000"/>
                </a:solidFill>
                <a:effectLst/>
                <a:latin typeface="Arial" panose="020B0604020202020204" pitchFamily="34" charset="0"/>
                <a:cs typeface="Arial" panose="020B0604020202020204" pitchFamily="34" charset="0"/>
              </a:rPr>
              <a:t>Review of Form 10-Ks or company annual reports.</a:t>
            </a:r>
          </a:p>
          <a:p>
            <a:pPr algn="l"/>
            <a:endParaRPr lang="en-US" sz="3200" dirty="0">
              <a:solidFill>
                <a:srgbClr val="FFC000"/>
              </a:solidFill>
              <a:latin typeface="Arial" panose="020B0604020202020204" pitchFamily="34" charset="0"/>
              <a:cs typeface="Arial" panose="020B0604020202020204" pitchFamily="34" charset="0"/>
            </a:endParaRPr>
          </a:p>
          <a:p>
            <a:pPr algn="l"/>
            <a:endParaRPr lang="en-US" b="0" i="0" dirty="0">
              <a:solidFill>
                <a:srgbClr val="2E2E2E"/>
              </a:solidFill>
              <a:effectLst/>
              <a:latin typeface="NexusSerif"/>
            </a:endParaRPr>
          </a:p>
        </p:txBody>
      </p:sp>
    </p:spTree>
    <p:extLst>
      <p:ext uri="{BB962C8B-B14F-4D97-AF65-F5344CB8AC3E}">
        <p14:creationId xmlns:p14="http://schemas.microsoft.com/office/powerpoint/2010/main" val="21672154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47AFF56-87B4-D9E9-1159-F2ECB2435334}"/>
              </a:ext>
            </a:extLst>
          </p:cNvPr>
          <p:cNvSpPr txBox="1"/>
          <p:nvPr/>
        </p:nvSpPr>
        <p:spPr>
          <a:xfrm>
            <a:off x="272054" y="0"/>
            <a:ext cx="7610170" cy="830997"/>
          </a:xfrm>
          <a:prstGeom prst="rect">
            <a:avLst/>
          </a:prstGeom>
          <a:noFill/>
        </p:spPr>
        <p:txBody>
          <a:bodyPr wrap="square">
            <a:spAutoFit/>
          </a:bodyPr>
          <a:lstStyle/>
          <a:p>
            <a:pPr algn="l"/>
            <a:r>
              <a:rPr lang="en-US" sz="4800" b="1" i="0" dirty="0">
                <a:solidFill>
                  <a:srgbClr val="FFC000"/>
                </a:solidFill>
                <a:effectLst/>
                <a:latin typeface="Arial" panose="020B0604020202020204" pitchFamily="34" charset="0"/>
                <a:cs typeface="Arial" panose="020B0604020202020204" pitchFamily="34" charset="0"/>
              </a:rPr>
              <a:t>Methodology</a:t>
            </a:r>
          </a:p>
        </p:txBody>
      </p:sp>
      <p:graphicFrame>
        <p:nvGraphicFramePr>
          <p:cNvPr id="2" name="Table 1">
            <a:extLst>
              <a:ext uri="{FF2B5EF4-FFF2-40B4-BE49-F238E27FC236}">
                <a16:creationId xmlns:a16="http://schemas.microsoft.com/office/drawing/2014/main" id="{CE636FDF-26EF-098C-049F-0593F94179BC}"/>
              </a:ext>
            </a:extLst>
          </p:cNvPr>
          <p:cNvGraphicFramePr>
            <a:graphicFrameLocks noGrp="1"/>
          </p:cNvGraphicFramePr>
          <p:nvPr>
            <p:extLst>
              <p:ext uri="{D42A27DB-BD31-4B8C-83A1-F6EECF244321}">
                <p14:modId xmlns:p14="http://schemas.microsoft.com/office/powerpoint/2010/main" val="3997537045"/>
              </p:ext>
            </p:extLst>
          </p:nvPr>
        </p:nvGraphicFramePr>
        <p:xfrm>
          <a:off x="485789" y="1755176"/>
          <a:ext cx="11218531" cy="4727758"/>
        </p:xfrm>
        <a:graphic>
          <a:graphicData uri="http://schemas.openxmlformats.org/drawingml/2006/table">
            <a:tbl>
              <a:tblPr/>
              <a:tblGrid>
                <a:gridCol w="2416437">
                  <a:extLst>
                    <a:ext uri="{9D8B030D-6E8A-4147-A177-3AD203B41FA5}">
                      <a16:colId xmlns:a16="http://schemas.microsoft.com/office/drawing/2014/main" val="4106348209"/>
                    </a:ext>
                  </a:extLst>
                </a:gridCol>
                <a:gridCol w="1819715">
                  <a:extLst>
                    <a:ext uri="{9D8B030D-6E8A-4147-A177-3AD203B41FA5}">
                      <a16:colId xmlns:a16="http://schemas.microsoft.com/office/drawing/2014/main" val="343844275"/>
                    </a:ext>
                  </a:extLst>
                </a:gridCol>
                <a:gridCol w="2118076">
                  <a:extLst>
                    <a:ext uri="{9D8B030D-6E8A-4147-A177-3AD203B41FA5}">
                      <a16:colId xmlns:a16="http://schemas.microsoft.com/office/drawing/2014/main" val="1559811823"/>
                    </a:ext>
                  </a:extLst>
                </a:gridCol>
                <a:gridCol w="2463009">
                  <a:extLst>
                    <a:ext uri="{9D8B030D-6E8A-4147-A177-3AD203B41FA5}">
                      <a16:colId xmlns:a16="http://schemas.microsoft.com/office/drawing/2014/main" val="2027691535"/>
                    </a:ext>
                  </a:extLst>
                </a:gridCol>
                <a:gridCol w="2401294">
                  <a:extLst>
                    <a:ext uri="{9D8B030D-6E8A-4147-A177-3AD203B41FA5}">
                      <a16:colId xmlns:a16="http://schemas.microsoft.com/office/drawing/2014/main" val="1848508251"/>
                    </a:ext>
                  </a:extLst>
                </a:gridCol>
              </a:tblGrid>
              <a:tr h="987419">
                <a:tc>
                  <a:txBody>
                    <a:bodyPr/>
                    <a:lstStyle/>
                    <a:p>
                      <a:r>
                        <a:rPr lang="en-HK" sz="2800" dirty="0">
                          <a:solidFill>
                            <a:schemeClr val="bg1"/>
                          </a:solidFill>
                          <a:effectLst/>
                          <a:latin typeface="Arial" panose="020B0604020202020204" pitchFamily="34" charset="0"/>
                          <a:cs typeface="Arial" panose="020B0604020202020204" pitchFamily="34" charset="0"/>
                        </a:rPr>
                        <a:t> </a:t>
                      </a:r>
                    </a:p>
                  </a:txBody>
                  <a:tcPr marL="104599" marR="104599" marT="41840" marB="41840" anchor="ctr">
                    <a:lnL>
                      <a:noFill/>
                    </a:lnL>
                    <a:lnR>
                      <a:noFill/>
                    </a:lnR>
                    <a:lnT>
                      <a:noFill/>
                    </a:lnT>
                    <a:lnB>
                      <a:noFill/>
                    </a:lnB>
                  </a:tcPr>
                </a:tc>
                <a:tc>
                  <a:txBody>
                    <a:bodyPr/>
                    <a:lstStyle/>
                    <a:p>
                      <a:pPr algn="ctr"/>
                      <a:r>
                        <a:rPr lang="en-HK" sz="2800" b="1" dirty="0">
                          <a:solidFill>
                            <a:schemeClr val="bg1"/>
                          </a:solidFill>
                          <a:effectLst/>
                          <a:latin typeface="Arial" panose="020B0604020202020204" pitchFamily="34" charset="0"/>
                          <a:cs typeface="Arial" panose="020B0604020202020204" pitchFamily="34" charset="0"/>
                        </a:rPr>
                        <a:t>S&amp;P 500</a:t>
                      </a:r>
                      <a:endParaRPr lang="en-HK" sz="2800" dirty="0">
                        <a:solidFill>
                          <a:schemeClr val="bg1"/>
                        </a:solidFill>
                        <a:effectLst/>
                        <a:latin typeface="Arial" panose="020B0604020202020204" pitchFamily="34" charset="0"/>
                        <a:cs typeface="Arial" panose="020B0604020202020204" pitchFamily="34" charset="0"/>
                      </a:endParaRPr>
                    </a:p>
                  </a:txBody>
                  <a:tcPr marL="104599" marR="104599" marT="41840" marB="41840" anchor="ctr">
                    <a:lnL>
                      <a:noFill/>
                    </a:lnL>
                    <a:lnR>
                      <a:noFill/>
                    </a:lnR>
                    <a:lnT>
                      <a:noFill/>
                    </a:lnT>
                    <a:lnB>
                      <a:noFill/>
                    </a:lnB>
                  </a:tcPr>
                </a:tc>
                <a:tc>
                  <a:txBody>
                    <a:bodyPr/>
                    <a:lstStyle/>
                    <a:p>
                      <a:pPr algn="ctr"/>
                      <a:r>
                        <a:rPr lang="en-HK" sz="2800" b="1" dirty="0">
                          <a:solidFill>
                            <a:schemeClr val="bg1"/>
                          </a:solidFill>
                          <a:effectLst/>
                          <a:latin typeface="Arial" panose="020B0604020202020204" pitchFamily="34" charset="0"/>
                          <a:cs typeface="Arial" panose="020B0604020202020204" pitchFamily="34" charset="0"/>
                        </a:rPr>
                        <a:t>S&amp;P </a:t>
                      </a:r>
                      <a:r>
                        <a:rPr lang="en-HK" sz="2800" b="1" dirty="0" err="1">
                          <a:solidFill>
                            <a:schemeClr val="bg1"/>
                          </a:solidFill>
                          <a:effectLst/>
                          <a:latin typeface="Arial" panose="020B0604020202020204" pitchFamily="34" charset="0"/>
                          <a:cs typeface="Arial" panose="020B0604020202020204" pitchFamily="34" charset="0"/>
                        </a:rPr>
                        <a:t>MidCap</a:t>
                      </a:r>
                      <a:r>
                        <a:rPr lang="en-HK" sz="2800" b="1" dirty="0">
                          <a:solidFill>
                            <a:schemeClr val="bg1"/>
                          </a:solidFill>
                          <a:effectLst/>
                          <a:latin typeface="Arial" panose="020B0604020202020204" pitchFamily="34" charset="0"/>
                          <a:cs typeface="Arial" panose="020B0604020202020204" pitchFamily="34" charset="0"/>
                        </a:rPr>
                        <a:t> 400</a:t>
                      </a:r>
                      <a:endParaRPr lang="en-HK" sz="2800" dirty="0">
                        <a:solidFill>
                          <a:schemeClr val="bg1"/>
                        </a:solidFill>
                        <a:effectLst/>
                        <a:latin typeface="Arial" panose="020B0604020202020204" pitchFamily="34" charset="0"/>
                        <a:cs typeface="Arial" panose="020B0604020202020204" pitchFamily="34" charset="0"/>
                      </a:endParaRPr>
                    </a:p>
                  </a:txBody>
                  <a:tcPr marL="104599" marR="104599" marT="41840" marB="41840" anchor="ctr">
                    <a:lnL>
                      <a:noFill/>
                    </a:lnL>
                    <a:lnR>
                      <a:noFill/>
                    </a:lnR>
                    <a:lnT>
                      <a:noFill/>
                    </a:lnT>
                    <a:lnB>
                      <a:noFill/>
                    </a:lnB>
                  </a:tcPr>
                </a:tc>
                <a:tc>
                  <a:txBody>
                    <a:bodyPr/>
                    <a:lstStyle/>
                    <a:p>
                      <a:pPr algn="ctr"/>
                      <a:r>
                        <a:rPr lang="en-HK" sz="2800" b="1" dirty="0">
                          <a:solidFill>
                            <a:schemeClr val="bg1"/>
                          </a:solidFill>
                          <a:effectLst/>
                          <a:latin typeface="Arial" panose="020B0604020202020204" pitchFamily="34" charset="0"/>
                          <a:cs typeface="Arial" panose="020B0604020202020204" pitchFamily="34" charset="0"/>
                        </a:rPr>
                        <a:t>S&amp;P SmallCap 400</a:t>
                      </a:r>
                      <a:endParaRPr lang="en-HK" sz="2800" dirty="0">
                        <a:solidFill>
                          <a:schemeClr val="bg1"/>
                        </a:solidFill>
                        <a:effectLst/>
                        <a:latin typeface="Arial" panose="020B0604020202020204" pitchFamily="34" charset="0"/>
                        <a:cs typeface="Arial" panose="020B0604020202020204" pitchFamily="34" charset="0"/>
                      </a:endParaRPr>
                    </a:p>
                  </a:txBody>
                  <a:tcPr marL="104599" marR="104599" marT="41840" marB="41840" anchor="ctr">
                    <a:lnL>
                      <a:noFill/>
                    </a:lnL>
                    <a:lnR>
                      <a:noFill/>
                    </a:lnR>
                    <a:lnT>
                      <a:noFill/>
                    </a:lnT>
                    <a:lnB>
                      <a:noFill/>
                    </a:lnB>
                  </a:tcPr>
                </a:tc>
                <a:tc>
                  <a:txBody>
                    <a:bodyPr/>
                    <a:lstStyle/>
                    <a:p>
                      <a:r>
                        <a:rPr lang="en-HK" sz="2800" b="1">
                          <a:solidFill>
                            <a:schemeClr val="bg1"/>
                          </a:solidFill>
                          <a:effectLst/>
                          <a:latin typeface="Arial" panose="020B0604020202020204" pitchFamily="34" charset="0"/>
                          <a:cs typeface="Arial" panose="020B0604020202020204" pitchFamily="34" charset="0"/>
                        </a:rPr>
                        <a:t>Russell 3000</a:t>
                      </a:r>
                      <a:endParaRPr lang="en-HK" sz="2800">
                        <a:solidFill>
                          <a:schemeClr val="bg1"/>
                        </a:solidFill>
                        <a:effectLst/>
                        <a:latin typeface="Arial" panose="020B0604020202020204" pitchFamily="34" charset="0"/>
                        <a:cs typeface="Arial" panose="020B0604020202020204" pitchFamily="34" charset="0"/>
                      </a:endParaRPr>
                    </a:p>
                  </a:txBody>
                  <a:tcPr marL="104599" marR="104599" marT="41840" marB="41840" anchor="ctr">
                    <a:lnL>
                      <a:noFill/>
                    </a:lnL>
                    <a:lnR>
                      <a:noFill/>
                    </a:lnR>
                    <a:lnT>
                      <a:noFill/>
                    </a:lnT>
                    <a:lnB>
                      <a:noFill/>
                    </a:lnB>
                  </a:tcPr>
                </a:tc>
                <a:extLst>
                  <a:ext uri="{0D108BD9-81ED-4DB2-BD59-A6C34878D82A}">
                    <a16:rowId xmlns:a16="http://schemas.microsoft.com/office/drawing/2014/main" val="220911534"/>
                  </a:ext>
                </a:extLst>
              </a:tr>
              <a:tr h="535549">
                <a:tc>
                  <a:txBody>
                    <a:bodyPr/>
                    <a:lstStyle/>
                    <a:p>
                      <a:r>
                        <a:rPr lang="en-HK" sz="2800" b="1">
                          <a:solidFill>
                            <a:schemeClr val="bg1"/>
                          </a:solidFill>
                          <a:effectLst/>
                          <a:latin typeface="Arial" panose="020B0604020202020204" pitchFamily="34" charset="0"/>
                          <a:cs typeface="Arial" panose="020B0604020202020204" pitchFamily="34" charset="0"/>
                        </a:rPr>
                        <a:t>2016</a:t>
                      </a:r>
                      <a:endParaRPr lang="en-HK" sz="2800">
                        <a:solidFill>
                          <a:schemeClr val="bg1"/>
                        </a:solidFill>
                        <a:effectLst/>
                        <a:latin typeface="Arial" panose="020B0604020202020204" pitchFamily="34" charset="0"/>
                        <a:cs typeface="Arial" panose="020B0604020202020204" pitchFamily="34" charset="0"/>
                      </a:endParaRPr>
                    </a:p>
                  </a:txBody>
                  <a:tcPr marL="104599" marR="104599" marT="41840" marB="41840" anchor="ctr">
                    <a:lnL>
                      <a:noFill/>
                    </a:lnL>
                    <a:lnR>
                      <a:noFill/>
                    </a:lnR>
                    <a:lnT>
                      <a:noFill/>
                    </a:lnT>
                    <a:lnB>
                      <a:noFill/>
                    </a:lnB>
                  </a:tcPr>
                </a:tc>
                <a:tc>
                  <a:txBody>
                    <a:bodyPr/>
                    <a:lstStyle/>
                    <a:p>
                      <a:pPr algn="ctr"/>
                      <a:r>
                        <a:rPr lang="en-HK" sz="2800" dirty="0">
                          <a:solidFill>
                            <a:schemeClr val="bg1"/>
                          </a:solidFill>
                          <a:effectLst/>
                          <a:latin typeface="Arial" panose="020B0604020202020204" pitchFamily="34" charset="0"/>
                          <a:cs typeface="Arial" panose="020B0604020202020204" pitchFamily="34" charset="0"/>
                        </a:rPr>
                        <a:t>92.34%</a:t>
                      </a:r>
                    </a:p>
                  </a:txBody>
                  <a:tcPr marL="104599" marR="104599" marT="41840" marB="41840" anchor="ctr">
                    <a:lnL>
                      <a:noFill/>
                    </a:lnL>
                    <a:lnR>
                      <a:noFill/>
                    </a:lnR>
                    <a:lnT>
                      <a:noFill/>
                    </a:lnT>
                    <a:lnB>
                      <a:noFill/>
                    </a:lnB>
                  </a:tcPr>
                </a:tc>
                <a:tc>
                  <a:txBody>
                    <a:bodyPr/>
                    <a:lstStyle/>
                    <a:p>
                      <a:pPr algn="ctr"/>
                      <a:r>
                        <a:rPr lang="en-HK" sz="2800" dirty="0">
                          <a:solidFill>
                            <a:schemeClr val="bg1"/>
                          </a:solidFill>
                          <a:effectLst/>
                          <a:latin typeface="Arial" panose="020B0604020202020204" pitchFamily="34" charset="0"/>
                          <a:cs typeface="Arial" panose="020B0604020202020204" pitchFamily="34" charset="0"/>
                        </a:rPr>
                        <a:t>90.15%</a:t>
                      </a:r>
                    </a:p>
                  </a:txBody>
                  <a:tcPr marL="104599" marR="104599" marT="41840" marB="41840" anchor="ctr">
                    <a:lnL>
                      <a:noFill/>
                    </a:lnL>
                    <a:lnR>
                      <a:noFill/>
                    </a:lnR>
                    <a:lnT>
                      <a:noFill/>
                    </a:lnT>
                    <a:lnB>
                      <a:noFill/>
                    </a:lnB>
                  </a:tcPr>
                </a:tc>
                <a:tc>
                  <a:txBody>
                    <a:bodyPr/>
                    <a:lstStyle/>
                    <a:p>
                      <a:pPr algn="ctr"/>
                      <a:r>
                        <a:rPr lang="en-HK" sz="2800" dirty="0">
                          <a:solidFill>
                            <a:schemeClr val="bg1"/>
                          </a:solidFill>
                          <a:effectLst/>
                          <a:latin typeface="Arial" panose="020B0604020202020204" pitchFamily="34" charset="0"/>
                          <a:cs typeface="Arial" panose="020B0604020202020204" pitchFamily="34" charset="0"/>
                        </a:rPr>
                        <a:t>86.59%</a:t>
                      </a:r>
                    </a:p>
                  </a:txBody>
                  <a:tcPr marL="104599" marR="104599" marT="41840" marB="41840" anchor="ctr">
                    <a:lnL>
                      <a:noFill/>
                    </a:lnL>
                    <a:lnR>
                      <a:noFill/>
                    </a:lnR>
                    <a:lnT>
                      <a:noFill/>
                    </a:lnT>
                    <a:lnB>
                      <a:noFill/>
                    </a:lnB>
                  </a:tcPr>
                </a:tc>
                <a:tc>
                  <a:txBody>
                    <a:bodyPr/>
                    <a:lstStyle/>
                    <a:p>
                      <a:pPr algn="ctr"/>
                      <a:r>
                        <a:rPr lang="en-HK" sz="2800">
                          <a:solidFill>
                            <a:schemeClr val="bg1"/>
                          </a:solidFill>
                          <a:effectLst/>
                          <a:latin typeface="Arial" panose="020B0604020202020204" pitchFamily="34" charset="0"/>
                          <a:cs typeface="Arial" panose="020B0604020202020204" pitchFamily="34" charset="0"/>
                        </a:rPr>
                        <a:t>88.72%</a:t>
                      </a:r>
                    </a:p>
                  </a:txBody>
                  <a:tcPr marL="104599" marR="104599" marT="41840" marB="41840" anchor="ctr">
                    <a:lnL>
                      <a:noFill/>
                    </a:lnL>
                    <a:lnR>
                      <a:noFill/>
                    </a:lnR>
                    <a:lnT>
                      <a:noFill/>
                    </a:lnT>
                    <a:lnB>
                      <a:noFill/>
                    </a:lnB>
                  </a:tcPr>
                </a:tc>
                <a:extLst>
                  <a:ext uri="{0D108BD9-81ED-4DB2-BD59-A6C34878D82A}">
                    <a16:rowId xmlns:a16="http://schemas.microsoft.com/office/drawing/2014/main" val="1643982113"/>
                  </a:ext>
                </a:extLst>
              </a:tr>
              <a:tr h="535549">
                <a:tc>
                  <a:txBody>
                    <a:bodyPr/>
                    <a:lstStyle/>
                    <a:p>
                      <a:r>
                        <a:rPr lang="en-HK" sz="2800" b="1">
                          <a:solidFill>
                            <a:schemeClr val="bg1"/>
                          </a:solidFill>
                          <a:effectLst/>
                          <a:latin typeface="Arial" panose="020B0604020202020204" pitchFamily="34" charset="0"/>
                          <a:cs typeface="Arial" panose="020B0604020202020204" pitchFamily="34" charset="0"/>
                        </a:rPr>
                        <a:t>2017</a:t>
                      </a:r>
                      <a:endParaRPr lang="en-HK" sz="2800">
                        <a:solidFill>
                          <a:schemeClr val="bg1"/>
                        </a:solidFill>
                        <a:effectLst/>
                        <a:latin typeface="Arial" panose="020B0604020202020204" pitchFamily="34" charset="0"/>
                        <a:cs typeface="Arial" panose="020B0604020202020204" pitchFamily="34" charset="0"/>
                      </a:endParaRPr>
                    </a:p>
                  </a:txBody>
                  <a:tcPr marL="104599" marR="104599" marT="41840" marB="41840" anchor="ctr">
                    <a:lnL>
                      <a:noFill/>
                    </a:lnL>
                    <a:lnR>
                      <a:noFill/>
                    </a:lnR>
                    <a:lnT>
                      <a:noFill/>
                    </a:lnT>
                    <a:lnB>
                      <a:noFill/>
                    </a:lnB>
                  </a:tcPr>
                </a:tc>
                <a:tc>
                  <a:txBody>
                    <a:bodyPr/>
                    <a:lstStyle/>
                    <a:p>
                      <a:pPr algn="ctr"/>
                      <a:r>
                        <a:rPr lang="en-HK" sz="2800" dirty="0">
                          <a:solidFill>
                            <a:schemeClr val="bg1"/>
                          </a:solidFill>
                          <a:effectLst/>
                          <a:latin typeface="Arial" panose="020B0604020202020204" pitchFamily="34" charset="0"/>
                          <a:cs typeface="Arial" panose="020B0604020202020204" pitchFamily="34" charset="0"/>
                        </a:rPr>
                        <a:t>91.52%</a:t>
                      </a:r>
                    </a:p>
                  </a:txBody>
                  <a:tcPr marL="104599" marR="104599" marT="41840" marB="41840" anchor="ctr">
                    <a:lnL>
                      <a:noFill/>
                    </a:lnL>
                    <a:lnR>
                      <a:noFill/>
                    </a:lnR>
                    <a:lnT>
                      <a:noFill/>
                    </a:lnT>
                    <a:lnB>
                      <a:noFill/>
                    </a:lnB>
                  </a:tcPr>
                </a:tc>
                <a:tc>
                  <a:txBody>
                    <a:bodyPr/>
                    <a:lstStyle/>
                    <a:p>
                      <a:pPr algn="ctr"/>
                      <a:r>
                        <a:rPr lang="en-HK" sz="2800" dirty="0">
                          <a:solidFill>
                            <a:schemeClr val="bg1"/>
                          </a:solidFill>
                          <a:effectLst/>
                          <a:latin typeface="Arial" panose="020B0604020202020204" pitchFamily="34" charset="0"/>
                          <a:cs typeface="Arial" panose="020B0604020202020204" pitchFamily="34" charset="0"/>
                        </a:rPr>
                        <a:t>91.01%</a:t>
                      </a:r>
                    </a:p>
                  </a:txBody>
                  <a:tcPr marL="104599" marR="104599" marT="41840" marB="41840" anchor="ctr">
                    <a:lnL>
                      <a:noFill/>
                    </a:lnL>
                    <a:lnR>
                      <a:noFill/>
                    </a:lnR>
                    <a:lnT>
                      <a:noFill/>
                    </a:lnT>
                    <a:lnB>
                      <a:noFill/>
                    </a:lnB>
                  </a:tcPr>
                </a:tc>
                <a:tc>
                  <a:txBody>
                    <a:bodyPr/>
                    <a:lstStyle/>
                    <a:p>
                      <a:pPr algn="ctr"/>
                      <a:r>
                        <a:rPr lang="en-HK" sz="2800" dirty="0">
                          <a:solidFill>
                            <a:schemeClr val="bg1"/>
                          </a:solidFill>
                          <a:effectLst/>
                          <a:latin typeface="Arial" panose="020B0604020202020204" pitchFamily="34" charset="0"/>
                          <a:cs typeface="Arial" panose="020B0604020202020204" pitchFamily="34" charset="0"/>
                        </a:rPr>
                        <a:t>87.35%</a:t>
                      </a:r>
                    </a:p>
                  </a:txBody>
                  <a:tcPr marL="104599" marR="104599" marT="41840" marB="41840" anchor="ctr">
                    <a:lnL>
                      <a:noFill/>
                    </a:lnL>
                    <a:lnR>
                      <a:noFill/>
                    </a:lnR>
                    <a:lnT>
                      <a:noFill/>
                    </a:lnT>
                    <a:lnB>
                      <a:noFill/>
                    </a:lnB>
                  </a:tcPr>
                </a:tc>
                <a:tc>
                  <a:txBody>
                    <a:bodyPr/>
                    <a:lstStyle/>
                    <a:p>
                      <a:pPr algn="ctr"/>
                      <a:r>
                        <a:rPr lang="en-HK" sz="2800">
                          <a:solidFill>
                            <a:schemeClr val="bg1"/>
                          </a:solidFill>
                          <a:effectLst/>
                          <a:latin typeface="Arial" panose="020B0604020202020204" pitchFamily="34" charset="0"/>
                          <a:cs typeface="Arial" panose="020B0604020202020204" pitchFamily="34" charset="0"/>
                        </a:rPr>
                        <a:t>89.20%</a:t>
                      </a:r>
                    </a:p>
                  </a:txBody>
                  <a:tcPr marL="104599" marR="104599" marT="41840" marB="41840" anchor="ctr">
                    <a:lnL>
                      <a:noFill/>
                    </a:lnL>
                    <a:lnR>
                      <a:noFill/>
                    </a:lnR>
                    <a:lnT>
                      <a:noFill/>
                    </a:lnT>
                    <a:lnB>
                      <a:noFill/>
                    </a:lnB>
                  </a:tcPr>
                </a:tc>
                <a:extLst>
                  <a:ext uri="{0D108BD9-81ED-4DB2-BD59-A6C34878D82A}">
                    <a16:rowId xmlns:a16="http://schemas.microsoft.com/office/drawing/2014/main" val="215857591"/>
                  </a:ext>
                </a:extLst>
              </a:tr>
              <a:tr h="535549">
                <a:tc>
                  <a:txBody>
                    <a:bodyPr/>
                    <a:lstStyle/>
                    <a:p>
                      <a:r>
                        <a:rPr lang="en-HK" sz="2800" b="1">
                          <a:solidFill>
                            <a:schemeClr val="bg1"/>
                          </a:solidFill>
                          <a:effectLst/>
                          <a:latin typeface="Arial" panose="020B0604020202020204" pitchFamily="34" charset="0"/>
                          <a:cs typeface="Arial" panose="020B0604020202020204" pitchFamily="34" charset="0"/>
                        </a:rPr>
                        <a:t>2018</a:t>
                      </a:r>
                      <a:endParaRPr lang="en-HK" sz="2800">
                        <a:solidFill>
                          <a:schemeClr val="bg1"/>
                        </a:solidFill>
                        <a:effectLst/>
                        <a:latin typeface="Arial" panose="020B0604020202020204" pitchFamily="34" charset="0"/>
                        <a:cs typeface="Arial" panose="020B0604020202020204" pitchFamily="34" charset="0"/>
                      </a:endParaRPr>
                    </a:p>
                  </a:txBody>
                  <a:tcPr marL="104599" marR="104599" marT="41840" marB="41840" anchor="ctr">
                    <a:lnL>
                      <a:noFill/>
                    </a:lnL>
                    <a:lnR>
                      <a:noFill/>
                    </a:lnR>
                    <a:lnT>
                      <a:noFill/>
                    </a:lnT>
                    <a:lnB>
                      <a:noFill/>
                    </a:lnB>
                  </a:tcPr>
                </a:tc>
                <a:tc>
                  <a:txBody>
                    <a:bodyPr/>
                    <a:lstStyle/>
                    <a:p>
                      <a:pPr algn="ctr"/>
                      <a:r>
                        <a:rPr lang="en-HK" sz="2800">
                          <a:solidFill>
                            <a:schemeClr val="bg1"/>
                          </a:solidFill>
                          <a:effectLst/>
                          <a:latin typeface="Arial" panose="020B0604020202020204" pitchFamily="34" charset="0"/>
                          <a:cs typeface="Arial" panose="020B0604020202020204" pitchFamily="34" charset="0"/>
                        </a:rPr>
                        <a:t>90.09%</a:t>
                      </a:r>
                    </a:p>
                  </a:txBody>
                  <a:tcPr marL="104599" marR="104599" marT="41840" marB="41840" anchor="ctr">
                    <a:lnL>
                      <a:noFill/>
                    </a:lnL>
                    <a:lnR>
                      <a:noFill/>
                    </a:lnR>
                    <a:lnT>
                      <a:noFill/>
                    </a:lnT>
                    <a:lnB>
                      <a:noFill/>
                    </a:lnB>
                  </a:tcPr>
                </a:tc>
                <a:tc>
                  <a:txBody>
                    <a:bodyPr/>
                    <a:lstStyle/>
                    <a:p>
                      <a:pPr algn="ctr"/>
                      <a:r>
                        <a:rPr lang="en-HK" sz="2800">
                          <a:solidFill>
                            <a:schemeClr val="bg1"/>
                          </a:solidFill>
                          <a:effectLst/>
                          <a:latin typeface="Arial" panose="020B0604020202020204" pitchFamily="34" charset="0"/>
                          <a:cs typeface="Arial" panose="020B0604020202020204" pitchFamily="34" charset="0"/>
                        </a:rPr>
                        <a:t>87.50%</a:t>
                      </a:r>
                    </a:p>
                  </a:txBody>
                  <a:tcPr marL="104599" marR="104599" marT="41840" marB="41840" anchor="ctr">
                    <a:lnL>
                      <a:noFill/>
                    </a:lnL>
                    <a:lnR>
                      <a:noFill/>
                    </a:lnR>
                    <a:lnT>
                      <a:noFill/>
                    </a:lnT>
                    <a:lnB>
                      <a:noFill/>
                    </a:lnB>
                  </a:tcPr>
                </a:tc>
                <a:tc>
                  <a:txBody>
                    <a:bodyPr/>
                    <a:lstStyle/>
                    <a:p>
                      <a:pPr algn="ctr"/>
                      <a:r>
                        <a:rPr lang="en-HK" sz="2800" dirty="0">
                          <a:solidFill>
                            <a:schemeClr val="bg1"/>
                          </a:solidFill>
                          <a:effectLst/>
                          <a:latin typeface="Arial" panose="020B0604020202020204" pitchFamily="34" charset="0"/>
                          <a:cs typeface="Arial" panose="020B0604020202020204" pitchFamily="34" charset="0"/>
                        </a:rPr>
                        <a:t>85.26%</a:t>
                      </a:r>
                    </a:p>
                  </a:txBody>
                  <a:tcPr marL="104599" marR="104599" marT="41840" marB="41840" anchor="ctr">
                    <a:lnL>
                      <a:noFill/>
                    </a:lnL>
                    <a:lnR>
                      <a:noFill/>
                    </a:lnR>
                    <a:lnT>
                      <a:noFill/>
                    </a:lnT>
                    <a:lnB>
                      <a:noFill/>
                    </a:lnB>
                  </a:tcPr>
                </a:tc>
                <a:tc>
                  <a:txBody>
                    <a:bodyPr/>
                    <a:lstStyle/>
                    <a:p>
                      <a:pPr algn="ctr"/>
                      <a:r>
                        <a:rPr lang="en-HK" sz="2800" dirty="0">
                          <a:solidFill>
                            <a:schemeClr val="bg1"/>
                          </a:solidFill>
                          <a:effectLst/>
                          <a:latin typeface="Arial" panose="020B0604020202020204" pitchFamily="34" charset="0"/>
                          <a:cs typeface="Arial" panose="020B0604020202020204" pitchFamily="34" charset="0"/>
                        </a:rPr>
                        <a:t>86.82%</a:t>
                      </a:r>
                    </a:p>
                  </a:txBody>
                  <a:tcPr marL="104599" marR="104599" marT="41840" marB="41840" anchor="ctr">
                    <a:lnL>
                      <a:noFill/>
                    </a:lnL>
                    <a:lnR>
                      <a:noFill/>
                    </a:lnR>
                    <a:lnT>
                      <a:noFill/>
                    </a:lnT>
                    <a:lnB>
                      <a:noFill/>
                    </a:lnB>
                  </a:tcPr>
                </a:tc>
                <a:extLst>
                  <a:ext uri="{0D108BD9-81ED-4DB2-BD59-A6C34878D82A}">
                    <a16:rowId xmlns:a16="http://schemas.microsoft.com/office/drawing/2014/main" val="4277250256"/>
                  </a:ext>
                </a:extLst>
              </a:tr>
              <a:tr h="535549">
                <a:tc>
                  <a:txBody>
                    <a:bodyPr/>
                    <a:lstStyle/>
                    <a:p>
                      <a:r>
                        <a:rPr lang="en-HK" sz="2800" b="1">
                          <a:solidFill>
                            <a:schemeClr val="bg1"/>
                          </a:solidFill>
                          <a:effectLst/>
                          <a:latin typeface="Arial" panose="020B0604020202020204" pitchFamily="34" charset="0"/>
                          <a:cs typeface="Arial" panose="020B0604020202020204" pitchFamily="34" charset="0"/>
                        </a:rPr>
                        <a:t>2019</a:t>
                      </a:r>
                      <a:endParaRPr lang="en-HK" sz="2800">
                        <a:solidFill>
                          <a:schemeClr val="bg1"/>
                        </a:solidFill>
                        <a:effectLst/>
                        <a:latin typeface="Arial" panose="020B0604020202020204" pitchFamily="34" charset="0"/>
                        <a:cs typeface="Arial" panose="020B0604020202020204" pitchFamily="34" charset="0"/>
                      </a:endParaRPr>
                    </a:p>
                  </a:txBody>
                  <a:tcPr marL="104599" marR="104599" marT="41840" marB="41840" anchor="ctr">
                    <a:lnL>
                      <a:noFill/>
                    </a:lnL>
                    <a:lnR>
                      <a:noFill/>
                    </a:lnR>
                    <a:lnT>
                      <a:noFill/>
                    </a:lnT>
                    <a:lnB>
                      <a:noFill/>
                    </a:lnB>
                  </a:tcPr>
                </a:tc>
                <a:tc>
                  <a:txBody>
                    <a:bodyPr/>
                    <a:lstStyle/>
                    <a:p>
                      <a:pPr algn="ctr"/>
                      <a:r>
                        <a:rPr lang="en-HK" sz="2800">
                          <a:solidFill>
                            <a:schemeClr val="bg1"/>
                          </a:solidFill>
                          <a:effectLst/>
                          <a:latin typeface="Arial" panose="020B0604020202020204" pitchFamily="34" charset="0"/>
                          <a:cs typeface="Arial" panose="020B0604020202020204" pitchFamily="34" charset="0"/>
                        </a:rPr>
                        <a:t>88.09%</a:t>
                      </a:r>
                    </a:p>
                  </a:txBody>
                  <a:tcPr marL="104599" marR="104599" marT="41840" marB="41840" anchor="ctr">
                    <a:lnL>
                      <a:noFill/>
                    </a:lnL>
                    <a:lnR>
                      <a:noFill/>
                    </a:lnR>
                    <a:lnT>
                      <a:noFill/>
                    </a:lnT>
                    <a:lnB>
                      <a:noFill/>
                    </a:lnB>
                  </a:tcPr>
                </a:tc>
                <a:tc>
                  <a:txBody>
                    <a:bodyPr/>
                    <a:lstStyle/>
                    <a:p>
                      <a:pPr algn="ctr"/>
                      <a:r>
                        <a:rPr lang="en-HK" sz="2800">
                          <a:solidFill>
                            <a:schemeClr val="bg1"/>
                          </a:solidFill>
                          <a:effectLst/>
                          <a:latin typeface="Arial" panose="020B0604020202020204" pitchFamily="34" charset="0"/>
                          <a:cs typeface="Arial" panose="020B0604020202020204" pitchFamily="34" charset="0"/>
                        </a:rPr>
                        <a:t>86.93%</a:t>
                      </a:r>
                    </a:p>
                  </a:txBody>
                  <a:tcPr marL="104599" marR="104599" marT="41840" marB="41840" anchor="ctr">
                    <a:lnL>
                      <a:noFill/>
                    </a:lnL>
                    <a:lnR>
                      <a:noFill/>
                    </a:lnR>
                    <a:lnT>
                      <a:noFill/>
                    </a:lnT>
                    <a:lnB>
                      <a:noFill/>
                    </a:lnB>
                  </a:tcPr>
                </a:tc>
                <a:tc>
                  <a:txBody>
                    <a:bodyPr/>
                    <a:lstStyle/>
                    <a:p>
                      <a:pPr algn="ctr"/>
                      <a:r>
                        <a:rPr lang="en-HK" sz="2800" dirty="0">
                          <a:solidFill>
                            <a:schemeClr val="bg1"/>
                          </a:solidFill>
                          <a:effectLst/>
                          <a:latin typeface="Arial" panose="020B0604020202020204" pitchFamily="34" charset="0"/>
                          <a:cs typeface="Arial" panose="020B0604020202020204" pitchFamily="34" charset="0"/>
                        </a:rPr>
                        <a:t>89.14%</a:t>
                      </a:r>
                    </a:p>
                  </a:txBody>
                  <a:tcPr marL="104599" marR="104599" marT="41840" marB="41840" anchor="ctr">
                    <a:lnL>
                      <a:noFill/>
                    </a:lnL>
                    <a:lnR>
                      <a:noFill/>
                    </a:lnR>
                    <a:lnT>
                      <a:noFill/>
                    </a:lnT>
                    <a:lnB>
                      <a:noFill/>
                    </a:lnB>
                  </a:tcPr>
                </a:tc>
                <a:tc>
                  <a:txBody>
                    <a:bodyPr/>
                    <a:lstStyle/>
                    <a:p>
                      <a:pPr algn="ctr"/>
                      <a:r>
                        <a:rPr lang="en-HK" sz="2800" dirty="0">
                          <a:solidFill>
                            <a:schemeClr val="bg1"/>
                          </a:solidFill>
                          <a:effectLst/>
                          <a:latin typeface="Arial" panose="020B0604020202020204" pitchFamily="34" charset="0"/>
                          <a:cs typeface="Arial" panose="020B0604020202020204" pitchFamily="34" charset="0"/>
                        </a:rPr>
                        <a:t>86.25%</a:t>
                      </a:r>
                    </a:p>
                  </a:txBody>
                  <a:tcPr marL="104599" marR="104599" marT="41840" marB="41840" anchor="ctr">
                    <a:lnL>
                      <a:noFill/>
                    </a:lnL>
                    <a:lnR>
                      <a:noFill/>
                    </a:lnR>
                    <a:lnT>
                      <a:noFill/>
                    </a:lnT>
                    <a:lnB>
                      <a:noFill/>
                    </a:lnB>
                  </a:tcPr>
                </a:tc>
                <a:extLst>
                  <a:ext uri="{0D108BD9-81ED-4DB2-BD59-A6C34878D82A}">
                    <a16:rowId xmlns:a16="http://schemas.microsoft.com/office/drawing/2014/main" val="3080256449"/>
                  </a:ext>
                </a:extLst>
              </a:tr>
              <a:tr h="535549">
                <a:tc>
                  <a:txBody>
                    <a:bodyPr/>
                    <a:lstStyle/>
                    <a:p>
                      <a:r>
                        <a:rPr lang="en-HK" sz="2800" b="1">
                          <a:solidFill>
                            <a:schemeClr val="bg1"/>
                          </a:solidFill>
                          <a:effectLst/>
                          <a:latin typeface="Arial" panose="020B0604020202020204" pitchFamily="34" charset="0"/>
                          <a:cs typeface="Arial" panose="020B0604020202020204" pitchFamily="34" charset="0"/>
                        </a:rPr>
                        <a:t>2020</a:t>
                      </a:r>
                      <a:endParaRPr lang="en-HK" sz="2800">
                        <a:solidFill>
                          <a:schemeClr val="bg1"/>
                        </a:solidFill>
                        <a:effectLst/>
                        <a:latin typeface="Arial" panose="020B0604020202020204" pitchFamily="34" charset="0"/>
                        <a:cs typeface="Arial" panose="020B0604020202020204" pitchFamily="34" charset="0"/>
                      </a:endParaRPr>
                    </a:p>
                  </a:txBody>
                  <a:tcPr marL="104599" marR="104599" marT="41840" marB="41840" anchor="ctr">
                    <a:lnL>
                      <a:noFill/>
                    </a:lnL>
                    <a:lnR>
                      <a:noFill/>
                    </a:lnR>
                    <a:lnT>
                      <a:noFill/>
                    </a:lnT>
                    <a:lnB>
                      <a:noFill/>
                    </a:lnB>
                  </a:tcPr>
                </a:tc>
                <a:tc>
                  <a:txBody>
                    <a:bodyPr/>
                    <a:lstStyle/>
                    <a:p>
                      <a:pPr algn="ctr"/>
                      <a:r>
                        <a:rPr lang="en-HK" sz="2800">
                          <a:solidFill>
                            <a:schemeClr val="bg1"/>
                          </a:solidFill>
                          <a:effectLst/>
                          <a:latin typeface="Arial" panose="020B0604020202020204" pitchFamily="34" charset="0"/>
                          <a:cs typeface="Arial" panose="020B0604020202020204" pitchFamily="34" charset="0"/>
                        </a:rPr>
                        <a:t>89.45%</a:t>
                      </a:r>
                    </a:p>
                  </a:txBody>
                  <a:tcPr marL="104599" marR="104599" marT="41840" marB="41840" anchor="ctr">
                    <a:lnL>
                      <a:noFill/>
                    </a:lnL>
                    <a:lnR>
                      <a:noFill/>
                    </a:lnR>
                    <a:lnT>
                      <a:noFill/>
                    </a:lnT>
                    <a:lnB>
                      <a:noFill/>
                    </a:lnB>
                  </a:tcPr>
                </a:tc>
                <a:tc>
                  <a:txBody>
                    <a:bodyPr/>
                    <a:lstStyle/>
                    <a:p>
                      <a:pPr algn="ctr"/>
                      <a:r>
                        <a:rPr lang="en-HK" sz="2800">
                          <a:solidFill>
                            <a:schemeClr val="bg1"/>
                          </a:solidFill>
                          <a:effectLst/>
                          <a:latin typeface="Arial" panose="020B0604020202020204" pitchFamily="34" charset="0"/>
                          <a:cs typeface="Arial" panose="020B0604020202020204" pitchFamily="34" charset="0"/>
                        </a:rPr>
                        <a:t>90.72%</a:t>
                      </a:r>
                    </a:p>
                  </a:txBody>
                  <a:tcPr marL="104599" marR="104599" marT="41840" marB="41840" anchor="ctr">
                    <a:lnL>
                      <a:noFill/>
                    </a:lnL>
                    <a:lnR>
                      <a:noFill/>
                    </a:lnR>
                    <a:lnT>
                      <a:noFill/>
                    </a:lnT>
                    <a:lnB>
                      <a:noFill/>
                    </a:lnB>
                  </a:tcPr>
                </a:tc>
                <a:tc>
                  <a:txBody>
                    <a:bodyPr/>
                    <a:lstStyle/>
                    <a:p>
                      <a:pPr algn="ctr"/>
                      <a:r>
                        <a:rPr lang="en-HK" sz="2800" dirty="0">
                          <a:solidFill>
                            <a:schemeClr val="bg1"/>
                          </a:solidFill>
                          <a:effectLst/>
                          <a:latin typeface="Arial" panose="020B0604020202020204" pitchFamily="34" charset="0"/>
                          <a:cs typeface="Arial" panose="020B0604020202020204" pitchFamily="34" charset="0"/>
                        </a:rPr>
                        <a:t>89.77%</a:t>
                      </a:r>
                    </a:p>
                  </a:txBody>
                  <a:tcPr marL="104599" marR="104599" marT="41840" marB="41840" anchor="ctr">
                    <a:lnL>
                      <a:noFill/>
                    </a:lnL>
                    <a:lnR>
                      <a:noFill/>
                    </a:lnR>
                    <a:lnT>
                      <a:noFill/>
                    </a:lnT>
                    <a:lnB>
                      <a:noFill/>
                    </a:lnB>
                  </a:tcPr>
                </a:tc>
                <a:tc>
                  <a:txBody>
                    <a:bodyPr/>
                    <a:lstStyle/>
                    <a:p>
                      <a:pPr algn="ctr"/>
                      <a:r>
                        <a:rPr lang="en-HK" sz="2800" dirty="0">
                          <a:solidFill>
                            <a:schemeClr val="bg1"/>
                          </a:solidFill>
                          <a:effectLst/>
                          <a:latin typeface="Arial" panose="020B0604020202020204" pitchFamily="34" charset="0"/>
                          <a:cs typeface="Arial" panose="020B0604020202020204" pitchFamily="34" charset="0"/>
                        </a:rPr>
                        <a:t>88.97%</a:t>
                      </a:r>
                    </a:p>
                  </a:txBody>
                  <a:tcPr marL="104599" marR="104599" marT="41840" marB="41840" anchor="ctr">
                    <a:lnL>
                      <a:noFill/>
                    </a:lnL>
                    <a:lnR>
                      <a:noFill/>
                    </a:lnR>
                    <a:lnT>
                      <a:noFill/>
                    </a:lnT>
                    <a:lnB>
                      <a:noFill/>
                    </a:lnB>
                  </a:tcPr>
                </a:tc>
                <a:extLst>
                  <a:ext uri="{0D108BD9-81ED-4DB2-BD59-A6C34878D82A}">
                    <a16:rowId xmlns:a16="http://schemas.microsoft.com/office/drawing/2014/main" val="3694157138"/>
                  </a:ext>
                </a:extLst>
              </a:tr>
              <a:tr h="686173">
                <a:tc>
                  <a:txBody>
                    <a:bodyPr/>
                    <a:lstStyle/>
                    <a:p>
                      <a:r>
                        <a:rPr lang="en-HK" sz="2800" b="1">
                          <a:solidFill>
                            <a:schemeClr val="bg1"/>
                          </a:solidFill>
                          <a:effectLst/>
                          <a:latin typeface="Arial" panose="020B0604020202020204" pitchFamily="34" charset="0"/>
                          <a:cs typeface="Arial" panose="020B0604020202020204" pitchFamily="34" charset="0"/>
                        </a:rPr>
                        <a:t>2021 (so far)</a:t>
                      </a:r>
                      <a:endParaRPr lang="en-HK" sz="2800">
                        <a:solidFill>
                          <a:schemeClr val="bg1"/>
                        </a:solidFill>
                        <a:effectLst/>
                        <a:latin typeface="Arial" panose="020B0604020202020204" pitchFamily="34" charset="0"/>
                        <a:cs typeface="Arial" panose="020B0604020202020204" pitchFamily="34" charset="0"/>
                      </a:endParaRPr>
                    </a:p>
                  </a:txBody>
                  <a:tcPr marL="104599" marR="104599" marT="41840" marB="41840" anchor="ctr">
                    <a:lnL>
                      <a:noFill/>
                    </a:lnL>
                    <a:lnR>
                      <a:noFill/>
                    </a:lnR>
                    <a:lnT>
                      <a:noFill/>
                    </a:lnT>
                    <a:lnB>
                      <a:noFill/>
                    </a:lnB>
                  </a:tcPr>
                </a:tc>
                <a:tc>
                  <a:txBody>
                    <a:bodyPr/>
                    <a:lstStyle/>
                    <a:p>
                      <a:pPr algn="ctr"/>
                      <a:r>
                        <a:rPr lang="en-HK" sz="2800">
                          <a:solidFill>
                            <a:schemeClr val="bg1"/>
                          </a:solidFill>
                          <a:effectLst/>
                          <a:latin typeface="Arial" panose="020B0604020202020204" pitchFamily="34" charset="0"/>
                          <a:cs typeface="Arial" panose="020B0604020202020204" pitchFamily="34" charset="0"/>
                        </a:rPr>
                        <a:t>88.24%</a:t>
                      </a:r>
                    </a:p>
                  </a:txBody>
                  <a:tcPr marL="104599" marR="104599" marT="41840" marB="41840" anchor="ctr">
                    <a:lnL>
                      <a:noFill/>
                    </a:lnL>
                    <a:lnR>
                      <a:noFill/>
                    </a:lnR>
                    <a:lnT>
                      <a:noFill/>
                    </a:lnT>
                    <a:lnB>
                      <a:noFill/>
                    </a:lnB>
                  </a:tcPr>
                </a:tc>
                <a:tc>
                  <a:txBody>
                    <a:bodyPr/>
                    <a:lstStyle/>
                    <a:p>
                      <a:pPr algn="ctr"/>
                      <a:r>
                        <a:rPr lang="en-HK" sz="2800">
                          <a:solidFill>
                            <a:schemeClr val="bg1"/>
                          </a:solidFill>
                          <a:effectLst/>
                          <a:latin typeface="Arial" panose="020B0604020202020204" pitchFamily="34" charset="0"/>
                          <a:cs typeface="Arial" panose="020B0604020202020204" pitchFamily="34" charset="0"/>
                        </a:rPr>
                        <a:t>88.95%</a:t>
                      </a:r>
                    </a:p>
                  </a:txBody>
                  <a:tcPr marL="104599" marR="104599" marT="41840" marB="41840" anchor="ctr">
                    <a:lnL>
                      <a:noFill/>
                    </a:lnL>
                    <a:lnR>
                      <a:noFill/>
                    </a:lnR>
                    <a:lnT>
                      <a:noFill/>
                    </a:lnT>
                    <a:lnB>
                      <a:noFill/>
                    </a:lnB>
                  </a:tcPr>
                </a:tc>
                <a:tc>
                  <a:txBody>
                    <a:bodyPr/>
                    <a:lstStyle/>
                    <a:p>
                      <a:pPr algn="ctr"/>
                      <a:r>
                        <a:rPr lang="en-HK" sz="2800" dirty="0">
                          <a:solidFill>
                            <a:schemeClr val="bg1"/>
                          </a:solidFill>
                          <a:effectLst/>
                          <a:latin typeface="Arial" panose="020B0604020202020204" pitchFamily="34" charset="0"/>
                          <a:cs typeface="Arial" panose="020B0604020202020204" pitchFamily="34" charset="0"/>
                        </a:rPr>
                        <a:t>93.97%</a:t>
                      </a:r>
                    </a:p>
                  </a:txBody>
                  <a:tcPr marL="104599" marR="104599" marT="41840" marB="41840" anchor="ctr">
                    <a:lnL>
                      <a:noFill/>
                    </a:lnL>
                    <a:lnR>
                      <a:noFill/>
                    </a:lnR>
                    <a:lnT>
                      <a:noFill/>
                    </a:lnT>
                    <a:lnB>
                      <a:noFill/>
                    </a:lnB>
                  </a:tcPr>
                </a:tc>
                <a:tc>
                  <a:txBody>
                    <a:bodyPr/>
                    <a:lstStyle/>
                    <a:p>
                      <a:pPr algn="ctr"/>
                      <a:r>
                        <a:rPr lang="en-HK" sz="2800" dirty="0">
                          <a:solidFill>
                            <a:schemeClr val="bg1"/>
                          </a:solidFill>
                          <a:effectLst/>
                          <a:latin typeface="Arial" panose="020B0604020202020204" pitchFamily="34" charset="0"/>
                          <a:cs typeface="Arial" panose="020B0604020202020204" pitchFamily="34" charset="0"/>
                        </a:rPr>
                        <a:t>89.50%</a:t>
                      </a:r>
                    </a:p>
                  </a:txBody>
                  <a:tcPr marL="104599" marR="104599" marT="41840" marB="41840" anchor="ctr">
                    <a:lnL>
                      <a:noFill/>
                    </a:lnL>
                    <a:lnR>
                      <a:noFill/>
                    </a:lnR>
                    <a:lnT>
                      <a:noFill/>
                    </a:lnT>
                    <a:lnB>
                      <a:noFill/>
                    </a:lnB>
                  </a:tcPr>
                </a:tc>
                <a:extLst>
                  <a:ext uri="{0D108BD9-81ED-4DB2-BD59-A6C34878D82A}">
                    <a16:rowId xmlns:a16="http://schemas.microsoft.com/office/drawing/2014/main" val="4239205152"/>
                  </a:ext>
                </a:extLst>
              </a:tr>
            </a:tbl>
          </a:graphicData>
        </a:graphic>
      </p:graphicFrame>
      <p:sp>
        <p:nvSpPr>
          <p:cNvPr id="4" name="Rectangle 1">
            <a:extLst>
              <a:ext uri="{FF2B5EF4-FFF2-40B4-BE49-F238E27FC236}">
                <a16:creationId xmlns:a16="http://schemas.microsoft.com/office/drawing/2014/main" id="{7CFE4DE3-727F-A13D-3E7A-9D4EED925693}"/>
              </a:ext>
            </a:extLst>
          </p:cNvPr>
          <p:cNvSpPr>
            <a:spLocks noChangeArrowheads="1"/>
          </p:cNvSpPr>
          <p:nvPr/>
        </p:nvSpPr>
        <p:spPr bwMode="auto">
          <a:xfrm>
            <a:off x="327713" y="983553"/>
            <a:ext cx="11709240" cy="707886"/>
          </a:xfrm>
          <a:prstGeom prst="rect">
            <a:avLst/>
          </a:prstGeom>
          <a:solidFill>
            <a:schemeClr val="accent1">
              <a:lumMod val="75000"/>
            </a:schemeClr>
          </a:solidFill>
          <a:ln>
            <a:noFill/>
          </a:ln>
          <a:effec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chemeClr val="bg1"/>
                </a:solidFill>
                <a:effectLst/>
                <a:latin typeface="Arial" panose="020B0604020202020204" pitchFamily="34" charset="0"/>
                <a:ea typeface="Abhaya Libre"/>
              </a:rPr>
              <a:t>Percentage of companies that received more than 80 percent support during say-on-pay votes, year on year. </a:t>
            </a:r>
            <a:r>
              <a:rPr kumimoji="0" lang="en-US" altLang="en-US" sz="2000" b="0" i="1" u="none" strike="noStrike" cap="none" normalizeH="0" baseline="0" dirty="0">
                <a:ln>
                  <a:noFill/>
                </a:ln>
                <a:solidFill>
                  <a:schemeClr val="bg1"/>
                </a:solidFill>
                <a:effectLst/>
                <a:latin typeface="Arial" panose="020B0604020202020204" pitchFamily="34" charset="0"/>
                <a:ea typeface="Abhaya Libre"/>
              </a:rPr>
              <a:t>Source: </a:t>
            </a:r>
            <a:r>
              <a:rPr kumimoji="0" lang="en-US" altLang="en-US" sz="2000" b="0" i="1" u="none" strike="noStrike" cap="none" normalizeH="0" baseline="0" dirty="0" err="1">
                <a:ln>
                  <a:noFill/>
                </a:ln>
                <a:solidFill>
                  <a:schemeClr val="bg1"/>
                </a:solidFill>
                <a:effectLst/>
                <a:latin typeface="Arial" panose="020B0604020202020204" pitchFamily="34" charset="0"/>
                <a:ea typeface="Abhaya Libre"/>
              </a:rPr>
              <a:t>Farient</a:t>
            </a:r>
            <a:r>
              <a:rPr kumimoji="0" lang="en-US" altLang="en-US" sz="2000" b="0" i="1" u="none" strike="noStrike" cap="none" normalizeH="0" baseline="0" dirty="0">
                <a:ln>
                  <a:noFill/>
                </a:ln>
                <a:solidFill>
                  <a:schemeClr val="bg1"/>
                </a:solidFill>
                <a:effectLst/>
                <a:latin typeface="Arial" panose="020B0604020202020204" pitchFamily="34" charset="0"/>
                <a:ea typeface="Abhaya Libre"/>
              </a:rPr>
              <a:t> Advisors</a:t>
            </a:r>
            <a:endParaRPr kumimoji="0" lang="en-US" altLang="en-US" sz="2800" b="0" i="0" u="none" strike="noStrike" cap="none" normalizeH="0" baseline="0" dirty="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32033793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47AFF56-87B4-D9E9-1159-F2ECB2435334}"/>
              </a:ext>
            </a:extLst>
          </p:cNvPr>
          <p:cNvSpPr txBox="1"/>
          <p:nvPr/>
        </p:nvSpPr>
        <p:spPr>
          <a:xfrm>
            <a:off x="3942734" y="1703396"/>
            <a:ext cx="4778479" cy="923330"/>
          </a:xfrm>
          <a:prstGeom prst="rect">
            <a:avLst/>
          </a:prstGeom>
          <a:noFill/>
        </p:spPr>
        <p:txBody>
          <a:bodyPr wrap="square">
            <a:spAutoFit/>
          </a:bodyPr>
          <a:lstStyle/>
          <a:p>
            <a:pPr algn="l"/>
            <a:r>
              <a:rPr lang="en-US" sz="5400" b="1" i="0" dirty="0">
                <a:solidFill>
                  <a:srgbClr val="FFC000"/>
                </a:solidFill>
                <a:effectLst/>
                <a:latin typeface="Arial" panose="020B0604020202020204" pitchFamily="34" charset="0"/>
                <a:cs typeface="Arial" panose="020B0604020202020204" pitchFamily="34" charset="0"/>
              </a:rPr>
              <a:t>Thank you!</a:t>
            </a:r>
          </a:p>
        </p:txBody>
      </p:sp>
      <p:sp>
        <p:nvSpPr>
          <p:cNvPr id="2" name="TextBox 1">
            <a:extLst>
              <a:ext uri="{FF2B5EF4-FFF2-40B4-BE49-F238E27FC236}">
                <a16:creationId xmlns:a16="http://schemas.microsoft.com/office/drawing/2014/main" id="{D6399C08-D6E2-A514-A29C-8F4EC4E85839}"/>
              </a:ext>
            </a:extLst>
          </p:cNvPr>
          <p:cNvSpPr txBox="1"/>
          <p:nvPr/>
        </p:nvSpPr>
        <p:spPr>
          <a:xfrm>
            <a:off x="3706760" y="3248951"/>
            <a:ext cx="4778479" cy="923330"/>
          </a:xfrm>
          <a:prstGeom prst="rect">
            <a:avLst/>
          </a:prstGeom>
          <a:noFill/>
        </p:spPr>
        <p:txBody>
          <a:bodyPr wrap="square">
            <a:spAutoFit/>
          </a:bodyPr>
          <a:lstStyle/>
          <a:p>
            <a:pPr algn="l"/>
            <a:r>
              <a:rPr lang="en-US" sz="5400" b="1" i="1" dirty="0">
                <a:solidFill>
                  <a:srgbClr val="FFC000"/>
                </a:solidFill>
                <a:latin typeface="Arial" panose="020B0604020202020204" pitchFamily="34" charset="0"/>
                <a:cs typeface="Arial" panose="020B0604020202020204" pitchFamily="34" charset="0"/>
              </a:rPr>
              <a:t>w</a:t>
            </a:r>
            <a:r>
              <a:rPr lang="en-US" sz="5400" b="1" i="1" dirty="0">
                <a:solidFill>
                  <a:srgbClr val="FFC000"/>
                </a:solidFill>
                <a:effectLst/>
                <a:latin typeface="Arial" panose="020B0604020202020204" pitchFamily="34" charset="0"/>
                <a:cs typeface="Arial" panose="020B0604020202020204" pitchFamily="34" charset="0"/>
              </a:rPr>
              <a:t>ish me luck</a:t>
            </a:r>
          </a:p>
        </p:txBody>
      </p:sp>
    </p:spTree>
    <p:extLst>
      <p:ext uri="{BB962C8B-B14F-4D97-AF65-F5344CB8AC3E}">
        <p14:creationId xmlns:p14="http://schemas.microsoft.com/office/powerpoint/2010/main" val="1483264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47AFF56-87B4-D9E9-1159-F2ECB2435334}"/>
              </a:ext>
            </a:extLst>
          </p:cNvPr>
          <p:cNvSpPr txBox="1"/>
          <p:nvPr/>
        </p:nvSpPr>
        <p:spPr>
          <a:xfrm>
            <a:off x="262393" y="1703396"/>
            <a:ext cx="11799735" cy="1754326"/>
          </a:xfrm>
          <a:prstGeom prst="rect">
            <a:avLst/>
          </a:prstGeom>
          <a:noFill/>
        </p:spPr>
        <p:txBody>
          <a:bodyPr wrap="square">
            <a:spAutoFit/>
          </a:bodyPr>
          <a:lstStyle/>
          <a:p>
            <a:pPr algn="l"/>
            <a:r>
              <a:rPr lang="en-US" sz="5400" b="1" i="0" dirty="0">
                <a:solidFill>
                  <a:srgbClr val="FFC000"/>
                </a:solidFill>
                <a:effectLst/>
                <a:latin typeface="Arial" panose="020B0604020202020204" pitchFamily="34" charset="0"/>
                <a:cs typeface="Arial" panose="020B0604020202020204" pitchFamily="34" charset="0"/>
              </a:rPr>
              <a:t>Additional slides </a:t>
            </a:r>
            <a:r>
              <a:rPr lang="en-US" sz="5400" b="1" i="0">
                <a:solidFill>
                  <a:srgbClr val="FFC000"/>
                </a:solidFill>
                <a:effectLst/>
                <a:latin typeface="Arial" panose="020B0604020202020204" pitchFamily="34" charset="0"/>
                <a:cs typeface="Arial" panose="020B0604020202020204" pitchFamily="34" charset="0"/>
              </a:rPr>
              <a:t>: </a:t>
            </a:r>
          </a:p>
          <a:p>
            <a:pPr algn="l"/>
            <a:r>
              <a:rPr lang="en-US" sz="5400" b="1" i="0">
                <a:solidFill>
                  <a:srgbClr val="FFC000"/>
                </a:solidFill>
                <a:effectLst/>
                <a:latin typeface="Arial" panose="020B0604020202020204" pitchFamily="34" charset="0"/>
                <a:cs typeface="Arial" panose="020B0604020202020204" pitchFamily="34" charset="0"/>
              </a:rPr>
              <a:t>Why </a:t>
            </a:r>
            <a:r>
              <a:rPr lang="en-US" sz="5400" b="1" i="0" dirty="0">
                <a:solidFill>
                  <a:srgbClr val="FFC000"/>
                </a:solidFill>
                <a:effectLst/>
                <a:latin typeface="Arial" panose="020B0604020202020204" pitchFamily="34" charset="0"/>
                <a:cs typeface="Arial" panose="020B0604020202020204" pitchFamily="34" charset="0"/>
              </a:rPr>
              <a:t>not study </a:t>
            </a:r>
            <a:r>
              <a:rPr lang="en-US" sz="5400" b="1" i="0" dirty="0" err="1">
                <a:solidFill>
                  <a:srgbClr val="FFC000"/>
                </a:solidFill>
                <a:effectLst/>
                <a:latin typeface="Arial" panose="020B0604020202020204" pitchFamily="34" charset="0"/>
                <a:cs typeface="Arial" panose="020B0604020202020204" pitchFamily="34" charset="0"/>
              </a:rPr>
              <a:t>SoP</a:t>
            </a:r>
            <a:r>
              <a:rPr lang="en-US" sz="5400" b="1" i="0" dirty="0">
                <a:solidFill>
                  <a:srgbClr val="FFC000"/>
                </a:solidFill>
                <a:effectLst/>
                <a:latin typeface="Arial" panose="020B0604020202020204" pitchFamily="34" charset="0"/>
                <a:cs typeface="Arial" panose="020B0604020202020204" pitchFamily="34" charset="0"/>
              </a:rPr>
              <a:t> in Hong Kong?</a:t>
            </a:r>
          </a:p>
        </p:txBody>
      </p:sp>
    </p:spTree>
    <p:extLst>
      <p:ext uri="{BB962C8B-B14F-4D97-AF65-F5344CB8AC3E}">
        <p14:creationId xmlns:p14="http://schemas.microsoft.com/office/powerpoint/2010/main" val="13674277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4D89B4B-80A7-FE3C-2354-BE719DF48D4A}"/>
              </a:ext>
            </a:extLst>
          </p:cNvPr>
          <p:cNvSpPr txBox="1"/>
          <p:nvPr/>
        </p:nvSpPr>
        <p:spPr>
          <a:xfrm>
            <a:off x="176979" y="134534"/>
            <a:ext cx="11847873" cy="6370975"/>
          </a:xfrm>
          <a:prstGeom prst="rect">
            <a:avLst/>
          </a:prstGeom>
          <a:noFill/>
        </p:spPr>
        <p:txBody>
          <a:bodyPr wrap="square">
            <a:spAutoFit/>
          </a:bodyPr>
          <a:lstStyle/>
          <a:p>
            <a:pPr algn="just"/>
            <a:r>
              <a:rPr lang="en-US" sz="2400" b="1" i="0" dirty="0">
                <a:solidFill>
                  <a:srgbClr val="FFC000"/>
                </a:solidFill>
                <a:effectLst/>
                <a:latin typeface="Arial" panose="020B0604020202020204" pitchFamily="34" charset="0"/>
                <a:cs typeface="Arial" panose="020B0604020202020204" pitchFamily="34" charset="0"/>
              </a:rPr>
              <a:t>Capitalist Variations in ‘Say on Pay’: A Look at Corporate Governance Contradictions in Singapore and Hong Kong</a:t>
            </a:r>
          </a:p>
          <a:p>
            <a:pPr algn="just"/>
            <a:r>
              <a:rPr lang="en-US" sz="2400" b="0" i="0" dirty="0">
                <a:solidFill>
                  <a:srgbClr val="FFC000"/>
                </a:solidFill>
                <a:effectLst/>
                <a:latin typeface="Arial" panose="020B0604020202020204" pitchFamily="34" charset="0"/>
                <a:cs typeface="Arial" panose="020B0604020202020204" pitchFamily="34" charset="0"/>
              </a:rPr>
              <a:t>Posted: 1 Oct 2019</a:t>
            </a:r>
          </a:p>
          <a:p>
            <a:pPr algn="just"/>
            <a:r>
              <a:rPr lang="en-US" sz="2400" b="0" i="0" u="none" strike="noStrike" dirty="0">
                <a:solidFill>
                  <a:srgbClr val="FFC000"/>
                </a:solidFill>
                <a:effectLst/>
                <a:latin typeface="Arial" panose="020B0604020202020204" pitchFamily="34" charset="0"/>
                <a:cs typeface="Arial" panose="020B0604020202020204" pitchFamily="34" charset="0"/>
                <a:hlinkClick r:id="rId2" tooltip="View other papers by this author">
                  <a:extLst>
                    <a:ext uri="{A12FA001-AC4F-418D-AE19-62706E023703}">
                      <ahyp:hlinkClr xmlns:ahyp="http://schemas.microsoft.com/office/drawing/2018/hyperlinkcolor" val="tx"/>
                    </a:ext>
                  </a:extLst>
                </a:hlinkClick>
              </a:rPr>
              <a:t>Lance Ang</a:t>
            </a:r>
            <a:r>
              <a:rPr lang="en-US" sz="2400" b="0" i="0" u="none" strike="noStrike" dirty="0">
                <a:solidFill>
                  <a:srgbClr val="FFC000"/>
                </a:solidFill>
                <a:effectLst/>
                <a:latin typeface="Arial" panose="020B0604020202020204" pitchFamily="34" charset="0"/>
                <a:cs typeface="Arial" panose="020B0604020202020204" pitchFamily="34" charset="0"/>
              </a:rPr>
              <a:t> </a:t>
            </a:r>
            <a:r>
              <a:rPr lang="en-US" sz="2400" b="0" i="0" dirty="0">
                <a:solidFill>
                  <a:srgbClr val="FFC000"/>
                </a:solidFill>
                <a:effectLst/>
                <a:latin typeface="Arial" panose="020B0604020202020204" pitchFamily="34" charset="0"/>
                <a:cs typeface="Arial" panose="020B0604020202020204" pitchFamily="34" charset="0"/>
              </a:rPr>
              <a:t>Centre for Asian Legal Studies, Faculty of Law, National University of Singapore, Date Written: September 19, 2019</a:t>
            </a:r>
          </a:p>
          <a:p>
            <a:pPr algn="just"/>
            <a:r>
              <a:rPr lang="en-US" sz="2400" b="1" i="0" u="sng" dirty="0">
                <a:solidFill>
                  <a:srgbClr val="FFC000"/>
                </a:solidFill>
                <a:effectLst/>
                <a:latin typeface="Arial" panose="020B0604020202020204" pitchFamily="34" charset="0"/>
                <a:cs typeface="Arial" panose="020B0604020202020204" pitchFamily="34" charset="0"/>
              </a:rPr>
              <a:t>Abstract</a:t>
            </a:r>
          </a:p>
          <a:p>
            <a:pPr algn="just"/>
            <a:r>
              <a:rPr lang="en-US" sz="2400" b="0" i="0" dirty="0">
                <a:solidFill>
                  <a:srgbClr val="FFC000"/>
                </a:solidFill>
                <a:effectLst/>
                <a:latin typeface="Arial" panose="020B0604020202020204" pitchFamily="34" charset="0"/>
                <a:cs typeface="Arial" panose="020B0604020202020204" pitchFamily="34" charset="0"/>
              </a:rPr>
              <a:t>‘Say on pay’ reforms have been advocated and implemented in many major jurisdictions over the last decade, including the US and UK. Singapore and Hong Kong, however, which are recognized by the World Bank to have the second- and fourth-best regulatory environments in the world for investors to do business respectively, have bucked the international trend of allowing shareholders a binding or advisory vote on the remuneration of corporate managers. In Singapore and Hong Kong, ‘say on pay’ has either been rejected or ignored in the latest round of reforms to the corporate governance codes despite studies which have found that Singapore and Hong Kong have the highest executive pay in Asia, with base salaries for top executives rising to more than 25% higher than their US counterparts</a:t>
            </a:r>
            <a:r>
              <a:rPr lang="en-US" sz="2400" b="0" i="0" dirty="0">
                <a:solidFill>
                  <a:srgbClr val="505050"/>
                </a:solidFill>
                <a:effectLst/>
                <a:latin typeface="Arial" panose="020B0604020202020204" pitchFamily="34" charset="0"/>
                <a:cs typeface="Arial" panose="020B0604020202020204" pitchFamily="34" charset="0"/>
              </a:rPr>
              <a:t>. </a:t>
            </a:r>
            <a:r>
              <a:rPr lang="en-US" sz="2400" b="0" i="0" dirty="0">
                <a:solidFill>
                  <a:srgbClr val="FFC000"/>
                </a:solidFill>
                <a:effectLst/>
                <a:latin typeface="Arial" panose="020B0604020202020204" pitchFamily="34" charset="0"/>
                <a:cs typeface="Arial" panose="020B0604020202020204" pitchFamily="34" charset="0"/>
              </a:rPr>
              <a:t>Could this be the curious case of ‘Asian values’?</a:t>
            </a:r>
            <a:endParaRPr lang="en-US" b="0" i="0" dirty="0">
              <a:solidFill>
                <a:srgbClr val="FFC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38275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4D89B4B-80A7-FE3C-2354-BE719DF48D4A}"/>
              </a:ext>
            </a:extLst>
          </p:cNvPr>
          <p:cNvSpPr txBox="1"/>
          <p:nvPr/>
        </p:nvSpPr>
        <p:spPr>
          <a:xfrm>
            <a:off x="452284" y="331179"/>
            <a:ext cx="11287431" cy="6370975"/>
          </a:xfrm>
          <a:prstGeom prst="rect">
            <a:avLst/>
          </a:prstGeom>
          <a:noFill/>
        </p:spPr>
        <p:txBody>
          <a:bodyPr wrap="square">
            <a:spAutoFit/>
          </a:bodyPr>
          <a:lstStyle/>
          <a:p>
            <a:pPr algn="just"/>
            <a:r>
              <a:rPr lang="en-US" sz="2400" b="0" i="0" dirty="0">
                <a:solidFill>
                  <a:srgbClr val="FFC000"/>
                </a:solidFill>
                <a:effectLst/>
                <a:latin typeface="Arial" panose="020B0604020202020204" pitchFamily="34" charset="0"/>
                <a:cs typeface="Arial" panose="020B0604020202020204" pitchFamily="34" charset="0"/>
              </a:rPr>
              <a:t>Continuation:</a:t>
            </a:r>
          </a:p>
          <a:p>
            <a:pPr algn="just"/>
            <a:br>
              <a:rPr lang="en-US" sz="2400" b="0" i="0" dirty="0">
                <a:solidFill>
                  <a:srgbClr val="FFC000"/>
                </a:solidFill>
                <a:effectLst/>
                <a:latin typeface="Arial" panose="020B0604020202020204" pitchFamily="34" charset="0"/>
                <a:cs typeface="Arial" panose="020B0604020202020204" pitchFamily="34" charset="0"/>
              </a:rPr>
            </a:br>
            <a:r>
              <a:rPr lang="en-US" sz="2400" b="0" i="0" dirty="0">
                <a:solidFill>
                  <a:srgbClr val="FFC000"/>
                </a:solidFill>
                <a:effectLst/>
                <a:latin typeface="Arial" panose="020B0604020202020204" pitchFamily="34" charset="0"/>
                <a:cs typeface="Arial" panose="020B0604020202020204" pitchFamily="34" charset="0"/>
              </a:rPr>
              <a:t>While Singapore and Hong Kong share the same common law legal traditions with the US and UK in the same bucket of liberal market economies (LMEs), as the ‘Varieties of Capitalism’ framework would suggest, they may be said to practice a different form of ‘regulatory capitalism’ from their Anglo-American counterparts under their corporate governance regimes. This paper looks at the institutions of political economy within Singapore and Hong Kong and how they may explain this variance in ‘say on pay’ regulation between states. It argues that this may be attributed to factors such as Singapore and Hong Kong’s distinctive patterns of corporate ownership, the participation of institutional investors, the role of the state and ultimately the socio-political culture and ethos within a non-Western liberal democratic framework. It concludes with what the implications of this variance may be for future regulatory reforms on ‘say on pay’ and theories of corporate governance in the broader context – namely, why are certain reforms not adopted in certain states, and if adopted, how effective are such reforms likely to be?</a:t>
            </a:r>
          </a:p>
        </p:txBody>
      </p:sp>
    </p:spTree>
    <p:extLst>
      <p:ext uri="{BB962C8B-B14F-4D97-AF65-F5344CB8AC3E}">
        <p14:creationId xmlns:p14="http://schemas.microsoft.com/office/powerpoint/2010/main" val="7934088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534</TotalTime>
  <Words>1532</Words>
  <Application>Microsoft Office PowerPoint</Application>
  <PresentationFormat>Widescreen</PresentationFormat>
  <Paragraphs>196</Paragraphs>
  <Slides>27</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Muli</vt:lpstr>
      <vt:lpstr>neue-haas-grotesk-display</vt:lpstr>
      <vt:lpstr>NexusSerif</vt:lpstr>
      <vt:lpstr>Yahoo Sans Finance</vt:lpstr>
      <vt:lpstr>Arial</vt:lpstr>
      <vt:lpstr>Arial Black</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Janolfo Juntilla</dc:creator>
  <cp:lastModifiedBy>Janolfo Juntilla</cp:lastModifiedBy>
  <cp:revision>22</cp:revision>
  <cp:lastPrinted>2022-08-21T04:17:15Z</cp:lastPrinted>
  <dcterms:created xsi:type="dcterms:W3CDTF">2022-08-18T03:33:17Z</dcterms:created>
  <dcterms:modified xsi:type="dcterms:W3CDTF">2022-08-21T05:37:43Z</dcterms:modified>
</cp:coreProperties>
</file>