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2"/>
  </p:notesMasterIdLst>
  <p:sldIdLst>
    <p:sldId id="256" r:id="rId2"/>
    <p:sldId id="257" r:id="rId3"/>
    <p:sldId id="258" r:id="rId4"/>
    <p:sldId id="259" r:id="rId5"/>
    <p:sldId id="260" r:id="rId6"/>
    <p:sldId id="261" r:id="rId7"/>
    <p:sldId id="262" r:id="rId8"/>
    <p:sldId id="263" r:id="rId9"/>
    <p:sldId id="265" r:id="rId10"/>
    <p:sldId id="266" r:id="rId11"/>
    <p:sldId id="267" r:id="rId12"/>
    <p:sldId id="268" r:id="rId13"/>
    <p:sldId id="269" r:id="rId14"/>
    <p:sldId id="270" r:id="rId15"/>
    <p:sldId id="271" r:id="rId16"/>
    <p:sldId id="272" r:id="rId17"/>
    <p:sldId id="273" r:id="rId18"/>
    <p:sldId id="274" r:id="rId19"/>
    <p:sldId id="275" r:id="rId20"/>
    <p:sldId id="264" r:id="rId2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7992" autoAdjust="0"/>
    <p:restoredTop sz="64325" autoAdjust="0"/>
  </p:normalViewPr>
  <p:slideViewPr>
    <p:cSldViewPr snapToGrid="0">
      <p:cViewPr varScale="1">
        <p:scale>
          <a:sx n="73" d="100"/>
          <a:sy n="73" d="100"/>
        </p:scale>
        <p:origin x="1232"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A70FB2F-209B-46DB-A8E1-9F3C9342DDF2}" type="datetimeFigureOut">
              <a:rPr lang="en-GB" smtClean="0"/>
              <a:t>28/05/2024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17633F0-C12A-4957-9D15-BC6FE6EE3BA5}" type="slidenum">
              <a:rPr lang="en-GB" smtClean="0"/>
              <a:t>‹#›</a:t>
            </a:fld>
            <a:endParaRPr lang="en-GB"/>
          </a:p>
        </p:txBody>
      </p:sp>
    </p:spTree>
    <p:extLst>
      <p:ext uri="{BB962C8B-B14F-4D97-AF65-F5344CB8AC3E}">
        <p14:creationId xmlns:p14="http://schemas.microsoft.com/office/powerpoint/2010/main" val="341580269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While the green economy is a relatively recent concept, it is closely linked with sustainable development, which has been the focus of international policy initiatives for more than 40 years. In this lecture, we will therefore examine how the green economy can be achieved in practice, based on the lessons learned from attempts to support sustainable development. The chapter is structured around some different elements of the green economy.</a:t>
            </a:r>
          </a:p>
        </p:txBody>
      </p:sp>
      <p:sp>
        <p:nvSpPr>
          <p:cNvPr id="4" name="Slide Number Placeholder 3"/>
          <p:cNvSpPr>
            <a:spLocks noGrp="1"/>
          </p:cNvSpPr>
          <p:nvPr>
            <p:ph type="sldNum" sz="quarter" idx="5"/>
          </p:nvPr>
        </p:nvSpPr>
        <p:spPr/>
        <p:txBody>
          <a:bodyPr/>
          <a:lstStyle/>
          <a:p>
            <a:fld id="{C17633F0-C12A-4957-9D15-BC6FE6EE3BA5}" type="slidenum">
              <a:rPr lang="en-GB" smtClean="0"/>
              <a:t>1</a:t>
            </a:fld>
            <a:endParaRPr lang="en-GB"/>
          </a:p>
        </p:txBody>
      </p:sp>
    </p:spTree>
    <p:extLst>
      <p:ext uri="{BB962C8B-B14F-4D97-AF65-F5344CB8AC3E}">
        <p14:creationId xmlns:p14="http://schemas.microsoft.com/office/powerpoint/2010/main" val="254302893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Sustainable agriculture</a:t>
            </a:r>
          </a:p>
          <a:p>
            <a:r>
              <a:rPr lang="en-GB" dirty="0"/>
              <a:t>Introduction</a:t>
            </a:r>
          </a:p>
          <a:p>
            <a:r>
              <a:rPr lang="en-GB" dirty="0"/>
              <a:t>Global food production is increasing (Sachs et al., 2010), and is keeping up with population growth (IAASTD, 2009). Despite this, almost 1 billion people are undernourished, more than half of whom are in rural households. The expansion and intensification of farming systems have led to widespread environmental degradation, causing loss of biodiversity and ecosystem services, and producing significant quantities of greenhouse gases and other pollutants (UNEP, 2011a). Sachs et al. (2010) claim that over a billion hectares of wild land will need to be converted to farmland by 2050, if the needs of the growing human population are to be adequately met. It is clear that a transformation from conventional farming needs to be made in order to develop a green economy.</a:t>
            </a:r>
          </a:p>
          <a:p>
            <a:endParaRPr lang="en-GB" dirty="0"/>
          </a:p>
          <a:p>
            <a:r>
              <a:rPr lang="en-GB" dirty="0"/>
              <a:t>It is useful to differentiate between two main types of agriculture: the industrial approaches that predominate in higher-income countries, and the more traditional, subsistence approaches that are more prevalent in lower-income countries. Over the past few decades, there have been substantial gains in productivity in industrial agriculture, through what has been termed the ‘Green Revolution’. These gains were primarily obtained through the development of higher-yield varieties of major cereal crops (i.e. wheat, rice and corn/maize), together with an increase in the use of irrigation, inorganic fertilisers, pesticide/herbicide use and fossil fuel-based farm machinery (UNEP, 2011a). Industrial agriculture is therefore highly demanding in terms of energy and other inputs, including extensive use of petrochemical fertilisers, herbicides, pesticides, fuel and water</a:t>
            </a:r>
          </a:p>
          <a:p>
            <a:endParaRPr lang="en-GB" dirty="0"/>
          </a:p>
          <a:p>
            <a:r>
              <a:rPr lang="en-GB" dirty="0"/>
              <a:t>The intensification and expansion of agriculture have led to significant negative impacts on the environment. Conversion of land to agriculture is one of the main causes of biodiversity loss (Millennium Ecosystem Assessment, 2005), with some 0.5 billion ha land area converted since the 1960s (Pretty, 2008). During the same period, livestock production has also increased substantially, with a fourfold increase in numbers of chickens, twofold increase in pigs and 40–50 per cent increase in numbers of cattle, sheep and goats (Pretty, 2008). Increased use of fertilisers, pesticides, fungicides and herbicides has also had major negative impacts on biodiversity (Millennium Ecosystem Assessment, 2005: Chapter 4). The contamination of water courses as a result of the nitrogen applied to farmland has become a major environmental and public health issue. Irrigation for agriculture has caused widespread waterlogging and salinisation, as well as diverting water from other uses (Pretty, 2008).</a:t>
            </a:r>
          </a:p>
          <a:p>
            <a:endParaRPr lang="en-GB" dirty="0"/>
          </a:p>
          <a:p>
            <a:r>
              <a:rPr lang="en-GB" dirty="0"/>
              <a:t>Evidence suggests that current approaches to agricultural production have reached critical environmental limits (ibid.). Many agricultural systems are now becoming vulnerable because of the effects of declining soil and water availability. While there is clearly a need to increase food production to avoid the problems of hunger, there is also a need to adjust how food is produced in order to increase the flow of other ecosystem services. Foley et al. (2011) note the need to halt agricultural expansion, close ‘yield gaps’ on underperforming lands, increase cropping efficiency, shift diets and reduce waste. According to these authors, such approaches could double food production while greatly reducing the environmental impacts of agriculture. However, meeting the increasing demand for food in ways that are environmentally sustainable, while ensuring that people do not go hungry, represents a significant challenge (</a:t>
            </a:r>
            <a:r>
              <a:rPr lang="en-GB" dirty="0" err="1"/>
              <a:t>Godfray</a:t>
            </a:r>
            <a:r>
              <a:rPr lang="en-GB" dirty="0"/>
              <a:t> et al., 2010; Mueller et al., 2012). How might this challenge be addressed?</a:t>
            </a:r>
          </a:p>
          <a:p>
            <a:endParaRPr lang="en-GB" dirty="0"/>
          </a:p>
          <a:p>
            <a:endParaRPr lang="en-GB" dirty="0"/>
          </a:p>
          <a:p>
            <a:r>
              <a:rPr lang="en-GB" dirty="0"/>
              <a:t>Approaches to sustainable agriculture</a:t>
            </a:r>
          </a:p>
          <a:p>
            <a:r>
              <a:rPr lang="en-GB" dirty="0"/>
              <a:t>A wide range of different approaches to sustainable agriculture have been identified, including biodynamic, community-based, environmentally sensitive, free range, low input, organic and permaculture approaches. However, the extent to which such approaches are genuinely sustainable remains the subject of debate. Pretty (2008) identifies key principles that genuinely sustainable approaches should meet:</a:t>
            </a:r>
          </a:p>
          <a:p>
            <a:endParaRPr lang="en-GB" dirty="0"/>
          </a:p>
          <a:p>
            <a:pPr marL="171450" indent="-171450">
              <a:buFont typeface="Arial" panose="020B0604020202020204" pitchFamily="34" charset="0"/>
              <a:buChar char="•"/>
            </a:pPr>
            <a:r>
              <a:rPr lang="en-GB" dirty="0"/>
              <a:t>Harness biological and ecological processes such as nutrient cycling, nitrogen fixation, soil regeneration, competition, predation and parasitism, and integrate them into food production processes.</a:t>
            </a:r>
          </a:p>
          <a:p>
            <a:pPr marL="171450" indent="-171450">
              <a:buFont typeface="Arial" panose="020B0604020202020204" pitchFamily="34" charset="0"/>
              <a:buChar char="•"/>
            </a:pPr>
            <a:r>
              <a:rPr lang="en-GB" dirty="0"/>
              <a:t>Minimise the use of non-renewable inputs, technologies and practices that cause harm to the environment or to the health of farmers and consumers.</a:t>
            </a:r>
          </a:p>
          <a:p>
            <a:pPr marL="171450" indent="-171450">
              <a:buFont typeface="Arial" panose="020B0604020202020204" pitchFamily="34" charset="0"/>
              <a:buChar char="•"/>
            </a:pPr>
            <a:r>
              <a:rPr lang="en-GB" dirty="0"/>
              <a:t>Make productive use of the knowledge and skills of farmers, thus improving their self-reliance and substituting human capital for costly external inputs.</a:t>
            </a:r>
          </a:p>
          <a:p>
            <a:pPr marL="171450" indent="-171450">
              <a:buFont typeface="Arial" panose="020B0604020202020204" pitchFamily="34" charset="0"/>
              <a:buChar char="•"/>
            </a:pPr>
            <a:r>
              <a:rPr lang="en-GB" dirty="0"/>
              <a:t>Make productive use of people’s collective capacities to work together to solve common agricultural and natural resource problems, such as pests, watershed, irrigation and credit management.</a:t>
            </a:r>
          </a:p>
          <a:p>
            <a:pPr marL="171450" indent="-171450">
              <a:buFont typeface="Arial" panose="020B0604020202020204" pitchFamily="34" charset="0"/>
              <a:buChar char="•"/>
            </a:pPr>
            <a:r>
              <a:rPr lang="en-GB" dirty="0"/>
              <a:t>Minimise the impacts of management on externalities such as greenhouse gas emissions, clean water availability, carbon sequestration, conservation of biodiversity, and dispersal of pests, pathogens and weeds.</a:t>
            </a:r>
          </a:p>
        </p:txBody>
      </p:sp>
      <p:sp>
        <p:nvSpPr>
          <p:cNvPr id="4" name="Slide Number Placeholder 3"/>
          <p:cNvSpPr>
            <a:spLocks noGrp="1"/>
          </p:cNvSpPr>
          <p:nvPr>
            <p:ph type="sldNum" sz="quarter" idx="5"/>
          </p:nvPr>
        </p:nvSpPr>
        <p:spPr/>
        <p:txBody>
          <a:bodyPr/>
          <a:lstStyle/>
          <a:p>
            <a:fld id="{C17633F0-C12A-4957-9D15-BC6FE6EE3BA5}" type="slidenum">
              <a:rPr lang="en-GB" smtClean="0"/>
              <a:t>3</a:t>
            </a:fld>
            <a:endParaRPr lang="en-GB"/>
          </a:p>
        </p:txBody>
      </p:sp>
    </p:spTree>
    <p:extLst>
      <p:ext uri="{BB962C8B-B14F-4D97-AF65-F5344CB8AC3E}">
        <p14:creationId xmlns:p14="http://schemas.microsoft.com/office/powerpoint/2010/main" val="429402018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 number of different technologies and practices are used by sustainable agricultural approaches, including:</a:t>
            </a:r>
          </a:p>
          <a:p>
            <a:pPr marL="171450" indent="-171450">
              <a:buFont typeface="Arial" panose="020B0604020202020204" pitchFamily="34" charset="0"/>
              <a:buChar char="•"/>
            </a:pPr>
            <a:r>
              <a:rPr lang="en-GB" dirty="0"/>
              <a:t>Integrated pest management (IPM), which encourages the use of natural pest control mechanisms and aims to use pesticides only when other options are ineffective (Kogan, 1998; </a:t>
            </a:r>
            <a:r>
              <a:rPr lang="en-GB" dirty="0" err="1"/>
              <a:t>Hassanali</a:t>
            </a:r>
            <a:r>
              <a:rPr lang="en-GB" dirty="0"/>
              <a:t> et al., 2008).</a:t>
            </a:r>
          </a:p>
          <a:p>
            <a:pPr marL="171450" indent="-171450">
              <a:buFont typeface="Arial" panose="020B0604020202020204" pitchFamily="34" charset="0"/>
              <a:buChar char="•"/>
            </a:pPr>
            <a:r>
              <a:rPr lang="en-GB" dirty="0"/>
              <a:t>Integrated plant nutrient management, which aims to use nutrients in a more targeted way that is site- and soil-specific; to use combinations of mineral and organic fertilisers; to encourage use of waste through recycling; and to reduce nutrient losses through erosion control (</a:t>
            </a:r>
            <a:r>
              <a:rPr lang="en-GB" dirty="0" err="1"/>
              <a:t>Gruhn</a:t>
            </a:r>
            <a:r>
              <a:rPr lang="en-GB" dirty="0"/>
              <a:t> et al., 2000; Goulding et al., 2008).</a:t>
            </a:r>
          </a:p>
          <a:p>
            <a:pPr marL="171450" indent="-171450">
              <a:buFont typeface="Arial" panose="020B0604020202020204" pitchFamily="34" charset="0"/>
              <a:buChar char="•"/>
            </a:pPr>
            <a:r>
              <a:rPr lang="en-GB" dirty="0"/>
              <a:t>Conservation, reduced or zero tillage, which reduces the amount of tillage to help conserve soil structure, nutrient status and available moisture (Holland, 2004; </a:t>
            </a:r>
            <a:r>
              <a:rPr lang="en-GB" dirty="0" err="1"/>
              <a:t>Knowler</a:t>
            </a:r>
            <a:r>
              <a:rPr lang="en-GB" dirty="0"/>
              <a:t> and Bradshaw, 2007; Hobbs et al., 2008).</a:t>
            </a:r>
          </a:p>
          <a:p>
            <a:pPr marL="171450" indent="-171450">
              <a:buFont typeface="Arial" panose="020B0604020202020204" pitchFamily="34" charset="0"/>
              <a:buChar char="•"/>
            </a:pPr>
            <a:r>
              <a:rPr lang="en-GB" dirty="0"/>
              <a:t>Agroforestry, which is an integrated approach for combining tree species with crops and/or livestock, with the aim of producing more diverse and sustainable land-use systems (Leakey et al., 2005; Batish et al., 2008; </a:t>
            </a:r>
            <a:r>
              <a:rPr lang="en-GB" dirty="0" err="1"/>
              <a:t>Wojtkowski</a:t>
            </a:r>
            <a:r>
              <a:rPr lang="en-GB" dirty="0"/>
              <a:t>, 2010).</a:t>
            </a:r>
          </a:p>
          <a:p>
            <a:pPr marL="171450" indent="-171450">
              <a:buFont typeface="Arial" panose="020B0604020202020204" pitchFamily="34" charset="0"/>
              <a:buChar char="•"/>
            </a:pPr>
            <a:r>
              <a:rPr lang="en-GB" dirty="0"/>
              <a:t>Aquaculture, which incorporates fish, shrimps and other aquatic resources into farm systems, such as into irrigated rice fields and fish ponds, thereby increasing production of protein (Bunting, 2007).</a:t>
            </a:r>
          </a:p>
          <a:p>
            <a:pPr marL="171450" indent="-171450">
              <a:buFont typeface="Arial" panose="020B0604020202020204" pitchFamily="34" charset="0"/>
              <a:buChar char="•"/>
            </a:pPr>
            <a:r>
              <a:rPr lang="en-GB" dirty="0"/>
              <a:t>Water harvesting in dryland areas, which involves improving rainwater retention through construction of contour ridges, terraces, bunds or pits, thereby improving crop productivity (Morison et al., 2008). Contour farming, mulches, and cover crops can similarly improve water and soil conservation.</a:t>
            </a:r>
          </a:p>
          <a:p>
            <a:pPr marL="171450" indent="-171450">
              <a:buFont typeface="Arial" panose="020B0604020202020204" pitchFamily="34" charset="0"/>
              <a:buChar char="•"/>
            </a:pPr>
            <a:r>
              <a:rPr lang="en-GB" dirty="0"/>
              <a:t>Precision agriculture, which incorporates a series of technologies that allow the application of water, nutrients, and pesticides only to the places and at the times they are required, thereby optimising the use of inputs (Day et al., 2008).</a:t>
            </a:r>
          </a:p>
          <a:p>
            <a:pPr marL="171450" indent="-171450">
              <a:buFont typeface="Arial" panose="020B0604020202020204" pitchFamily="34" charset="0"/>
              <a:buChar char="•"/>
            </a:pPr>
            <a:endParaRPr lang="en-GB" dirty="0"/>
          </a:p>
          <a:p>
            <a:pPr marL="0" indent="0">
              <a:buFont typeface="Arial" panose="020B0604020202020204" pitchFamily="34" charset="0"/>
              <a:buNone/>
            </a:pPr>
            <a:r>
              <a:rPr lang="en-GB" dirty="0"/>
              <a:t>Together, such approaches can help enhance soil fertility, reduce soil erosion and increase the efficiency of water use, while reducing use of chemical pesticides and herbicides (UNEP, 2011a). The implementation of sustainable agriculture can also increase crop yields. For example, Pretty et al. (2006) examined the impact of 286 agricultural sustainability projects in developing countries, and found an average yield increase of 79 per cent.</a:t>
            </a:r>
          </a:p>
          <a:p>
            <a:pPr marL="0" indent="0">
              <a:buFont typeface="Arial" panose="020B0604020202020204" pitchFamily="34" charset="0"/>
              <a:buNone/>
            </a:pPr>
            <a:endParaRPr lang="en-GB" dirty="0"/>
          </a:p>
          <a:p>
            <a:pPr marL="0" indent="0">
              <a:buFont typeface="Arial" panose="020B0604020202020204" pitchFamily="34" charset="0"/>
              <a:buNone/>
            </a:pPr>
            <a:r>
              <a:rPr lang="en-GB" dirty="0"/>
              <a:t>As noted by </a:t>
            </a:r>
            <a:r>
              <a:rPr lang="en-GB" dirty="0" err="1"/>
              <a:t>Godfray</a:t>
            </a:r>
            <a:r>
              <a:rPr lang="en-GB" dirty="0"/>
              <a:t> et al. (2010), there is no single solution to sustainable agriculture; a range of options will need to be pursued simultaneously. Barriers to the implementation of such approaches include lack of information and management skills, and the fact that the biological processes that make sustainable agroecosystems productive also take time to become established (Pretty, 2008; </a:t>
            </a:r>
            <a:r>
              <a:rPr lang="en-GB" dirty="0" err="1"/>
              <a:t>Godfray</a:t>
            </a:r>
            <a:r>
              <a:rPr lang="en-GB" dirty="0"/>
              <a:t> et al., 2010). Ultimately, sustainable agriculture can be seen as any combination of approaches that achieves an appropriate balance between provision of food and other goods for farmers and markets, together with other services.</a:t>
            </a:r>
          </a:p>
          <a:p>
            <a:pPr marL="0" indent="0">
              <a:buFont typeface="Arial" panose="020B0604020202020204" pitchFamily="34" charset="0"/>
              <a:buNone/>
            </a:pPr>
            <a:endParaRPr lang="en-GB" dirty="0"/>
          </a:p>
          <a:p>
            <a:pPr marL="0" indent="0">
              <a:buFont typeface="Arial" panose="020B0604020202020204" pitchFamily="34" charset="0"/>
              <a:buNone/>
            </a:pPr>
            <a:r>
              <a:rPr lang="en-GB" dirty="0"/>
              <a:t>Reflection point</a:t>
            </a:r>
          </a:p>
        </p:txBody>
      </p:sp>
      <p:sp>
        <p:nvSpPr>
          <p:cNvPr id="4" name="Slide Number Placeholder 3"/>
          <p:cNvSpPr>
            <a:spLocks noGrp="1"/>
          </p:cNvSpPr>
          <p:nvPr>
            <p:ph type="sldNum" sz="quarter" idx="5"/>
          </p:nvPr>
        </p:nvSpPr>
        <p:spPr/>
        <p:txBody>
          <a:bodyPr/>
          <a:lstStyle/>
          <a:p>
            <a:fld id="{C17633F0-C12A-4957-9D15-BC6FE6EE3BA5}" type="slidenum">
              <a:rPr lang="en-GB" smtClean="0"/>
              <a:t>4</a:t>
            </a:fld>
            <a:endParaRPr lang="en-GB"/>
          </a:p>
        </p:txBody>
      </p:sp>
    </p:spTree>
    <p:extLst>
      <p:ext uri="{BB962C8B-B14F-4D97-AF65-F5344CB8AC3E}">
        <p14:creationId xmlns:p14="http://schemas.microsoft.com/office/powerpoint/2010/main" val="87222828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Does sustainable agriculture require a reduction in inputs? Not necessarily. In some situations, it may actually be preferable to focus on making better use of existing resources, such as land, water and biodiversity. Localisation of agriculture through some form of intensification could potentially reduce the pressure for conversion of natural ecosystems. </a:t>
            </a:r>
            <a:r>
              <a:rPr lang="en-GB" dirty="0" err="1"/>
              <a:t>Tscharntke</a:t>
            </a:r>
            <a:r>
              <a:rPr lang="en-GB" dirty="0"/>
              <a:t> et al. (2005) note that the environmental impacts of agricultural intensification are not always negative; for example, higher productivity of land use may provide more food resources for birds, mammals and butterflies. A key question is the type of intensification involved; approaches that could be considered sustainable would need to minimise or eliminate harm to the environment (Pretty, 2008).</a:t>
            </a:r>
          </a:p>
          <a:p>
            <a:endParaRPr lang="en-GB" dirty="0"/>
          </a:p>
          <a:p>
            <a:r>
              <a:rPr lang="en-GB" dirty="0"/>
              <a:t>Dietary preferences are the key factor influencing agricultural businesses. As the efficiency of converting plant to animal matter is about 10 per cent, more people could be supported from the same amount of land if they were vegetarians (</a:t>
            </a:r>
            <a:r>
              <a:rPr lang="en-GB" dirty="0" err="1"/>
              <a:t>Godfray</a:t>
            </a:r>
            <a:r>
              <a:rPr lang="en-GB" dirty="0"/>
              <a:t> et al., 2010). However, the demand for meat and dairy products is increasing rapidly in many areas, particularly in countries such as China and India, as a result of increasing affluence and the perception of meat as a high status food. Sustainable approaches to agriculture should arguably focus on increasing the efficiency of livestock production, as well as reducing meat consumption.</a:t>
            </a:r>
          </a:p>
          <a:p>
            <a:endParaRPr lang="en-GB" dirty="0"/>
          </a:p>
          <a:p>
            <a:r>
              <a:rPr lang="en-GB" dirty="0"/>
              <a:t>The transition to sustainable agriculture requires a number of enabling conditions, including (UNEP, 2011a):</a:t>
            </a:r>
          </a:p>
          <a:p>
            <a:pPr marL="171450" indent="-171450">
              <a:buFont typeface="Arial" panose="020B0604020202020204" pitchFamily="34" charset="0"/>
              <a:buChar char="•"/>
            </a:pPr>
            <a:endParaRPr lang="en-GB" dirty="0"/>
          </a:p>
          <a:p>
            <a:pPr marL="171450" indent="-171450">
              <a:buFont typeface="Arial" panose="020B0604020202020204" pitchFamily="34" charset="0"/>
              <a:buChar char="•"/>
            </a:pPr>
            <a:r>
              <a:rPr lang="en-GB" dirty="0"/>
              <a:t>investments to strengthen supply-side capacities, such as farmer training, extension services, and demonstration projects focusing on green farming practices;</a:t>
            </a:r>
          </a:p>
          <a:p>
            <a:pPr marL="171450" indent="-171450">
              <a:buFont typeface="Arial" panose="020B0604020202020204" pitchFamily="34" charset="0"/>
              <a:buChar char="•"/>
            </a:pPr>
            <a:r>
              <a:rPr lang="en-GB" dirty="0"/>
              <a:t>investments to scale up production and increase access to green agricultural inputs (e.g. organic fertilisers, biopesticides), no-tillage cultivation equipment, etc.;</a:t>
            </a:r>
          </a:p>
          <a:p>
            <a:pPr marL="171450" indent="-171450">
              <a:buFont typeface="Arial" panose="020B0604020202020204" pitchFamily="34" charset="0"/>
              <a:buChar char="•"/>
            </a:pPr>
            <a:r>
              <a:rPr lang="en-GB" dirty="0"/>
              <a:t>secure land rights, good governance and appropriate infrastructure development;</a:t>
            </a:r>
          </a:p>
          <a:p>
            <a:pPr marL="171450" indent="-171450">
              <a:buFont typeface="Arial" panose="020B0604020202020204" pitchFamily="34" charset="0"/>
              <a:buChar char="•"/>
            </a:pPr>
            <a:r>
              <a:rPr lang="en-GB" dirty="0"/>
              <a:t>public policies that provide subsidies to encourage adoption of more environmentally friendly agriculture practices;</a:t>
            </a:r>
          </a:p>
          <a:p>
            <a:pPr marL="171450" indent="-171450">
              <a:buFont typeface="Arial" panose="020B0604020202020204" pitchFamily="34" charset="0"/>
              <a:buChar char="•"/>
            </a:pPr>
            <a:r>
              <a:rPr lang="en-GB" dirty="0"/>
              <a:t>increased public awareness and education to strengthen consumer demand for sustainably produced food, including the nutritional, health, environmental and social implications of dietary behaviour.</a:t>
            </a:r>
          </a:p>
        </p:txBody>
      </p:sp>
      <p:sp>
        <p:nvSpPr>
          <p:cNvPr id="4" name="Slide Number Placeholder 3"/>
          <p:cNvSpPr>
            <a:spLocks noGrp="1"/>
          </p:cNvSpPr>
          <p:nvPr>
            <p:ph type="sldNum" sz="quarter" idx="5"/>
          </p:nvPr>
        </p:nvSpPr>
        <p:spPr/>
        <p:txBody>
          <a:bodyPr/>
          <a:lstStyle/>
          <a:p>
            <a:fld id="{C17633F0-C12A-4957-9D15-BC6FE6EE3BA5}" type="slidenum">
              <a:rPr lang="en-GB" smtClean="0"/>
              <a:t>5</a:t>
            </a:fld>
            <a:endParaRPr lang="en-GB"/>
          </a:p>
        </p:txBody>
      </p:sp>
    </p:spTree>
    <p:extLst>
      <p:ext uri="{BB962C8B-B14F-4D97-AF65-F5344CB8AC3E}">
        <p14:creationId xmlns:p14="http://schemas.microsoft.com/office/powerpoint/2010/main" val="427722554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Organic agriculture</a:t>
            </a:r>
          </a:p>
          <a:p>
            <a:r>
              <a:rPr lang="en-GB" dirty="0"/>
              <a:t>Organic farming differs from conventional farming because of the absence of synthetically compounded fertilisers, pesticides, growth regulators, and livestock feed additives. It is based on the recycling of plant nutrients, biological nitrogen fixation, hand weeding and husbandry methods to control pests (Jansen, 2000). Organic agriculture is growing rapidly in popularity, for example, in the USA, organic food sales now total more than US$7 billion per year (Pimentel et al., 2005).</a:t>
            </a:r>
          </a:p>
          <a:p>
            <a:endParaRPr lang="en-GB" dirty="0"/>
          </a:p>
          <a:p>
            <a:r>
              <a:rPr lang="en-GB" dirty="0"/>
              <a:t>Organic agriculture does not merely refer to a form of farming that avoids the use of chemicals. Rather, it implies understanding the farm as an integrated system, in which all the components, the soil minerals, organic matter, microorganisms, insects, plants, animals and humans interact to create a coherent, self-regulating and stable whole (IFOAM, 2010).</a:t>
            </a:r>
          </a:p>
          <a:p>
            <a:endParaRPr lang="en-GB" dirty="0"/>
          </a:p>
          <a:p>
            <a:r>
              <a:rPr lang="en-GB" dirty="0" err="1"/>
              <a:t>Lobley</a:t>
            </a:r>
            <a:r>
              <a:rPr lang="en-GB" dirty="0"/>
              <a:t> et al. (2005) point out that sometimes organic farming is presented as a panacea for the problems facing the food and farming sector. As well as the potential environmental and health benefits, there are frequent claims that organic farming can contribute to rural development and economic growth. But how effective is organic farming? A number of research studies have examined this question, for example:</a:t>
            </a:r>
          </a:p>
          <a:p>
            <a:endParaRPr lang="en-GB" dirty="0"/>
          </a:p>
          <a:p>
            <a:pPr marL="171450" indent="-171450">
              <a:buFont typeface="Arial" panose="020B0604020202020204" pitchFamily="34" charset="0"/>
              <a:buChar char="•"/>
            </a:pPr>
            <a:r>
              <a:rPr lang="en-GB" dirty="0"/>
              <a:t>Pimentel et al. (2005) described 22-year experiments that compared organic animal-based, organic legume-based, and conventional agricultural systems. Environmental benefits were consistently greater in the organic systems than in the conventional systems.</a:t>
            </a:r>
          </a:p>
          <a:p>
            <a:pPr marL="171450" indent="-171450">
              <a:buFont typeface="Arial" panose="020B0604020202020204" pitchFamily="34" charset="0"/>
              <a:buChar char="•"/>
            </a:pPr>
            <a:r>
              <a:rPr lang="en-GB" dirty="0"/>
              <a:t>Norton et al. (2009) found that organic farms produced greater field and farm complexity than non-organic farms, with consequent benefits for biodiversity.</a:t>
            </a:r>
          </a:p>
          <a:p>
            <a:pPr marL="171450" indent="-171450">
              <a:buFont typeface="Arial" panose="020B0604020202020204" pitchFamily="34" charset="0"/>
              <a:buChar char="•"/>
            </a:pPr>
            <a:r>
              <a:rPr lang="en-GB" dirty="0"/>
              <a:t>Crowder et al. (2010) demonstrated that the communities of predator and pathogen biological control agents, that are typical of organic farms, exerted the strongest pest control and yielded the largest plants.</a:t>
            </a:r>
          </a:p>
          <a:p>
            <a:pPr marL="171450" indent="-171450">
              <a:buFont typeface="Arial" panose="020B0604020202020204" pitchFamily="34" charset="0"/>
              <a:buChar char="•"/>
            </a:pPr>
            <a:r>
              <a:rPr lang="en-GB" dirty="0"/>
              <a:t>Bengtsson et al. (2005) showed that organic farming often has positive effects on species richness and abundance, but that its effects differ between organism groups and landscapes.</a:t>
            </a:r>
          </a:p>
          <a:p>
            <a:pPr marL="171450" indent="-171450">
              <a:buFont typeface="Arial" panose="020B0604020202020204" pitchFamily="34" charset="0"/>
              <a:buChar char="•"/>
            </a:pPr>
            <a:r>
              <a:rPr lang="en-GB" dirty="0"/>
              <a:t>Pretty (2008) showed that organic farming can lead to lower energy use and improved nutrient retention, though greater nutrient losses have occurred in some situations.</a:t>
            </a:r>
          </a:p>
          <a:p>
            <a:pPr marL="171450" indent="-171450">
              <a:buFont typeface="Arial" panose="020B0604020202020204" pitchFamily="34" charset="0"/>
              <a:buChar char="•"/>
            </a:pPr>
            <a:endParaRPr lang="en-GB" dirty="0"/>
          </a:p>
          <a:p>
            <a:r>
              <a:rPr lang="en-GB" dirty="0"/>
              <a:t>Given these potential benefits, why is organic agriculture not more widely practised? Smit et al. (2009) examine the situation in the Netherlands, and identify a number of barriers that are limiting conversion to organic dairy production. In the short term, conversion can have negative financial consequences, and can result in the termination of long-term relationships with suppliers and buyers. Prices of organic food products tend to be relatively high, as costs of organic production are often higher. Organic agriculture may also lack the benefits of scale available to conventional agricultural production. Pretty (2008) indicates that food productivity can be lower for organic farming systems, though UNEP (2011a) present evidence that this is not always the case. Seufert et al. (2012) present a comprehensive meta-analysis to compare the relative yield performance of organic and conventional farming systems globally, and show that overall, organic yields are typically lower than conventional yields, but these differences depend strongly on system and site characteristics. Under some conditions, with particular crop types and with appropriate management, organic systems can nearly match conventional yields.</a:t>
            </a:r>
          </a:p>
          <a:p>
            <a:endParaRPr lang="en-GB" dirty="0"/>
          </a:p>
          <a:p>
            <a:endParaRPr lang="en-GB" dirty="0"/>
          </a:p>
          <a:p>
            <a:r>
              <a:rPr lang="en-GB" dirty="0"/>
              <a:t>Locally or community-based food production</a:t>
            </a:r>
          </a:p>
          <a:p>
            <a:r>
              <a:rPr lang="en-GB" dirty="0"/>
              <a:t>Another approach to developing green agriculture focuses on locally produced food. Feenstra (2002) summarises experience with community-based food production approaches in California, and highlights three outcomes in particular: (1) increased public participation in food production; (2) development of new partnerships; and (3) a commitment to social, economic and environmental justice (see Chapter 6).</a:t>
            </a:r>
          </a:p>
          <a:p>
            <a:endParaRPr lang="en-GB" dirty="0"/>
          </a:p>
          <a:p>
            <a:r>
              <a:rPr lang="en-GB" dirty="0"/>
              <a:t>Local food systems are an alternative to conventional corporate models where producers and consumers are separated through a chain of processors/manufacturers, distributors and retailers. Local food markets such as ‘farmers’ markets’, in which the producers sell directly to consumers, are growing rapidly in countries such as the USA and Canada, and in many parts of Europe (Guthrie et al., 2006; Martinez et al., 2010). Increasingly, consumers can now purchase such products online. Such trends can be considered as a form of grassroots or ‘bottom-up’ movement, which can be supported by distinctive branding and marketing of food produced within a particular geographic area. Related initiatives are the ‘slow food’ movement, which promotes traditional and regional cuisine as an alternative to fast food, and the use of ‘food miles’ to assess the distance food is transported before it reaches the consumer.</a:t>
            </a:r>
          </a:p>
          <a:p>
            <a:endParaRPr lang="en-GB" dirty="0"/>
          </a:p>
          <a:p>
            <a:r>
              <a:rPr lang="en-GB" dirty="0"/>
              <a:t>Locally produced food could potentially deliver a number of benefits, including reduction of greenhouse gas emissions from transporting the food, reduction of waste along the supply chain, and increased financial returns to producers of sustainable or organic food. Relatively little research has examined whether locally produced food actually delivers such benefits. Weber and Matthews (2008) compared the life-cycle GHG emissions associated with food production against long-distance distribution, or ‘food miles’. Results indicated that though food is often transported long distances, the GHG emissions associated with food are dominated by the production phase, with transport representing only 11 per cent of emissions. These authors suggest that dietary shift can be a more effective means of lowering an average household’s food-related climate footprint than ‘buying local’. Similarly, </a:t>
            </a:r>
            <a:r>
              <a:rPr lang="en-GB" dirty="0" err="1"/>
              <a:t>Åström</a:t>
            </a:r>
            <a:r>
              <a:rPr lang="en-GB" dirty="0"/>
              <a:t> et al. (2013) found that a vegetarian diet was associated with lower GHG emissions; for non-vegetarian diets, the amount of beef consumed had a major influence on emission levels. From a climate change perspective, these results show that dietary choice is more important than whether it is locally grown or how it was produced. </a:t>
            </a:r>
          </a:p>
          <a:p>
            <a:endParaRPr lang="en-GB" dirty="0"/>
          </a:p>
        </p:txBody>
      </p:sp>
      <p:sp>
        <p:nvSpPr>
          <p:cNvPr id="4" name="Slide Number Placeholder 3"/>
          <p:cNvSpPr>
            <a:spLocks noGrp="1"/>
          </p:cNvSpPr>
          <p:nvPr>
            <p:ph type="sldNum" sz="quarter" idx="5"/>
          </p:nvPr>
        </p:nvSpPr>
        <p:spPr/>
        <p:txBody>
          <a:bodyPr/>
          <a:lstStyle/>
          <a:p>
            <a:fld id="{C17633F0-C12A-4957-9D15-BC6FE6EE3BA5}" type="slidenum">
              <a:rPr lang="en-GB" smtClean="0"/>
              <a:t>6</a:t>
            </a:fld>
            <a:endParaRPr lang="en-GB"/>
          </a:p>
        </p:txBody>
      </p:sp>
    </p:spTree>
    <p:extLst>
      <p:ext uri="{BB962C8B-B14F-4D97-AF65-F5344CB8AC3E}">
        <p14:creationId xmlns:p14="http://schemas.microsoft.com/office/powerpoint/2010/main" val="150742510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Sustainable forest management</a:t>
            </a:r>
          </a:p>
          <a:p>
            <a:r>
              <a:rPr lang="en-GB" dirty="0"/>
              <a:t>In recent decades, global policy initiatives have focused on the implementation of sustainable forest management (SFM). Traditionally in forestry, sustainability concepts focused on sustained yield of timber; in recent years the concept has broadened to include environmental and socioeconomic aspects (</a:t>
            </a:r>
            <a:r>
              <a:rPr lang="en-GB" dirty="0" err="1"/>
              <a:t>Wiersum</a:t>
            </a:r>
            <a:r>
              <a:rPr lang="en-GB" dirty="0"/>
              <a:t>, 1995). SFM has been defined in a variety of different ways but most authors agree that it comprises three main components: environmental, social and economic (Nussbaum and Simula, 2005). Environmental sustainability requires that a forest ecosystem be able to support healthy organisms, while maintaining its productivity, adaptability and capability for renewal; social sustainability requires that an activity not stretch a community beyond its tolerance for change; and economic sustainability requires that some form of equivalent capital (such as a forest resource) be handed down from one generation to the next (Newton, 2007).</a:t>
            </a:r>
          </a:p>
          <a:p>
            <a:endParaRPr lang="en-GB" dirty="0"/>
          </a:p>
          <a:p>
            <a:r>
              <a:rPr lang="en-GB" dirty="0"/>
              <a:t>International policy dialogue has led to the development of a wide variety of different criteria and indicators (C&amp;I), designed to assess progress towards SFM. Criteria may be defined as the essential elements or major components that define SFM. Indicators are qualitative or quantitative parameters of a criterion, which provide a basis for assessing the status of, and trends in, forests and forest management. C&amp;I have been developed under a series of international processes, including ITTO, the Pan-European (or ‘Helsinki’) Process, the Montreal Process, and the </a:t>
            </a:r>
            <a:r>
              <a:rPr lang="en-GB" dirty="0" err="1"/>
              <a:t>Tarapoto</a:t>
            </a:r>
            <a:r>
              <a:rPr lang="en-GB" dirty="0"/>
              <a:t>, </a:t>
            </a:r>
            <a:r>
              <a:rPr lang="en-GB" dirty="0" err="1"/>
              <a:t>Lepaterique</a:t>
            </a:r>
            <a:r>
              <a:rPr lang="en-GB" dirty="0"/>
              <a:t>, Near East, Dry Zone Asia and Dry Zone Africa processes, each of which have generated sets of C&amp;I (ibid.). Although the processes share similar objectives and overall approach, the C&amp;I that they have developed are different. This highlights the difficulty of defining and assessing SFM in a way that applies to all forests, in different parts of the world.</a:t>
            </a:r>
          </a:p>
          <a:p>
            <a:endParaRPr lang="en-GB" dirty="0"/>
          </a:p>
          <a:p>
            <a:r>
              <a:rPr lang="en-GB" dirty="0"/>
              <a:t>These processes provide a valuable source of information on the indicators that are considered important for forests in different regions. However, it is important to note that most processes have focused on developing C&amp;I for application at the regional or national scale. Only four of the nine processes – ATO, ITTO, </a:t>
            </a:r>
            <a:r>
              <a:rPr lang="en-GB" dirty="0" err="1"/>
              <a:t>Lepaterique</a:t>
            </a:r>
            <a:r>
              <a:rPr lang="en-GB" dirty="0"/>
              <a:t> and </a:t>
            </a:r>
            <a:r>
              <a:rPr lang="en-GB" dirty="0" err="1"/>
              <a:t>Tarapoto</a:t>
            </a:r>
            <a:r>
              <a:rPr lang="en-GB" dirty="0"/>
              <a:t> – have produced sets of C&amp;I for application at the forest management unit (FMU) scale, which is the scale most likely to be of value in supporting practical forest management.</a:t>
            </a:r>
          </a:p>
          <a:p>
            <a:endParaRPr lang="en-GB" dirty="0"/>
          </a:p>
          <a:p>
            <a:r>
              <a:rPr lang="en-GB" dirty="0"/>
              <a:t>The development of indicators at the FMU level has primarily been driven by the growth of interest in forest certification. Certification is a tool for promoting responsible forestry practices, and involves certification of forest management operations by an independent third party against a set of standards. Typically, forest products (including timber but also non-timber forest products) from certified forests are labelled so that consumers can identify them as having been derived from well-managed sources. There are now many different organisations certifying forests against a variety of different standards, including the Sustainable Forestry Initiative Program, the American Tree Farm System, the Canadian Standards Association Sustainable Forest Management Program and the Forest Stewardship Council (FSC). The latter is probably the best known, and was originally created by the conservation organisation WWF.</a:t>
            </a:r>
          </a:p>
          <a:p>
            <a:endParaRPr lang="en-GB" dirty="0"/>
          </a:p>
          <a:p>
            <a:r>
              <a:rPr lang="en-GB" dirty="0"/>
              <a:t>How can SFM be assessed in practice? Essentially, the process involves checking whether the standards are being met, through some form of field survey or evaluation. The process of verification differs between organisations and from place to place (</a:t>
            </a:r>
            <a:r>
              <a:rPr lang="en-GB" dirty="0" err="1"/>
              <a:t>Rametsteiner</a:t>
            </a:r>
            <a:r>
              <a:rPr lang="en-GB" dirty="0"/>
              <a:t> and Simula, 2003). Further details are given by Nussbaum and Simula (2005).</a:t>
            </a:r>
          </a:p>
          <a:p>
            <a:endParaRPr lang="en-GB" dirty="0"/>
          </a:p>
          <a:p>
            <a:r>
              <a:rPr lang="en-GB" dirty="0"/>
              <a:t>Has the process of certification actually improved forest management? Based on a review of the available evidence, </a:t>
            </a:r>
            <a:r>
              <a:rPr lang="en-GB" dirty="0" err="1"/>
              <a:t>Rametsteiner</a:t>
            </a:r>
            <a:r>
              <a:rPr lang="en-GB" dirty="0"/>
              <a:t> and Simula (2003) concluded that the main impact of certification appears to have been some improvement in internal auditing and monitoring of forest organisations, and increased sensitivity of forest managers to issues such as natural regeneration, reduced impact harvesting, road construction and the use of fertilisers and pesticides. However, impacts on biodiversity conservation appear to have been slight. Nevertheless, this remains potentially an important mechanism for increasing the sustainability of forest management, and at the very least, it has raised awareness among timber businesses and consumers regarding the importance of sourcing sustainable supplies of timber.</a:t>
            </a:r>
          </a:p>
          <a:p>
            <a:endParaRPr lang="en-GB" dirty="0"/>
          </a:p>
          <a:p>
            <a:r>
              <a:rPr lang="en-GB" dirty="0"/>
              <a:t>For forest management to be genuinely sustainable, appropriate indicators should be used as a basis for monitoring, to support a process of adaptive management. Methods of applying such indicators are described by Newton (2007). </a:t>
            </a:r>
            <a:r>
              <a:rPr lang="en-GB" dirty="0" err="1"/>
              <a:t>Higman</a:t>
            </a:r>
            <a:r>
              <a:rPr lang="en-GB" dirty="0"/>
              <a:t> et al. (2005) provide a useful guide to how SFM can be achieved in practice, and Nussbaum and Simula (2005) provide an authoritative account of forest certification, including a description of relevant standards.</a:t>
            </a:r>
          </a:p>
        </p:txBody>
      </p:sp>
      <p:sp>
        <p:nvSpPr>
          <p:cNvPr id="4" name="Slide Number Placeholder 3"/>
          <p:cNvSpPr>
            <a:spLocks noGrp="1"/>
          </p:cNvSpPr>
          <p:nvPr>
            <p:ph type="sldNum" sz="quarter" idx="5"/>
          </p:nvPr>
        </p:nvSpPr>
        <p:spPr/>
        <p:txBody>
          <a:bodyPr/>
          <a:lstStyle/>
          <a:p>
            <a:fld id="{C17633F0-C12A-4957-9D15-BC6FE6EE3BA5}" type="slidenum">
              <a:rPr lang="en-GB" smtClean="0"/>
              <a:t>7</a:t>
            </a:fld>
            <a:endParaRPr lang="en-GB"/>
          </a:p>
        </p:txBody>
      </p:sp>
    </p:spTree>
    <p:extLst>
      <p:ext uri="{BB962C8B-B14F-4D97-AF65-F5344CB8AC3E}">
        <p14:creationId xmlns:p14="http://schemas.microsoft.com/office/powerpoint/2010/main" val="236176871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Sustainable fisheries</a:t>
            </a:r>
          </a:p>
          <a:p>
            <a:r>
              <a:rPr lang="en-GB" dirty="0"/>
              <a:t>Introduction</a:t>
            </a:r>
          </a:p>
          <a:p>
            <a:r>
              <a:rPr lang="en-GB" dirty="0"/>
              <a:t>Fish are an important renewable resource, contributing to the livelihoods and survival of a large percentage of the world’s population. UNEP (2011a) estimates that fish provide food security to over 1 billion people globally, and that 170 million jobs are directly or indirectly supported by fishery industries, equal to about US$35 billion per year. It is important to remember that fish are an important source of protein for many people, and if fisheries collapse (as they demonstrably can do, see Chapter 4), this raises the question of how such people will meet their nutritional needs in future.</a:t>
            </a:r>
          </a:p>
          <a:p>
            <a:endParaRPr lang="en-GB" dirty="0"/>
          </a:p>
          <a:p>
            <a:r>
              <a:rPr lang="en-GB" dirty="0"/>
              <a:t>The fisheries sector and the oceans in general are being exploited unsustainably, creating what is often considered as a global crisis. It is increasingly acknowledged that fisheries should operate so that fishing can continue without over-exploiting the resource, the productivity of the ecosystem should be preserved, and local, national and international laws should be recognised (</a:t>
            </a:r>
            <a:r>
              <a:rPr lang="en-GB" dirty="0" err="1"/>
              <a:t>Jacquet</a:t>
            </a:r>
            <a:r>
              <a:rPr lang="en-GB" dirty="0"/>
              <a:t> et al., 2010). However, in many areas, this understanding is not translating into effective action to prevent further over-exploitation.</a:t>
            </a:r>
          </a:p>
          <a:p>
            <a:endParaRPr lang="en-GB" dirty="0"/>
          </a:p>
          <a:p>
            <a:r>
              <a:rPr lang="en-GB" dirty="0"/>
              <a:t>Reviews of the sustainability of global fisheries are provided by Pauly et al. (2002), Costello et al. (2012) and </a:t>
            </a:r>
            <a:r>
              <a:rPr lang="en-GB" dirty="0" err="1"/>
              <a:t>Tacon</a:t>
            </a:r>
            <a:r>
              <a:rPr lang="en-GB" dirty="0"/>
              <a:t> et al. (2010). The use of ecolabelling schemes for fish is evaluated by </a:t>
            </a:r>
            <a:r>
              <a:rPr lang="en-GB" dirty="0" err="1"/>
              <a:t>Gulbrandsen</a:t>
            </a:r>
            <a:r>
              <a:rPr lang="en-GB" dirty="0"/>
              <a:t> (2009) and Parkes et al. (2010).</a:t>
            </a:r>
          </a:p>
          <a:p>
            <a:endParaRPr lang="en-GB" dirty="0"/>
          </a:p>
          <a:p>
            <a:endParaRPr lang="en-GB" dirty="0"/>
          </a:p>
          <a:p>
            <a:r>
              <a:rPr lang="en-GB" dirty="0"/>
              <a:t>Current status and trends of global fisheries</a:t>
            </a:r>
          </a:p>
          <a:p>
            <a:r>
              <a:rPr lang="en-GB" dirty="0"/>
              <a:t>The current state of the world’s fisheries is monitored by the UN Food and Agriculture Organisation (FAO). The following points are derived from the latest report (FAO, 2012):</a:t>
            </a:r>
          </a:p>
          <a:p>
            <a:endParaRPr lang="en-GB" dirty="0"/>
          </a:p>
          <a:p>
            <a:r>
              <a:rPr lang="en-GB" dirty="0"/>
              <a:t>Capture fisheries and aquaculture supplied the world with about 148 million tonnes of fish in 2010 (Figure 7.1), with a total value of US$217.5 billion, an all-time high. Of this, approximately 128 million tonnes was used as human food, representing a mean per capita supply of about 18.6 kg.</a:t>
            </a:r>
          </a:p>
          <a:p>
            <a:r>
              <a:rPr lang="en-GB" dirty="0"/>
              <a:t>Of the total food fish supply, aquaculture accounted for about 41 per cent, having increased from 34 per cent in 2006.</a:t>
            </a:r>
          </a:p>
          <a:p>
            <a:r>
              <a:rPr lang="en-GB" dirty="0"/>
              <a:t>In 2009, fish accounted for 16.6 per cent of the global population’s intake of animal protein and 6.5 per cent of all protein consumed, highlighting their dietary importance. Globally, fish provides 3.0 billion people with almost 20 per cent of the animal protein that they consume.</a:t>
            </a:r>
          </a:p>
          <a:p>
            <a:endParaRPr lang="en-GB" dirty="0"/>
          </a:p>
          <a:p>
            <a:r>
              <a:rPr lang="en-GB" dirty="0"/>
              <a:t>FAO (2010) also highlight that more than half of the wild fish stocks have been fully exploited, with no room for further expansion. The remaining stocks are considered either to be over-exploited (28 per cent), depleted (3 per cent) or recovering from depletion (1 per cent). The maximum wild capture fisheries potential from the world’s oceans has probably therefore been reached (FAO, 2008).</a:t>
            </a:r>
          </a:p>
          <a:p>
            <a:endParaRPr lang="en-GB" dirty="0"/>
          </a:p>
          <a:p>
            <a:r>
              <a:rPr lang="en-GB" dirty="0"/>
              <a:t>This gives an indication of the extent of the global fisheries crisis. But what can be done to address the problem? Some of the different approaches currently being explored are presented below.</a:t>
            </a:r>
          </a:p>
          <a:p>
            <a:endParaRPr lang="en-GB" dirty="0"/>
          </a:p>
        </p:txBody>
      </p:sp>
      <p:sp>
        <p:nvSpPr>
          <p:cNvPr id="4" name="Slide Number Placeholder 3"/>
          <p:cNvSpPr>
            <a:spLocks noGrp="1"/>
          </p:cNvSpPr>
          <p:nvPr>
            <p:ph type="sldNum" sz="quarter" idx="5"/>
          </p:nvPr>
        </p:nvSpPr>
        <p:spPr/>
        <p:txBody>
          <a:bodyPr/>
          <a:lstStyle/>
          <a:p>
            <a:fld id="{C17633F0-C12A-4957-9D15-BC6FE6EE3BA5}" type="slidenum">
              <a:rPr lang="en-GB" smtClean="0"/>
              <a:t>8</a:t>
            </a:fld>
            <a:endParaRPr lang="en-GB"/>
          </a:p>
        </p:txBody>
      </p:sp>
    </p:spTree>
    <p:extLst>
      <p:ext uri="{BB962C8B-B14F-4D97-AF65-F5344CB8AC3E}">
        <p14:creationId xmlns:p14="http://schemas.microsoft.com/office/powerpoint/2010/main" val="342860140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Marine protected areas (MPAs)</a:t>
            </a:r>
          </a:p>
          <a:p>
            <a:r>
              <a:rPr lang="en-GB" dirty="0"/>
              <a:t>One recommendation for dealing with the problem of declining fish stocks is to set up marine protected areas (MPAs). The FAO defines a marine protected area as</a:t>
            </a:r>
          </a:p>
          <a:p>
            <a:endParaRPr lang="en-GB" dirty="0"/>
          </a:p>
          <a:p>
            <a:r>
              <a:rPr lang="en-GB" dirty="0"/>
              <a:t>any area of intertidal or subtidal terrain together with its overlying water and associated flora, fauna, historical and cultural features, which has been reserved by law or other effective means to protect part or all of the enclosed environment.</a:t>
            </a:r>
          </a:p>
          <a:p>
            <a:endParaRPr lang="en-GB" dirty="0"/>
          </a:p>
          <a:p>
            <a:r>
              <a:rPr lang="en-GB" dirty="0"/>
              <a:t>(Cochrane, 2005)</a:t>
            </a:r>
          </a:p>
          <a:p>
            <a:endParaRPr lang="en-GB" dirty="0"/>
          </a:p>
          <a:p>
            <a:r>
              <a:rPr lang="en-GB" dirty="0"/>
              <a:t>MPAs are established with several aims in mind, but principally to conserve resources and to assist in rebuilding exploited fish stocks. This can benefit surrounding areas through species migration and recruitment, and can protect critical habitats and their biodiversity, although there often appears to be a trade-off between achieving conservation and fishery goals (Gaines et al., 2010).</a:t>
            </a:r>
          </a:p>
          <a:p>
            <a:endParaRPr lang="en-GB" dirty="0"/>
          </a:p>
          <a:p>
            <a:r>
              <a:rPr lang="en-GB" dirty="0"/>
              <a:t>MPAs can offer varying degrees of protection to the selected area, from total exclusion of all fishing (‘no take areas’) to more flexible regimes that permit fishing at certain times of the year, or by permitting certain fishing gear types, while maintaining regulations against other practices (‘multiple use protected areas’). The extent of protection usually depends on the conservation objectives and the socio-economic context of that particular MPA (Cochrane, 2005). Currently, MPAs account for around 1 per cent of the world’s oceans, but under the current targets of the CBD, the aim is to increase this to 10 per cent of coastal and marine habitats by 2020.</a:t>
            </a:r>
          </a:p>
          <a:p>
            <a:endParaRPr lang="en-GB" dirty="0"/>
          </a:p>
          <a:p>
            <a:endParaRPr lang="en-GB" dirty="0"/>
          </a:p>
          <a:p>
            <a:r>
              <a:rPr lang="en-GB" dirty="0"/>
              <a:t>Small-scale fisheries (SSF)</a:t>
            </a:r>
          </a:p>
          <a:p>
            <a:r>
              <a:rPr lang="en-GB" dirty="0"/>
              <a:t>Both large-scale industrial fisheries and small-scale fisheries (SSF) can have a major impact on fish stocks. SSFs are characterised by being more labour-intensive and less capital-intensive than industrial fishing, and are bound to their own coastal communities. Small-scale fisheries are found along most coasts, and they provide vital food supplies and support the social values of these areas. However, they are threatened by a variety of factors (UNEP, 2011a):</a:t>
            </a:r>
          </a:p>
          <a:p>
            <a:endParaRPr lang="en-GB" dirty="0"/>
          </a:p>
          <a:p>
            <a:r>
              <a:rPr lang="en-GB" dirty="0"/>
              <a:t>Depletion of coastal fish stocks by industrial fleets.</a:t>
            </a:r>
          </a:p>
          <a:p>
            <a:r>
              <a:rPr lang="en-GB" dirty="0"/>
              <a:t>Degradation of coastal environments and fish habitat, often as a result of land-based activities such as development of urban areas, destruction of mangroves, etc.</a:t>
            </a:r>
          </a:p>
          <a:p>
            <a:r>
              <a:rPr lang="en-GB" dirty="0"/>
              <a:t>Limitations on the ability to transport fish and fish products.</a:t>
            </a:r>
          </a:p>
          <a:p>
            <a:r>
              <a:rPr lang="en-GB" dirty="0"/>
              <a:t>Long-standing policy support for industrialisation of fisheries and neglect of the small-scale sector (Allison and Ellis, 2001).</a:t>
            </a:r>
          </a:p>
          <a:p>
            <a:r>
              <a:rPr lang="en-GB" dirty="0"/>
              <a:t>Climate change.</a:t>
            </a:r>
          </a:p>
          <a:p>
            <a:r>
              <a:rPr lang="en-GB" dirty="0"/>
              <a:t>Salas et al. (2007) provide a summary of the key characteristics of small-scale coastal marine fisheries in Latin America and the Caribbean, and identify as a key constraint the lack of institutional frameworks to manage fisheries effectively. These authors conclude that greater attention needs to be directed to the ‘people side’ of fishery systems. There is a need for integrated approaches that aim to improve fishery governance at a local scale, and encourage the involvement of coastal fishers in developing their own management measures.</a:t>
            </a:r>
          </a:p>
          <a:p>
            <a:endParaRPr lang="en-GB" dirty="0"/>
          </a:p>
          <a:p>
            <a:r>
              <a:rPr lang="en-GB" dirty="0"/>
              <a:t>Despite the risks of a ‘tragedy of the commons’ scenario (see Chapter 2), many successes have been recorded in community-based fisheries management in different parts of the world (</a:t>
            </a:r>
            <a:r>
              <a:rPr lang="en-GB" dirty="0" err="1"/>
              <a:t>Jentoft</a:t>
            </a:r>
            <a:r>
              <a:rPr lang="en-GB" dirty="0"/>
              <a:t>, 2000; </a:t>
            </a:r>
            <a:r>
              <a:rPr lang="en-GB" dirty="0" err="1"/>
              <a:t>Cudney</a:t>
            </a:r>
            <a:r>
              <a:rPr lang="en-GB" dirty="0"/>
              <a:t>-Bueno and </a:t>
            </a:r>
            <a:r>
              <a:rPr lang="en-GB" dirty="0" err="1"/>
              <a:t>Basurto</a:t>
            </a:r>
            <a:r>
              <a:rPr lang="en-GB" dirty="0"/>
              <a:t>, 2009). Viable fishing communities can potentially contribute to the preservation of healthy fish stocks, but may also need to rebuild fish stocks where these have been depleted (</a:t>
            </a:r>
            <a:r>
              <a:rPr lang="en-GB" dirty="0" err="1"/>
              <a:t>Jentoft</a:t>
            </a:r>
            <a:r>
              <a:rPr lang="en-GB" dirty="0"/>
              <a:t>, 2000). Effective community-based management practices include the establishment of local marine reserves, but such approaches can be undermined if communities fail to form linkages with higher levels of governance that legitimise their efforts (</a:t>
            </a:r>
            <a:r>
              <a:rPr lang="en-GB" dirty="0" err="1"/>
              <a:t>Cudney</a:t>
            </a:r>
            <a:r>
              <a:rPr lang="en-GB" dirty="0"/>
              <a:t>-Bueno and </a:t>
            </a:r>
            <a:r>
              <a:rPr lang="en-GB" dirty="0" err="1"/>
              <a:t>Basurto</a:t>
            </a:r>
            <a:r>
              <a:rPr lang="en-GB" dirty="0"/>
              <a:t>, 2009).</a:t>
            </a:r>
          </a:p>
          <a:p>
            <a:endParaRPr lang="en-GB" dirty="0"/>
          </a:p>
          <a:p>
            <a:r>
              <a:rPr lang="en-GB" dirty="0"/>
              <a:t>Effective local governance is also vital. The development of strong leadership, robust social capital and consensus within communities are key elements to successful community-based fisheries management (Guenette and Alder, 2007; Gutierrez et al., 2011). However, political and administrative obstacles and resistance to change can be challenging (Guenette and Alder, 2007). Allison and Ellis (2001) argue that a livelihoods approach to understanding natural resource management systems can assist in the search for solutions to small-scale fisheries management problems, by focusing on the adaptive strategies of fishers themselves.</a:t>
            </a:r>
          </a:p>
        </p:txBody>
      </p:sp>
      <p:sp>
        <p:nvSpPr>
          <p:cNvPr id="4" name="Slide Number Placeholder 3"/>
          <p:cNvSpPr>
            <a:spLocks noGrp="1"/>
          </p:cNvSpPr>
          <p:nvPr>
            <p:ph type="sldNum" sz="quarter" idx="5"/>
          </p:nvPr>
        </p:nvSpPr>
        <p:spPr/>
        <p:txBody>
          <a:bodyPr/>
          <a:lstStyle/>
          <a:p>
            <a:fld id="{C17633F0-C12A-4957-9D15-BC6FE6EE3BA5}" type="slidenum">
              <a:rPr lang="en-GB" smtClean="0"/>
              <a:t>9</a:t>
            </a:fld>
            <a:endParaRPr lang="en-GB"/>
          </a:p>
        </p:txBody>
      </p:sp>
    </p:spTree>
    <p:extLst>
      <p:ext uri="{BB962C8B-B14F-4D97-AF65-F5344CB8AC3E}">
        <p14:creationId xmlns:p14="http://schemas.microsoft.com/office/powerpoint/2010/main" val="399105960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Green urban development</a:t>
            </a:r>
          </a:p>
          <a:p>
            <a:r>
              <a:rPr lang="en-GB" dirty="0"/>
              <a:t>Introduction</a:t>
            </a:r>
          </a:p>
          <a:p>
            <a:r>
              <a:rPr lang="en-GB" dirty="0"/>
              <a:t>Over half of the world’s population now lives in urban areas. As recently as 1950, this figure stood at 30 per cent, but by 2050, it is expected that almost 80 per cent of the global population will live in cities, with around two billion people moving to urban centres (Bettencourt and West, 2010). Urban areas occupy less than 2 per cent of the Earth’s surface, but they concentrate 80 per cent of economic output, 60–80 per cent of energy consumption and around 75 per cent of carbon emissions (UNEP, 2011a). There is huge potential for cities to contribute to sustainable development goals through effective green planning and strategy, in order to reduce resource consumption and carbon emissions.</a:t>
            </a:r>
          </a:p>
          <a:p>
            <a:endParaRPr lang="en-GB" dirty="0"/>
          </a:p>
          <a:p>
            <a:r>
              <a:rPr lang="en-GB" dirty="0"/>
              <a:t>In many cases, cities can be seen to present both the challenges and the solutions to the problems of sustainability (Grimm et al., 2008). Factors contributing to increased sustainability in cities include greater energy efficiency through more compact urban layouts, reduced travel distances and green transport systems, lower heating/cooling loads through reduced surface-to-volume ratios of denser buildings, energy-efficient utilities, rainwater harvesting, efficient recycling of waste products and effective governance and planning (UNEP, 2011a). The future of urban development is considered by Bettencourt and West (2010) and Rosenzweig et al. (2010).</a:t>
            </a:r>
          </a:p>
          <a:p>
            <a:endParaRPr lang="en-GB" dirty="0"/>
          </a:p>
          <a:p>
            <a:r>
              <a:rPr lang="en-GB" dirty="0"/>
              <a:t>Green cities</a:t>
            </a:r>
          </a:p>
          <a:p>
            <a:r>
              <a:rPr lang="en-GB" dirty="0"/>
              <a:t>Satterthwaite (1997) presents a list of goals of sustainable development as applied to cities. Potential benefits of greening cities include:</a:t>
            </a:r>
          </a:p>
          <a:p>
            <a:endParaRPr lang="en-GB" dirty="0"/>
          </a:p>
          <a:p>
            <a:pPr marL="171450" indent="-171450">
              <a:buFont typeface="Arial" panose="020B0604020202020204" pitchFamily="34" charset="0"/>
              <a:buChar char="•"/>
            </a:pPr>
            <a:r>
              <a:rPr lang="en-GB" dirty="0"/>
              <a:t>economic benefits including agglomeration (where many things are brought together in one small area), lower infrastructure costs, reduced congestion costs;</a:t>
            </a:r>
          </a:p>
          <a:p>
            <a:pPr marL="171450" indent="-171450">
              <a:buFont typeface="Arial" panose="020B0604020202020204" pitchFamily="34" charset="0"/>
              <a:buChar char="•"/>
            </a:pPr>
            <a:r>
              <a:rPr lang="en-GB" dirty="0"/>
              <a:t>social benefits including creation of employment, poverty reduction, improved equity and quality of life;</a:t>
            </a:r>
          </a:p>
          <a:p>
            <a:pPr marL="171450" indent="-171450">
              <a:buFont typeface="Arial" panose="020B0604020202020204" pitchFamily="34" charset="0"/>
              <a:buChar char="•"/>
            </a:pPr>
            <a:r>
              <a:rPr lang="en-GB" dirty="0"/>
              <a:t>environmental benefits including reduced pollution and carbon emissions, improvements in public health, improvements in urban ecosystems.</a:t>
            </a:r>
          </a:p>
          <a:p>
            <a:pPr marL="171450" indent="-171450">
              <a:buFont typeface="Arial" panose="020B0604020202020204" pitchFamily="34" charset="0"/>
              <a:buChar char="•"/>
            </a:pPr>
            <a:endParaRPr lang="en-GB" dirty="0"/>
          </a:p>
          <a:p>
            <a:pPr marL="0" indent="0">
              <a:buFont typeface="Arial" panose="020B0604020202020204" pitchFamily="34" charset="0"/>
              <a:buNone/>
            </a:pPr>
            <a:r>
              <a:rPr lang="en-GB" dirty="0"/>
              <a:t>An overview of sustainable cities is provided in UNEP (2011a), which notes that the greening of cities requires:</a:t>
            </a:r>
          </a:p>
          <a:p>
            <a:endParaRPr lang="en-GB" dirty="0"/>
          </a:p>
          <a:p>
            <a:pPr marL="171450" indent="-171450">
              <a:buFont typeface="Arial" panose="020B0604020202020204" pitchFamily="34" charset="0"/>
              <a:buChar char="•"/>
            </a:pPr>
            <a:r>
              <a:rPr lang="en-GB" dirty="0"/>
              <a:t>controlling diseases and their health burden;</a:t>
            </a:r>
          </a:p>
          <a:p>
            <a:pPr marL="171450" indent="-171450">
              <a:buFont typeface="Arial" panose="020B0604020202020204" pitchFamily="34" charset="0"/>
              <a:buChar char="•"/>
            </a:pPr>
            <a:r>
              <a:rPr lang="en-GB" dirty="0"/>
              <a:t>reducing chemical and physical hazards;</a:t>
            </a:r>
          </a:p>
          <a:p>
            <a:pPr marL="171450" indent="-171450">
              <a:buFont typeface="Arial" panose="020B0604020202020204" pitchFamily="34" charset="0"/>
              <a:buChar char="•"/>
            </a:pPr>
            <a:r>
              <a:rPr lang="en-GB" dirty="0"/>
              <a:t>developing high quality urban environments;</a:t>
            </a:r>
          </a:p>
          <a:p>
            <a:pPr marL="171450" indent="-171450">
              <a:buFont typeface="Arial" panose="020B0604020202020204" pitchFamily="34" charset="0"/>
              <a:buChar char="•"/>
            </a:pPr>
            <a:r>
              <a:rPr lang="en-GB" dirty="0"/>
              <a:t>minimising transfers of environmental costs to areas outside the city; and</a:t>
            </a:r>
          </a:p>
          <a:p>
            <a:pPr marL="171450" indent="-171450">
              <a:buFont typeface="Arial" panose="020B0604020202020204" pitchFamily="34" charset="0"/>
              <a:buChar char="•"/>
            </a:pPr>
            <a:r>
              <a:rPr lang="en-GB" dirty="0"/>
              <a:t>ensuring progress towards sustainable consumption.</a:t>
            </a:r>
          </a:p>
          <a:p>
            <a:endParaRPr lang="en-GB" dirty="0"/>
          </a:p>
          <a:p>
            <a:endParaRPr lang="en-GB" dirty="0"/>
          </a:p>
          <a:p>
            <a:r>
              <a:rPr lang="en-GB" dirty="0"/>
              <a:t>Examples of cities around the world that have attempted to undergo some form of ‘green’ development include (UNEP, 2011a):</a:t>
            </a:r>
          </a:p>
          <a:p>
            <a:endParaRPr lang="en-GB" dirty="0"/>
          </a:p>
          <a:p>
            <a:r>
              <a:rPr lang="en-GB" dirty="0"/>
              <a:t>Copenhagen, Oslo, Amsterdam, Madrid and Stockholm in Europe, together with Curitiba, Vancouver and Portland in the Americas, have all prioritised compact urban development, creating ‘walkable’ urban neighbourhoods supported by accessible public transport systems.</a:t>
            </a:r>
          </a:p>
          <a:p>
            <a:r>
              <a:rPr lang="en-GB" dirty="0"/>
              <a:t>Car-free neighbourhoods have been developed in Freiburg and in London (</a:t>
            </a:r>
            <a:r>
              <a:rPr lang="en-GB" dirty="0" err="1"/>
              <a:t>Beatley</a:t>
            </a:r>
            <a:r>
              <a:rPr lang="en-GB" dirty="0"/>
              <a:t>, 2004). In the latter case, new homes achieved an 84 per cent reduction in energy and ecological footprints related to mobility decreased by 36 per cent. Recycling reduced waste by between 17–42 per cent.</a:t>
            </a:r>
          </a:p>
          <a:p>
            <a:r>
              <a:rPr lang="en-GB" dirty="0"/>
              <a:t>Green-city districts have been established in Amsterdam (</a:t>
            </a:r>
            <a:r>
              <a:rPr lang="en-GB" dirty="0" err="1"/>
              <a:t>Ijburg</a:t>
            </a:r>
            <a:r>
              <a:rPr lang="en-GB" dirty="0"/>
              <a:t>), Copenhagen (</a:t>
            </a:r>
            <a:r>
              <a:rPr lang="en-GB" dirty="0" err="1"/>
              <a:t>Orestad</a:t>
            </a:r>
            <a:r>
              <a:rPr lang="en-GB" dirty="0"/>
              <a:t>) and Stockholm (</a:t>
            </a:r>
            <a:r>
              <a:rPr lang="en-GB" dirty="0" err="1"/>
              <a:t>Hammerby</a:t>
            </a:r>
            <a:r>
              <a:rPr lang="en-GB" dirty="0"/>
              <a:t> </a:t>
            </a:r>
            <a:r>
              <a:rPr lang="en-GB" dirty="0" err="1"/>
              <a:t>Sjostad</a:t>
            </a:r>
            <a:r>
              <a:rPr lang="en-GB" dirty="0"/>
              <a:t>; see Box 7.1).</a:t>
            </a:r>
          </a:p>
          <a:p>
            <a:r>
              <a:rPr lang="en-GB" dirty="0"/>
              <a:t>Eco-cities have become fashionable in several rapidly urbanising Asian countries. In recent years, high profile investments have been made in sustainable ‘new towns’, including Tianjin Eco-City in North China, the Songdo Eco-City in Incheon, South Korea, and Masdar Eco-City in Abu Dhabi. However, it is premature to make a comprehensive assessment of their long-term sustainability, especially given the very high capital and development costs of these showcase projects.</a:t>
            </a:r>
          </a:p>
        </p:txBody>
      </p:sp>
      <p:sp>
        <p:nvSpPr>
          <p:cNvPr id="4" name="Slide Number Placeholder 3"/>
          <p:cNvSpPr>
            <a:spLocks noGrp="1"/>
          </p:cNvSpPr>
          <p:nvPr>
            <p:ph type="sldNum" sz="quarter" idx="5"/>
          </p:nvPr>
        </p:nvSpPr>
        <p:spPr/>
        <p:txBody>
          <a:bodyPr/>
          <a:lstStyle/>
          <a:p>
            <a:fld id="{C17633F0-C12A-4957-9D15-BC6FE6EE3BA5}" type="slidenum">
              <a:rPr lang="en-GB" smtClean="0"/>
              <a:t>10</a:t>
            </a:fld>
            <a:endParaRPr lang="en-GB"/>
          </a:p>
        </p:txBody>
      </p:sp>
    </p:spTree>
    <p:extLst>
      <p:ext uri="{BB962C8B-B14F-4D97-AF65-F5344CB8AC3E}">
        <p14:creationId xmlns:p14="http://schemas.microsoft.com/office/powerpoint/2010/main" val="10115273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Sustainable consumption and production</a:t>
            </a:r>
          </a:p>
          <a:p>
            <a:r>
              <a:rPr lang="en-GB" dirty="0"/>
              <a:t>Introduction</a:t>
            </a:r>
          </a:p>
          <a:p>
            <a:r>
              <a:rPr lang="en-GB" dirty="0"/>
              <a:t>Victor (2010) states that ‘throughput’ – the weight of materials, including fuel, that feed the world’s economies – increased 800 per cent during the twentieth century. There has been a correspondingly large increase in waste. In this context, progress towards sustainable consumption and production (SCP) is clearly a priority. SCP is a cross-cutting issue, which arises at many points in this book. Here, we focus primarily on practical steps that can be undertaken towards SCP, in the context of recent policy initiatives. Further perspectives on how SCP can be achieved in practice are provided by </a:t>
            </a:r>
            <a:r>
              <a:rPr lang="en-GB" dirty="0" err="1"/>
              <a:t>Dauvergne</a:t>
            </a:r>
            <a:r>
              <a:rPr lang="en-GB" dirty="0"/>
              <a:t> (2010), </a:t>
            </a:r>
            <a:r>
              <a:rPr lang="en-GB" dirty="0" err="1"/>
              <a:t>Fedrigo</a:t>
            </a:r>
            <a:r>
              <a:rPr lang="en-GB" dirty="0"/>
              <a:t> and </a:t>
            </a:r>
            <a:r>
              <a:rPr lang="en-GB" dirty="0" err="1"/>
              <a:t>Hontelez</a:t>
            </a:r>
            <a:r>
              <a:rPr lang="en-GB" dirty="0"/>
              <a:t> (2010), and Mont and </a:t>
            </a:r>
            <a:r>
              <a:rPr lang="en-GB" dirty="0" err="1"/>
              <a:t>Plepys</a:t>
            </a:r>
            <a:r>
              <a:rPr lang="en-GB" dirty="0"/>
              <a:t> (2008).</a:t>
            </a:r>
          </a:p>
          <a:p>
            <a:endParaRPr lang="en-GB" dirty="0"/>
          </a:p>
          <a:p>
            <a:r>
              <a:rPr lang="en-GB" dirty="0"/>
              <a:t>7.8.2 Definitions</a:t>
            </a:r>
          </a:p>
          <a:p>
            <a:r>
              <a:rPr lang="en-GB" dirty="0"/>
              <a:t>SCP is commonly considered to be ‘the use of goods and services while minimising the use of natural resources, toxic materials and emissions of waste and pollutants over the life-cycle, so as not to jeopardise the needs of future generations’ (</a:t>
            </a:r>
            <a:r>
              <a:rPr lang="en-GB" dirty="0" err="1"/>
              <a:t>Prinet</a:t>
            </a:r>
            <a:r>
              <a:rPr lang="en-GB" dirty="0"/>
              <a:t>, 2011). The emphasis of sustainable production is on the supply side, and focuses on improving environmental performance in key economic sectors. Sustainable consumption addresses the demand side, and considers how the goods and services needed by people can be delivered in ways that reduce the burden on the Earth’s carrying capacity (Robins and Roberts, 1997).</a:t>
            </a:r>
          </a:p>
          <a:p>
            <a:endParaRPr lang="en-GB" dirty="0"/>
          </a:p>
          <a:p>
            <a:r>
              <a:rPr lang="en-GB" dirty="0"/>
              <a:t>Means of encouraging sustainable consumption</a:t>
            </a:r>
          </a:p>
          <a:p>
            <a:r>
              <a:rPr lang="en-GB" dirty="0"/>
              <a:t>A range of measures have been suggested to encourage sustainable consumption in various contexts. For example:</a:t>
            </a:r>
          </a:p>
          <a:p>
            <a:endParaRPr lang="en-GB" dirty="0"/>
          </a:p>
          <a:p>
            <a:pPr marL="171450" indent="-171450">
              <a:buFont typeface="Arial" panose="020B0604020202020204" pitchFamily="34" charset="0"/>
              <a:buChar char="•"/>
            </a:pPr>
            <a:r>
              <a:rPr lang="en-GB" dirty="0"/>
              <a:t>Muster (2011) argues that sustainable consumption needs to become part of daily life. One way of achieving this is by promoting sustainable consumption in everyday settings, such as the workplace, which is an important focal point of people’s daily lives.</a:t>
            </a:r>
          </a:p>
          <a:p>
            <a:pPr marL="171450" indent="-171450">
              <a:buFont typeface="Arial" panose="020B0604020202020204" pitchFamily="34" charset="0"/>
              <a:buChar char="•"/>
            </a:pPr>
            <a:r>
              <a:rPr lang="en-GB" dirty="0" err="1"/>
              <a:t>Seyfang</a:t>
            </a:r>
            <a:r>
              <a:rPr lang="en-GB" dirty="0"/>
              <a:t> (2006) explains that integrating SCP principles into everyday patterns of behaviour is a major policy challenge for governments seeking long-term sustainability, yet there is an acknowledged need for new tools and instruments to put this into practice.</a:t>
            </a:r>
          </a:p>
          <a:p>
            <a:pPr marL="171450" indent="-171450">
              <a:buFont typeface="Arial" panose="020B0604020202020204" pitchFamily="34" charset="0"/>
              <a:buChar char="•"/>
            </a:pPr>
            <a:r>
              <a:rPr lang="en-GB" dirty="0"/>
              <a:t>Horne (2009) examines the topic of eco-labelling. This is a way to encourage consumers to adopt more sustainable consumption patterns through buying products that are more resource- and energy-efficient. While the author concludes that there is a role for eco-labelling, particularly if supported by governments, eco-labels can only usefully form part of a sustainable consumption strategy. The most environmentally sustainable option is no purchase at all, which carries no label.</a:t>
            </a:r>
          </a:p>
          <a:p>
            <a:pPr marL="171450" indent="-171450">
              <a:buFont typeface="Arial" panose="020B0604020202020204" pitchFamily="34" charset="0"/>
              <a:buChar char="•"/>
            </a:pPr>
            <a:r>
              <a:rPr lang="en-GB" dirty="0"/>
              <a:t>One of the mantras of the sustainable consumption movement is the 3Rs: ‘reduce, reuse, recycle’ (DEFRA, 2007). Charity shops play an important but often unrecognised role in this, providing an opportunity for genuinely green retailing, promoting reuse and recycling and minimising waste (</a:t>
            </a:r>
            <a:r>
              <a:rPr lang="en-GB" dirty="0" err="1"/>
              <a:t>Klouda</a:t>
            </a:r>
            <a:r>
              <a:rPr lang="en-GB" dirty="0"/>
              <a:t>, 2007).</a:t>
            </a:r>
          </a:p>
          <a:p>
            <a:pPr marL="171450" indent="-171450">
              <a:buFont typeface="Arial" panose="020B0604020202020204" pitchFamily="34" charset="0"/>
              <a:buChar char="•"/>
            </a:pPr>
            <a:r>
              <a:rPr lang="en-GB" dirty="0"/>
              <a:t>Education and awareness-raising play a major role in bringing about behaviour change towards SCP and need to be used in conjunction with other methods of reducing consumption (Horne, 2009).</a:t>
            </a:r>
          </a:p>
        </p:txBody>
      </p:sp>
      <p:sp>
        <p:nvSpPr>
          <p:cNvPr id="4" name="Slide Number Placeholder 3"/>
          <p:cNvSpPr>
            <a:spLocks noGrp="1"/>
          </p:cNvSpPr>
          <p:nvPr>
            <p:ph type="sldNum" sz="quarter" idx="5"/>
          </p:nvPr>
        </p:nvSpPr>
        <p:spPr/>
        <p:txBody>
          <a:bodyPr/>
          <a:lstStyle/>
          <a:p>
            <a:fld id="{C17633F0-C12A-4957-9D15-BC6FE6EE3BA5}" type="slidenum">
              <a:rPr lang="en-GB" smtClean="0"/>
              <a:t>11</a:t>
            </a:fld>
            <a:endParaRPr lang="en-GB"/>
          </a:p>
        </p:txBody>
      </p:sp>
    </p:spTree>
    <p:extLst>
      <p:ext uri="{BB962C8B-B14F-4D97-AF65-F5344CB8AC3E}">
        <p14:creationId xmlns:p14="http://schemas.microsoft.com/office/powerpoint/2010/main" val="225677900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Sustainable production: industrial ecology</a:t>
            </a:r>
          </a:p>
          <a:p>
            <a:r>
              <a:rPr lang="en-GB" dirty="0"/>
              <a:t>The methods by which the environmental impact associated with the production of goods can be reduced are explored further in Chapter 5. One specific approach is considered here, namely industrial ecology. This concept first emerged in the late 1980s, partly as a result of a publication by Frosch and </a:t>
            </a:r>
            <a:r>
              <a:rPr lang="en-GB" dirty="0" err="1"/>
              <a:t>Gallopoulos</a:t>
            </a:r>
            <a:r>
              <a:rPr lang="en-GB" dirty="0"/>
              <a:t> (1989). This considered whether an industrial system could be considered to behave like an ecosystem, where the outputs of an industry might be the inputs of another, thus reducing use of raw materials, pollution, and saving on waste treatment. This led to the idea of industrial ecology, in which businesses might seek to link up with others to minimise their environmental impacts (Figure 7.5). This has since developed into an academic discipline.</a:t>
            </a:r>
          </a:p>
          <a:p>
            <a:endParaRPr lang="en-GB" dirty="0"/>
          </a:p>
          <a:p>
            <a:r>
              <a:rPr lang="en-GB" dirty="0"/>
              <a:t>A useful introduction to ecology is provided by Garner and </a:t>
            </a:r>
            <a:r>
              <a:rPr lang="en-GB" dirty="0" err="1"/>
              <a:t>Keoleian</a:t>
            </a:r>
            <a:r>
              <a:rPr lang="en-GB" dirty="0"/>
              <a:t> (1995), who define industrial ecology as the study of the physical, chemical and biological interactions and interrelationships both within and between industrial and ecological systems. Additionally, some researchers suggest that industrial ecology involves identifying and implementing strategies for industrial systems to more closely emulate ecological systems, a form of biomimicry</a:t>
            </a:r>
          </a:p>
        </p:txBody>
      </p:sp>
      <p:sp>
        <p:nvSpPr>
          <p:cNvPr id="4" name="Slide Number Placeholder 3"/>
          <p:cNvSpPr>
            <a:spLocks noGrp="1"/>
          </p:cNvSpPr>
          <p:nvPr>
            <p:ph type="sldNum" sz="quarter" idx="5"/>
          </p:nvPr>
        </p:nvSpPr>
        <p:spPr/>
        <p:txBody>
          <a:bodyPr/>
          <a:lstStyle/>
          <a:p>
            <a:fld id="{C17633F0-C12A-4957-9D15-BC6FE6EE3BA5}" type="slidenum">
              <a:rPr lang="en-GB" smtClean="0"/>
              <a:t>12</a:t>
            </a:fld>
            <a:endParaRPr lang="en-GB"/>
          </a:p>
        </p:txBody>
      </p:sp>
    </p:spTree>
    <p:extLst>
      <p:ext uri="{BB962C8B-B14F-4D97-AF65-F5344CB8AC3E}">
        <p14:creationId xmlns:p14="http://schemas.microsoft.com/office/powerpoint/2010/main" val="58437259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One goal of industrial ecology is to change the linear nature of industrial system, where raw materials are used and products, by-products and wastes are produced, to a cyclical system where the wastes are reused as energy or raw materials for another product or process (Garner and </a:t>
            </a:r>
            <a:r>
              <a:rPr lang="en-GB" dirty="0" err="1"/>
              <a:t>Keoleian</a:t>
            </a:r>
            <a:r>
              <a:rPr lang="en-GB" dirty="0"/>
              <a:t>, 1995). An eco-industrial park in </a:t>
            </a:r>
            <a:r>
              <a:rPr lang="en-GB" dirty="0" err="1"/>
              <a:t>Kalundborg</a:t>
            </a:r>
            <a:r>
              <a:rPr lang="en-GB" dirty="0"/>
              <a:t>, Denmark, provides an example of attempting to achieve this in practice (Ehrenfeld and Gertler, 1997; Jacobsen, 2006) (Figure 7.6). This example illustrates some of the key features of industrial ecology: to identify and trace flows of energy and materials through industrial systems. This can help to identify their negative impacts on ecological systems, and provide a basis for both minimising such impacts and optimising the resource efficiency of material and energy use within the industrial system.</a:t>
            </a:r>
          </a:p>
        </p:txBody>
      </p:sp>
      <p:sp>
        <p:nvSpPr>
          <p:cNvPr id="4" name="Slide Number Placeholder 3"/>
          <p:cNvSpPr>
            <a:spLocks noGrp="1"/>
          </p:cNvSpPr>
          <p:nvPr>
            <p:ph type="sldNum" sz="quarter" idx="5"/>
          </p:nvPr>
        </p:nvSpPr>
        <p:spPr/>
        <p:txBody>
          <a:bodyPr/>
          <a:lstStyle/>
          <a:p>
            <a:fld id="{C17633F0-C12A-4957-9D15-BC6FE6EE3BA5}" type="slidenum">
              <a:rPr lang="en-GB" smtClean="0"/>
              <a:t>13</a:t>
            </a:fld>
            <a:endParaRPr lang="en-GB"/>
          </a:p>
        </p:txBody>
      </p:sp>
    </p:spTree>
    <p:extLst>
      <p:ext uri="{BB962C8B-B14F-4D97-AF65-F5344CB8AC3E}">
        <p14:creationId xmlns:p14="http://schemas.microsoft.com/office/powerpoint/2010/main" val="179821290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Green business</a:t>
            </a:r>
          </a:p>
          <a:p>
            <a:r>
              <a:rPr lang="en-GB" dirty="0"/>
              <a:t>It is widely recognised that businesses play a central role in the green economy, through the development and marketing of green goods and services. Many companies are also striving to become greener, by reducing the environmental impact of their activities. This section highlights some approaches that can support this process.</a:t>
            </a:r>
          </a:p>
          <a:p>
            <a:endParaRPr lang="en-GB" dirty="0"/>
          </a:p>
          <a:p>
            <a:r>
              <a:rPr lang="en-GB" dirty="0"/>
              <a:t>Environmental management systems (EMS)</a:t>
            </a:r>
          </a:p>
          <a:p>
            <a:r>
              <a:rPr lang="en-GB" dirty="0"/>
              <a:t>An environmental management system (EMS) provides a framework for managing the environmental impacts of an organisation (such as a business) in a systematic way. An EMS is similar to other management systems, such as those that relate to quality or safety, but is designed to help in the identification and management of environmental impacts. A key objective is to ensure that the organisation’s activities comply with environmental legislation, but the process should also identify where improvements can be made against current benchmarks. The approach can therefore be seen as a component of an organisation’s overall management structure, which addresses the immediate and long-term environmental impacts of its products, services and processes. It can therefore be seen as fundamental to establishing the ‘green’ credentials of an organisation.</a:t>
            </a:r>
          </a:p>
          <a:p>
            <a:endParaRPr lang="en-GB" dirty="0"/>
          </a:p>
          <a:p>
            <a:r>
              <a:rPr lang="en-GB" dirty="0"/>
              <a:t>An EMS can be viewed as an iterative process (Figure 7.7), enabling environmental performance to be continually improved. The process encompasses all aspects of an organisation, and can therefore include its customers, clients and other stakeholders, as well as its employees.</a:t>
            </a:r>
          </a:p>
          <a:p>
            <a:endParaRPr lang="en-GB" dirty="0"/>
          </a:p>
          <a:p>
            <a:r>
              <a:rPr lang="en-GB" dirty="0"/>
              <a:t>If successful, an EMS does the following:</a:t>
            </a:r>
          </a:p>
          <a:p>
            <a:endParaRPr lang="en-GB" dirty="0"/>
          </a:p>
          <a:p>
            <a:pPr marL="171450" indent="-171450">
              <a:buFont typeface="Arial" panose="020B0604020202020204" pitchFamily="34" charset="0"/>
              <a:buChar char="•"/>
            </a:pPr>
            <a:r>
              <a:rPr lang="en-GB" dirty="0"/>
              <a:t>delivers continual improvement of environmental performance;</a:t>
            </a:r>
          </a:p>
          <a:p>
            <a:pPr marL="171450" indent="-171450">
              <a:buFont typeface="Arial" panose="020B0604020202020204" pitchFamily="34" charset="0"/>
              <a:buChar char="•"/>
            </a:pPr>
            <a:r>
              <a:rPr lang="en-GB" dirty="0"/>
              <a:t>enables a systematic and consistent approach to address environmental concerns, through a continual evaluation of practices, procedures and processes;</a:t>
            </a:r>
          </a:p>
          <a:p>
            <a:pPr marL="171450" indent="-171450">
              <a:buFont typeface="Arial" panose="020B0604020202020204" pitchFamily="34" charset="0"/>
              <a:buChar char="•"/>
            </a:pPr>
            <a:r>
              <a:rPr lang="en-GB" dirty="0"/>
              <a:t>helps achieve improved regulatory compliance, by ensuring that legal responsibilities are met in relation to the environment;</a:t>
            </a:r>
          </a:p>
          <a:p>
            <a:pPr marL="171450" indent="-171450">
              <a:buFont typeface="Arial" panose="020B0604020202020204" pitchFamily="34" charset="0"/>
              <a:buChar char="•"/>
            </a:pPr>
            <a:r>
              <a:rPr lang="en-GB" dirty="0"/>
              <a:t>contributes to increased efficiency, through the development of policies and procedures that improve the management of waste and resources, which can help reduce cost;</a:t>
            </a:r>
          </a:p>
          <a:p>
            <a:pPr marL="171450" indent="-171450">
              <a:buFont typeface="Arial" panose="020B0604020202020204" pitchFamily="34" charset="0"/>
              <a:buChar char="•"/>
            </a:pPr>
            <a:r>
              <a:rPr lang="en-GB" dirty="0"/>
              <a:t>establishes credentials as an organisation that has made a commitment to continual environmental improvement, which can provide benefits in terms of marketing and sales.</a:t>
            </a:r>
          </a:p>
          <a:p>
            <a:endParaRPr lang="en-GB" dirty="0"/>
          </a:p>
          <a:p>
            <a:r>
              <a:rPr lang="en-GB" dirty="0"/>
              <a:t>What are the steps involved in EMS? These may include:</a:t>
            </a:r>
          </a:p>
          <a:p>
            <a:endParaRPr lang="en-GB" dirty="0"/>
          </a:p>
          <a:p>
            <a:pPr marL="171450" indent="-171450">
              <a:buFont typeface="Arial" panose="020B0604020202020204" pitchFamily="34" charset="0"/>
              <a:buChar char="•"/>
            </a:pPr>
            <a:r>
              <a:rPr lang="en-GB" dirty="0"/>
              <a:t>Setting the baseline. This involves undertaking an assessment of the organisation in terms of its current situation relating to the environment. Areas that might be examined include:</a:t>
            </a:r>
          </a:p>
          <a:p>
            <a:pPr marL="171450" indent="-171450">
              <a:buFont typeface="Arial" panose="020B0604020202020204" pitchFamily="34" charset="0"/>
              <a:buChar char="•"/>
            </a:pPr>
            <a:r>
              <a:rPr lang="en-GB" dirty="0"/>
              <a:t>the environmental impacts of the organisation’s products and services, both positive and negative;</a:t>
            </a:r>
          </a:p>
          <a:p>
            <a:pPr marL="171450" indent="-171450">
              <a:buFont typeface="Arial" panose="020B0604020202020204" pitchFamily="34" charset="0"/>
              <a:buChar char="•"/>
            </a:pPr>
            <a:r>
              <a:rPr lang="en-GB" dirty="0"/>
              <a:t>a survey of environmental legislation relevant to the organisation;</a:t>
            </a:r>
          </a:p>
          <a:p>
            <a:pPr marL="171450" indent="-171450">
              <a:buFont typeface="Arial" panose="020B0604020202020204" pitchFamily="34" charset="0"/>
              <a:buChar char="•"/>
            </a:pPr>
            <a:r>
              <a:rPr lang="en-GB" dirty="0"/>
              <a:t>an assessment of current and future environmental risks, based on an assessment of the potential environmental impacts of all of the activities undertaken by the organisation.</a:t>
            </a:r>
          </a:p>
          <a:p>
            <a:endParaRPr lang="en-GB" dirty="0"/>
          </a:p>
          <a:p>
            <a:r>
              <a:rPr lang="en-GB" dirty="0"/>
              <a:t>In setting the baseline, it can be useful to benchmark (or compare) the organisation’s environmental performance with that of others. Analysis of risks should enable those that are most significant to be identified, which should then be addressed by other elements of the plan.</a:t>
            </a:r>
          </a:p>
          <a:p>
            <a:endParaRPr lang="en-GB" dirty="0"/>
          </a:p>
          <a:p>
            <a:pPr marL="171450" indent="-171450">
              <a:buFont typeface="Arial" panose="020B0604020202020204" pitchFamily="34" charset="0"/>
              <a:buChar char="•"/>
            </a:pPr>
            <a:r>
              <a:rPr lang="en-GB" dirty="0"/>
              <a:t>Compliance with legal and other requirements. This involves identifying the environmental legislation that applies to the activities of the organisation, and making sure that it complies with what is required. If areas of non-compliance with regulatory requirements or codes of practice are identified, these will need to be addressed immediately, and an action plan might usefully be addressed to deal with them.</a:t>
            </a:r>
          </a:p>
          <a:p>
            <a:pPr marL="171450" indent="-171450">
              <a:buFont typeface="Arial" panose="020B0604020202020204" pitchFamily="34" charset="0"/>
              <a:buChar char="•"/>
            </a:pPr>
            <a:r>
              <a:rPr lang="en-GB" dirty="0"/>
              <a:t>Create a policy, and set targets and objectives. A clear statement of objectives is fundamental to any form of management plan. Such objectives can usefully be underpinned by a statement of policy, which states the guiding principles for the EMS. The policy statement should detail how the environmental impact of the organisation will be managed, and should identify the commitments that it seeks to make. Short-term targets and longer-term objectives will need to be identified, and a process put in place to monitor progress towards them.</a:t>
            </a:r>
          </a:p>
          <a:p>
            <a:endParaRPr lang="en-GB" dirty="0"/>
          </a:p>
          <a:p>
            <a:r>
              <a:rPr lang="en-GB" dirty="0"/>
              <a:t>An organisation might wish to demonstrate that environmental standards have been reached, both internally and to external clients or customers. This can be achieved through external certification. There are a number of certification schemes that are available, including ISO 14001, BS 8555, the </a:t>
            </a:r>
            <a:r>
              <a:rPr lang="en-GB" dirty="0" err="1"/>
              <a:t>Seren</a:t>
            </a:r>
            <a:r>
              <a:rPr lang="en-GB" dirty="0"/>
              <a:t> Scheme and the Eco-Management and Audit Scheme.</a:t>
            </a:r>
          </a:p>
          <a:p>
            <a:endParaRPr lang="en-GB" dirty="0"/>
          </a:p>
          <a:p>
            <a:r>
              <a:rPr lang="en-GB" dirty="0"/>
              <a:t>A key issue is whether implementation of environmental standards actually improves the performance of organisations, in terms of reducing their environmental impacts (see Potoski and Prakash, 2005; Darnall et al., 2008; Zobel, 2008; Yin and </a:t>
            </a:r>
            <a:r>
              <a:rPr lang="en-GB" dirty="0" err="1"/>
              <a:t>Schmeidler</a:t>
            </a:r>
            <a:r>
              <a:rPr lang="en-GB" dirty="0"/>
              <a:t>, 2009). Ultimately, such approaches depend on the active participation of the workforce, who might range from being highly engaged to being non-supportive; some individuals may perceive it as pointless or simply as extra work for them. The changing of attitudes and expectations is therefore one of the greatest challenges to effective implementation of EMS, especially in maintaining the momentum within the workplace once the management standard has been awarded. It is also worth noting that EMS is not without criticism; because of the self-selection of elements of the system, the result may be an overly positive view of the environmental impacts of an organisation (Yin and </a:t>
            </a:r>
            <a:r>
              <a:rPr lang="en-GB" dirty="0" err="1"/>
              <a:t>Schmeidler</a:t>
            </a:r>
            <a:r>
              <a:rPr lang="en-GB" dirty="0"/>
              <a:t>, 2009).</a:t>
            </a:r>
          </a:p>
        </p:txBody>
      </p:sp>
      <p:sp>
        <p:nvSpPr>
          <p:cNvPr id="4" name="Slide Number Placeholder 3"/>
          <p:cNvSpPr>
            <a:spLocks noGrp="1"/>
          </p:cNvSpPr>
          <p:nvPr>
            <p:ph type="sldNum" sz="quarter" idx="5"/>
          </p:nvPr>
        </p:nvSpPr>
        <p:spPr/>
        <p:txBody>
          <a:bodyPr/>
          <a:lstStyle/>
          <a:p>
            <a:fld id="{C17633F0-C12A-4957-9D15-BC6FE6EE3BA5}" type="slidenum">
              <a:rPr lang="en-GB" smtClean="0"/>
              <a:t>14</a:t>
            </a:fld>
            <a:endParaRPr lang="en-GB"/>
          </a:p>
        </p:txBody>
      </p:sp>
    </p:spTree>
    <p:extLst>
      <p:ext uri="{BB962C8B-B14F-4D97-AF65-F5344CB8AC3E}">
        <p14:creationId xmlns:p14="http://schemas.microsoft.com/office/powerpoint/2010/main" val="379624445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Corporate social responsibility (CSR)</a:t>
            </a:r>
          </a:p>
          <a:p>
            <a:r>
              <a:rPr lang="en-GB" dirty="0"/>
              <a:t>The high level of wealth and influence that large corporations have achieved in the last century highlights the need for businesses to adopt a sense of social responsibility. The decisions made by business can have massive impacts upon local communities and national and global policy, as well as the environment.</a:t>
            </a:r>
          </a:p>
          <a:p>
            <a:endParaRPr lang="en-GB" dirty="0"/>
          </a:p>
          <a:p>
            <a:r>
              <a:rPr lang="en-GB" dirty="0"/>
              <a:t>Business strategies have traditionally focused primarily on meeting the needs of shareholders. The term corporate social responsibility (CSR) implies that the business sector also has a responsibility to society. CSR is the set of practices that are part of a company’s corporate strategy that complement and support its main business activities, explicitly seek to avoid damage, and promote compliance with the law, and voluntarily going beyond it (</a:t>
            </a:r>
            <a:r>
              <a:rPr lang="en-GB" dirty="0" err="1"/>
              <a:t>Peinado</a:t>
            </a:r>
            <a:r>
              <a:rPr lang="en-GB" dirty="0"/>
              <a:t>-Vara, 2006). CSR can therefore be seen as a method by which businesses can contribute to sustainable development goals.</a:t>
            </a:r>
          </a:p>
          <a:p>
            <a:endParaRPr lang="en-GB" dirty="0"/>
          </a:p>
          <a:p>
            <a:r>
              <a:rPr lang="en-GB" dirty="0"/>
              <a:t>There are a number of national and global initiatives underway to encourage CSR among businesses, which include:</a:t>
            </a:r>
          </a:p>
          <a:p>
            <a:endParaRPr lang="en-GB" dirty="0"/>
          </a:p>
          <a:p>
            <a:pPr marL="171450" indent="-171450">
              <a:buFont typeface="Arial" panose="020B0604020202020204" pitchFamily="34" charset="0"/>
              <a:buChar char="•"/>
            </a:pPr>
            <a:r>
              <a:rPr lang="en-GB" dirty="0"/>
              <a:t>The United Nations Global Compact (www.unglobalcompact.org), which is a policy initiative for businesses that are committed to aligning their operations and strategies with ten principles in the areas of human rights, labour, environment and anticorruption.</a:t>
            </a:r>
          </a:p>
          <a:p>
            <a:pPr marL="171450" indent="-171450">
              <a:buFont typeface="Arial" panose="020B0604020202020204" pitchFamily="34" charset="0"/>
              <a:buChar char="•"/>
            </a:pPr>
            <a:r>
              <a:rPr lang="en-GB" dirty="0"/>
              <a:t>The Global Leadership Network (www.gln-online.org), which is a business-led, peer-to-peer global network that aims to support the development of corporate practices on societal, environmental and governance issues.</a:t>
            </a:r>
          </a:p>
          <a:p>
            <a:pPr marL="171450" indent="-171450">
              <a:buFont typeface="Arial" panose="020B0604020202020204" pitchFamily="34" charset="0"/>
              <a:buChar char="•"/>
            </a:pPr>
            <a:r>
              <a:rPr lang="en-GB" dirty="0"/>
              <a:t>The European Business Network for Corporate Social Responsibility (www.csreurope.org), which provides a platform for businesses wishing to engage in CSR, and currently involves more than 5000 companies.</a:t>
            </a:r>
          </a:p>
          <a:p>
            <a:pPr marL="171450" indent="-171450">
              <a:buFont typeface="Arial" panose="020B0604020202020204" pitchFamily="34" charset="0"/>
              <a:buChar char="•"/>
            </a:pPr>
            <a:r>
              <a:rPr lang="en-GB" dirty="0"/>
              <a:t>ISO 26000, which is a recognised international standard for CSR, providing guidelines on how it can be achieved in practice.</a:t>
            </a:r>
          </a:p>
          <a:p>
            <a:endParaRPr lang="en-GB" dirty="0"/>
          </a:p>
          <a:p>
            <a:r>
              <a:rPr lang="en-GB" dirty="0"/>
              <a:t>How does CSR affect financial performance? In a detailed review, McWilliams and Siegel (2000) conclude that the impact is generally neutral, suggesting that the conflicting evidence provided by previous studies can be attributed to flawed methods. While large numbers of companies have embraced the concept of CSR, many have found it challenging to implement in practice (</a:t>
            </a:r>
            <a:r>
              <a:rPr lang="en-GB" dirty="0" err="1"/>
              <a:t>Lindgreen</a:t>
            </a:r>
            <a:r>
              <a:rPr lang="en-GB" dirty="0"/>
              <a:t> et al., 2009).</a:t>
            </a:r>
          </a:p>
          <a:p>
            <a:endParaRPr lang="en-GB" dirty="0"/>
          </a:p>
          <a:p>
            <a:r>
              <a:rPr lang="en-GB" dirty="0"/>
              <a:t>An important element of CSR is social accounting, which involves assessing and communicating the social and environmental effects of a company’s economic actions. Typically this is undertaken by companies on a voluntary basis. The concept is reviewed by Gray (2001). The triple bottom line has emerged as a popular way of reporting CSR performance. This concept refers to adding social and environmental concerns to the economic ‘bottom line’ traditionally reported in financial statements, which shows net income or loss. Often paraphrased as ‘profit, people, planet’, the triple bottom line has been widely adopted as a reporting framework. Much effort has been directed towards the development of appropriate metrics that can be used in such reports (Brown et al., 2006). The concept highlights the responsibility of a company not only to its shareholders, but to its ‘stakeholders’, which includes anyone who is influenced by actions of the firm.</a:t>
            </a:r>
          </a:p>
        </p:txBody>
      </p:sp>
      <p:sp>
        <p:nvSpPr>
          <p:cNvPr id="4" name="Slide Number Placeholder 3"/>
          <p:cNvSpPr>
            <a:spLocks noGrp="1"/>
          </p:cNvSpPr>
          <p:nvPr>
            <p:ph type="sldNum" sz="quarter" idx="5"/>
          </p:nvPr>
        </p:nvSpPr>
        <p:spPr/>
        <p:txBody>
          <a:bodyPr/>
          <a:lstStyle/>
          <a:p>
            <a:fld id="{C17633F0-C12A-4957-9D15-BC6FE6EE3BA5}" type="slidenum">
              <a:rPr lang="en-GB" smtClean="0"/>
              <a:t>15</a:t>
            </a:fld>
            <a:endParaRPr lang="en-GB"/>
          </a:p>
        </p:txBody>
      </p:sp>
    </p:spTree>
    <p:extLst>
      <p:ext uri="{BB962C8B-B14F-4D97-AF65-F5344CB8AC3E}">
        <p14:creationId xmlns:p14="http://schemas.microsoft.com/office/powerpoint/2010/main" val="3369142168"/>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Sustainability frameworks and approaches</a:t>
            </a:r>
          </a:p>
          <a:p>
            <a:r>
              <a:rPr lang="en-GB" dirty="0"/>
              <a:t>This section considers some frameworks and other approaches that can help provide an understanding of how the green economy can be achieved in practice.</a:t>
            </a:r>
          </a:p>
          <a:p>
            <a:endParaRPr lang="en-GB" dirty="0"/>
          </a:p>
          <a:p>
            <a:r>
              <a:rPr lang="en-GB" dirty="0"/>
              <a:t>The Sustainable Livelihood Framework (SLF)</a:t>
            </a:r>
          </a:p>
          <a:p>
            <a:r>
              <a:rPr lang="en-GB" dirty="0"/>
              <a:t>The sustainable livelihood approach was originally developed by staff at the Institute of Development Studies, and the Overseas Development Institute, UK. Ashley and Carney (1999) and DFID (1999) describe the approach as a way of thinking about the objectives, scope and priorities for sustainable development, in order to enhance progress in poverty elimination. Although the concept could in principle be applied to the livelihood of any person, it is important to note that its origins lie in the need to alleviate poverty, which has become a major international policy goal in recent years. For example, ‘Eradicate extreme poverty and hunger’ is the first of the Millennium Development Goals. As a central element of sustainable development, poverty alleviation must also be an objective of the green economy.</a:t>
            </a:r>
          </a:p>
          <a:p>
            <a:endParaRPr lang="en-GB" dirty="0"/>
          </a:p>
          <a:p>
            <a:r>
              <a:rPr lang="en-GB" dirty="0"/>
              <a:t>Livelihood frameworks are designed to assist with analysing and understanding the livelihoods of the poor and to assess the effectiveness of current efforts aimed at reducing poverty. Such frameworks have been widely used in development planning and policy (Carney, 2002). The Sustainable Livelihood Framework (SLF) assumes that people require a range of assets (including both material and social resources) in order to achieve positive livelihood outcomes. Five different types of capital asset are considered: natural, physical, human, financial and social (DFID, 1999):</a:t>
            </a:r>
          </a:p>
          <a:p>
            <a:endParaRPr lang="en-GB" dirty="0"/>
          </a:p>
          <a:p>
            <a:pPr marL="171450" indent="-171450">
              <a:buFont typeface="Arial" panose="020B0604020202020204" pitchFamily="34" charset="0"/>
              <a:buChar char="•"/>
            </a:pPr>
            <a:r>
              <a:rPr lang="en-GB" dirty="0"/>
              <a:t>Natural capital, which includes the natural resource stocks from which products and services useful for livelihoods are derived. Note that it is not just natural capital that is required by people, but the ecosystem services that are provided by this capital (Chapter 4). Such services are not only provided by natural ecosystems, but also by human-created ecosystems such as </a:t>
            </a:r>
            <a:r>
              <a:rPr lang="en-GB" dirty="0" err="1"/>
              <a:t>agro</a:t>
            </a:r>
            <a:r>
              <a:rPr lang="en-GB" dirty="0"/>
              <a:t>-ecosystems.</a:t>
            </a:r>
          </a:p>
          <a:p>
            <a:pPr marL="171450" indent="-171450">
              <a:buFont typeface="Arial" panose="020B0604020202020204" pitchFamily="34" charset="0"/>
              <a:buChar char="•"/>
            </a:pPr>
            <a:r>
              <a:rPr lang="en-GB" dirty="0"/>
              <a:t>Physical capital, which comprises the basic infrastructure and producer goods needed to support livelihoods (e.g. shelter and buildings; tools and equipment used for farming or forest management; transportation, energy and communications; etc.).</a:t>
            </a:r>
          </a:p>
          <a:p>
            <a:pPr marL="171450" indent="-171450">
              <a:buFont typeface="Arial" panose="020B0604020202020204" pitchFamily="34" charset="0"/>
              <a:buChar char="•"/>
            </a:pPr>
            <a:r>
              <a:rPr lang="en-GB" dirty="0"/>
              <a:t>Human capital, which includes the skills, knowledge, ability to work and health that people need to pursue different livelihood strategies and achieve their objectives.</a:t>
            </a:r>
          </a:p>
          <a:p>
            <a:pPr marL="171450" indent="-171450">
              <a:buFont typeface="Arial" panose="020B0604020202020204" pitchFamily="34" charset="0"/>
              <a:buChar char="•"/>
            </a:pPr>
            <a:r>
              <a:rPr lang="en-GB" dirty="0"/>
              <a:t>Financial capital, which includes the financial resources that people use to achieve their livelihood objectives, including savings in various forms, access to credit, earnings and remittances.</a:t>
            </a:r>
          </a:p>
          <a:p>
            <a:pPr marL="171450" indent="-171450">
              <a:buFont typeface="Arial" panose="020B0604020202020204" pitchFamily="34" charset="0"/>
              <a:buChar char="•"/>
            </a:pPr>
            <a:r>
              <a:rPr lang="en-GB" dirty="0"/>
              <a:t>Social capital, which refers to the social resources that people draw upon to help meet their livelihood objectives, including networks and connections between people, and the rules, norms and sanctions associated with different institutions.</a:t>
            </a:r>
          </a:p>
          <a:p>
            <a:endParaRPr lang="en-GB" dirty="0"/>
          </a:p>
          <a:p>
            <a:r>
              <a:rPr lang="en-GB" dirty="0"/>
              <a:t>The identification of these different types of capital asset required by people for their livelihoods is a very powerful one. However, this forms just one part of the SLF, as illustrated in Figure 7.8. In this context, livelihoods are defined as sustainable (Ashley and Carney, 1999) when:</a:t>
            </a:r>
          </a:p>
          <a:p>
            <a:endParaRPr lang="en-GB" dirty="0"/>
          </a:p>
          <a:p>
            <a:pPr marL="171450" indent="-171450">
              <a:buFont typeface="Arial" panose="020B0604020202020204" pitchFamily="34" charset="0"/>
              <a:buChar char="•"/>
            </a:pPr>
            <a:r>
              <a:rPr lang="en-GB" dirty="0"/>
              <a:t>they are resilient in the face of external shocks and stresses;</a:t>
            </a:r>
          </a:p>
          <a:p>
            <a:pPr marL="171450" indent="-171450">
              <a:buFont typeface="Arial" panose="020B0604020202020204" pitchFamily="34" charset="0"/>
              <a:buChar char="•"/>
            </a:pPr>
            <a:r>
              <a:rPr lang="en-GB" dirty="0"/>
              <a:t>they are not dependent upon external support;</a:t>
            </a:r>
          </a:p>
          <a:p>
            <a:pPr marL="171450" indent="-171450">
              <a:buFont typeface="Arial" panose="020B0604020202020204" pitchFamily="34" charset="0"/>
              <a:buChar char="•"/>
            </a:pPr>
            <a:r>
              <a:rPr lang="en-GB" dirty="0"/>
              <a:t>they maintain the long-term productivity of natural resources;</a:t>
            </a:r>
          </a:p>
          <a:p>
            <a:pPr marL="171450" indent="-171450">
              <a:buFont typeface="Arial" panose="020B0604020202020204" pitchFamily="34" charset="0"/>
              <a:buChar char="•"/>
            </a:pPr>
            <a:r>
              <a:rPr lang="en-GB" dirty="0"/>
              <a:t>they do not undermine the livelihoods of, or compromise the livelihood options open to, others.</a:t>
            </a:r>
          </a:p>
        </p:txBody>
      </p:sp>
      <p:sp>
        <p:nvSpPr>
          <p:cNvPr id="4" name="Slide Number Placeholder 3"/>
          <p:cNvSpPr>
            <a:spLocks noGrp="1"/>
          </p:cNvSpPr>
          <p:nvPr>
            <p:ph type="sldNum" sz="quarter" idx="5"/>
          </p:nvPr>
        </p:nvSpPr>
        <p:spPr/>
        <p:txBody>
          <a:bodyPr/>
          <a:lstStyle/>
          <a:p>
            <a:fld id="{C17633F0-C12A-4957-9D15-BC6FE6EE3BA5}" type="slidenum">
              <a:rPr lang="en-GB" smtClean="0"/>
              <a:t>16</a:t>
            </a:fld>
            <a:endParaRPr lang="en-GB"/>
          </a:p>
        </p:txBody>
      </p:sp>
    </p:spTree>
    <p:extLst>
      <p:ext uri="{BB962C8B-B14F-4D97-AF65-F5344CB8AC3E}">
        <p14:creationId xmlns:p14="http://schemas.microsoft.com/office/powerpoint/2010/main" val="2218035810"/>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Application of the ‘five capitals' framework</a:t>
            </a:r>
          </a:p>
          <a:p>
            <a:r>
              <a:rPr lang="en-GB" dirty="0"/>
              <a:t>The concept of five types of capital has been applied much more widely than solely to poverty alleviation (e.g. see Porritt, 2007). The Business and the Environment Programme (2006) suggests that it can also be a useful tool for conceptualising sustainable development from a business perspective (Figure 7.9). Specifically, these authors suggest that businesses should seek to identify and implement practices that increase the stocks of these capital assets, by living off the income rather than depleting the capital. While businesses can clearly play a role in the transition to a green economy, this will require changes in social and cultural values, as well as changes in economic and political policies (Business and the Environment Programme, 2006) (Figure 7.10).</a:t>
            </a:r>
          </a:p>
        </p:txBody>
      </p:sp>
      <p:sp>
        <p:nvSpPr>
          <p:cNvPr id="4" name="Slide Number Placeholder 3"/>
          <p:cNvSpPr>
            <a:spLocks noGrp="1"/>
          </p:cNvSpPr>
          <p:nvPr>
            <p:ph type="sldNum" sz="quarter" idx="5"/>
          </p:nvPr>
        </p:nvSpPr>
        <p:spPr/>
        <p:txBody>
          <a:bodyPr/>
          <a:lstStyle/>
          <a:p>
            <a:fld id="{C17633F0-C12A-4957-9D15-BC6FE6EE3BA5}" type="slidenum">
              <a:rPr lang="en-GB" smtClean="0"/>
              <a:t>17</a:t>
            </a:fld>
            <a:endParaRPr lang="en-GB"/>
          </a:p>
        </p:txBody>
      </p:sp>
    </p:spTree>
    <p:extLst>
      <p:ext uri="{BB962C8B-B14F-4D97-AF65-F5344CB8AC3E}">
        <p14:creationId xmlns:p14="http://schemas.microsoft.com/office/powerpoint/2010/main" val="89698565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009BC2-523E-8569-3432-3F4D63FA0B00}"/>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ABBFFB55-F40E-EA6E-CF1B-BB1BF3138A56}"/>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0670CE3F-D92D-2D24-CFCA-E0989FA2F4FB}"/>
              </a:ext>
            </a:extLst>
          </p:cNvPr>
          <p:cNvSpPr>
            <a:spLocks noGrp="1"/>
          </p:cNvSpPr>
          <p:nvPr>
            <p:ph type="dt" sz="half" idx="10"/>
          </p:nvPr>
        </p:nvSpPr>
        <p:spPr/>
        <p:txBody>
          <a:bodyPr/>
          <a:lstStyle/>
          <a:p>
            <a:fld id="{3C4A3975-9307-4C17-BEE9-34F570E3C7C7}" type="datetimeFigureOut">
              <a:rPr lang="en-GB" smtClean="0"/>
              <a:t>28/05/2024</a:t>
            </a:fld>
            <a:endParaRPr lang="en-GB"/>
          </a:p>
        </p:txBody>
      </p:sp>
      <p:sp>
        <p:nvSpPr>
          <p:cNvPr id="5" name="Footer Placeholder 4">
            <a:extLst>
              <a:ext uri="{FF2B5EF4-FFF2-40B4-BE49-F238E27FC236}">
                <a16:creationId xmlns:a16="http://schemas.microsoft.com/office/drawing/2014/main" id="{6E29A9EE-3DB1-ED2C-D388-4F9FA0FDA74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C6B72F5-7068-5224-0AC7-6A28BEEDE8D5}"/>
              </a:ext>
            </a:extLst>
          </p:cNvPr>
          <p:cNvSpPr>
            <a:spLocks noGrp="1"/>
          </p:cNvSpPr>
          <p:nvPr>
            <p:ph type="sldNum" sz="quarter" idx="12"/>
          </p:nvPr>
        </p:nvSpPr>
        <p:spPr/>
        <p:txBody>
          <a:bodyPr/>
          <a:lstStyle/>
          <a:p>
            <a:fld id="{7BB70239-53F8-4E9A-881B-D32ED6612912}" type="slidenum">
              <a:rPr lang="en-GB" smtClean="0"/>
              <a:t>‹#›</a:t>
            </a:fld>
            <a:endParaRPr lang="en-GB"/>
          </a:p>
        </p:txBody>
      </p:sp>
    </p:spTree>
    <p:extLst>
      <p:ext uri="{BB962C8B-B14F-4D97-AF65-F5344CB8AC3E}">
        <p14:creationId xmlns:p14="http://schemas.microsoft.com/office/powerpoint/2010/main" val="82203582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B4143E-23C9-D6B3-37E9-278587DEE33F}"/>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BB47240-3101-C063-3F01-3C749099E254}"/>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43626A1-05DE-ADE2-B14D-9046225C656A}"/>
              </a:ext>
            </a:extLst>
          </p:cNvPr>
          <p:cNvSpPr>
            <a:spLocks noGrp="1"/>
          </p:cNvSpPr>
          <p:nvPr>
            <p:ph type="dt" sz="half" idx="10"/>
          </p:nvPr>
        </p:nvSpPr>
        <p:spPr/>
        <p:txBody>
          <a:bodyPr/>
          <a:lstStyle/>
          <a:p>
            <a:fld id="{3C4A3975-9307-4C17-BEE9-34F570E3C7C7}" type="datetimeFigureOut">
              <a:rPr lang="en-GB" smtClean="0"/>
              <a:t>28/05/2024</a:t>
            </a:fld>
            <a:endParaRPr lang="en-GB"/>
          </a:p>
        </p:txBody>
      </p:sp>
      <p:sp>
        <p:nvSpPr>
          <p:cNvPr id="5" name="Footer Placeholder 4">
            <a:extLst>
              <a:ext uri="{FF2B5EF4-FFF2-40B4-BE49-F238E27FC236}">
                <a16:creationId xmlns:a16="http://schemas.microsoft.com/office/drawing/2014/main" id="{4FCF3D6F-18E2-6157-344E-80D39D0D94E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9086C5C-E1BD-BDDF-4FB3-8D3FEBF8854A}"/>
              </a:ext>
            </a:extLst>
          </p:cNvPr>
          <p:cNvSpPr>
            <a:spLocks noGrp="1"/>
          </p:cNvSpPr>
          <p:nvPr>
            <p:ph type="sldNum" sz="quarter" idx="12"/>
          </p:nvPr>
        </p:nvSpPr>
        <p:spPr/>
        <p:txBody>
          <a:bodyPr/>
          <a:lstStyle/>
          <a:p>
            <a:fld id="{7BB70239-53F8-4E9A-881B-D32ED6612912}" type="slidenum">
              <a:rPr lang="en-GB" smtClean="0"/>
              <a:t>‹#›</a:t>
            </a:fld>
            <a:endParaRPr lang="en-GB"/>
          </a:p>
        </p:txBody>
      </p:sp>
    </p:spTree>
    <p:extLst>
      <p:ext uri="{BB962C8B-B14F-4D97-AF65-F5344CB8AC3E}">
        <p14:creationId xmlns:p14="http://schemas.microsoft.com/office/powerpoint/2010/main" val="372721206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B750F3-980C-C3EE-963E-36F0D5E92855}"/>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C270C2B8-ECF3-914A-47A5-41ADBA240561}"/>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5C591B59-841A-1BAF-E2AA-25ADBE5F912E}"/>
              </a:ext>
            </a:extLst>
          </p:cNvPr>
          <p:cNvSpPr>
            <a:spLocks noGrp="1"/>
          </p:cNvSpPr>
          <p:nvPr>
            <p:ph type="dt" sz="half" idx="10"/>
          </p:nvPr>
        </p:nvSpPr>
        <p:spPr/>
        <p:txBody>
          <a:bodyPr/>
          <a:lstStyle/>
          <a:p>
            <a:fld id="{3C4A3975-9307-4C17-BEE9-34F570E3C7C7}" type="datetimeFigureOut">
              <a:rPr lang="en-GB" smtClean="0"/>
              <a:t>28/05/2024</a:t>
            </a:fld>
            <a:endParaRPr lang="en-GB"/>
          </a:p>
        </p:txBody>
      </p:sp>
      <p:sp>
        <p:nvSpPr>
          <p:cNvPr id="5" name="Footer Placeholder 4">
            <a:extLst>
              <a:ext uri="{FF2B5EF4-FFF2-40B4-BE49-F238E27FC236}">
                <a16:creationId xmlns:a16="http://schemas.microsoft.com/office/drawing/2014/main" id="{3039DB04-396E-FE21-0EED-2CBAE17F7BE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CB8F1E1-581C-015F-AC8A-A2CD0AE96F9E}"/>
              </a:ext>
            </a:extLst>
          </p:cNvPr>
          <p:cNvSpPr>
            <a:spLocks noGrp="1"/>
          </p:cNvSpPr>
          <p:nvPr>
            <p:ph type="sldNum" sz="quarter" idx="12"/>
          </p:nvPr>
        </p:nvSpPr>
        <p:spPr/>
        <p:txBody>
          <a:bodyPr/>
          <a:lstStyle/>
          <a:p>
            <a:fld id="{7BB70239-53F8-4E9A-881B-D32ED6612912}" type="slidenum">
              <a:rPr lang="en-GB" smtClean="0"/>
              <a:t>‹#›</a:t>
            </a:fld>
            <a:endParaRPr lang="en-GB"/>
          </a:p>
        </p:txBody>
      </p:sp>
    </p:spTree>
    <p:extLst>
      <p:ext uri="{BB962C8B-B14F-4D97-AF65-F5344CB8AC3E}">
        <p14:creationId xmlns:p14="http://schemas.microsoft.com/office/powerpoint/2010/main" val="412924379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087E18-90ED-3524-3723-034C0208F06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F872DB9-F76D-FD03-C3EE-E1F52DA39E11}"/>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D6ECCC03-2894-A9B1-463A-FED03DA6CD13}"/>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F2055E7D-8037-259F-345D-90B2047F24F9}"/>
              </a:ext>
            </a:extLst>
          </p:cNvPr>
          <p:cNvSpPr>
            <a:spLocks noGrp="1"/>
          </p:cNvSpPr>
          <p:nvPr>
            <p:ph type="dt" sz="half" idx="10"/>
          </p:nvPr>
        </p:nvSpPr>
        <p:spPr/>
        <p:txBody>
          <a:bodyPr/>
          <a:lstStyle/>
          <a:p>
            <a:fld id="{3C4A3975-9307-4C17-BEE9-34F570E3C7C7}" type="datetimeFigureOut">
              <a:rPr lang="en-GB" smtClean="0"/>
              <a:t>28/05/2024</a:t>
            </a:fld>
            <a:endParaRPr lang="en-GB"/>
          </a:p>
        </p:txBody>
      </p:sp>
      <p:sp>
        <p:nvSpPr>
          <p:cNvPr id="6" name="Footer Placeholder 5">
            <a:extLst>
              <a:ext uri="{FF2B5EF4-FFF2-40B4-BE49-F238E27FC236}">
                <a16:creationId xmlns:a16="http://schemas.microsoft.com/office/drawing/2014/main" id="{E1DC8DD4-3E1F-BD57-1FF7-0D8BA595158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D6FE23A-5466-21D8-14B0-9188DF89AF1E}"/>
              </a:ext>
            </a:extLst>
          </p:cNvPr>
          <p:cNvSpPr>
            <a:spLocks noGrp="1"/>
          </p:cNvSpPr>
          <p:nvPr>
            <p:ph type="sldNum" sz="quarter" idx="12"/>
          </p:nvPr>
        </p:nvSpPr>
        <p:spPr/>
        <p:txBody>
          <a:bodyPr/>
          <a:lstStyle/>
          <a:p>
            <a:fld id="{7BB70239-53F8-4E9A-881B-D32ED6612912}" type="slidenum">
              <a:rPr lang="en-GB" smtClean="0"/>
              <a:t>‹#›</a:t>
            </a:fld>
            <a:endParaRPr lang="en-GB"/>
          </a:p>
        </p:txBody>
      </p:sp>
    </p:spTree>
    <p:extLst>
      <p:ext uri="{BB962C8B-B14F-4D97-AF65-F5344CB8AC3E}">
        <p14:creationId xmlns:p14="http://schemas.microsoft.com/office/powerpoint/2010/main" val="72530321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8FE4DE-EF76-6A54-11C0-D626A6C652AD}"/>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8EA04B31-EE95-8B0C-332D-392A776C9DE8}"/>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8D9A3FA5-AC62-41D9-64F2-A83CA7AF1CE9}"/>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FFE96873-760C-50AA-69AF-0C8927F23930}"/>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9AB78E21-4D52-598C-9525-2ED7FDA74BFF}"/>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4DA7F07F-FE7B-7C03-D086-1D0F9B4D3F30}"/>
              </a:ext>
            </a:extLst>
          </p:cNvPr>
          <p:cNvSpPr>
            <a:spLocks noGrp="1"/>
          </p:cNvSpPr>
          <p:nvPr>
            <p:ph type="dt" sz="half" idx="10"/>
          </p:nvPr>
        </p:nvSpPr>
        <p:spPr/>
        <p:txBody>
          <a:bodyPr/>
          <a:lstStyle/>
          <a:p>
            <a:fld id="{3C4A3975-9307-4C17-BEE9-34F570E3C7C7}" type="datetimeFigureOut">
              <a:rPr lang="en-GB" smtClean="0"/>
              <a:t>28/05/2024</a:t>
            </a:fld>
            <a:endParaRPr lang="en-GB"/>
          </a:p>
        </p:txBody>
      </p:sp>
      <p:sp>
        <p:nvSpPr>
          <p:cNvPr id="8" name="Footer Placeholder 7">
            <a:extLst>
              <a:ext uri="{FF2B5EF4-FFF2-40B4-BE49-F238E27FC236}">
                <a16:creationId xmlns:a16="http://schemas.microsoft.com/office/drawing/2014/main" id="{8DBE4F12-42E0-D9B6-6DD8-9B9F13CFD46D}"/>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3056696A-C922-B922-EF93-F182A9A3CC00}"/>
              </a:ext>
            </a:extLst>
          </p:cNvPr>
          <p:cNvSpPr>
            <a:spLocks noGrp="1"/>
          </p:cNvSpPr>
          <p:nvPr>
            <p:ph type="sldNum" sz="quarter" idx="12"/>
          </p:nvPr>
        </p:nvSpPr>
        <p:spPr/>
        <p:txBody>
          <a:bodyPr/>
          <a:lstStyle/>
          <a:p>
            <a:fld id="{7BB70239-53F8-4E9A-881B-D32ED6612912}" type="slidenum">
              <a:rPr lang="en-GB" smtClean="0"/>
              <a:t>‹#›</a:t>
            </a:fld>
            <a:endParaRPr lang="en-GB"/>
          </a:p>
        </p:txBody>
      </p:sp>
    </p:spTree>
    <p:extLst>
      <p:ext uri="{BB962C8B-B14F-4D97-AF65-F5344CB8AC3E}">
        <p14:creationId xmlns:p14="http://schemas.microsoft.com/office/powerpoint/2010/main" val="341854050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6829C8-3CFA-5026-05E9-770FAE00124C}"/>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A1B2918E-13FF-DB7C-410E-30A85A1C92F9}"/>
              </a:ext>
            </a:extLst>
          </p:cNvPr>
          <p:cNvSpPr>
            <a:spLocks noGrp="1"/>
          </p:cNvSpPr>
          <p:nvPr>
            <p:ph type="dt" sz="half" idx="10"/>
          </p:nvPr>
        </p:nvSpPr>
        <p:spPr/>
        <p:txBody>
          <a:bodyPr/>
          <a:lstStyle/>
          <a:p>
            <a:fld id="{3C4A3975-9307-4C17-BEE9-34F570E3C7C7}" type="datetimeFigureOut">
              <a:rPr lang="en-GB" smtClean="0"/>
              <a:t>28/05/2024</a:t>
            </a:fld>
            <a:endParaRPr lang="en-GB"/>
          </a:p>
        </p:txBody>
      </p:sp>
      <p:sp>
        <p:nvSpPr>
          <p:cNvPr id="4" name="Footer Placeholder 3">
            <a:extLst>
              <a:ext uri="{FF2B5EF4-FFF2-40B4-BE49-F238E27FC236}">
                <a16:creationId xmlns:a16="http://schemas.microsoft.com/office/drawing/2014/main" id="{1FCC31F3-7372-D873-792B-CF855FC62A35}"/>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34646979-5149-680B-2FAA-8A00D6794CFD}"/>
              </a:ext>
            </a:extLst>
          </p:cNvPr>
          <p:cNvSpPr>
            <a:spLocks noGrp="1"/>
          </p:cNvSpPr>
          <p:nvPr>
            <p:ph type="sldNum" sz="quarter" idx="12"/>
          </p:nvPr>
        </p:nvSpPr>
        <p:spPr/>
        <p:txBody>
          <a:bodyPr/>
          <a:lstStyle/>
          <a:p>
            <a:fld id="{7BB70239-53F8-4E9A-881B-D32ED6612912}" type="slidenum">
              <a:rPr lang="en-GB" smtClean="0"/>
              <a:t>‹#›</a:t>
            </a:fld>
            <a:endParaRPr lang="en-GB"/>
          </a:p>
        </p:txBody>
      </p:sp>
    </p:spTree>
    <p:extLst>
      <p:ext uri="{BB962C8B-B14F-4D97-AF65-F5344CB8AC3E}">
        <p14:creationId xmlns:p14="http://schemas.microsoft.com/office/powerpoint/2010/main" val="290976981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185C9FB-F685-93A8-C05B-D939747B85B2}"/>
              </a:ext>
            </a:extLst>
          </p:cNvPr>
          <p:cNvSpPr>
            <a:spLocks noGrp="1"/>
          </p:cNvSpPr>
          <p:nvPr>
            <p:ph type="dt" sz="half" idx="10"/>
          </p:nvPr>
        </p:nvSpPr>
        <p:spPr/>
        <p:txBody>
          <a:bodyPr/>
          <a:lstStyle/>
          <a:p>
            <a:fld id="{3C4A3975-9307-4C17-BEE9-34F570E3C7C7}" type="datetimeFigureOut">
              <a:rPr lang="en-GB" smtClean="0"/>
              <a:t>28/05/2024</a:t>
            </a:fld>
            <a:endParaRPr lang="en-GB"/>
          </a:p>
        </p:txBody>
      </p:sp>
      <p:sp>
        <p:nvSpPr>
          <p:cNvPr id="3" name="Footer Placeholder 2">
            <a:extLst>
              <a:ext uri="{FF2B5EF4-FFF2-40B4-BE49-F238E27FC236}">
                <a16:creationId xmlns:a16="http://schemas.microsoft.com/office/drawing/2014/main" id="{E20096B1-8A8D-9060-1967-503C1FC3C8C5}"/>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D6CF83A0-ADB9-0B72-8ADA-E0D28DA3954C}"/>
              </a:ext>
            </a:extLst>
          </p:cNvPr>
          <p:cNvSpPr>
            <a:spLocks noGrp="1"/>
          </p:cNvSpPr>
          <p:nvPr>
            <p:ph type="sldNum" sz="quarter" idx="12"/>
          </p:nvPr>
        </p:nvSpPr>
        <p:spPr/>
        <p:txBody>
          <a:bodyPr/>
          <a:lstStyle/>
          <a:p>
            <a:fld id="{7BB70239-53F8-4E9A-881B-D32ED6612912}" type="slidenum">
              <a:rPr lang="en-GB" smtClean="0"/>
              <a:t>‹#›</a:t>
            </a:fld>
            <a:endParaRPr lang="en-GB"/>
          </a:p>
        </p:txBody>
      </p:sp>
    </p:spTree>
    <p:extLst>
      <p:ext uri="{BB962C8B-B14F-4D97-AF65-F5344CB8AC3E}">
        <p14:creationId xmlns:p14="http://schemas.microsoft.com/office/powerpoint/2010/main" val="225990904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3719A6-6F80-5C17-48C8-18D479AA511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F62C7927-1CC3-07A7-13B7-CA678F072420}"/>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EA30B081-C9FD-116D-7250-2D34F57687C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D95705B-AAAD-E344-33B0-654529150857}"/>
              </a:ext>
            </a:extLst>
          </p:cNvPr>
          <p:cNvSpPr>
            <a:spLocks noGrp="1"/>
          </p:cNvSpPr>
          <p:nvPr>
            <p:ph type="dt" sz="half" idx="10"/>
          </p:nvPr>
        </p:nvSpPr>
        <p:spPr/>
        <p:txBody>
          <a:bodyPr/>
          <a:lstStyle/>
          <a:p>
            <a:fld id="{3C4A3975-9307-4C17-BEE9-34F570E3C7C7}" type="datetimeFigureOut">
              <a:rPr lang="en-GB" smtClean="0"/>
              <a:t>28/05/2024</a:t>
            </a:fld>
            <a:endParaRPr lang="en-GB"/>
          </a:p>
        </p:txBody>
      </p:sp>
      <p:sp>
        <p:nvSpPr>
          <p:cNvPr id="6" name="Footer Placeholder 5">
            <a:extLst>
              <a:ext uri="{FF2B5EF4-FFF2-40B4-BE49-F238E27FC236}">
                <a16:creationId xmlns:a16="http://schemas.microsoft.com/office/drawing/2014/main" id="{36D4C8A7-0A1A-53EC-6554-FA2B823A56C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7C7B626-9BB6-D7A3-6182-E8C0F60057EC}"/>
              </a:ext>
            </a:extLst>
          </p:cNvPr>
          <p:cNvSpPr>
            <a:spLocks noGrp="1"/>
          </p:cNvSpPr>
          <p:nvPr>
            <p:ph type="sldNum" sz="quarter" idx="12"/>
          </p:nvPr>
        </p:nvSpPr>
        <p:spPr/>
        <p:txBody>
          <a:bodyPr/>
          <a:lstStyle/>
          <a:p>
            <a:fld id="{7BB70239-53F8-4E9A-881B-D32ED6612912}" type="slidenum">
              <a:rPr lang="en-GB" smtClean="0"/>
              <a:t>‹#›</a:t>
            </a:fld>
            <a:endParaRPr lang="en-GB"/>
          </a:p>
        </p:txBody>
      </p:sp>
    </p:spTree>
    <p:extLst>
      <p:ext uri="{BB962C8B-B14F-4D97-AF65-F5344CB8AC3E}">
        <p14:creationId xmlns:p14="http://schemas.microsoft.com/office/powerpoint/2010/main" val="377522405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78C42D-EB1D-25D4-CE7D-058C82F2B8E6}"/>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0647C806-60DB-A5F7-DDE0-A8F47AD3BA0D}"/>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1C9EC2CB-B0D1-A4E0-1D2A-5E3D90B5D78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2D65723-4BF8-5CAF-5DB6-1DA8DB732838}"/>
              </a:ext>
            </a:extLst>
          </p:cNvPr>
          <p:cNvSpPr>
            <a:spLocks noGrp="1"/>
          </p:cNvSpPr>
          <p:nvPr>
            <p:ph type="dt" sz="half" idx="10"/>
          </p:nvPr>
        </p:nvSpPr>
        <p:spPr/>
        <p:txBody>
          <a:bodyPr/>
          <a:lstStyle/>
          <a:p>
            <a:fld id="{3C4A3975-9307-4C17-BEE9-34F570E3C7C7}" type="datetimeFigureOut">
              <a:rPr lang="en-GB" smtClean="0"/>
              <a:t>28/05/2024</a:t>
            </a:fld>
            <a:endParaRPr lang="en-GB"/>
          </a:p>
        </p:txBody>
      </p:sp>
      <p:sp>
        <p:nvSpPr>
          <p:cNvPr id="6" name="Footer Placeholder 5">
            <a:extLst>
              <a:ext uri="{FF2B5EF4-FFF2-40B4-BE49-F238E27FC236}">
                <a16:creationId xmlns:a16="http://schemas.microsoft.com/office/drawing/2014/main" id="{D7F0830B-3CDA-0C35-E9CF-D57639E2815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22949F3-D847-94B0-3696-D6C8CA6D7F76}"/>
              </a:ext>
            </a:extLst>
          </p:cNvPr>
          <p:cNvSpPr>
            <a:spLocks noGrp="1"/>
          </p:cNvSpPr>
          <p:nvPr>
            <p:ph type="sldNum" sz="quarter" idx="12"/>
          </p:nvPr>
        </p:nvSpPr>
        <p:spPr/>
        <p:txBody>
          <a:bodyPr/>
          <a:lstStyle/>
          <a:p>
            <a:fld id="{7BB70239-53F8-4E9A-881B-D32ED6612912}" type="slidenum">
              <a:rPr lang="en-GB" smtClean="0"/>
              <a:t>‹#›</a:t>
            </a:fld>
            <a:endParaRPr lang="en-GB"/>
          </a:p>
        </p:txBody>
      </p:sp>
    </p:spTree>
    <p:extLst>
      <p:ext uri="{BB962C8B-B14F-4D97-AF65-F5344CB8AC3E}">
        <p14:creationId xmlns:p14="http://schemas.microsoft.com/office/powerpoint/2010/main" val="284350290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3FF332-5B0C-E9EB-CF99-C85004ECF6A3}"/>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DD388D71-D890-E89F-F1ED-2D3106BEB741}"/>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F1515E3-0F98-8BEA-70F7-5BA9674AA4B4}"/>
              </a:ext>
            </a:extLst>
          </p:cNvPr>
          <p:cNvSpPr>
            <a:spLocks noGrp="1"/>
          </p:cNvSpPr>
          <p:nvPr>
            <p:ph type="dt" sz="half" idx="10"/>
          </p:nvPr>
        </p:nvSpPr>
        <p:spPr/>
        <p:txBody>
          <a:bodyPr/>
          <a:lstStyle/>
          <a:p>
            <a:fld id="{3C4A3975-9307-4C17-BEE9-34F570E3C7C7}" type="datetimeFigureOut">
              <a:rPr lang="en-GB" smtClean="0"/>
              <a:t>28/05/2024</a:t>
            </a:fld>
            <a:endParaRPr lang="en-GB"/>
          </a:p>
        </p:txBody>
      </p:sp>
      <p:sp>
        <p:nvSpPr>
          <p:cNvPr id="5" name="Footer Placeholder 4">
            <a:extLst>
              <a:ext uri="{FF2B5EF4-FFF2-40B4-BE49-F238E27FC236}">
                <a16:creationId xmlns:a16="http://schemas.microsoft.com/office/drawing/2014/main" id="{F650AE4C-6614-6B8B-2A4A-F16E8F4C54F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99AAD3C-5541-9326-6E59-305125B5C18D}"/>
              </a:ext>
            </a:extLst>
          </p:cNvPr>
          <p:cNvSpPr>
            <a:spLocks noGrp="1"/>
          </p:cNvSpPr>
          <p:nvPr>
            <p:ph type="sldNum" sz="quarter" idx="12"/>
          </p:nvPr>
        </p:nvSpPr>
        <p:spPr/>
        <p:txBody>
          <a:bodyPr/>
          <a:lstStyle/>
          <a:p>
            <a:fld id="{7BB70239-53F8-4E9A-881B-D32ED6612912}" type="slidenum">
              <a:rPr lang="en-GB" smtClean="0"/>
              <a:t>‹#›</a:t>
            </a:fld>
            <a:endParaRPr lang="en-GB"/>
          </a:p>
        </p:txBody>
      </p:sp>
    </p:spTree>
    <p:extLst>
      <p:ext uri="{BB962C8B-B14F-4D97-AF65-F5344CB8AC3E}">
        <p14:creationId xmlns:p14="http://schemas.microsoft.com/office/powerpoint/2010/main" val="61833569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3FC66771-9064-33FE-68D8-A364689C4053}"/>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D5F34F30-92A3-5B47-2BD6-61B59BC9210B}"/>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16819D6-73CB-8A21-4AB8-AA7988C69A73}"/>
              </a:ext>
            </a:extLst>
          </p:cNvPr>
          <p:cNvSpPr>
            <a:spLocks noGrp="1"/>
          </p:cNvSpPr>
          <p:nvPr>
            <p:ph type="dt" sz="half" idx="10"/>
          </p:nvPr>
        </p:nvSpPr>
        <p:spPr/>
        <p:txBody>
          <a:bodyPr/>
          <a:lstStyle/>
          <a:p>
            <a:fld id="{3C4A3975-9307-4C17-BEE9-34F570E3C7C7}" type="datetimeFigureOut">
              <a:rPr lang="en-GB" smtClean="0"/>
              <a:t>28/05/2024</a:t>
            </a:fld>
            <a:endParaRPr lang="en-GB"/>
          </a:p>
        </p:txBody>
      </p:sp>
      <p:sp>
        <p:nvSpPr>
          <p:cNvPr id="5" name="Footer Placeholder 4">
            <a:extLst>
              <a:ext uri="{FF2B5EF4-FFF2-40B4-BE49-F238E27FC236}">
                <a16:creationId xmlns:a16="http://schemas.microsoft.com/office/drawing/2014/main" id="{5423C541-BDBF-A1CC-B2C0-A80562FAD1A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715895E-3EBF-0750-E282-A0FACB1BC8DE}"/>
              </a:ext>
            </a:extLst>
          </p:cNvPr>
          <p:cNvSpPr>
            <a:spLocks noGrp="1"/>
          </p:cNvSpPr>
          <p:nvPr>
            <p:ph type="sldNum" sz="quarter" idx="12"/>
          </p:nvPr>
        </p:nvSpPr>
        <p:spPr/>
        <p:txBody>
          <a:bodyPr/>
          <a:lstStyle/>
          <a:p>
            <a:fld id="{7BB70239-53F8-4E9A-881B-D32ED6612912}" type="slidenum">
              <a:rPr lang="en-GB" smtClean="0"/>
              <a:t>‹#›</a:t>
            </a:fld>
            <a:endParaRPr lang="en-GB"/>
          </a:p>
        </p:txBody>
      </p:sp>
    </p:spTree>
    <p:extLst>
      <p:ext uri="{BB962C8B-B14F-4D97-AF65-F5344CB8AC3E}">
        <p14:creationId xmlns:p14="http://schemas.microsoft.com/office/powerpoint/2010/main" val="223238137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54DA4C7-6883-6DAD-A14E-9A269E5A1B3C}"/>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3274D765-97AA-F026-B2C6-E1FF6F066D44}"/>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10137D3-32B0-7C7A-67DC-5C5178A3B0F3}"/>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3C4A3975-9307-4C17-BEE9-34F570E3C7C7}" type="datetimeFigureOut">
              <a:rPr lang="en-GB" smtClean="0"/>
              <a:t>28/05/2024</a:t>
            </a:fld>
            <a:endParaRPr lang="en-GB"/>
          </a:p>
        </p:txBody>
      </p:sp>
      <p:sp>
        <p:nvSpPr>
          <p:cNvPr id="5" name="Footer Placeholder 4">
            <a:extLst>
              <a:ext uri="{FF2B5EF4-FFF2-40B4-BE49-F238E27FC236}">
                <a16:creationId xmlns:a16="http://schemas.microsoft.com/office/drawing/2014/main" id="{050454B2-A220-B0B0-239D-E9E408D85F6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3265FA49-7844-EC04-E07B-66E578BC92DB}"/>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7BB70239-53F8-4E9A-881B-D32ED6612912}" type="slidenum">
              <a:rPr lang="en-GB" smtClean="0"/>
              <a:t>‹#›</a:t>
            </a:fld>
            <a:endParaRPr lang="en-GB"/>
          </a:p>
        </p:txBody>
      </p:sp>
    </p:spTree>
    <p:extLst>
      <p:ext uri="{BB962C8B-B14F-4D97-AF65-F5344CB8AC3E}">
        <p14:creationId xmlns:p14="http://schemas.microsoft.com/office/powerpoint/2010/main" val="342150194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hyperlink" Target="http://www.csreurope.org/" TargetMode="External"/><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B49A69-4CC1-2D43-84C6-B79ADB3B9FF9}"/>
              </a:ext>
            </a:extLst>
          </p:cNvPr>
          <p:cNvSpPr>
            <a:spLocks noGrp="1"/>
          </p:cNvSpPr>
          <p:nvPr>
            <p:ph type="ctrTitle"/>
          </p:nvPr>
        </p:nvSpPr>
        <p:spPr/>
        <p:txBody>
          <a:bodyPr/>
          <a:lstStyle/>
          <a:p>
            <a:r>
              <a:rPr lang="en-GB" dirty="0"/>
              <a:t>The Green Economy in Practice</a:t>
            </a:r>
          </a:p>
        </p:txBody>
      </p:sp>
    </p:spTree>
    <p:extLst>
      <p:ext uri="{BB962C8B-B14F-4D97-AF65-F5344CB8AC3E}">
        <p14:creationId xmlns:p14="http://schemas.microsoft.com/office/powerpoint/2010/main" val="305056864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3E2DF1-18D5-789E-1F8A-283E337858F5}"/>
              </a:ext>
            </a:extLst>
          </p:cNvPr>
          <p:cNvSpPr>
            <a:spLocks noGrp="1"/>
          </p:cNvSpPr>
          <p:nvPr>
            <p:ph type="title"/>
          </p:nvPr>
        </p:nvSpPr>
        <p:spPr/>
        <p:txBody>
          <a:bodyPr/>
          <a:lstStyle/>
          <a:p>
            <a:r>
              <a:rPr lang="en-GB" dirty="0"/>
              <a:t>Objectives</a:t>
            </a:r>
          </a:p>
        </p:txBody>
      </p:sp>
      <p:sp>
        <p:nvSpPr>
          <p:cNvPr id="3" name="Content Placeholder 2">
            <a:extLst>
              <a:ext uri="{FF2B5EF4-FFF2-40B4-BE49-F238E27FC236}">
                <a16:creationId xmlns:a16="http://schemas.microsoft.com/office/drawing/2014/main" id="{D15E4623-EB83-B22C-E460-C4D8DE6FF51B}"/>
              </a:ext>
            </a:extLst>
          </p:cNvPr>
          <p:cNvSpPr>
            <a:spLocks noGrp="1"/>
          </p:cNvSpPr>
          <p:nvPr>
            <p:ph idx="1"/>
          </p:nvPr>
        </p:nvSpPr>
        <p:spPr/>
        <p:txBody>
          <a:bodyPr/>
          <a:lstStyle/>
          <a:p>
            <a:r>
              <a:rPr lang="en-GB" dirty="0"/>
              <a:t>Sustainable Agriculture</a:t>
            </a:r>
          </a:p>
          <a:p>
            <a:r>
              <a:rPr lang="en-GB" dirty="0"/>
              <a:t>Sustainable Forest Management</a:t>
            </a:r>
          </a:p>
          <a:p>
            <a:r>
              <a:rPr lang="en-GB" dirty="0"/>
              <a:t>Sustainable Fisheries</a:t>
            </a:r>
          </a:p>
          <a:p>
            <a:r>
              <a:rPr lang="en-GB" dirty="0"/>
              <a:t>Green Urban Development</a:t>
            </a:r>
          </a:p>
        </p:txBody>
      </p:sp>
    </p:spTree>
    <p:extLst>
      <p:ext uri="{BB962C8B-B14F-4D97-AF65-F5344CB8AC3E}">
        <p14:creationId xmlns:p14="http://schemas.microsoft.com/office/powerpoint/2010/main" val="111632516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12438F-C280-5187-B500-ADE3578C12C2}"/>
              </a:ext>
            </a:extLst>
          </p:cNvPr>
          <p:cNvSpPr>
            <a:spLocks noGrp="1"/>
          </p:cNvSpPr>
          <p:nvPr>
            <p:ph type="title"/>
          </p:nvPr>
        </p:nvSpPr>
        <p:spPr/>
        <p:txBody>
          <a:bodyPr/>
          <a:lstStyle/>
          <a:p>
            <a:r>
              <a:rPr lang="en-GB" dirty="0"/>
              <a:t>Sustainable Agriculture</a:t>
            </a:r>
          </a:p>
        </p:txBody>
      </p:sp>
      <p:sp>
        <p:nvSpPr>
          <p:cNvPr id="3" name="Content Placeholder 2">
            <a:extLst>
              <a:ext uri="{FF2B5EF4-FFF2-40B4-BE49-F238E27FC236}">
                <a16:creationId xmlns:a16="http://schemas.microsoft.com/office/drawing/2014/main" id="{99733C90-7D0C-9C17-8249-8B824FFAE6AF}"/>
              </a:ext>
            </a:extLst>
          </p:cNvPr>
          <p:cNvSpPr>
            <a:spLocks noGrp="1"/>
          </p:cNvSpPr>
          <p:nvPr>
            <p:ph idx="1"/>
          </p:nvPr>
        </p:nvSpPr>
        <p:spPr>
          <a:xfrm>
            <a:off x="838199" y="1825625"/>
            <a:ext cx="11005457" cy="4351338"/>
          </a:xfrm>
        </p:spPr>
        <p:txBody>
          <a:bodyPr>
            <a:normAutofit lnSpcReduction="10000"/>
          </a:bodyPr>
          <a:lstStyle/>
          <a:p>
            <a:pPr marL="0" indent="0">
              <a:buNone/>
            </a:pPr>
            <a:r>
              <a:rPr lang="en-GB" sz="3500" dirty="0"/>
              <a:t>Approaches to sustainable agriculture:</a:t>
            </a:r>
          </a:p>
          <a:p>
            <a:r>
              <a:rPr lang="en-GB" sz="2600" dirty="0"/>
              <a:t>Harness biological and ecological processes</a:t>
            </a:r>
          </a:p>
          <a:p>
            <a:r>
              <a:rPr lang="en-GB" sz="2600" dirty="0"/>
              <a:t>Minimise the use of non-renewable inputs, technologies and practices that cause harm to the environment or to the health of farmers and consumers.</a:t>
            </a:r>
          </a:p>
          <a:p>
            <a:r>
              <a:rPr lang="en-GB" sz="2600" dirty="0"/>
              <a:t>Make productive use of the knowledge and skills of farmers</a:t>
            </a:r>
          </a:p>
          <a:p>
            <a:r>
              <a:rPr lang="en-GB" sz="2600" dirty="0"/>
              <a:t>Make productive use of people’s collective capacities to work together to solve common agricultural and natural resource problems</a:t>
            </a:r>
          </a:p>
          <a:p>
            <a:r>
              <a:rPr lang="en-GB" sz="2600" dirty="0"/>
              <a:t>Minimise the impacts of management on externalities such as greenhouse gas emissions, clean water availability, carbon sequestration, conservation of biodiversity, and dispersal of pests, pathogens and weeds.</a:t>
            </a:r>
          </a:p>
          <a:p>
            <a:pPr marL="0" indent="0">
              <a:buNone/>
            </a:pPr>
            <a:endParaRPr lang="en-GB" dirty="0"/>
          </a:p>
        </p:txBody>
      </p:sp>
    </p:spTree>
    <p:extLst>
      <p:ext uri="{BB962C8B-B14F-4D97-AF65-F5344CB8AC3E}">
        <p14:creationId xmlns:p14="http://schemas.microsoft.com/office/powerpoint/2010/main" val="54977249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5B1254-1A2E-3392-E52A-00A1D3FB08DC}"/>
              </a:ext>
            </a:extLst>
          </p:cNvPr>
          <p:cNvSpPr>
            <a:spLocks noGrp="1"/>
          </p:cNvSpPr>
          <p:nvPr>
            <p:ph type="title"/>
          </p:nvPr>
        </p:nvSpPr>
        <p:spPr/>
        <p:txBody>
          <a:bodyPr/>
          <a:lstStyle/>
          <a:p>
            <a:r>
              <a:rPr lang="en-GB" dirty="0"/>
              <a:t>Sustainable Agriculture</a:t>
            </a:r>
          </a:p>
        </p:txBody>
      </p:sp>
      <p:sp>
        <p:nvSpPr>
          <p:cNvPr id="3" name="Content Placeholder 2">
            <a:extLst>
              <a:ext uri="{FF2B5EF4-FFF2-40B4-BE49-F238E27FC236}">
                <a16:creationId xmlns:a16="http://schemas.microsoft.com/office/drawing/2014/main" id="{A575D4E4-0400-A337-FD64-D0B9C360A30B}"/>
              </a:ext>
            </a:extLst>
          </p:cNvPr>
          <p:cNvSpPr>
            <a:spLocks noGrp="1"/>
          </p:cNvSpPr>
          <p:nvPr>
            <p:ph idx="1"/>
          </p:nvPr>
        </p:nvSpPr>
        <p:spPr/>
        <p:txBody>
          <a:bodyPr>
            <a:normAutofit/>
          </a:bodyPr>
          <a:lstStyle/>
          <a:p>
            <a:pPr marL="0" indent="0">
              <a:buNone/>
            </a:pPr>
            <a:r>
              <a:rPr lang="en-GB" dirty="0"/>
              <a:t>A number of different technologies and practices are used by sustainable agricultural approaches, including:</a:t>
            </a:r>
          </a:p>
          <a:p>
            <a:pPr marL="0" indent="0">
              <a:buNone/>
            </a:pPr>
            <a:r>
              <a:rPr lang="en-GB" sz="2400" dirty="0"/>
              <a:t>Integrated pest management (IPM);</a:t>
            </a:r>
          </a:p>
          <a:p>
            <a:pPr marL="0" indent="0">
              <a:buNone/>
            </a:pPr>
            <a:r>
              <a:rPr lang="en-GB" sz="2400" dirty="0"/>
              <a:t>Integrated plant nutrient management;</a:t>
            </a:r>
          </a:p>
          <a:p>
            <a:pPr marL="0" indent="0">
              <a:buNone/>
            </a:pPr>
            <a:r>
              <a:rPr lang="en-GB" sz="2400" dirty="0"/>
              <a:t>Conservation, reduced or zero tillage;</a:t>
            </a:r>
          </a:p>
          <a:p>
            <a:pPr marL="0" indent="0">
              <a:buNone/>
            </a:pPr>
            <a:r>
              <a:rPr lang="en-GB" sz="2400" dirty="0"/>
              <a:t>Agroforestry;</a:t>
            </a:r>
          </a:p>
          <a:p>
            <a:pPr marL="0" indent="0">
              <a:buNone/>
            </a:pPr>
            <a:r>
              <a:rPr lang="en-GB" sz="2400" dirty="0"/>
              <a:t>Aquaculture;</a:t>
            </a:r>
          </a:p>
          <a:p>
            <a:pPr marL="0" indent="0">
              <a:buNone/>
            </a:pPr>
            <a:r>
              <a:rPr lang="en-GB" sz="2400" dirty="0"/>
              <a:t>Water harvesting in dryland areas;</a:t>
            </a:r>
          </a:p>
          <a:p>
            <a:pPr marL="0" indent="0">
              <a:buNone/>
            </a:pPr>
            <a:r>
              <a:rPr lang="en-GB" sz="2400" dirty="0"/>
              <a:t>Precision agriculture.</a:t>
            </a:r>
          </a:p>
        </p:txBody>
      </p:sp>
    </p:spTree>
    <p:extLst>
      <p:ext uri="{BB962C8B-B14F-4D97-AF65-F5344CB8AC3E}">
        <p14:creationId xmlns:p14="http://schemas.microsoft.com/office/powerpoint/2010/main" val="263015963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D5CB34-E768-7DC0-1E04-B965317D630D}"/>
              </a:ext>
            </a:extLst>
          </p:cNvPr>
          <p:cNvSpPr>
            <a:spLocks noGrp="1"/>
          </p:cNvSpPr>
          <p:nvPr>
            <p:ph type="title"/>
          </p:nvPr>
        </p:nvSpPr>
        <p:spPr/>
        <p:txBody>
          <a:bodyPr/>
          <a:lstStyle/>
          <a:p>
            <a:r>
              <a:rPr lang="en-GB" dirty="0"/>
              <a:t>Sustainable Agriculture</a:t>
            </a:r>
          </a:p>
        </p:txBody>
      </p:sp>
      <p:sp>
        <p:nvSpPr>
          <p:cNvPr id="3" name="Content Placeholder 2">
            <a:extLst>
              <a:ext uri="{FF2B5EF4-FFF2-40B4-BE49-F238E27FC236}">
                <a16:creationId xmlns:a16="http://schemas.microsoft.com/office/drawing/2014/main" id="{34F16F1C-07AB-27C0-4641-CC17063E2112}"/>
              </a:ext>
            </a:extLst>
          </p:cNvPr>
          <p:cNvSpPr>
            <a:spLocks noGrp="1"/>
          </p:cNvSpPr>
          <p:nvPr>
            <p:ph idx="1"/>
          </p:nvPr>
        </p:nvSpPr>
        <p:spPr/>
        <p:txBody>
          <a:bodyPr>
            <a:normAutofit fontScale="77500" lnSpcReduction="20000"/>
          </a:bodyPr>
          <a:lstStyle/>
          <a:p>
            <a:pPr marL="0" indent="0">
              <a:buNone/>
            </a:pPr>
            <a:r>
              <a:rPr lang="en-GB" sz="3600" dirty="0"/>
              <a:t>The transition to sustainable agriculture requires a number of enabling conditions, including (UNEP, 2011a):</a:t>
            </a:r>
          </a:p>
          <a:p>
            <a:pPr marL="0" indent="0">
              <a:buNone/>
            </a:pPr>
            <a:endParaRPr lang="en-GB" dirty="0"/>
          </a:p>
          <a:p>
            <a:r>
              <a:rPr lang="en-GB" dirty="0"/>
              <a:t>investments to strengthen supply-side capacities, such as farmer training, extension services, and demonstration projects focusing on green farming practices;</a:t>
            </a:r>
          </a:p>
          <a:p>
            <a:r>
              <a:rPr lang="en-GB" dirty="0"/>
              <a:t>investments to scale up production and increase access to green agricultural inputs (e.g. organic fertilisers, biopesticides), no-tillage cultivation equipment, etc.;</a:t>
            </a:r>
          </a:p>
          <a:p>
            <a:r>
              <a:rPr lang="en-GB" dirty="0"/>
              <a:t>secure land rights, good governance and appropriate infrastructure development;</a:t>
            </a:r>
          </a:p>
          <a:p>
            <a:r>
              <a:rPr lang="en-GB" dirty="0"/>
              <a:t>public policies that provide subsidies to encourage adoption of more environmentally friendly agriculture practices;</a:t>
            </a:r>
          </a:p>
          <a:p>
            <a:r>
              <a:rPr lang="en-GB" dirty="0"/>
              <a:t>increased public awareness and education to strengthen consumer demand for sustainably produced food, including the nutritional, health, environmental and social implications of dietary behaviour.</a:t>
            </a:r>
          </a:p>
        </p:txBody>
      </p:sp>
    </p:spTree>
    <p:extLst>
      <p:ext uri="{BB962C8B-B14F-4D97-AF65-F5344CB8AC3E}">
        <p14:creationId xmlns:p14="http://schemas.microsoft.com/office/powerpoint/2010/main" val="303744258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0E16B8-F6A9-3FFB-B235-5BFBC028A9FA}"/>
              </a:ext>
            </a:extLst>
          </p:cNvPr>
          <p:cNvSpPr>
            <a:spLocks noGrp="1"/>
          </p:cNvSpPr>
          <p:nvPr>
            <p:ph type="title"/>
          </p:nvPr>
        </p:nvSpPr>
        <p:spPr/>
        <p:txBody>
          <a:bodyPr/>
          <a:lstStyle/>
          <a:p>
            <a:r>
              <a:rPr lang="en-GB" dirty="0"/>
              <a:t>Sustainable Agriculture</a:t>
            </a:r>
          </a:p>
        </p:txBody>
      </p:sp>
      <p:sp>
        <p:nvSpPr>
          <p:cNvPr id="3" name="Content Placeholder 2">
            <a:extLst>
              <a:ext uri="{FF2B5EF4-FFF2-40B4-BE49-F238E27FC236}">
                <a16:creationId xmlns:a16="http://schemas.microsoft.com/office/drawing/2014/main" id="{0AEA4E6C-AAEB-531B-ED33-9084ED74AD98}"/>
              </a:ext>
            </a:extLst>
          </p:cNvPr>
          <p:cNvSpPr>
            <a:spLocks noGrp="1"/>
          </p:cNvSpPr>
          <p:nvPr>
            <p:ph idx="1"/>
          </p:nvPr>
        </p:nvSpPr>
        <p:spPr/>
        <p:txBody>
          <a:bodyPr/>
          <a:lstStyle/>
          <a:p>
            <a:r>
              <a:rPr lang="en-GB" dirty="0"/>
              <a:t>Organic agriculture;</a:t>
            </a:r>
          </a:p>
          <a:p>
            <a:r>
              <a:rPr lang="en-GB" dirty="0"/>
              <a:t>Locally or community-based food production;</a:t>
            </a:r>
          </a:p>
          <a:p>
            <a:endParaRPr lang="en-GB" dirty="0"/>
          </a:p>
          <a:p>
            <a:endParaRPr lang="en-GB" dirty="0"/>
          </a:p>
        </p:txBody>
      </p:sp>
    </p:spTree>
    <p:extLst>
      <p:ext uri="{BB962C8B-B14F-4D97-AF65-F5344CB8AC3E}">
        <p14:creationId xmlns:p14="http://schemas.microsoft.com/office/powerpoint/2010/main" val="352105719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9DD06D-2C8A-CC2E-02CB-C50631F723ED}"/>
              </a:ext>
            </a:extLst>
          </p:cNvPr>
          <p:cNvSpPr>
            <a:spLocks noGrp="1"/>
          </p:cNvSpPr>
          <p:nvPr>
            <p:ph type="title"/>
          </p:nvPr>
        </p:nvSpPr>
        <p:spPr/>
        <p:txBody>
          <a:bodyPr/>
          <a:lstStyle/>
          <a:p>
            <a:r>
              <a:rPr lang="en-GB" dirty="0"/>
              <a:t>Sustainable Forest Management</a:t>
            </a:r>
          </a:p>
        </p:txBody>
      </p:sp>
      <p:sp>
        <p:nvSpPr>
          <p:cNvPr id="3" name="Content Placeholder 2">
            <a:extLst>
              <a:ext uri="{FF2B5EF4-FFF2-40B4-BE49-F238E27FC236}">
                <a16:creationId xmlns:a16="http://schemas.microsoft.com/office/drawing/2014/main" id="{18DD62C6-FA98-37E1-BDD6-117D44A1EA64}"/>
              </a:ext>
            </a:extLst>
          </p:cNvPr>
          <p:cNvSpPr>
            <a:spLocks noGrp="1"/>
          </p:cNvSpPr>
          <p:nvPr>
            <p:ph idx="1"/>
          </p:nvPr>
        </p:nvSpPr>
        <p:spPr/>
        <p:txBody>
          <a:bodyPr/>
          <a:lstStyle/>
          <a:p>
            <a:r>
              <a:rPr lang="en-GB" dirty="0"/>
              <a:t>Sustainable Forest Management contains three main components:</a:t>
            </a:r>
          </a:p>
          <a:p>
            <a:pPr lvl="1"/>
            <a:r>
              <a:rPr lang="en-GB" dirty="0"/>
              <a:t> environmental, social and economic </a:t>
            </a:r>
          </a:p>
          <a:p>
            <a:pPr lvl="1"/>
            <a:endParaRPr lang="en-GB" dirty="0"/>
          </a:p>
          <a:p>
            <a:r>
              <a:rPr lang="en-GB" dirty="0"/>
              <a:t>Indicators and certification</a:t>
            </a:r>
          </a:p>
        </p:txBody>
      </p:sp>
    </p:spTree>
    <p:extLst>
      <p:ext uri="{BB962C8B-B14F-4D97-AF65-F5344CB8AC3E}">
        <p14:creationId xmlns:p14="http://schemas.microsoft.com/office/powerpoint/2010/main" val="302975586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199571-93CE-1AAB-4308-32466B7B1E3D}"/>
              </a:ext>
            </a:extLst>
          </p:cNvPr>
          <p:cNvSpPr>
            <a:spLocks noGrp="1"/>
          </p:cNvSpPr>
          <p:nvPr>
            <p:ph type="title"/>
          </p:nvPr>
        </p:nvSpPr>
        <p:spPr/>
        <p:txBody>
          <a:bodyPr/>
          <a:lstStyle/>
          <a:p>
            <a:r>
              <a:rPr lang="en-GB" dirty="0"/>
              <a:t>Sustainable fisheries</a:t>
            </a:r>
          </a:p>
        </p:txBody>
      </p:sp>
      <p:sp>
        <p:nvSpPr>
          <p:cNvPr id="3" name="Content Placeholder 2">
            <a:extLst>
              <a:ext uri="{FF2B5EF4-FFF2-40B4-BE49-F238E27FC236}">
                <a16:creationId xmlns:a16="http://schemas.microsoft.com/office/drawing/2014/main" id="{9AB8ED75-245F-1AFE-D7B4-7F94337A2BE1}"/>
              </a:ext>
            </a:extLst>
          </p:cNvPr>
          <p:cNvSpPr>
            <a:spLocks noGrp="1"/>
          </p:cNvSpPr>
          <p:nvPr>
            <p:ph idx="1"/>
          </p:nvPr>
        </p:nvSpPr>
        <p:spPr/>
        <p:txBody>
          <a:bodyPr/>
          <a:lstStyle/>
          <a:p>
            <a:pPr marL="0" indent="0">
              <a:buNone/>
            </a:pPr>
            <a:endParaRPr lang="en-GB" dirty="0"/>
          </a:p>
        </p:txBody>
      </p:sp>
      <p:pic>
        <p:nvPicPr>
          <p:cNvPr id="5" name="Picture 4">
            <a:extLst>
              <a:ext uri="{FF2B5EF4-FFF2-40B4-BE49-F238E27FC236}">
                <a16:creationId xmlns:a16="http://schemas.microsoft.com/office/drawing/2014/main" id="{41101BD9-7DA3-B078-648A-115AE49A4C10}"/>
              </a:ext>
            </a:extLst>
          </p:cNvPr>
          <p:cNvPicPr>
            <a:picLocks noChangeAspect="1"/>
          </p:cNvPicPr>
          <p:nvPr/>
        </p:nvPicPr>
        <p:blipFill rotWithShape="1">
          <a:blip r:embed="rId3"/>
          <a:srcRect t="11302" b="8063"/>
          <a:stretch/>
        </p:blipFill>
        <p:spPr>
          <a:xfrm>
            <a:off x="760100" y="1328056"/>
            <a:ext cx="10671800" cy="5529944"/>
          </a:xfrm>
          <a:prstGeom prst="rect">
            <a:avLst/>
          </a:prstGeom>
        </p:spPr>
      </p:pic>
    </p:spTree>
    <p:extLst>
      <p:ext uri="{BB962C8B-B14F-4D97-AF65-F5344CB8AC3E}">
        <p14:creationId xmlns:p14="http://schemas.microsoft.com/office/powerpoint/2010/main" val="252577385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4D4CF1-3A1E-0A82-6905-634C8C77AA81}"/>
              </a:ext>
            </a:extLst>
          </p:cNvPr>
          <p:cNvSpPr>
            <a:spLocks noGrp="1"/>
          </p:cNvSpPr>
          <p:nvPr>
            <p:ph type="title"/>
          </p:nvPr>
        </p:nvSpPr>
        <p:spPr/>
        <p:txBody>
          <a:bodyPr/>
          <a:lstStyle/>
          <a:p>
            <a:r>
              <a:rPr lang="en-GB" dirty="0"/>
              <a:t>Sustainable Fisheries</a:t>
            </a:r>
          </a:p>
        </p:txBody>
      </p:sp>
      <p:sp>
        <p:nvSpPr>
          <p:cNvPr id="3" name="Content Placeholder 2">
            <a:extLst>
              <a:ext uri="{FF2B5EF4-FFF2-40B4-BE49-F238E27FC236}">
                <a16:creationId xmlns:a16="http://schemas.microsoft.com/office/drawing/2014/main" id="{E8F16B10-795D-5C6D-E726-941335FCF8B2}"/>
              </a:ext>
            </a:extLst>
          </p:cNvPr>
          <p:cNvSpPr>
            <a:spLocks noGrp="1"/>
          </p:cNvSpPr>
          <p:nvPr>
            <p:ph idx="1"/>
          </p:nvPr>
        </p:nvSpPr>
        <p:spPr/>
        <p:txBody>
          <a:bodyPr/>
          <a:lstStyle/>
          <a:p>
            <a:r>
              <a:rPr lang="en-GB" dirty="0"/>
              <a:t>Marine protected areas (MPAs)</a:t>
            </a:r>
          </a:p>
          <a:p>
            <a:r>
              <a:rPr lang="en-GB" dirty="0"/>
              <a:t>Small-scale fisheries (SSF)</a:t>
            </a:r>
          </a:p>
        </p:txBody>
      </p:sp>
    </p:spTree>
    <p:extLst>
      <p:ext uri="{BB962C8B-B14F-4D97-AF65-F5344CB8AC3E}">
        <p14:creationId xmlns:p14="http://schemas.microsoft.com/office/powerpoint/2010/main" val="153752118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FF94E5-7739-8B18-D111-1735D5D0B508}"/>
              </a:ext>
            </a:extLst>
          </p:cNvPr>
          <p:cNvSpPr>
            <a:spLocks noGrp="1"/>
          </p:cNvSpPr>
          <p:nvPr>
            <p:ph type="title"/>
          </p:nvPr>
        </p:nvSpPr>
        <p:spPr/>
        <p:txBody>
          <a:bodyPr/>
          <a:lstStyle/>
          <a:p>
            <a:r>
              <a:rPr lang="en-GB" dirty="0"/>
              <a:t>Green Urban Development</a:t>
            </a:r>
          </a:p>
        </p:txBody>
      </p:sp>
      <p:sp>
        <p:nvSpPr>
          <p:cNvPr id="3" name="Content Placeholder 2">
            <a:extLst>
              <a:ext uri="{FF2B5EF4-FFF2-40B4-BE49-F238E27FC236}">
                <a16:creationId xmlns:a16="http://schemas.microsoft.com/office/drawing/2014/main" id="{48DE3B01-8AC2-565B-1FAC-5D69F0E61C76}"/>
              </a:ext>
            </a:extLst>
          </p:cNvPr>
          <p:cNvSpPr>
            <a:spLocks noGrp="1"/>
          </p:cNvSpPr>
          <p:nvPr>
            <p:ph idx="1"/>
          </p:nvPr>
        </p:nvSpPr>
        <p:spPr/>
        <p:txBody>
          <a:bodyPr/>
          <a:lstStyle/>
          <a:p>
            <a:r>
              <a:rPr lang="en-GB" dirty="0"/>
              <a:t>Green Cities and their benefits:</a:t>
            </a:r>
          </a:p>
          <a:p>
            <a:pPr lvl="1"/>
            <a:r>
              <a:rPr lang="en-GB" dirty="0"/>
              <a:t>economic benefits including agglomeration (where many things are brought together in one small area), lower infrastructure costs, reduced congestion costs;</a:t>
            </a:r>
          </a:p>
          <a:p>
            <a:pPr lvl="1"/>
            <a:r>
              <a:rPr lang="en-GB" dirty="0"/>
              <a:t>social benefits including creation of employment, poverty reduction, improved equity and quality of life;</a:t>
            </a:r>
          </a:p>
          <a:p>
            <a:pPr lvl="1"/>
            <a:r>
              <a:rPr lang="en-GB" dirty="0"/>
              <a:t>environmental benefits including reduced pollution and carbon emissions, improvements in public health, improvements in urban ecosystems.</a:t>
            </a:r>
          </a:p>
          <a:p>
            <a:pPr lvl="1"/>
            <a:endParaRPr lang="en-GB" dirty="0"/>
          </a:p>
          <a:p>
            <a:pPr marL="0" indent="0">
              <a:buNone/>
            </a:pPr>
            <a:r>
              <a:rPr lang="en-GB" dirty="0"/>
              <a:t>Examples cities – Copenhagen, Freiburg and London</a:t>
            </a:r>
          </a:p>
          <a:p>
            <a:pPr lvl="1"/>
            <a:endParaRPr lang="en-GB" dirty="0"/>
          </a:p>
          <a:p>
            <a:pPr lvl="1"/>
            <a:endParaRPr lang="en-GB" dirty="0"/>
          </a:p>
          <a:p>
            <a:endParaRPr lang="en-GB" dirty="0"/>
          </a:p>
        </p:txBody>
      </p:sp>
    </p:spTree>
    <p:extLst>
      <p:ext uri="{BB962C8B-B14F-4D97-AF65-F5344CB8AC3E}">
        <p14:creationId xmlns:p14="http://schemas.microsoft.com/office/powerpoint/2010/main" val="46035103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3E0C4E-9F92-A828-76EB-D4239AAF6703}"/>
              </a:ext>
            </a:extLst>
          </p:cNvPr>
          <p:cNvSpPr>
            <a:spLocks noGrp="1"/>
          </p:cNvSpPr>
          <p:nvPr>
            <p:ph type="title"/>
          </p:nvPr>
        </p:nvSpPr>
        <p:spPr/>
        <p:txBody>
          <a:bodyPr/>
          <a:lstStyle/>
          <a:p>
            <a:r>
              <a:rPr lang="en-GB" dirty="0"/>
              <a:t>Sustainable consumption and production</a:t>
            </a:r>
          </a:p>
        </p:txBody>
      </p:sp>
      <p:sp>
        <p:nvSpPr>
          <p:cNvPr id="3" name="Content Placeholder 2">
            <a:extLst>
              <a:ext uri="{FF2B5EF4-FFF2-40B4-BE49-F238E27FC236}">
                <a16:creationId xmlns:a16="http://schemas.microsoft.com/office/drawing/2014/main" id="{D642C581-EB93-4395-E5EF-9829D3393B3C}"/>
              </a:ext>
            </a:extLst>
          </p:cNvPr>
          <p:cNvSpPr>
            <a:spLocks noGrp="1"/>
          </p:cNvSpPr>
          <p:nvPr>
            <p:ph idx="1"/>
          </p:nvPr>
        </p:nvSpPr>
        <p:spPr/>
        <p:txBody>
          <a:bodyPr>
            <a:normAutofit/>
          </a:bodyPr>
          <a:lstStyle/>
          <a:p>
            <a:r>
              <a:rPr lang="en-GB" dirty="0"/>
              <a:t>Means of encouraging sustainable consumption:</a:t>
            </a:r>
          </a:p>
          <a:p>
            <a:pPr lvl="1"/>
            <a:r>
              <a:rPr lang="en-GB" dirty="0"/>
              <a:t>Sustainable consumption needs to become part of daily life;</a:t>
            </a:r>
          </a:p>
          <a:p>
            <a:pPr lvl="1"/>
            <a:r>
              <a:rPr lang="en-GB" dirty="0"/>
              <a:t>Integrating SCP principles into everyday patterns of behaviour is a major policy challenge for governments;</a:t>
            </a:r>
          </a:p>
          <a:p>
            <a:pPr lvl="1"/>
            <a:r>
              <a:rPr lang="en-GB" dirty="0"/>
              <a:t>Eco-labelling;</a:t>
            </a:r>
          </a:p>
          <a:p>
            <a:pPr lvl="1"/>
            <a:r>
              <a:rPr lang="en-GB" dirty="0"/>
              <a:t>One of the mantras of the sustainable consumption movement is the 3Rs: ‘reduce, reuse, recycle’ ;</a:t>
            </a:r>
          </a:p>
          <a:p>
            <a:pPr lvl="1"/>
            <a:r>
              <a:rPr lang="en-GB" dirty="0"/>
              <a:t>Education and awareness-raising play a major role in bringing about behaviour change towards SCP.</a:t>
            </a:r>
          </a:p>
          <a:p>
            <a:pPr lvl="1"/>
            <a:endParaRPr lang="en-GB" dirty="0"/>
          </a:p>
        </p:txBody>
      </p:sp>
    </p:spTree>
    <p:extLst>
      <p:ext uri="{BB962C8B-B14F-4D97-AF65-F5344CB8AC3E}">
        <p14:creationId xmlns:p14="http://schemas.microsoft.com/office/powerpoint/2010/main" val="345047631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2B97F24A-32CE-4C1C-A50D-3016B394DC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2FCAD90-DF6B-1902-4788-998FD7EE89D2}"/>
              </a:ext>
            </a:extLst>
          </p:cNvPr>
          <p:cNvSpPr>
            <a:spLocks noGrp="1"/>
          </p:cNvSpPr>
          <p:nvPr>
            <p:ph type="title"/>
          </p:nvPr>
        </p:nvSpPr>
        <p:spPr>
          <a:xfrm>
            <a:off x="630936" y="639520"/>
            <a:ext cx="3429000" cy="1719072"/>
          </a:xfrm>
        </p:spPr>
        <p:txBody>
          <a:bodyPr anchor="b">
            <a:normAutofit/>
          </a:bodyPr>
          <a:lstStyle/>
          <a:p>
            <a:r>
              <a:rPr lang="en-GB" sz="3800" dirty="0"/>
              <a:t>Sustainable consumption and production</a:t>
            </a:r>
          </a:p>
        </p:txBody>
      </p:sp>
      <p:sp>
        <p:nvSpPr>
          <p:cNvPr id="12" name="sketch line">
            <a:extLst>
              <a:ext uri="{FF2B5EF4-FFF2-40B4-BE49-F238E27FC236}">
                <a16:creationId xmlns:a16="http://schemas.microsoft.com/office/drawing/2014/main" id="{CD8B4F24-440B-49E9-B85D-733523DC06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573756"/>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B4F47B49-D00A-F1D6-1A3D-1B37564853C4}"/>
              </a:ext>
            </a:extLst>
          </p:cNvPr>
          <p:cNvSpPr>
            <a:spLocks noGrp="1"/>
          </p:cNvSpPr>
          <p:nvPr>
            <p:ph idx="1"/>
          </p:nvPr>
        </p:nvSpPr>
        <p:spPr>
          <a:xfrm>
            <a:off x="630936" y="2807208"/>
            <a:ext cx="3429000" cy="3410712"/>
          </a:xfrm>
        </p:spPr>
        <p:txBody>
          <a:bodyPr anchor="t">
            <a:normAutofit/>
          </a:bodyPr>
          <a:lstStyle/>
          <a:p>
            <a:r>
              <a:rPr lang="en-GB" sz="2200" dirty="0"/>
              <a:t>Sustainable production: </a:t>
            </a:r>
          </a:p>
          <a:p>
            <a:pPr marL="0" indent="0">
              <a:buNone/>
            </a:pPr>
            <a:r>
              <a:rPr lang="en-GB" sz="2200" dirty="0"/>
              <a:t>industrial ecology</a:t>
            </a:r>
          </a:p>
          <a:p>
            <a:endParaRPr lang="en-GB" sz="2200" dirty="0"/>
          </a:p>
        </p:txBody>
      </p:sp>
      <p:pic>
        <p:nvPicPr>
          <p:cNvPr id="5" name="Picture 4">
            <a:extLst>
              <a:ext uri="{FF2B5EF4-FFF2-40B4-BE49-F238E27FC236}">
                <a16:creationId xmlns:a16="http://schemas.microsoft.com/office/drawing/2014/main" id="{F2063CA3-39AA-2EE6-B16E-D612DC8DF1F9}"/>
              </a:ext>
            </a:extLst>
          </p:cNvPr>
          <p:cNvPicPr>
            <a:picLocks noChangeAspect="1"/>
          </p:cNvPicPr>
          <p:nvPr/>
        </p:nvPicPr>
        <p:blipFill rotWithShape="1">
          <a:blip r:embed="rId3"/>
          <a:srcRect l="20477" t="17651" r="21093" b="-1270"/>
          <a:stretch/>
        </p:blipFill>
        <p:spPr>
          <a:xfrm>
            <a:off x="4819282" y="78935"/>
            <a:ext cx="7372718" cy="6779065"/>
          </a:xfrm>
          <a:prstGeom prst="rect">
            <a:avLst/>
          </a:prstGeom>
        </p:spPr>
      </p:pic>
      <p:sp>
        <p:nvSpPr>
          <p:cNvPr id="7" name="TextBox 6">
            <a:extLst>
              <a:ext uri="{FF2B5EF4-FFF2-40B4-BE49-F238E27FC236}">
                <a16:creationId xmlns:a16="http://schemas.microsoft.com/office/drawing/2014/main" id="{15487D11-7356-82FD-181E-8F8E2CD57151}"/>
              </a:ext>
            </a:extLst>
          </p:cNvPr>
          <p:cNvSpPr txBox="1"/>
          <p:nvPr/>
        </p:nvSpPr>
        <p:spPr>
          <a:xfrm>
            <a:off x="557349" y="4937649"/>
            <a:ext cx="6096000" cy="369332"/>
          </a:xfrm>
          <a:prstGeom prst="rect">
            <a:avLst/>
          </a:prstGeom>
          <a:noFill/>
        </p:spPr>
        <p:txBody>
          <a:bodyPr wrap="square">
            <a:spAutoFit/>
          </a:bodyPr>
          <a:lstStyle/>
          <a:p>
            <a:r>
              <a:rPr lang="en-GB" dirty="0"/>
              <a:t>Newton, </a:t>
            </a:r>
            <a:r>
              <a:rPr lang="en-GB" dirty="0" err="1"/>
              <a:t>Cantarello</a:t>
            </a:r>
            <a:r>
              <a:rPr lang="en-GB" dirty="0"/>
              <a:t> (2014)</a:t>
            </a:r>
          </a:p>
        </p:txBody>
      </p:sp>
    </p:spTree>
    <p:extLst>
      <p:ext uri="{BB962C8B-B14F-4D97-AF65-F5344CB8AC3E}">
        <p14:creationId xmlns:p14="http://schemas.microsoft.com/office/powerpoint/2010/main" val="338290386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53BE06F-4020-D16C-4156-C241F2C76467}"/>
              </a:ext>
            </a:extLst>
          </p:cNvPr>
          <p:cNvSpPr>
            <a:spLocks noGrp="1"/>
          </p:cNvSpPr>
          <p:nvPr>
            <p:ph type="title"/>
          </p:nvPr>
        </p:nvSpPr>
        <p:spPr>
          <a:xfrm>
            <a:off x="640080" y="325369"/>
            <a:ext cx="4368602" cy="1956841"/>
          </a:xfrm>
        </p:spPr>
        <p:txBody>
          <a:bodyPr anchor="b">
            <a:normAutofit/>
          </a:bodyPr>
          <a:lstStyle/>
          <a:p>
            <a:r>
              <a:rPr lang="en-GB" sz="4200"/>
              <a:t>Sustainable consumption and production</a:t>
            </a:r>
          </a:p>
        </p:txBody>
      </p:sp>
      <p:sp>
        <p:nvSpPr>
          <p:cNvPr id="12"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771D6B9C-B349-CC6F-B9BD-F8694441A5D5}"/>
              </a:ext>
            </a:extLst>
          </p:cNvPr>
          <p:cNvSpPr>
            <a:spLocks noGrp="1"/>
          </p:cNvSpPr>
          <p:nvPr>
            <p:ph idx="1"/>
          </p:nvPr>
        </p:nvSpPr>
        <p:spPr>
          <a:xfrm>
            <a:off x="640080" y="2872899"/>
            <a:ext cx="4243589" cy="3320668"/>
          </a:xfrm>
        </p:spPr>
        <p:txBody>
          <a:bodyPr>
            <a:normAutofit/>
          </a:bodyPr>
          <a:lstStyle/>
          <a:p>
            <a:pPr marL="0" indent="0">
              <a:buNone/>
            </a:pPr>
            <a:r>
              <a:rPr lang="en-GB" sz="2200"/>
              <a:t>Sustainable production: industrial ecology</a:t>
            </a:r>
          </a:p>
          <a:p>
            <a:endParaRPr lang="en-GB" sz="2200"/>
          </a:p>
        </p:txBody>
      </p:sp>
      <p:pic>
        <p:nvPicPr>
          <p:cNvPr id="5" name="Picture 4">
            <a:extLst>
              <a:ext uri="{FF2B5EF4-FFF2-40B4-BE49-F238E27FC236}">
                <a16:creationId xmlns:a16="http://schemas.microsoft.com/office/drawing/2014/main" id="{85272F5C-CB09-7C34-E7AF-453B5B576E48}"/>
              </a:ext>
            </a:extLst>
          </p:cNvPr>
          <p:cNvPicPr>
            <a:picLocks noChangeAspect="1"/>
          </p:cNvPicPr>
          <p:nvPr/>
        </p:nvPicPr>
        <p:blipFill rotWithShape="1">
          <a:blip r:embed="rId3"/>
          <a:srcRect l="12691" r="22865" b="1"/>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
        <p:nvSpPr>
          <p:cNvPr id="7" name="TextBox 6">
            <a:extLst>
              <a:ext uri="{FF2B5EF4-FFF2-40B4-BE49-F238E27FC236}">
                <a16:creationId xmlns:a16="http://schemas.microsoft.com/office/drawing/2014/main" id="{62B0EA4B-B2AC-0D00-7B71-8919503A6769}"/>
              </a:ext>
            </a:extLst>
          </p:cNvPr>
          <p:cNvSpPr txBox="1"/>
          <p:nvPr/>
        </p:nvSpPr>
        <p:spPr>
          <a:xfrm>
            <a:off x="1835669" y="5458488"/>
            <a:ext cx="6096000" cy="369332"/>
          </a:xfrm>
          <a:prstGeom prst="rect">
            <a:avLst/>
          </a:prstGeom>
          <a:noFill/>
        </p:spPr>
        <p:txBody>
          <a:bodyPr wrap="square">
            <a:spAutoFit/>
          </a:bodyPr>
          <a:lstStyle/>
          <a:p>
            <a:r>
              <a:rPr lang="en-GB" dirty="0"/>
              <a:t>Newton, </a:t>
            </a:r>
            <a:r>
              <a:rPr lang="en-GB" dirty="0" err="1"/>
              <a:t>Cantarello</a:t>
            </a:r>
            <a:r>
              <a:rPr lang="en-GB" dirty="0"/>
              <a:t> (2014)</a:t>
            </a:r>
          </a:p>
        </p:txBody>
      </p:sp>
    </p:spTree>
    <p:extLst>
      <p:ext uri="{BB962C8B-B14F-4D97-AF65-F5344CB8AC3E}">
        <p14:creationId xmlns:p14="http://schemas.microsoft.com/office/powerpoint/2010/main" val="387703739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60FA57-916E-1E13-AE5C-EB560F0E0B89}"/>
              </a:ext>
            </a:extLst>
          </p:cNvPr>
          <p:cNvSpPr>
            <a:spLocks noGrp="1"/>
          </p:cNvSpPr>
          <p:nvPr>
            <p:ph type="title"/>
          </p:nvPr>
        </p:nvSpPr>
        <p:spPr/>
        <p:txBody>
          <a:bodyPr/>
          <a:lstStyle/>
          <a:p>
            <a:r>
              <a:rPr lang="en-GB" dirty="0"/>
              <a:t>Green Business</a:t>
            </a:r>
          </a:p>
        </p:txBody>
      </p:sp>
      <p:sp>
        <p:nvSpPr>
          <p:cNvPr id="3" name="Content Placeholder 2">
            <a:extLst>
              <a:ext uri="{FF2B5EF4-FFF2-40B4-BE49-F238E27FC236}">
                <a16:creationId xmlns:a16="http://schemas.microsoft.com/office/drawing/2014/main" id="{E3BD2D73-585B-B538-6795-6320D5CD4D46}"/>
              </a:ext>
            </a:extLst>
          </p:cNvPr>
          <p:cNvSpPr>
            <a:spLocks noGrp="1"/>
          </p:cNvSpPr>
          <p:nvPr>
            <p:ph idx="1"/>
          </p:nvPr>
        </p:nvSpPr>
        <p:spPr>
          <a:xfrm>
            <a:off x="263434" y="1690688"/>
            <a:ext cx="4595949" cy="4351338"/>
          </a:xfrm>
        </p:spPr>
        <p:txBody>
          <a:bodyPr>
            <a:normAutofit fontScale="92500" lnSpcReduction="10000"/>
          </a:bodyPr>
          <a:lstStyle/>
          <a:p>
            <a:r>
              <a:rPr lang="en-GB" dirty="0"/>
              <a:t>Environmental management systems (EMS)</a:t>
            </a:r>
          </a:p>
          <a:p>
            <a:pPr marL="0" indent="0">
              <a:buNone/>
            </a:pPr>
            <a:r>
              <a:rPr lang="en-GB" dirty="0"/>
              <a:t>If successful, an EMS does the following:</a:t>
            </a:r>
          </a:p>
          <a:p>
            <a:r>
              <a:rPr lang="en-GB" sz="2100" dirty="0"/>
              <a:t>delivers continual improvement of environmental performance;</a:t>
            </a:r>
          </a:p>
          <a:p>
            <a:r>
              <a:rPr lang="en-GB" sz="2100" dirty="0"/>
              <a:t>enables a systematic and consistent approach to address environmental concerns</a:t>
            </a:r>
          </a:p>
          <a:p>
            <a:r>
              <a:rPr lang="en-GB" sz="2100" dirty="0"/>
              <a:t>regulatory compliance, </a:t>
            </a:r>
          </a:p>
          <a:p>
            <a:r>
              <a:rPr lang="en-GB" sz="2100" dirty="0"/>
              <a:t>contributes to increased efficiency, </a:t>
            </a:r>
          </a:p>
          <a:p>
            <a:r>
              <a:rPr lang="en-GB" sz="2100" dirty="0"/>
              <a:t>establishes credentials</a:t>
            </a:r>
            <a:endParaRPr lang="en-GB" dirty="0"/>
          </a:p>
          <a:p>
            <a:endParaRPr lang="en-GB" dirty="0"/>
          </a:p>
        </p:txBody>
      </p:sp>
      <p:pic>
        <p:nvPicPr>
          <p:cNvPr id="5" name="Picture 4">
            <a:extLst>
              <a:ext uri="{FF2B5EF4-FFF2-40B4-BE49-F238E27FC236}">
                <a16:creationId xmlns:a16="http://schemas.microsoft.com/office/drawing/2014/main" id="{3351943F-4F70-ACD2-EB61-7F86596B539B}"/>
              </a:ext>
            </a:extLst>
          </p:cNvPr>
          <p:cNvPicPr>
            <a:picLocks noChangeAspect="1"/>
          </p:cNvPicPr>
          <p:nvPr/>
        </p:nvPicPr>
        <p:blipFill rotWithShape="1">
          <a:blip r:embed="rId3"/>
          <a:srcRect l="23642" t="21841" r="11809" b="22286"/>
          <a:stretch/>
        </p:blipFill>
        <p:spPr>
          <a:xfrm>
            <a:off x="4834380" y="1382633"/>
            <a:ext cx="7357620" cy="4092734"/>
          </a:xfrm>
          <a:prstGeom prst="rect">
            <a:avLst/>
          </a:prstGeom>
        </p:spPr>
      </p:pic>
      <p:sp>
        <p:nvSpPr>
          <p:cNvPr id="7" name="TextBox 6">
            <a:extLst>
              <a:ext uri="{FF2B5EF4-FFF2-40B4-BE49-F238E27FC236}">
                <a16:creationId xmlns:a16="http://schemas.microsoft.com/office/drawing/2014/main" id="{88610942-30F9-7BBD-454A-E5B0B4C2ED1E}"/>
              </a:ext>
            </a:extLst>
          </p:cNvPr>
          <p:cNvSpPr txBox="1"/>
          <p:nvPr/>
        </p:nvSpPr>
        <p:spPr>
          <a:xfrm>
            <a:off x="5608320" y="6042026"/>
            <a:ext cx="6320246" cy="461665"/>
          </a:xfrm>
          <a:prstGeom prst="rect">
            <a:avLst/>
          </a:prstGeom>
          <a:noFill/>
        </p:spPr>
        <p:txBody>
          <a:bodyPr wrap="square">
            <a:spAutoFit/>
          </a:bodyPr>
          <a:lstStyle/>
          <a:p>
            <a:r>
              <a:rPr lang="en-GB" sz="1200" dirty="0"/>
              <a:t>Illustration of the key elements and process constituting an environmental management system (EMS), as typically employed when following the ISO 14001 EMS standard</a:t>
            </a:r>
          </a:p>
        </p:txBody>
      </p:sp>
    </p:spTree>
    <p:extLst>
      <p:ext uri="{BB962C8B-B14F-4D97-AF65-F5344CB8AC3E}">
        <p14:creationId xmlns:p14="http://schemas.microsoft.com/office/powerpoint/2010/main" val="285720833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7B1079-2D2F-9941-8A7A-AA93910A0B81}"/>
              </a:ext>
            </a:extLst>
          </p:cNvPr>
          <p:cNvSpPr>
            <a:spLocks noGrp="1"/>
          </p:cNvSpPr>
          <p:nvPr>
            <p:ph type="title"/>
          </p:nvPr>
        </p:nvSpPr>
        <p:spPr/>
        <p:txBody>
          <a:bodyPr/>
          <a:lstStyle/>
          <a:p>
            <a:r>
              <a:rPr lang="en-GB" dirty="0"/>
              <a:t>Green Business</a:t>
            </a:r>
          </a:p>
        </p:txBody>
      </p:sp>
      <p:sp>
        <p:nvSpPr>
          <p:cNvPr id="3" name="Content Placeholder 2">
            <a:extLst>
              <a:ext uri="{FF2B5EF4-FFF2-40B4-BE49-F238E27FC236}">
                <a16:creationId xmlns:a16="http://schemas.microsoft.com/office/drawing/2014/main" id="{48DE128B-24AF-D489-9267-E2D317B786A3}"/>
              </a:ext>
            </a:extLst>
          </p:cNvPr>
          <p:cNvSpPr>
            <a:spLocks noGrp="1"/>
          </p:cNvSpPr>
          <p:nvPr>
            <p:ph idx="1"/>
          </p:nvPr>
        </p:nvSpPr>
        <p:spPr/>
        <p:txBody>
          <a:bodyPr>
            <a:normAutofit/>
          </a:bodyPr>
          <a:lstStyle/>
          <a:p>
            <a:pPr marL="0" indent="0">
              <a:buNone/>
            </a:pPr>
            <a:r>
              <a:rPr lang="en-GB" dirty="0"/>
              <a:t>Corporate social responsibility (CSR)</a:t>
            </a:r>
          </a:p>
          <a:p>
            <a:pPr marL="0" indent="0">
              <a:buNone/>
            </a:pPr>
            <a:endParaRPr lang="en-GB" dirty="0"/>
          </a:p>
          <a:p>
            <a:pPr marL="0" indent="0">
              <a:buNone/>
            </a:pPr>
            <a:r>
              <a:rPr lang="en-GB" dirty="0"/>
              <a:t>There are a number of national and global initiatives underway to encourage CSR among businesses, which include:</a:t>
            </a:r>
          </a:p>
          <a:p>
            <a:pPr lvl="1"/>
            <a:r>
              <a:rPr lang="en-GB" dirty="0"/>
              <a:t>The United Nations Global Compact (www.unglobalcompact.org);</a:t>
            </a:r>
          </a:p>
          <a:p>
            <a:pPr lvl="1"/>
            <a:r>
              <a:rPr lang="en-GB" dirty="0"/>
              <a:t>The Global Leadership Network (www.gln-online.org);</a:t>
            </a:r>
          </a:p>
          <a:p>
            <a:pPr lvl="1"/>
            <a:r>
              <a:rPr lang="en-GB" dirty="0"/>
              <a:t>The European Business Network for Corporate Social Responsibility (</a:t>
            </a:r>
            <a:r>
              <a:rPr lang="en-GB" dirty="0">
                <a:hlinkClick r:id="rId3"/>
              </a:rPr>
              <a:t>www.csreurope.org</a:t>
            </a:r>
            <a:r>
              <a:rPr lang="en-GB" dirty="0"/>
              <a:t>);</a:t>
            </a:r>
          </a:p>
          <a:p>
            <a:pPr lvl="1"/>
            <a:r>
              <a:rPr lang="en-GB" dirty="0"/>
              <a:t>ISO 26000.</a:t>
            </a:r>
          </a:p>
        </p:txBody>
      </p:sp>
    </p:spTree>
    <p:extLst>
      <p:ext uri="{BB962C8B-B14F-4D97-AF65-F5344CB8AC3E}">
        <p14:creationId xmlns:p14="http://schemas.microsoft.com/office/powerpoint/2010/main" val="255135705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0288C6B4-AFC3-407F-A595-EFFD38D4CC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2" name="Freeform: Shape 11">
            <a:extLst>
              <a:ext uri="{FF2B5EF4-FFF2-40B4-BE49-F238E27FC236}">
                <a16:creationId xmlns:a16="http://schemas.microsoft.com/office/drawing/2014/main" id="{CF236821-17FE-429B-8D2C-08E13A64EA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455673" cy="6858000"/>
          </a:xfrm>
          <a:custGeom>
            <a:avLst/>
            <a:gdLst>
              <a:gd name="connsiteX0" fmla="*/ 0 w 4455673"/>
              <a:gd name="connsiteY0" fmla="*/ 0 h 6858000"/>
              <a:gd name="connsiteX1" fmla="*/ 3242695 w 4455673"/>
              <a:gd name="connsiteY1" fmla="*/ 0 h 6858000"/>
              <a:gd name="connsiteX2" fmla="*/ 3305678 w 4455673"/>
              <a:gd name="connsiteY2" fmla="*/ 69271 h 6858000"/>
              <a:gd name="connsiteX3" fmla="*/ 4455673 w 4455673"/>
              <a:gd name="connsiteY3" fmla="*/ 3429000 h 6858000"/>
              <a:gd name="connsiteX4" fmla="*/ 3305678 w 4455673"/>
              <a:gd name="connsiteY4" fmla="*/ 6788730 h 6858000"/>
              <a:gd name="connsiteX5" fmla="*/ 3242695 w 4455673"/>
              <a:gd name="connsiteY5" fmla="*/ 6858000 h 6858000"/>
              <a:gd name="connsiteX6" fmla="*/ 0 w 4455673"/>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55673" h="6858000">
                <a:moveTo>
                  <a:pt x="0" y="0"/>
                </a:moveTo>
                <a:lnTo>
                  <a:pt x="3242695" y="0"/>
                </a:lnTo>
                <a:lnTo>
                  <a:pt x="3305678" y="69271"/>
                </a:lnTo>
                <a:cubicBezTo>
                  <a:pt x="4016204" y="929100"/>
                  <a:pt x="4455673" y="2116944"/>
                  <a:pt x="4455673" y="3429000"/>
                </a:cubicBezTo>
                <a:cubicBezTo>
                  <a:pt x="4455673" y="4741056"/>
                  <a:pt x="4016204" y="5928900"/>
                  <a:pt x="3305678" y="6788730"/>
                </a:cubicBezTo>
                <a:lnTo>
                  <a:pt x="3242695" y="6858000"/>
                </a:lnTo>
                <a:lnTo>
                  <a:pt x="0" y="6858000"/>
                </a:lnTo>
                <a:close/>
              </a:path>
            </a:pathLst>
          </a:custGeom>
          <a:ln w="9525">
            <a:solidFill>
              <a:srgbClr val="EFEFEF"/>
            </a:solidFill>
          </a:ln>
          <a:effectLst>
            <a:outerShdw blurRad="88900" dist="38100" algn="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4" name="Freeform: Shape 13">
            <a:extLst>
              <a:ext uri="{FF2B5EF4-FFF2-40B4-BE49-F238E27FC236}">
                <a16:creationId xmlns:a16="http://schemas.microsoft.com/office/drawing/2014/main" id="{C0BDBCD2-E081-43AB-9119-C55465E597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446529" cy="6858000"/>
          </a:xfrm>
          <a:custGeom>
            <a:avLst/>
            <a:gdLst>
              <a:gd name="connsiteX0" fmla="*/ 0 w 4446529"/>
              <a:gd name="connsiteY0" fmla="*/ 0 h 6858000"/>
              <a:gd name="connsiteX1" fmla="*/ 3233551 w 4446529"/>
              <a:gd name="connsiteY1" fmla="*/ 0 h 6858000"/>
              <a:gd name="connsiteX2" fmla="*/ 3296534 w 4446529"/>
              <a:gd name="connsiteY2" fmla="*/ 69271 h 6858000"/>
              <a:gd name="connsiteX3" fmla="*/ 4446529 w 4446529"/>
              <a:gd name="connsiteY3" fmla="*/ 3429000 h 6858000"/>
              <a:gd name="connsiteX4" fmla="*/ 3296534 w 4446529"/>
              <a:gd name="connsiteY4" fmla="*/ 6788730 h 6858000"/>
              <a:gd name="connsiteX5" fmla="*/ 3233551 w 4446529"/>
              <a:gd name="connsiteY5" fmla="*/ 6858000 h 6858000"/>
              <a:gd name="connsiteX6" fmla="*/ 0 w 4446529"/>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46529" h="6858000">
                <a:moveTo>
                  <a:pt x="0" y="0"/>
                </a:moveTo>
                <a:lnTo>
                  <a:pt x="3233551" y="0"/>
                </a:lnTo>
                <a:lnTo>
                  <a:pt x="3296534" y="69271"/>
                </a:lnTo>
                <a:cubicBezTo>
                  <a:pt x="4007060" y="929100"/>
                  <a:pt x="4446529" y="2116944"/>
                  <a:pt x="4446529" y="3429000"/>
                </a:cubicBezTo>
                <a:cubicBezTo>
                  <a:pt x="4446529" y="4741056"/>
                  <a:pt x="4007060" y="5928900"/>
                  <a:pt x="3296534" y="6788730"/>
                </a:cubicBezTo>
                <a:lnTo>
                  <a:pt x="3233551"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3E5B88E4-1E1F-252A-C622-D983DC164E30}"/>
              </a:ext>
            </a:extLst>
          </p:cNvPr>
          <p:cNvSpPr>
            <a:spLocks noGrp="1"/>
          </p:cNvSpPr>
          <p:nvPr>
            <p:ph type="title"/>
          </p:nvPr>
        </p:nvSpPr>
        <p:spPr>
          <a:xfrm>
            <a:off x="371094" y="1161288"/>
            <a:ext cx="3438144" cy="1239012"/>
          </a:xfrm>
        </p:spPr>
        <p:txBody>
          <a:bodyPr anchor="ctr">
            <a:normAutofit/>
          </a:bodyPr>
          <a:lstStyle/>
          <a:p>
            <a:r>
              <a:rPr lang="en-GB" sz="2400"/>
              <a:t>Sustainability frameworks and approaches</a:t>
            </a:r>
            <a:br>
              <a:rPr lang="en-GB" sz="2400"/>
            </a:br>
            <a:endParaRPr lang="en-GB" sz="2400"/>
          </a:p>
        </p:txBody>
      </p:sp>
      <p:sp>
        <p:nvSpPr>
          <p:cNvPr id="16" name="Rectangle 15">
            <a:extLst>
              <a:ext uri="{FF2B5EF4-FFF2-40B4-BE49-F238E27FC236}">
                <a16:creationId xmlns:a16="http://schemas.microsoft.com/office/drawing/2014/main" id="{98E79BE4-34FE-485A-98A5-92CE8F7C47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426546"/>
            <a:ext cx="128016" cy="653903"/>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1" name="Rectangle 20">
            <a:extLst>
              <a:ext uri="{FF2B5EF4-FFF2-40B4-BE49-F238E27FC236}">
                <a16:creationId xmlns:a16="http://schemas.microsoft.com/office/drawing/2014/main" id="{7A5F0580-5EE9-419F-96EE-B6529EF6E7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95893" y="2443480"/>
            <a:ext cx="338328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CE4FF5FD-1148-7D4D-4378-DA6195226E7F}"/>
              </a:ext>
            </a:extLst>
          </p:cNvPr>
          <p:cNvSpPr>
            <a:spLocks noGrp="1"/>
          </p:cNvSpPr>
          <p:nvPr>
            <p:ph idx="1"/>
          </p:nvPr>
        </p:nvSpPr>
        <p:spPr>
          <a:xfrm>
            <a:off x="371094" y="2718054"/>
            <a:ext cx="3438906" cy="3207258"/>
          </a:xfrm>
        </p:spPr>
        <p:txBody>
          <a:bodyPr anchor="t">
            <a:normAutofit/>
          </a:bodyPr>
          <a:lstStyle/>
          <a:p>
            <a:pPr marL="0" indent="0">
              <a:buNone/>
            </a:pPr>
            <a:r>
              <a:rPr lang="en-GB" sz="1700"/>
              <a:t>The Sustainable Livelihood Framework (SLF)</a:t>
            </a:r>
          </a:p>
          <a:p>
            <a:pPr marL="0" indent="0">
              <a:buNone/>
            </a:pPr>
            <a:r>
              <a:rPr lang="en-GB" sz="1700"/>
              <a:t>Five different types of capital asset are considered: natural, physical, human, financial and social </a:t>
            </a:r>
          </a:p>
          <a:p>
            <a:pPr marL="0" indent="0">
              <a:buNone/>
            </a:pPr>
            <a:endParaRPr lang="en-GB" sz="1700"/>
          </a:p>
        </p:txBody>
      </p:sp>
      <p:pic>
        <p:nvPicPr>
          <p:cNvPr id="5" name="Picture 4">
            <a:extLst>
              <a:ext uri="{FF2B5EF4-FFF2-40B4-BE49-F238E27FC236}">
                <a16:creationId xmlns:a16="http://schemas.microsoft.com/office/drawing/2014/main" id="{B71F536D-958B-B5A0-2EF2-2A49A64AE08A}"/>
              </a:ext>
            </a:extLst>
          </p:cNvPr>
          <p:cNvPicPr>
            <a:picLocks noChangeAspect="1"/>
          </p:cNvPicPr>
          <p:nvPr/>
        </p:nvPicPr>
        <p:blipFill rotWithShape="1">
          <a:blip r:embed="rId3"/>
          <a:srcRect t="26621" b="15428"/>
          <a:stretch/>
        </p:blipFill>
        <p:spPr>
          <a:xfrm>
            <a:off x="3779173" y="1255597"/>
            <a:ext cx="8044019" cy="5168282"/>
          </a:xfrm>
          <a:prstGeom prst="rect">
            <a:avLst/>
          </a:prstGeom>
        </p:spPr>
      </p:pic>
    </p:spTree>
    <p:extLst>
      <p:ext uri="{BB962C8B-B14F-4D97-AF65-F5344CB8AC3E}">
        <p14:creationId xmlns:p14="http://schemas.microsoft.com/office/powerpoint/2010/main" val="36470320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8C05BF-14D4-14F7-243D-AFF736CC031A}"/>
              </a:ext>
            </a:extLst>
          </p:cNvPr>
          <p:cNvSpPr>
            <a:spLocks noGrp="1"/>
          </p:cNvSpPr>
          <p:nvPr>
            <p:ph type="title"/>
          </p:nvPr>
        </p:nvSpPr>
        <p:spPr/>
        <p:txBody>
          <a:bodyPr/>
          <a:lstStyle/>
          <a:p>
            <a:r>
              <a:rPr lang="en-GB" dirty="0"/>
              <a:t>Application of the ‘five capitals' framework</a:t>
            </a:r>
          </a:p>
        </p:txBody>
      </p:sp>
      <p:pic>
        <p:nvPicPr>
          <p:cNvPr id="5" name="Picture 4">
            <a:extLst>
              <a:ext uri="{FF2B5EF4-FFF2-40B4-BE49-F238E27FC236}">
                <a16:creationId xmlns:a16="http://schemas.microsoft.com/office/drawing/2014/main" id="{A724F375-0050-8990-87C3-F86357E03794}"/>
              </a:ext>
            </a:extLst>
          </p:cNvPr>
          <p:cNvPicPr>
            <a:picLocks noChangeAspect="1"/>
          </p:cNvPicPr>
          <p:nvPr/>
        </p:nvPicPr>
        <p:blipFill rotWithShape="1">
          <a:blip r:embed="rId3"/>
          <a:srcRect l="22500" t="12716" r="21357" b="-1"/>
          <a:stretch/>
        </p:blipFill>
        <p:spPr>
          <a:xfrm>
            <a:off x="103893" y="1273334"/>
            <a:ext cx="5654527" cy="5584666"/>
          </a:xfrm>
          <a:prstGeom prst="rect">
            <a:avLst/>
          </a:prstGeom>
        </p:spPr>
      </p:pic>
      <p:sp>
        <p:nvSpPr>
          <p:cNvPr id="7" name="TextBox 6">
            <a:extLst>
              <a:ext uri="{FF2B5EF4-FFF2-40B4-BE49-F238E27FC236}">
                <a16:creationId xmlns:a16="http://schemas.microsoft.com/office/drawing/2014/main" id="{1026F9EF-683D-CDE4-B3DF-397712751F35}"/>
              </a:ext>
            </a:extLst>
          </p:cNvPr>
          <p:cNvSpPr txBox="1"/>
          <p:nvPr/>
        </p:nvSpPr>
        <p:spPr>
          <a:xfrm>
            <a:off x="5758420" y="6185280"/>
            <a:ext cx="6096000" cy="553998"/>
          </a:xfrm>
          <a:prstGeom prst="rect">
            <a:avLst/>
          </a:prstGeom>
          <a:noFill/>
        </p:spPr>
        <p:txBody>
          <a:bodyPr wrap="square">
            <a:spAutoFit/>
          </a:bodyPr>
          <a:lstStyle/>
          <a:p>
            <a:r>
              <a:rPr lang="en-GB" sz="1000" dirty="0"/>
              <a:t>Figure An alternative conception of the five capitals model. (Note how four of these types of capital are here nested within natural capital, which essentially therefore underpins the green economy.) Source: Business and the Environment Programme (2006),</a:t>
            </a:r>
          </a:p>
        </p:txBody>
      </p:sp>
      <p:sp>
        <p:nvSpPr>
          <p:cNvPr id="11" name="Content Placeholder 10">
            <a:extLst>
              <a:ext uri="{FF2B5EF4-FFF2-40B4-BE49-F238E27FC236}">
                <a16:creationId xmlns:a16="http://schemas.microsoft.com/office/drawing/2014/main" id="{4CDF7444-A688-0669-834F-B9B05A5FB129}"/>
              </a:ext>
            </a:extLst>
          </p:cNvPr>
          <p:cNvSpPr>
            <a:spLocks noGrp="1"/>
          </p:cNvSpPr>
          <p:nvPr>
            <p:ph idx="1"/>
          </p:nvPr>
        </p:nvSpPr>
        <p:spPr/>
        <p:txBody>
          <a:bodyPr/>
          <a:lstStyle/>
          <a:p>
            <a:endParaRPr lang="en-GB" dirty="0"/>
          </a:p>
        </p:txBody>
      </p:sp>
    </p:spTree>
    <p:extLst>
      <p:ext uri="{BB962C8B-B14F-4D97-AF65-F5344CB8AC3E}">
        <p14:creationId xmlns:p14="http://schemas.microsoft.com/office/powerpoint/2010/main" val="78523437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262108-093A-B37A-331C-102FED9DAFDD}"/>
              </a:ext>
            </a:extLst>
          </p:cNvPr>
          <p:cNvSpPr>
            <a:spLocks noGrp="1"/>
          </p:cNvSpPr>
          <p:nvPr>
            <p:ph type="title"/>
          </p:nvPr>
        </p:nvSpPr>
        <p:spPr/>
        <p:txBody>
          <a:bodyPr/>
          <a:lstStyle/>
          <a:p>
            <a:r>
              <a:rPr lang="en-GB" dirty="0"/>
              <a:t>Application of the ‘five capitals' framework</a:t>
            </a:r>
          </a:p>
        </p:txBody>
      </p:sp>
      <p:sp>
        <p:nvSpPr>
          <p:cNvPr id="3" name="Content Placeholder 2">
            <a:extLst>
              <a:ext uri="{FF2B5EF4-FFF2-40B4-BE49-F238E27FC236}">
                <a16:creationId xmlns:a16="http://schemas.microsoft.com/office/drawing/2014/main" id="{9828E016-72A6-CFB9-2010-D6F9B86FD7EC}"/>
              </a:ext>
            </a:extLst>
          </p:cNvPr>
          <p:cNvSpPr>
            <a:spLocks noGrp="1"/>
          </p:cNvSpPr>
          <p:nvPr>
            <p:ph idx="1"/>
          </p:nvPr>
        </p:nvSpPr>
        <p:spPr/>
        <p:txBody>
          <a:bodyPr/>
          <a:lstStyle/>
          <a:p>
            <a:endParaRPr lang="en-GB"/>
          </a:p>
        </p:txBody>
      </p:sp>
      <p:pic>
        <p:nvPicPr>
          <p:cNvPr id="4" name="Picture 3">
            <a:extLst>
              <a:ext uri="{FF2B5EF4-FFF2-40B4-BE49-F238E27FC236}">
                <a16:creationId xmlns:a16="http://schemas.microsoft.com/office/drawing/2014/main" id="{E8493091-01CC-B6E2-48C5-91C158B33E97}"/>
              </a:ext>
            </a:extLst>
          </p:cNvPr>
          <p:cNvPicPr>
            <a:picLocks noChangeAspect="1"/>
          </p:cNvPicPr>
          <p:nvPr/>
        </p:nvPicPr>
        <p:blipFill rotWithShape="1">
          <a:blip r:embed="rId2"/>
          <a:srcRect l="2745" r="2887"/>
          <a:stretch/>
        </p:blipFill>
        <p:spPr>
          <a:xfrm>
            <a:off x="1410788" y="1383396"/>
            <a:ext cx="8643407" cy="5109479"/>
          </a:xfrm>
          <a:prstGeom prst="rect">
            <a:avLst/>
          </a:prstGeom>
        </p:spPr>
      </p:pic>
      <p:sp>
        <p:nvSpPr>
          <p:cNvPr id="6" name="TextBox 5">
            <a:extLst>
              <a:ext uri="{FF2B5EF4-FFF2-40B4-BE49-F238E27FC236}">
                <a16:creationId xmlns:a16="http://schemas.microsoft.com/office/drawing/2014/main" id="{CF0FA83B-9279-11ED-4648-A0DEC1DC8E2F}"/>
              </a:ext>
            </a:extLst>
          </p:cNvPr>
          <p:cNvSpPr txBox="1"/>
          <p:nvPr/>
        </p:nvSpPr>
        <p:spPr>
          <a:xfrm>
            <a:off x="4058193" y="6257836"/>
            <a:ext cx="6096000" cy="600164"/>
          </a:xfrm>
          <a:prstGeom prst="rect">
            <a:avLst/>
          </a:prstGeom>
          <a:noFill/>
        </p:spPr>
        <p:txBody>
          <a:bodyPr wrap="square">
            <a:spAutoFit/>
          </a:bodyPr>
          <a:lstStyle/>
          <a:p>
            <a:r>
              <a:rPr lang="en-GB" sz="1100" dirty="0"/>
              <a:t>Figure  Illustration of how business actions can contribute to a green or ‘good' economy Source: Business and the Environment Programme (2006), with permission from Business and Sustainability Programme, Cambridge Programme for Sustainability Leadership.</a:t>
            </a:r>
          </a:p>
        </p:txBody>
      </p:sp>
    </p:spTree>
    <p:extLst>
      <p:ext uri="{BB962C8B-B14F-4D97-AF65-F5344CB8AC3E}">
        <p14:creationId xmlns:p14="http://schemas.microsoft.com/office/powerpoint/2010/main" val="287206036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3E2DF1-18D5-789E-1F8A-283E337858F5}"/>
              </a:ext>
            </a:extLst>
          </p:cNvPr>
          <p:cNvSpPr>
            <a:spLocks noGrp="1"/>
          </p:cNvSpPr>
          <p:nvPr>
            <p:ph type="title"/>
          </p:nvPr>
        </p:nvSpPr>
        <p:spPr/>
        <p:txBody>
          <a:bodyPr/>
          <a:lstStyle/>
          <a:p>
            <a:r>
              <a:rPr lang="en-GB"/>
              <a:t>Summary</a:t>
            </a:r>
            <a:endParaRPr lang="en-GB" dirty="0"/>
          </a:p>
        </p:txBody>
      </p:sp>
      <p:sp>
        <p:nvSpPr>
          <p:cNvPr id="3" name="Content Placeholder 2">
            <a:extLst>
              <a:ext uri="{FF2B5EF4-FFF2-40B4-BE49-F238E27FC236}">
                <a16:creationId xmlns:a16="http://schemas.microsoft.com/office/drawing/2014/main" id="{D15E4623-EB83-B22C-E460-C4D8DE6FF51B}"/>
              </a:ext>
            </a:extLst>
          </p:cNvPr>
          <p:cNvSpPr>
            <a:spLocks noGrp="1"/>
          </p:cNvSpPr>
          <p:nvPr>
            <p:ph idx="1"/>
          </p:nvPr>
        </p:nvSpPr>
        <p:spPr/>
        <p:txBody>
          <a:bodyPr/>
          <a:lstStyle/>
          <a:p>
            <a:r>
              <a:rPr lang="en-GB" dirty="0"/>
              <a:t>Sustainable Agriculture</a:t>
            </a:r>
          </a:p>
          <a:p>
            <a:r>
              <a:rPr lang="en-GB" dirty="0"/>
              <a:t>Sustainable Forest Management</a:t>
            </a:r>
          </a:p>
          <a:p>
            <a:r>
              <a:rPr lang="en-GB" dirty="0"/>
              <a:t>Sustainable Fisheries</a:t>
            </a:r>
          </a:p>
          <a:p>
            <a:r>
              <a:rPr lang="en-GB" dirty="0"/>
              <a:t>Green Urban Development</a:t>
            </a:r>
          </a:p>
        </p:txBody>
      </p:sp>
    </p:spTree>
    <p:extLst>
      <p:ext uri="{BB962C8B-B14F-4D97-AF65-F5344CB8AC3E}">
        <p14:creationId xmlns:p14="http://schemas.microsoft.com/office/powerpoint/2010/main" val="37268128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3CCF2D-CBB4-5027-BB7F-A36D193F342B}"/>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C0FEEC5D-B81A-68D7-2EC6-6AF668841060}"/>
              </a:ext>
            </a:extLst>
          </p:cNvPr>
          <p:cNvSpPr>
            <a:spLocks noGrp="1"/>
          </p:cNvSpPr>
          <p:nvPr>
            <p:ph idx="1"/>
          </p:nvPr>
        </p:nvSpPr>
        <p:spPr/>
        <p:txBody>
          <a:bodyPr/>
          <a:lstStyle/>
          <a:p>
            <a:pPr marL="0" indent="0">
              <a:buNone/>
            </a:pPr>
            <a:r>
              <a:rPr lang="en-GB" dirty="0"/>
              <a:t>Business and the Environment Programme 2006. The Sustainable Economy Dialogue: Report and Reflections, University of Cambridge Programme for Industry, Cambridge University.</a:t>
            </a:r>
          </a:p>
          <a:p>
            <a:pPr marL="0" indent="0">
              <a:buNone/>
            </a:pPr>
            <a:r>
              <a:rPr lang="en-GB" dirty="0"/>
              <a:t>FAO 2012. The State of World Fisheries and Aquaculture [Online]. FAO, Rome. Available at: www.fao.org/docrep/016/i2727e/i2727e.pdf (accessed 28 May. 2024).</a:t>
            </a:r>
          </a:p>
          <a:p>
            <a:pPr marL="0" indent="0">
              <a:buNone/>
            </a:pPr>
            <a:r>
              <a:rPr lang="en-GB" dirty="0"/>
              <a:t>Newton, Adrian, C. and Elena </a:t>
            </a:r>
            <a:r>
              <a:rPr lang="en-GB" dirty="0" err="1"/>
              <a:t>Cantarello</a:t>
            </a:r>
            <a:r>
              <a:rPr lang="en-GB" dirty="0"/>
              <a:t>. An Introduction to the Green Economy. Available from: UK, Taylor &amp; Francis, 2014.</a:t>
            </a:r>
          </a:p>
        </p:txBody>
      </p:sp>
    </p:spTree>
    <p:extLst>
      <p:ext uri="{BB962C8B-B14F-4D97-AF65-F5344CB8AC3E}">
        <p14:creationId xmlns:p14="http://schemas.microsoft.com/office/powerpoint/2010/main" val="291313631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115</TotalTime>
  <Words>9543</Words>
  <Application>Microsoft Office PowerPoint</Application>
  <PresentationFormat>Widescreen</PresentationFormat>
  <Paragraphs>354</Paragraphs>
  <Slides>20</Slides>
  <Notes>16</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20</vt:i4>
      </vt:variant>
    </vt:vector>
  </HeadingPairs>
  <TitlesOfParts>
    <vt:vector size="25" baseType="lpstr">
      <vt:lpstr>Aptos</vt:lpstr>
      <vt:lpstr>Aptos Display</vt:lpstr>
      <vt:lpstr>Arial</vt:lpstr>
      <vt:lpstr>Calibri</vt:lpstr>
      <vt:lpstr>Office Theme</vt:lpstr>
      <vt:lpstr>The Green Economy in Practice</vt:lpstr>
      <vt:lpstr>Objectives</vt:lpstr>
      <vt:lpstr>Sustainable Agriculture</vt:lpstr>
      <vt:lpstr>Sustainable Agriculture</vt:lpstr>
      <vt:lpstr>Sustainable Agriculture</vt:lpstr>
      <vt:lpstr>Sustainable Agriculture</vt:lpstr>
      <vt:lpstr>Sustainable Forest Management</vt:lpstr>
      <vt:lpstr>Sustainable fisheries</vt:lpstr>
      <vt:lpstr>Sustainable Fisheries</vt:lpstr>
      <vt:lpstr>Green Urban Development</vt:lpstr>
      <vt:lpstr>Sustainable consumption and production</vt:lpstr>
      <vt:lpstr>Sustainable consumption and production</vt:lpstr>
      <vt:lpstr>Sustainable consumption and production</vt:lpstr>
      <vt:lpstr>Green Business</vt:lpstr>
      <vt:lpstr>Green Business</vt:lpstr>
      <vt:lpstr>Sustainability frameworks and approaches </vt:lpstr>
      <vt:lpstr>Application of the ‘five capitals' framework</vt:lpstr>
      <vt:lpstr>Application of the ‘five capitals' framework</vt:lpstr>
      <vt:lpstr>Summary</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Green Economy in Practice</dc:title>
  <dc:creator>Anthony Burns</dc:creator>
  <cp:lastModifiedBy>Anthony Burns</cp:lastModifiedBy>
  <cp:revision>28</cp:revision>
  <dcterms:created xsi:type="dcterms:W3CDTF">2024-05-24T08:44:15Z</dcterms:created>
  <dcterms:modified xsi:type="dcterms:W3CDTF">2024-05-28T18:54:43Z</dcterms:modified>
</cp:coreProperties>
</file>