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621" r:id="rId5"/>
    <p:sldId id="342" r:id="rId6"/>
    <p:sldId id="345" r:id="rId7"/>
    <p:sldId id="284" r:id="rId8"/>
    <p:sldId id="396" r:id="rId9"/>
    <p:sldId id="395" r:id="rId10"/>
    <p:sldId id="623" r:id="rId11"/>
    <p:sldId id="389" r:id="rId12"/>
    <p:sldId id="391" r:id="rId13"/>
    <p:sldId id="392" r:id="rId14"/>
    <p:sldId id="393" r:id="rId15"/>
    <p:sldId id="390" r:id="rId16"/>
    <p:sldId id="622" r:id="rId17"/>
    <p:sldId id="624" r:id="rId18"/>
    <p:sldId id="625" r:id="rId19"/>
    <p:sldId id="626" r:id="rId20"/>
    <p:sldId id="628" r:id="rId21"/>
    <p:sldId id="629" r:id="rId22"/>
    <p:sldId id="358" r:id="rId23"/>
    <p:sldId id="350" r:id="rId24"/>
    <p:sldId id="351" r:id="rId25"/>
    <p:sldId id="352" r:id="rId26"/>
    <p:sldId id="353" r:id="rId27"/>
    <p:sldId id="354" r:id="rId28"/>
    <p:sldId id="388" r:id="rId29"/>
    <p:sldId id="377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8" autoAdjust="0"/>
    <p:restoredTop sz="89344"/>
  </p:normalViewPr>
  <p:slideViewPr>
    <p:cSldViewPr>
      <p:cViewPr>
        <p:scale>
          <a:sx n="57" d="100"/>
          <a:sy n="57" d="100"/>
        </p:scale>
        <p:origin x="152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15T06:56:23.5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97,'3'0,"250"-4,-176-1,95-18,-72 3,-38 5,2 4,0 2,68 0,942 12,-1065-4,-1 2,1-1,0 1,-1 0,1 1,9 2,-15-3,-1 0,1 0,-1 1,0-1,1 1,-1-1,0 1,0 0,0 0,0 0,0 0,0 0,-1 0,1 1,-1-1,0 1,1-1,-1 1,0-1,0 1,-1-1,1 1,-1 0,1 3,0 5,0 1,-1-1,-1 0,0 1,0-1,-1 0,-1 0,0 0,-5 15,-6 7,-31 53,37-73,-2 0,1-1,-1 0,-1-1,0 0,-1 0,0-1,0-1,-19 11,-17 7,-64 26,96-46,-10 4,-205 81,201-82,-1-3,0 0,0-2,0-1,-62-1,-725-10,496 8,261-1,35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5T06:59:26.0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0 341 0,'1209'-340'0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5T06:59:58.56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0 373 0,'8612'-372'0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5T07:00:12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0,'1951'61'0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5T07:00:15.8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15 0,'5113'0'0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5T07:00:30.17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1 176 0,'7651'0'0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5T07:00:44.70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0,'12459'0'0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4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reviewing some of the concepts / vocabulary here.  Show original sentence first, and can elicit ideas before showing the suggested ‘answers’.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165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3DF3F-823F-5D0D-AC14-E2FAA6219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B6817E-E460-5114-2E73-5F3C71AA4F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434CF2-447C-7AC8-A362-BA27DA579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  <a:p>
            <a:r>
              <a:rPr lang="en-US" dirty="0"/>
              <a:t>Note – some words cannot / should not be paraphrased – names of people, cities, countries etc.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62A25-D8B3-2618-CA42-9F1C31643D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2576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  <a:p>
            <a:r>
              <a:rPr lang="en-US" dirty="0"/>
              <a:t>Note – some words cannot / should not be paraphrased – names of people, cities, countries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026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2958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88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aurus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customXml" Target="../ink/ink7.xml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.xml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customXml" Target="../ink/ink6.xml"/><Relationship Id="rId4" Type="http://schemas.openxmlformats.org/officeDocument/2006/relationships/customXml" Target="../ink/ink3.xml"/><Relationship Id="rId9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meshighereducation.com/student/advice/top-tips-looking-after-your-mental-health-university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net/writing/writing-reporting/writing-reporting-paraphrase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Paraphrasing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15/11/2025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530" y="1268760"/>
            <a:ext cx="8229600" cy="3917032"/>
          </a:xfrm>
        </p:spPr>
        <p:txBody>
          <a:bodyPr/>
          <a:lstStyle/>
          <a:p>
            <a:r>
              <a:rPr lang="en-GB" sz="2400" b="0" dirty="0"/>
              <a:t>Paraphrasing is writing the ideas of another person in </a:t>
            </a:r>
            <a:r>
              <a:rPr lang="en-GB" sz="2400" b="1" i="1" dirty="0"/>
              <a:t>your own words</a:t>
            </a:r>
            <a:r>
              <a:rPr lang="en-GB" sz="2400" b="0" dirty="0"/>
              <a:t>. Paraphrasing is useful when you are using the work of others to support your own view. </a:t>
            </a:r>
          </a:p>
          <a:p>
            <a:r>
              <a:rPr lang="en-GB" sz="2400" b="0" dirty="0"/>
              <a:t>When paraphrasing, you need to change the </a:t>
            </a:r>
            <a:r>
              <a:rPr lang="en-GB" sz="2400" b="1" i="1" dirty="0">
                <a:solidFill>
                  <a:srgbClr val="0070C0"/>
                </a:solidFill>
              </a:rPr>
              <a:t>words</a:t>
            </a:r>
            <a:r>
              <a:rPr lang="en-GB" sz="2400" b="0" dirty="0"/>
              <a:t> </a:t>
            </a:r>
            <a:r>
              <a:rPr lang="en-GB" sz="2400" b="1" i="1" dirty="0"/>
              <a:t>and</a:t>
            </a:r>
            <a:r>
              <a:rPr lang="en-GB" sz="2400" b="0" dirty="0"/>
              <a:t> </a:t>
            </a:r>
            <a:r>
              <a:rPr lang="en-GB" sz="2400" b="1" i="1" dirty="0">
                <a:solidFill>
                  <a:srgbClr val="0070C0"/>
                </a:solidFill>
              </a:rPr>
              <a:t>the structure </a:t>
            </a:r>
            <a:r>
              <a:rPr lang="en-GB" sz="2400" b="0" dirty="0"/>
              <a:t>but keep the meaning the same. </a:t>
            </a:r>
          </a:p>
          <a:p>
            <a:r>
              <a:rPr lang="en-GB" sz="2400" b="0" dirty="0"/>
              <a:t>Please remember</a:t>
            </a:r>
            <a:r>
              <a:rPr lang="en-GB" sz="2400" dirty="0"/>
              <a:t> - </a:t>
            </a:r>
            <a:r>
              <a:rPr lang="en-GB" sz="2400" b="0" dirty="0"/>
              <a:t>even when you paraphrase someone's work, you must acknowledge it by </a:t>
            </a:r>
            <a:r>
              <a:rPr lang="en-GB" sz="2400" b="1" dirty="0"/>
              <a:t>providing a reference</a:t>
            </a:r>
            <a:r>
              <a:rPr lang="en-GB" sz="2400" b="0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4108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/>
              <a:t>It has long been known that Cairo is the most populous city on earth, but no-one knew exactly how populous it was until last month.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/>
              <a:t>Although Cairo has been the world's most heavily populated city for many years, the precise population was not known until four weeks ago.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503548" y="2301442"/>
            <a:ext cx="8136904" cy="1421606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Paraphrase: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 (2004) is a keen advocate of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styles are critical to reaching learners (Brown, 2004).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503548" y="1234421"/>
            <a:ext cx="8136904" cy="720081"/>
          </a:xfrm>
          <a:prstGeom prst="rect">
            <a:avLst/>
          </a:prstGeom>
          <a:solidFill>
            <a:schemeClr val="accent2">
              <a:lumMod val="40000"/>
              <a:lumOff val="60000"/>
              <a:alpha val="3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Direct quote:</a:t>
            </a:r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Brown (2004, p.72) argues that “ascertaining learning styles is essential to facilitate learning”.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125277" y="4005064"/>
            <a:ext cx="9036496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that in (b) the full stop comes after the citation – the citation is always part of the sentence. No page number 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457200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Example 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248EF-CA67-3B40-ADD7-E8DD2F1A6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do we paraphrase?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CDCCD-45A9-1B47-A635-20EA77F15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to demonstrate understanding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to avoid plagiarism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to help clarify ideas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to </a:t>
            </a:r>
            <a:r>
              <a:rPr lang="en-US" dirty="0" err="1"/>
              <a:t>contextualise</a:t>
            </a:r>
            <a:r>
              <a:rPr lang="en-US" dirty="0"/>
              <a:t> quotes and paraphrases from other authors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626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9D7A3-23F3-D541-B640-AF4CD49BA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76141-6644-A64B-ADFA-2FFF94F16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Five Paraphrasing techniques </a:t>
            </a:r>
          </a:p>
          <a:p>
            <a:endParaRPr lang="en-US" sz="1600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Using Synonyms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Changing Word Order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Changing Word Form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Using Active / Passive voice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Using Positive / Negative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994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59063-94E5-3F3D-82D4-F2151AC67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33247-D7D1-2129-A4F4-3631335EA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1. Using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1212F-0A9F-0199-E8E3-57C8A5ED8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3960440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Let’s look at </a:t>
            </a:r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Thesaurus.com</a:t>
            </a:r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to understand how it works to help us </a:t>
            </a:r>
            <a:r>
              <a:rPr lang="en-US" sz="9600">
                <a:latin typeface="Arial" panose="020B0604020202020204" pitchFamily="34" charset="0"/>
                <a:cs typeface="Arial" panose="020B0604020202020204" pitchFamily="34" charset="0"/>
              </a:rPr>
              <a:t>with synonyms</a:t>
            </a: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For example, let’s try to find synonyms for the word ‘rich’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Various meanings; </a:t>
            </a:r>
          </a:p>
          <a:p>
            <a:pPr lvl="1"/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rich = having a lot of money</a:t>
            </a:r>
          </a:p>
          <a:p>
            <a:pPr lvl="1"/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rich = full of taste…. And more!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Will we choose the same synonyms depending on context?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rgbClr val="4242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02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1. Using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80% of </a:t>
            </a:r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low-income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families will be </a:t>
            </a:r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‘free lunch’ program. (Health Canada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2015) </a:t>
            </a:r>
          </a:p>
          <a:p>
            <a:pPr marL="0" indent="0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roughly 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80% of 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families will be 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suggested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‘free lunch’ campaign.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72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altLang="en-US" sz="7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this technique on its own</a:t>
            </a:r>
            <a:r>
              <a:rPr lang="en-GB" altLang="en-US" sz="7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because if you just replace some words, the structure stays the same and you may be accused of plagiarism</a:t>
            </a:r>
            <a:endParaRPr lang="en-GB" alt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rgbClr val="4242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95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2. Changing word order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be assisted by the </a:t>
            </a:r>
            <a:r>
              <a:rPr lang="en-GB" sz="28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proposed ‘free lunch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 program (Health Canada, 2015).</a:t>
            </a:r>
          </a:p>
          <a:p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suggested ‘free lunch’ campaign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provide assistance to </a:t>
            </a:r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roughly 80% of poor families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according to Health Canada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(2015). </a:t>
            </a:r>
          </a:p>
          <a:p>
            <a:endParaRPr lang="en-GB" sz="4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32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3. Changing word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839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will be </a:t>
            </a:r>
            <a:r>
              <a:rPr lang="en-GB" sz="24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assisted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Suggested answers: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will be </a:t>
            </a:r>
            <a:r>
              <a:rPr lang="en-GB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given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assistance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the proposed ‘free lunch’ program. (Health Canada, 2015)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the suggested ‘free lunch’ campaign will </a:t>
            </a: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assistance 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roughly 80% of poor families. </a:t>
            </a:r>
            <a:endParaRPr lang="en-GB" sz="3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42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4. Active / Passive voice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839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30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be assisted by </a:t>
            </a:r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proposed ‘free lunch’ program. (Health Canada, 2015) </a:t>
            </a:r>
          </a:p>
          <a:p>
            <a:endParaRPr lang="en-GB" sz="3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the suggested ‘free lunch’ campaign </a:t>
            </a:r>
            <a:r>
              <a:rPr lang="en-GB" sz="3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assist / help </a:t>
            </a:r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roughly 80% of poor families.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64F5F-BEE7-714D-91EB-1002FDF37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5. Positive to negative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6AC03-99CE-F841-B909-3E5C87297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28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be assisted by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proposed ‘free lunch’ program. (Health Canada, 2015) </a:t>
            </a:r>
          </a:p>
          <a:p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only roughly 20% of poor families will not benefit from the program. </a:t>
            </a:r>
          </a:p>
          <a:p>
            <a:endParaRPr lang="en-US" dirty="0"/>
          </a:p>
          <a:p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2AACCE2-E3A6-E5C8-949F-6707A9E47C16}"/>
                  </a:ext>
                </a:extLst>
              </p14:cNvPr>
              <p14:cNvContentPartPr/>
              <p14:nvPr/>
            </p14:nvContentPartPr>
            <p14:xfrm>
              <a:off x="6656725" y="3979185"/>
              <a:ext cx="761400" cy="2379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2AACCE2-E3A6-E5C8-949F-6707A9E47C1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03085" y="3871545"/>
                <a:ext cx="869040" cy="453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9305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800" b="1" dirty="0"/>
              <a:t>Paraphrasing practice</a:t>
            </a:r>
          </a:p>
        </p:txBody>
      </p:sp>
    </p:spTree>
    <p:extLst>
      <p:ext uri="{BB962C8B-B14F-4D97-AF65-F5344CB8AC3E}">
        <p14:creationId xmlns:p14="http://schemas.microsoft.com/office/powerpoint/2010/main" val="1456568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4608512"/>
          </a:xfrm>
        </p:spPr>
        <p:txBody>
          <a:bodyPr>
            <a:normAutofit/>
          </a:bodyPr>
          <a:lstStyle/>
          <a:p>
            <a:pPr marL="0" indent="0" algn="just">
              <a:buFont typeface="Wingdings" panose="05000000000000000000" pitchFamily="2" charset="2"/>
              <a:buNone/>
              <a:defRPr/>
            </a:pPr>
            <a:r>
              <a:rPr lang="en-GB" altLang="en-US" sz="3000" dirty="0"/>
              <a:t>Now try paraphrasing the following:</a:t>
            </a:r>
          </a:p>
          <a:p>
            <a:pPr marL="0" indent="0" algn="just">
              <a:buFont typeface="Wingdings" panose="05000000000000000000" pitchFamily="2" charset="2"/>
              <a:buNone/>
              <a:defRPr/>
            </a:pPr>
            <a:endParaRPr lang="en-GB" altLang="en-US" sz="3000" dirty="0"/>
          </a:p>
          <a:p>
            <a:pPr marL="514350" indent="-51435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The increasing prevalence of social media platforms has fundamentally transformed the way individuals interact with one another, often blurring the lines between personal and public life. </a:t>
            </a: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105273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514350" indent="-514350">
              <a:buFont typeface="Wingdings" panose="05000000000000000000" pitchFamily="2" charset="2"/>
              <a:buAutoNum type="arabicPeriod"/>
              <a:defRPr/>
            </a:pPr>
            <a:r>
              <a:rPr lang="en-GB" sz="2800" dirty="0"/>
              <a:t>The rise of social media has drastically changed how people communicate, frequently merging personal and public spheres.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3F5D18FC-E6F1-C01C-78EF-23FB98CEEE2A}"/>
                  </a:ext>
                </a:extLst>
              </p14:cNvPr>
              <p14:cNvContentPartPr/>
              <p14:nvPr/>
            </p14:nvContentPartPr>
            <p14:xfrm>
              <a:off x="1661145" y="2285385"/>
              <a:ext cx="435600" cy="12312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3F5D18FC-E6F1-C01C-78EF-23FB98CEEE2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07145" y="2177745"/>
                <a:ext cx="543240" cy="33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51E09CE-3841-CE0E-A42F-64696FD89F12}"/>
                  </a:ext>
                </a:extLst>
              </p14:cNvPr>
              <p14:cNvContentPartPr/>
              <p14:nvPr/>
            </p14:nvContentPartPr>
            <p14:xfrm>
              <a:off x="5452665" y="2196105"/>
              <a:ext cx="3100680" cy="13464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51E09CE-3841-CE0E-A42F-64696FD89F1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398665" y="2088465"/>
                <a:ext cx="3208320" cy="35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2B8B864-1CE6-CBAD-4C75-634A81D45E22}"/>
                  </a:ext>
                </a:extLst>
              </p14:cNvPr>
              <p14:cNvContentPartPr/>
              <p14:nvPr/>
            </p14:nvContentPartPr>
            <p14:xfrm>
              <a:off x="902985" y="2809545"/>
              <a:ext cx="702720" cy="2232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2B8B864-1CE6-CBAD-4C75-634A81D45E22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49345" y="2701545"/>
                <a:ext cx="81036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25314134-8931-1727-1AD4-3425193D0D91}"/>
                  </a:ext>
                </a:extLst>
              </p14:cNvPr>
              <p14:cNvContentPartPr/>
              <p14:nvPr/>
            </p14:nvContentPartPr>
            <p14:xfrm>
              <a:off x="3043545" y="2843025"/>
              <a:ext cx="1841400" cy="72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25314134-8931-1727-1AD4-3425193D0D9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89905" y="2627025"/>
                <a:ext cx="194904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9A48D8A-9E03-0B1E-BBF4-75560C555D51}"/>
                  </a:ext>
                </a:extLst>
              </p14:cNvPr>
              <p14:cNvContentPartPr/>
              <p14:nvPr/>
            </p14:nvContentPartPr>
            <p14:xfrm>
              <a:off x="5274105" y="2798025"/>
              <a:ext cx="2755080" cy="7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9A48D8A-9E03-0B1E-BBF4-75560C555D51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220465" y="2582025"/>
                <a:ext cx="286272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782538D-7385-E5AC-749F-0E6D3C51970A}"/>
                  </a:ext>
                </a:extLst>
              </p14:cNvPr>
              <p14:cNvContentPartPr/>
              <p14:nvPr/>
            </p14:nvContentPartPr>
            <p14:xfrm>
              <a:off x="846825" y="3266745"/>
              <a:ext cx="4485600" cy="7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782538D-7385-E5AC-749F-0E6D3C51970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92825" y="3050745"/>
                <a:ext cx="4593240" cy="4320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CBF73DC-A46A-2264-A8FA-83CCB66113B0}"/>
              </a:ext>
            </a:extLst>
          </p:cNvPr>
          <p:cNvSpPr txBox="1"/>
          <p:nvPr/>
        </p:nvSpPr>
        <p:spPr>
          <a:xfrm>
            <a:off x="3129746" y="1310231"/>
            <a:ext cx="28845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rgbClr val="0070C0"/>
                </a:solidFill>
              </a:rPr>
              <a:t>Synonyms</a:t>
            </a:r>
          </a:p>
        </p:txBody>
      </p:sp>
    </p:spTree>
    <p:extLst>
      <p:ext uri="{BB962C8B-B14F-4D97-AF65-F5344CB8AC3E}">
        <p14:creationId xmlns:p14="http://schemas.microsoft.com/office/powerpoint/2010/main" val="324040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1584176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</a:t>
            </a:r>
            <a:r>
              <a:rPr lang="en-GB" sz="2800" b="0" i="0" dirty="0">
                <a:solidFill>
                  <a:srgbClr val="111111"/>
                </a:solidFill>
                <a:effectLst/>
              </a:rPr>
              <a:t>Despite the complexity of the subject, the lecturer managed to explain the concepts clearly. 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7043A1-B0BB-ABD5-FBB8-62EC1E3F95C7}"/>
              </a:ext>
            </a:extLst>
          </p:cNvPr>
          <p:cNvSpPr txBox="1"/>
          <p:nvPr/>
        </p:nvSpPr>
        <p:spPr>
          <a:xfrm>
            <a:off x="460895" y="1916832"/>
            <a:ext cx="809592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400" dirty="0"/>
              <a:t>Suggested paraphrases: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4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400" dirty="0"/>
              <a:t>2. </a:t>
            </a:r>
            <a:r>
              <a:rPr lang="en-GB" sz="2400" b="1" i="0" dirty="0">
                <a:solidFill>
                  <a:srgbClr val="FF0000"/>
                </a:solidFill>
                <a:effectLst/>
              </a:rPr>
              <a:t>Even though 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the topic was </a:t>
            </a:r>
            <a:r>
              <a:rPr lang="en-GB" sz="2400" b="1" dirty="0">
                <a:solidFill>
                  <a:srgbClr val="FF0000"/>
                </a:solidFill>
              </a:rPr>
              <a:t>complex</a:t>
            </a:r>
            <a:r>
              <a:rPr lang="en-GB" sz="2400" dirty="0">
                <a:solidFill>
                  <a:srgbClr val="111111"/>
                </a:solidFill>
              </a:rPr>
              <a:t>/</a:t>
            </a:r>
            <a:r>
              <a:rPr lang="en-GB" sz="2400" b="1" dirty="0">
                <a:solidFill>
                  <a:srgbClr val="FF0000"/>
                </a:solidFill>
              </a:rPr>
              <a:t>difficult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, the lecturer </a:t>
            </a:r>
            <a:r>
              <a:rPr lang="en-GB" sz="2400" b="1" dirty="0">
                <a:solidFill>
                  <a:srgbClr val="FF0000"/>
                </a:solidFill>
              </a:rPr>
              <a:t>succeeded in clarifying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 the concepts.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400" dirty="0">
                <a:solidFill>
                  <a:srgbClr val="FF0000"/>
                </a:solidFill>
              </a:rPr>
              <a:t>OR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111111"/>
                </a:solidFill>
              </a:rPr>
              <a:t>T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he lecturer </a:t>
            </a:r>
            <a:r>
              <a:rPr lang="en-GB" sz="2400" b="1" dirty="0">
                <a:solidFill>
                  <a:srgbClr val="FF0000"/>
                </a:solidFill>
              </a:rPr>
              <a:t>succeeded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 in </a:t>
            </a:r>
            <a:r>
              <a:rPr lang="en-GB" sz="2400" b="1" dirty="0">
                <a:solidFill>
                  <a:srgbClr val="FF0000"/>
                </a:solidFill>
              </a:rPr>
              <a:t>clarifying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 the concepts despite their </a:t>
            </a:r>
            <a:r>
              <a:rPr lang="en-GB" sz="2400" b="1" dirty="0">
                <a:solidFill>
                  <a:srgbClr val="FF0000"/>
                </a:solidFill>
              </a:rPr>
              <a:t>difficulty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. </a:t>
            </a:r>
            <a:endParaRPr lang="en-GB" altLang="en-US" sz="2400" dirty="0"/>
          </a:p>
          <a:p>
            <a:pPr marL="0" indent="0">
              <a:buNone/>
              <a:defRPr/>
            </a:pPr>
            <a:r>
              <a:rPr lang="en-GB" altLang="en-US" sz="2400" dirty="0"/>
              <a:t>The lecturer succeeded in clarifying </a:t>
            </a:r>
            <a:r>
              <a:rPr lang="en-GB" altLang="en-US" sz="2400" b="1" dirty="0">
                <a:solidFill>
                  <a:srgbClr val="FF0000"/>
                </a:solidFill>
              </a:rPr>
              <a:t>the complex concepts </a:t>
            </a:r>
            <a:r>
              <a:rPr lang="en-GB" altLang="en-US" sz="2400" dirty="0"/>
              <a:t>/ </a:t>
            </a:r>
            <a:r>
              <a:rPr lang="en-GB" altLang="en-US" sz="2400" b="1" dirty="0">
                <a:solidFill>
                  <a:srgbClr val="FF0000"/>
                </a:solidFill>
              </a:rPr>
              <a:t>ideas</a:t>
            </a:r>
            <a:r>
              <a:rPr lang="en-GB" altLang="en-US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503870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4752528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3000" dirty="0"/>
              <a:t>3. University students can face unique pressures including living away from home for the first time, managing budgets, health and well-being and forming new friendships and facing new academic challenges, which is why it is important to understand these and find ways to manage them.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1400" dirty="0"/>
              <a:t>Source: </a:t>
            </a:r>
            <a:r>
              <a:rPr lang="en-GB" sz="1600" dirty="0">
                <a:hlinkClick r:id="rId2"/>
              </a:rPr>
              <a:t>Top tips for looking after your mental health at university | Student</a:t>
            </a:r>
            <a:r>
              <a:rPr lang="en-GB" sz="1600" dirty="0"/>
              <a:t> </a:t>
            </a:r>
            <a:endParaRPr lang="en-GB" altLang="en-US" sz="16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493451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3. University students often encounter distinct challenges such as living independently, maintaining their health and well-being, making new friends, as well as handling finances and academic demands. Therefore, it is crucial to recognise these pressures and develop strategies to cope with them.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124745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800" b="1" dirty="0"/>
              <a:t>Paraphrasing skills quiz</a:t>
            </a:r>
          </a:p>
        </p:txBody>
      </p:sp>
    </p:spTree>
    <p:extLst>
      <p:ext uri="{BB962C8B-B14F-4D97-AF65-F5344CB8AC3E}">
        <p14:creationId xmlns:p14="http://schemas.microsoft.com/office/powerpoint/2010/main" val="3059470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542484" cy="24302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	</a:t>
            </a:r>
            <a:r>
              <a:rPr lang="en-GB" sz="2600" dirty="0"/>
              <a:t>Paraphrasing means expressing 	another person’s ideas in your own 	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91881" y="3979032"/>
            <a:ext cx="3744415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Paraphrasing is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expressing the meaning of something written or spoken (by another person) using different words</a:t>
            </a:r>
          </a:p>
        </p:txBody>
      </p:sp>
    </p:spTree>
    <p:extLst>
      <p:ext uri="{BB962C8B-B14F-4D97-AF65-F5344CB8AC3E}">
        <p14:creationId xmlns:p14="http://schemas.microsoft.com/office/powerpoint/2010/main" val="73530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348881"/>
            <a:ext cx="6614492" cy="243027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sz="2200" dirty="0"/>
              <a:t>If you have read something and then	expressed it in your own words, you do not need 	to reference where the original idea came from.</a:t>
            </a: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601670" y="3969060"/>
            <a:ext cx="3780420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Even if you write it in your own words; if the ‘idea’ belongs to another person, you need to provide a reference for 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0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542484" cy="24302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3.	</a:t>
            </a:r>
            <a:r>
              <a:rPr lang="en-GB" sz="2400" dirty="0"/>
              <a:t>You should paraphrase a section of text 	by using a thesaurus to change some 	of the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411760" y="3915055"/>
            <a:ext cx="3213398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If used on its own, it is a poor practice and still may increase the level of similarity of your work.</a:t>
            </a:r>
          </a:p>
        </p:txBody>
      </p:sp>
    </p:spTree>
    <p:extLst>
      <p:ext uri="{BB962C8B-B14F-4D97-AF65-F5344CB8AC3E}">
        <p14:creationId xmlns:p14="http://schemas.microsoft.com/office/powerpoint/2010/main" val="361963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542484" cy="24302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2625" dirty="0"/>
              <a:t>You should paraphrase a section of text by expressing it in a different way, highlighting key ideas and getting to the bottom of what the writer is saying.</a:t>
            </a:r>
            <a:endParaRPr lang="en-GB" sz="26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45886" y="3780038"/>
            <a:ext cx="4347524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The whole point of paraphrasing is to show you have read and understood another person’s ideas, and can </a:t>
            </a:r>
            <a:r>
              <a:rPr lang="en-US" dirty="0" err="1">
                <a:solidFill>
                  <a:schemeClr val="bg2">
                    <a:lumMod val="75000"/>
                  </a:schemeClr>
                </a:solidFill>
              </a:rPr>
              <a:t>summarise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 them in your own writing style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83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172200" cy="24302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5.	</a:t>
            </a:r>
            <a:r>
              <a:rPr lang="en-GB" sz="2400" dirty="0"/>
              <a:t>Good paraphrasing shows that you 	understand another writer’s point of 	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491880" y="3780038"/>
            <a:ext cx="265591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In order to paraphrase well, you must understand the essence of a writer’s argument.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7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075240" cy="460851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Burroughs, C. (2019) 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Return to Study Handbook,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London: Kogan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UEfAP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http://www.uefap.net/writing/writing-reporting/writing-reporting-paraphrase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(accessed 29 October 2022)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4307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000" dirty="0"/>
              <a:t>UCL (2021) ‘Paraphrasing for Beginners.’ Online. </a:t>
            </a:r>
            <a:r>
              <a:rPr lang="en-GB" sz="2000" dirty="0">
                <a:hlinkClick r:id="rId2"/>
              </a:rPr>
              <a:t>https://www.ucl.ac.uk/ioe-writing-centre/reference-effectively-avoid-plagiarism/paraphrasing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University of Bristol (2015). ‘Paraphrasing.’ Online. </a:t>
            </a:r>
            <a:r>
              <a:rPr lang="en-GB" sz="2000" dirty="0">
                <a:hlinkClick r:id="rId3"/>
              </a:rPr>
              <a:t>https://www.bristol.ac.uk/arts/exercises/referencing/page_05.htm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Future Learn (n.d.) ‘Techniques for paraphrasing.’ Online. </a:t>
            </a:r>
            <a:r>
              <a:rPr lang="en-GB" sz="2000" dirty="0">
                <a:hlinkClick r:id="rId4"/>
              </a:rPr>
              <a:t>https://www.futurelearn.com/info/courses/english-for-study-intermediate/0/steps/35241</a:t>
            </a:r>
            <a:r>
              <a:rPr lang="en-GB" sz="2000" dirty="0"/>
              <a:t> (accessed 05.03.2021) </a:t>
            </a:r>
          </a:p>
          <a:p>
            <a:endParaRPr lang="en-GB" alt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2436</TotalTime>
  <Words>1499</Words>
  <Application>Microsoft Office PowerPoint</Application>
  <PresentationFormat>On-screen Show (4:3)</PresentationFormat>
  <Paragraphs>180</Paragraphs>
  <Slides>26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Wingdings</vt:lpstr>
      <vt:lpstr>20140311PresentationUWTSDTemplate</vt:lpstr>
      <vt:lpstr> LCLM4001 Academic Skills (ACS)  </vt:lpstr>
      <vt:lpstr>What is paraphrasing? </vt:lpstr>
      <vt:lpstr>Example 1</vt:lpstr>
      <vt:lpstr>PowerPoint Presentation</vt:lpstr>
      <vt:lpstr>Why do we paraphrase?</vt:lpstr>
      <vt:lpstr>Paraphrasing</vt:lpstr>
      <vt:lpstr>1. Using Synonyms </vt:lpstr>
      <vt:lpstr>1. Using Synonyms </vt:lpstr>
      <vt:lpstr>2. Changing word order </vt:lpstr>
      <vt:lpstr>3. Changing word form</vt:lpstr>
      <vt:lpstr>4. Active / Passive voice</vt:lpstr>
      <vt:lpstr>5. Positive to negative </vt:lpstr>
      <vt:lpstr>PowerPoint Presentation</vt:lpstr>
      <vt:lpstr>Paraphrasing Practice </vt:lpstr>
      <vt:lpstr>Paraphrasing Practice </vt:lpstr>
      <vt:lpstr>Paraphrasing Practice </vt:lpstr>
      <vt:lpstr>Paraphrasing Practice </vt:lpstr>
      <vt:lpstr>Paraphrasing Practice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ABDULLA SODIQ</cp:lastModifiedBy>
  <cp:revision>27</cp:revision>
  <dcterms:created xsi:type="dcterms:W3CDTF">2022-09-13T09:40:09Z</dcterms:created>
  <dcterms:modified xsi:type="dcterms:W3CDTF">2025-11-15T07:11:18Z</dcterms:modified>
</cp:coreProperties>
</file>