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5" r:id="rId1"/>
    <p:sldMasterId id="2147484259" r:id="rId2"/>
  </p:sldMasterIdLst>
  <p:notesMasterIdLst>
    <p:notesMasterId r:id="rId25"/>
  </p:notesMasterIdLst>
  <p:sldIdLst>
    <p:sldId id="257" r:id="rId3"/>
    <p:sldId id="259" r:id="rId4"/>
    <p:sldId id="339" r:id="rId5"/>
    <p:sldId id="384" r:id="rId6"/>
    <p:sldId id="385" r:id="rId7"/>
    <p:sldId id="386" r:id="rId8"/>
    <p:sldId id="270" r:id="rId9"/>
    <p:sldId id="340" r:id="rId10"/>
    <p:sldId id="352" r:id="rId11"/>
    <p:sldId id="363" r:id="rId12"/>
    <p:sldId id="364" r:id="rId13"/>
    <p:sldId id="387" r:id="rId14"/>
    <p:sldId id="388" r:id="rId15"/>
    <p:sldId id="365" r:id="rId16"/>
    <p:sldId id="366" r:id="rId17"/>
    <p:sldId id="389" r:id="rId18"/>
    <p:sldId id="390" r:id="rId19"/>
    <p:sldId id="367" r:id="rId20"/>
    <p:sldId id="368" r:id="rId21"/>
    <p:sldId id="391" r:id="rId22"/>
    <p:sldId id="369" r:id="rId23"/>
    <p:sldId id="39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D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15FEB9-683C-42C1-A967-78244B18A7DD}" v="514" dt="2025-09-08T14:52:05.0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82337" autoAdjust="0"/>
  </p:normalViewPr>
  <p:slideViewPr>
    <p:cSldViewPr snapToGrid="0">
      <p:cViewPr>
        <p:scale>
          <a:sx n="83" d="100"/>
          <a:sy n="83" d="100"/>
        </p:scale>
        <p:origin x="464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37BF9-78A5-48BB-8B0E-7B6B0292DD58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46027-5F92-4D58-96BF-7A3C0D839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74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413E5A-0393-7DBE-341E-A91A6E6E3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C73FAE-EEEC-AB48-96FA-2D7CD7D12A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5497AC-1759-3662-96B8-3F4A79FBE9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0CB10-0A9E-CA9B-F2B2-8D0B986661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7710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23/09/2025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728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2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e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BMSP6017</a:t>
            </a:r>
            <a:br>
              <a:rPr lang="en-GB" altLang="en-US" sz="1800" dirty="0"/>
            </a:br>
            <a:r>
              <a:rPr lang="en-GB" altLang="en-US" sz="1800" dirty="0"/>
              <a:t>Digital Business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Session 3: Digital Disruption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D65B34-8659-5636-1D62-B3190E0003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A0B1C-323B-FE02-A3F7-0FC5F5E81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2000"/>
            <a:ext cx="10515600" cy="1325563"/>
          </a:xfrm>
        </p:spPr>
        <p:txBody>
          <a:bodyPr/>
          <a:lstStyle/>
          <a:p>
            <a:r>
              <a:rPr lang="en-GB" sz="3600" dirty="0"/>
              <a:t>Agenda: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1C6728F-6495-CA97-612E-6809487A54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2976" y="3017044"/>
            <a:ext cx="7926723" cy="823912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Lecture session will look at Digital Disruption.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We will also look at how AI is accelerating disruption, and have a short session on using AI for research.</a:t>
            </a:r>
          </a:p>
        </p:txBody>
      </p:sp>
    </p:spTree>
    <p:extLst>
      <p:ext uri="{BB962C8B-B14F-4D97-AF65-F5344CB8AC3E}">
        <p14:creationId xmlns:p14="http://schemas.microsoft.com/office/powerpoint/2010/main" val="2902155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0DA0-0F57-4AB1-4ED1-143B860E7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5FCD9-EAD0-0EBD-DD82-A78A23A1C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957" y="2635886"/>
            <a:ext cx="10515600" cy="1325563"/>
          </a:xfrm>
        </p:spPr>
        <p:txBody>
          <a:bodyPr/>
          <a:lstStyle/>
          <a:p>
            <a:r>
              <a:rPr lang="en-GB" sz="3600" dirty="0"/>
              <a:t>Is it too early for e-business to drop its ‘e’?</a:t>
            </a:r>
          </a:p>
        </p:txBody>
      </p:sp>
    </p:spTree>
    <p:extLst>
      <p:ext uri="{BB962C8B-B14F-4D97-AF65-F5344CB8AC3E}">
        <p14:creationId xmlns:p14="http://schemas.microsoft.com/office/powerpoint/2010/main" val="3391940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8C7C8-5AB2-414F-88A7-D4727611B4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7522D-7EC2-69DD-B63B-E2A9FCE33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10515600" cy="1325563"/>
          </a:xfrm>
        </p:spPr>
        <p:txBody>
          <a:bodyPr/>
          <a:lstStyle/>
          <a:p>
            <a:r>
              <a:rPr lang="en-GB" sz="3600" dirty="0"/>
              <a:t>Is it too early for e-business to drop its ‘e’?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B92FEA-137C-68C3-C27F-14298425A1F2}"/>
              </a:ext>
            </a:extLst>
          </p:cNvPr>
          <p:cNvSpPr txBox="1"/>
          <p:nvPr/>
        </p:nvSpPr>
        <p:spPr>
          <a:xfrm>
            <a:off x="1499022" y="1635175"/>
            <a:ext cx="766021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All electronically mediated information exchanges between an </a:t>
            </a:r>
            <a:r>
              <a:rPr lang="en-US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its 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external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stakeholders.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1558B5-5BF1-CAA8-5C73-7220E9C468DB}"/>
              </a:ext>
            </a:extLst>
          </p:cNvPr>
          <p:cNvSpPr txBox="1"/>
          <p:nvPr/>
        </p:nvSpPr>
        <p:spPr>
          <a:xfrm>
            <a:off x="808778" y="2890391"/>
            <a:ext cx="9572837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 business -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 businesses </a:t>
            </a: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 digital technology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and media to </a:t>
            </a: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the competitiveness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of their </a:t>
            </a:r>
            <a:r>
              <a:rPr lang="en-US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through </a:t>
            </a:r>
            <a:r>
              <a:rPr lang="en-US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optimising</a:t>
            </a: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</a:t>
            </a: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processes with online and traditional channels to market and supply. </a:t>
            </a:r>
          </a:p>
          <a:p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rethinks business models, value creation, and customer engagement</a:t>
            </a:r>
          </a:p>
        </p:txBody>
      </p:sp>
    </p:spTree>
    <p:extLst>
      <p:ext uri="{BB962C8B-B14F-4D97-AF65-F5344CB8AC3E}">
        <p14:creationId xmlns:p14="http://schemas.microsoft.com/office/powerpoint/2010/main" val="3663290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47C086-97A2-83FD-2A69-8DBF582889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3C906-98CC-0AF8-5A90-6FB15F868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10515600" cy="1325563"/>
          </a:xfrm>
        </p:spPr>
        <p:txBody>
          <a:bodyPr/>
          <a:lstStyle/>
          <a:p>
            <a:r>
              <a:rPr lang="en-GB" sz="3600" dirty="0"/>
              <a:t>Digital Business…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EC4C22-2D33-CFBB-5550-3FDD275CD6CC}"/>
              </a:ext>
            </a:extLst>
          </p:cNvPr>
          <p:cNvSpPr txBox="1"/>
          <p:nvPr/>
        </p:nvSpPr>
        <p:spPr>
          <a:xfrm>
            <a:off x="2040042" y="1850709"/>
            <a:ext cx="7660217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Relies on e-business throughout its value chain:</a:t>
            </a:r>
          </a:p>
          <a:p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E-procurement/ </a:t>
            </a: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Chain Management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E-marketing, data mining, </a:t>
            </a: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 Management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Processing orders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E-fulfillment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(CRM)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Co-operation with business partners,</a:t>
            </a:r>
          </a:p>
        </p:txBody>
      </p:sp>
    </p:spTree>
    <p:extLst>
      <p:ext uri="{BB962C8B-B14F-4D97-AF65-F5344CB8AC3E}">
        <p14:creationId xmlns:p14="http://schemas.microsoft.com/office/powerpoint/2010/main" val="353146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921715-AE05-A778-B0A1-ABE693F973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CC673-7396-9399-D714-28696501F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10515600" cy="1325563"/>
          </a:xfrm>
        </p:spPr>
        <p:txBody>
          <a:bodyPr/>
          <a:lstStyle/>
          <a:p>
            <a:r>
              <a:rPr lang="en-GB" sz="3600" dirty="0"/>
              <a:t>8 Unique features of Digital Business…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9A4CDBE-B0AE-147A-AE7E-2A0A96C5D3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2756548"/>
              </p:ext>
            </p:extLst>
          </p:nvPr>
        </p:nvGraphicFramePr>
        <p:xfrm>
          <a:off x="919480" y="1502092"/>
          <a:ext cx="10060940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13119">
                  <a:extLst>
                    <a:ext uri="{9D8B030D-6E8A-4147-A177-3AD203B41FA5}">
                      <a16:colId xmlns:a16="http://schemas.microsoft.com/office/drawing/2014/main" val="290221514"/>
                    </a:ext>
                  </a:extLst>
                </a:gridCol>
                <a:gridCol w="7247821">
                  <a:extLst>
                    <a:ext uri="{9D8B030D-6E8A-4147-A177-3AD203B41FA5}">
                      <a16:colId xmlns:a16="http://schemas.microsoft.com/office/drawing/2014/main" val="28966235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Term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Definition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48442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Ubiquity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Available everywhere at all times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63613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Global Reach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Potential market size is the online population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00972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3857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Universal standards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Shared by all of the Worlds nations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89907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Information richness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Rich, complex information  delivered without sacrificing reach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0337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Interactivity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Allows for 2-way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9623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Information Density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Amount &amp; quality of information available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39139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Personalisation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Marketing messages can be targeted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5746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Social Technology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User content generation and social networking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33881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8363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6C053DD-059C-CDE5-D459-B65F40432D4E}"/>
              </a:ext>
            </a:extLst>
          </p:cNvPr>
          <p:cNvSpPr txBox="1"/>
          <p:nvPr/>
        </p:nvSpPr>
        <p:spPr>
          <a:xfrm>
            <a:off x="887730" y="1758613"/>
            <a:ext cx="1041654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Formulating long-term strategies more difficult due to constant change.</a:t>
            </a:r>
          </a:p>
          <a:p>
            <a:endParaRPr lang="en-GB" sz="2800" dirty="0"/>
          </a:p>
          <a:p>
            <a:r>
              <a:rPr lang="en-GB" sz="2800" b="1" dirty="0">
                <a:solidFill>
                  <a:srgbClr val="FF0000"/>
                </a:solidFill>
              </a:rPr>
              <a:t>Disruptive Innovation </a:t>
            </a:r>
            <a:r>
              <a:rPr lang="en-GB" sz="2800" dirty="0"/>
              <a:t>may </a:t>
            </a:r>
            <a:r>
              <a:rPr lang="en-GB" sz="2800" dirty="0" err="1"/>
              <a:t>occue</a:t>
            </a:r>
            <a:r>
              <a:rPr lang="en-GB" sz="2800" dirty="0"/>
              <a:t> which, redefines the basis of competition</a:t>
            </a:r>
          </a:p>
          <a:p>
            <a:endParaRPr lang="en-GB" sz="2800" dirty="0"/>
          </a:p>
          <a:p>
            <a:r>
              <a:rPr lang="en-GB" sz="2800" dirty="0"/>
              <a:t>Companies have to become </a:t>
            </a:r>
            <a:r>
              <a:rPr lang="en-GB" sz="2800" b="1" dirty="0">
                <a:solidFill>
                  <a:srgbClr val="FF0000"/>
                </a:solidFill>
              </a:rPr>
              <a:t>Agile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487DD0-9201-E8C9-BA97-D0C97349F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10515600" cy="1325563"/>
          </a:xfrm>
        </p:spPr>
        <p:txBody>
          <a:bodyPr/>
          <a:lstStyle/>
          <a:p>
            <a:r>
              <a:rPr lang="en-GB" sz="3600" dirty="0"/>
              <a:t>There are challenges…</a:t>
            </a:r>
          </a:p>
        </p:txBody>
      </p:sp>
    </p:spTree>
    <p:extLst>
      <p:ext uri="{BB962C8B-B14F-4D97-AF65-F5344CB8AC3E}">
        <p14:creationId xmlns:p14="http://schemas.microsoft.com/office/powerpoint/2010/main" val="2092189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41869-AEFD-B329-1AC5-E97174320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B64DD-C6D3-81EB-021B-37F560941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Value Creation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F3C543-2134-9095-72A0-889F21AFD6B3}"/>
              </a:ext>
            </a:extLst>
          </p:cNvPr>
          <p:cNvSpPr txBox="1">
            <a:spLocks/>
          </p:cNvSpPr>
          <p:nvPr/>
        </p:nvSpPr>
        <p:spPr>
          <a:xfrm>
            <a:off x="434340" y="998220"/>
            <a:ext cx="11186160" cy="4693920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600" b="0" dirty="0">
                <a:latin typeface="Arial" panose="020B0604020202020204" pitchFamily="34" charset="0"/>
                <a:cs typeface="Arial" panose="020B0604020202020204" pitchFamily="34" charset="0"/>
              </a:rPr>
              <a:t>The idea of </a:t>
            </a:r>
            <a:r>
              <a:rPr lang="en-US" altLang="en-US" sz="2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creation is central </a:t>
            </a:r>
            <a:r>
              <a:rPr lang="en-US" altLang="en-US" sz="2600" b="0" dirty="0">
                <a:latin typeface="Arial" panose="020B0604020202020204" pitchFamily="34" charset="0"/>
                <a:cs typeface="Arial" panose="020B0604020202020204" pitchFamily="34" charset="0"/>
              </a:rPr>
              <a:t>to any company for sustaining long term profitability.</a:t>
            </a:r>
          </a:p>
          <a:p>
            <a:endParaRPr lang="en-US" altLang="en-US" sz="26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600" b="0" dirty="0">
                <a:latin typeface="Arial" panose="020B0604020202020204" pitchFamily="34" charset="0"/>
                <a:cs typeface="Arial" panose="020B0604020202020204" pitchFamily="34" charset="0"/>
              </a:rPr>
              <a:t>(if there is no </a:t>
            </a:r>
            <a:r>
              <a:rPr lang="en-US" altLang="en-US" sz="2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for customers </a:t>
            </a:r>
            <a:r>
              <a:rPr lang="en-US" altLang="en-US" sz="2600" b="0" dirty="0">
                <a:latin typeface="Arial" panose="020B0604020202020204" pitchFamily="34" charset="0"/>
                <a:cs typeface="Arial" panose="020B0604020202020204" pitchFamily="34" charset="0"/>
              </a:rPr>
              <a:t>they will not buy the product/service: this is the basics of a business model)</a:t>
            </a:r>
          </a:p>
          <a:p>
            <a:endParaRPr lang="en-US" altLang="en-US" sz="26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600" b="0" dirty="0">
                <a:latin typeface="Arial" panose="020B0604020202020204" pitchFamily="34" charset="0"/>
                <a:cs typeface="Arial" panose="020B0604020202020204" pitchFamily="34" charset="0"/>
              </a:rPr>
              <a:t>Many of the Internet start-ups that ended in bankruptcy at the end of the Internet boom years c.2000 did not pay attention to this.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altLang="en-US" sz="2600" b="0" dirty="0">
                <a:latin typeface="Arial" panose="020B0604020202020204" pitchFamily="34" charset="0"/>
                <a:cs typeface="Arial" panose="020B0604020202020204" pitchFamily="34" charset="0"/>
              </a:rPr>
              <a:t>They were frequently concerned with customer acquisition and revenue growth sustainable only as long as venture capitalists and stock markets were willing to finance them.</a:t>
            </a:r>
            <a:endParaRPr lang="en-US" sz="2000" b="0" dirty="0"/>
          </a:p>
          <a:p>
            <a:pPr marL="365760" indent="-256032">
              <a:buFont typeface="Wingdings 3"/>
              <a:buChar char=""/>
              <a:defRPr/>
            </a:pPr>
            <a:endParaRPr lang="en-US" sz="2000" b="0" dirty="0"/>
          </a:p>
        </p:txBody>
      </p:sp>
    </p:spTree>
    <p:extLst>
      <p:ext uri="{BB962C8B-B14F-4D97-AF65-F5344CB8AC3E}">
        <p14:creationId xmlns:p14="http://schemas.microsoft.com/office/powerpoint/2010/main" val="3372131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83950D-1EE0-6FB5-B7D2-714E9449A2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26BA5DA4-2A4C-75AC-F888-0DF200D6C2D5}"/>
              </a:ext>
            </a:extLst>
          </p:cNvPr>
          <p:cNvSpPr txBox="1">
            <a:spLocks noChangeArrowheads="1"/>
          </p:cNvSpPr>
          <p:nvPr/>
        </p:nvSpPr>
        <p:spPr>
          <a:xfrm>
            <a:off x="577003" y="317204"/>
            <a:ext cx="10515599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Digital Disruption &amp; Disruptive Innovation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E704CDB-A183-3485-84F5-148C99074E73}"/>
              </a:ext>
            </a:extLst>
          </p:cNvPr>
          <p:cNvSpPr txBox="1">
            <a:spLocks/>
          </p:cNvSpPr>
          <p:nvPr/>
        </p:nvSpPr>
        <p:spPr>
          <a:xfrm>
            <a:off x="529268" y="2014434"/>
            <a:ext cx="11133464" cy="2501900"/>
          </a:xfrm>
          <a:prstGeom prst="rect">
            <a:avLst/>
          </a:prstGeom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b="0" dirty="0"/>
              <a:t>Clayton Christensen defined "</a:t>
            </a:r>
            <a:r>
              <a:rPr lang="en-GB" b="0" dirty="0">
                <a:solidFill>
                  <a:srgbClr val="FF0000"/>
                </a:solidFill>
              </a:rPr>
              <a:t>disruptive innovation</a:t>
            </a:r>
            <a:r>
              <a:rPr lang="en-GB" b="0" dirty="0"/>
              <a:t>" as an innovation, often a new product or service, that starts in a simple market, is less expensive or more accessible, and then moves upmarket to displace established, better-performing products or services. </a:t>
            </a:r>
            <a:r>
              <a:rPr lang="en-GB" b="0" dirty="0">
                <a:solidFill>
                  <a:srgbClr val="FF0000"/>
                </a:solidFill>
              </a:rPr>
              <a:t>Digital disruption </a:t>
            </a:r>
            <a:r>
              <a:rPr lang="en-GB" b="0" dirty="0"/>
              <a:t>refers to this process of radical change and even dissolution of traditional business models driven by digitalization and new technologies, which can emerge from low-end or new-market disruption. </a:t>
            </a:r>
            <a:endParaRPr lang="en-US" sz="2800" b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B2213C-D530-DECC-1262-FC91509F75C1}"/>
              </a:ext>
            </a:extLst>
          </p:cNvPr>
          <p:cNvSpPr txBox="1"/>
          <p:nvPr/>
        </p:nvSpPr>
        <p:spPr>
          <a:xfrm>
            <a:off x="745351" y="4848625"/>
            <a:ext cx="10058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Think of how the likes of Netflix completely changed the space</a:t>
            </a:r>
          </a:p>
        </p:txBody>
      </p:sp>
    </p:spTree>
    <p:extLst>
      <p:ext uri="{BB962C8B-B14F-4D97-AF65-F5344CB8AC3E}">
        <p14:creationId xmlns:p14="http://schemas.microsoft.com/office/powerpoint/2010/main" val="70023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A9E2EF-69D5-2958-43A3-7A6E85DED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2A29F5D3-531D-909A-48E3-E45435DDEFF7}"/>
              </a:ext>
            </a:extLst>
          </p:cNvPr>
          <p:cNvSpPr txBox="1">
            <a:spLocks noChangeArrowheads="1"/>
          </p:cNvSpPr>
          <p:nvPr/>
        </p:nvSpPr>
        <p:spPr>
          <a:xfrm>
            <a:off x="269642" y="386360"/>
            <a:ext cx="3987313" cy="841036"/>
          </a:xfrm>
          <a:prstGeom prst="rect">
            <a:avLst/>
          </a:prstGeom>
        </p:spPr>
        <p:txBody>
          <a:bodyPr anchor="ctr">
            <a:normAutofit fontScale="85000" lnSpcReduction="20000"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Digital Business Classifications</a:t>
            </a:r>
          </a:p>
        </p:txBody>
      </p:sp>
      <p:pic>
        <p:nvPicPr>
          <p:cNvPr id="2" name="Picture 3" descr="C01NF002">
            <a:extLst>
              <a:ext uri="{FF2B5EF4-FFF2-40B4-BE49-F238E27FC236}">
                <a16:creationId xmlns:a16="http://schemas.microsoft.com/office/drawing/2014/main" id="{7005C3B6-E797-C35A-5AA1-4CD5090694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556" y="-1"/>
            <a:ext cx="8378444" cy="5716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 Box 2">
            <a:extLst>
              <a:ext uri="{FF2B5EF4-FFF2-40B4-BE49-F238E27FC236}">
                <a16:creationId xmlns:a16="http://schemas.microsoft.com/office/drawing/2014/main" id="{CC3E1B5B-335A-240C-6DF3-394F177C34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118" y="1613757"/>
            <a:ext cx="3523290" cy="4170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T</a:t>
            </a:r>
            <a:r>
              <a:rPr lang="en-US" altLang="en-US" sz="1800" dirty="0" err="1">
                <a:latin typeface="Arial" panose="020B0604020202020204" pitchFamily="34" charset="0"/>
              </a:rPr>
              <a:t>ransaction</a:t>
            </a:r>
            <a:r>
              <a:rPr lang="en-US" altLang="en-US" sz="1800" dirty="0">
                <a:latin typeface="Arial" panose="020B0604020202020204" pitchFamily="34" charset="0"/>
              </a:rPr>
              <a:t> alternatives between businesses, consumers and governmental </a:t>
            </a:r>
            <a:r>
              <a:rPr lang="en-US" altLang="en-US" sz="1800" dirty="0" err="1">
                <a:latin typeface="Arial" panose="020B0604020202020204" pitchFamily="34" charset="0"/>
              </a:rPr>
              <a:t>organisations</a:t>
            </a:r>
            <a:r>
              <a:rPr lang="en-US" altLang="en-US" sz="1800" dirty="0">
                <a:latin typeface="Arial" panose="020B0604020202020204" pitchFamily="34" charset="0"/>
              </a:rPr>
              <a:t>.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Source: </a:t>
            </a:r>
            <a:r>
              <a:rPr lang="en-GB" altLang="en-US" sz="1400" dirty="0">
                <a:latin typeface="Arial" panose="020B0604020202020204" pitchFamily="34" charset="0"/>
              </a:rPr>
              <a:t>Chaffey, D. (2009) </a:t>
            </a:r>
            <a:r>
              <a:rPr lang="en-GB" altLang="en-US" sz="1400" i="1" dirty="0">
                <a:latin typeface="Arial" panose="020B0604020202020204" pitchFamily="34" charset="0"/>
              </a:rPr>
              <a:t>E-Business and E-Commerce Management,</a:t>
            </a:r>
            <a:r>
              <a:rPr lang="en-GB" altLang="en-US" sz="1400" dirty="0">
                <a:latin typeface="Arial" panose="020B0604020202020204" pitchFamily="34" charset="0"/>
              </a:rPr>
              <a:t> 4</a:t>
            </a:r>
            <a:r>
              <a:rPr lang="en-GB" altLang="en-US" sz="1400" baseline="30000" dirty="0">
                <a:latin typeface="Arial" panose="020B0604020202020204" pitchFamily="34" charset="0"/>
              </a:rPr>
              <a:t>th</a:t>
            </a:r>
            <a:r>
              <a:rPr lang="en-GB" altLang="en-US" sz="1400" dirty="0">
                <a:latin typeface="Arial" panose="020B0604020202020204" pitchFamily="34" charset="0"/>
              </a:rPr>
              <a:t>  Edition, Pearson: Harlow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124AE6-7E9B-4B8B-8A14-E3C9D303B34B}"/>
              </a:ext>
            </a:extLst>
          </p:cNvPr>
          <p:cNvSpPr txBox="1"/>
          <p:nvPr/>
        </p:nvSpPr>
        <p:spPr>
          <a:xfrm>
            <a:off x="185118" y="1506071"/>
            <a:ext cx="344943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How would you categorise </a:t>
            </a:r>
            <a:r>
              <a:rPr lang="en-GB" dirty="0" err="1"/>
              <a:t>AirBnB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/>
              <a:t>How many categories does it fit into?</a:t>
            </a:r>
          </a:p>
        </p:txBody>
      </p:sp>
    </p:spTree>
    <p:extLst>
      <p:ext uri="{BB962C8B-B14F-4D97-AF65-F5344CB8AC3E}">
        <p14:creationId xmlns:p14="http://schemas.microsoft.com/office/powerpoint/2010/main" val="710678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F0B1F9-995F-6073-3A99-B94FDD2041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A72905F0-6DFF-B79C-5D2E-216C1183D8CB}"/>
              </a:ext>
            </a:extLst>
          </p:cNvPr>
          <p:cNvSpPr txBox="1">
            <a:spLocks noChangeArrowheads="1"/>
          </p:cNvSpPr>
          <p:nvPr/>
        </p:nvSpPr>
        <p:spPr>
          <a:xfrm>
            <a:off x="238458" y="619164"/>
            <a:ext cx="3665581" cy="841036"/>
          </a:xfrm>
          <a:prstGeom prst="rect">
            <a:avLst/>
          </a:prstGeom>
        </p:spPr>
        <p:txBody>
          <a:bodyPr anchor="ctr">
            <a:normAutofit fontScale="92500" lnSpcReduction="20000"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Sector Disruption</a:t>
            </a:r>
          </a:p>
          <a:p>
            <a:pPr>
              <a:defRPr/>
            </a:pPr>
            <a:endParaRPr lang="en-GB" altLang="zh-CN" sz="3800" dirty="0">
              <a:ea typeface="宋体" pitchFamily="2" charset="-122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7ED01DE2-EB09-6E5C-7AE6-0AB6545199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0" b="49994"/>
          <a:stretch>
            <a:fillRect/>
          </a:stretch>
        </p:blipFill>
        <p:spPr bwMode="auto">
          <a:xfrm>
            <a:off x="4096140" y="427809"/>
            <a:ext cx="7750800" cy="866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51 Tabla">
            <a:extLst>
              <a:ext uri="{FF2B5EF4-FFF2-40B4-BE49-F238E27FC236}">
                <a16:creationId xmlns:a16="http://schemas.microsoft.com/office/drawing/2014/main" id="{8D1E7B03-932D-F4B1-00BF-0D2C6A464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4294663"/>
              </p:ext>
            </p:extLst>
          </p:nvPr>
        </p:nvGraphicFramePr>
        <p:xfrm>
          <a:off x="3124581" y="1293880"/>
          <a:ext cx="8722359" cy="40367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91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691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691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6915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6915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6915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6915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6915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96915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92869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Consumer</a:t>
                      </a:r>
                    </a:p>
                  </a:txBody>
                  <a:tcPr marB="14400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chemeClr val="accent5">
                            <a:lumMod val="50000"/>
                          </a:schemeClr>
                        </a:gs>
                        <a:gs pos="66000">
                          <a:srgbClr val="00A479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 algn="l">
                        <a:spcBef>
                          <a:spcPts val="600"/>
                        </a:spcBef>
                      </a:pPr>
                      <a:r>
                        <a:rPr lang="en-GB" sz="1100" b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itchFamily="34" charset="0"/>
                        </a:rPr>
                        <a:t>#Virtual  Assistants</a:t>
                      </a:r>
                    </a:p>
                    <a:p>
                      <a:pPr marL="90488" indent="-90488" algn="l">
                        <a:spcBef>
                          <a:spcPts val="600"/>
                        </a:spcBef>
                      </a:pPr>
                      <a:r>
                        <a:rPr lang="en-GB" sz="1100" b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itchFamily="34" charset="0"/>
                        </a:rPr>
                        <a:t>#Customer </a:t>
                      </a:r>
                      <a:br>
                        <a:rPr lang="en-GB" sz="1100" b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itchFamily="34" charset="0"/>
                        </a:rPr>
                      </a:br>
                      <a:r>
                        <a:rPr lang="en-GB" sz="1100" b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itchFamily="34" charset="0"/>
                        </a:rPr>
                        <a:t>Engagement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#Direct to consumer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#Counterfeit   Detection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#Smart Homes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#Consumer </a:t>
                      </a:r>
                      <a:b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</a:b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Wearables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 Digital Commerce 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 # Sharing Economy 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#Digital Wallets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#Virtual Currency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#In-home Robots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#Autonomous </a:t>
                      </a:r>
                      <a:b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</a:b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Vehicles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#Home Security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#Intrusion </a:t>
                      </a:r>
                      <a:b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</a:b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Prevention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#Social Analytics</a:t>
                      </a:r>
                    </a:p>
                    <a:p>
                      <a:pPr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#3D Printing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869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Retail</a:t>
                      </a:r>
                    </a:p>
                  </a:txBody>
                  <a:tcPr marB="144000" anchor="b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chemeClr val="accent5">
                            <a:lumMod val="50000"/>
                          </a:schemeClr>
                        </a:gs>
                        <a:gs pos="66000">
                          <a:srgbClr val="00A479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#Bots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endParaRPr lang="en-IN" sz="1100" b="0" spc="-1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libri" panose="020F0502020204030204" pitchFamily="34" charset="0"/>
                        <a:cs typeface="Rubik Light" pitchFamily="2" charset="-79"/>
                      </a:endParaRP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#In-store Experience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#Warranty Management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#Inventory Tracking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#Store Management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#Smart Warehouse</a:t>
                      </a:r>
                      <a:endParaRPr lang="en-GB" sz="1100" b="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libri" pitchFamily="34" charset="0"/>
                      </a:endParaRP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 Virtual Stores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#Ambient Commerce 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#Mobile Wallets 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#Biometric Payments</a:t>
                      </a:r>
                      <a:endParaRPr lang="en-GB" sz="1100" b="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libri" pitchFamily="34" charset="0"/>
                      </a:endParaRP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#Drone Delivery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#In-store Robots 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#Biometric  Authentication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US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#Smart Store</a:t>
                      </a:r>
                      <a:endParaRPr lang="en-IN" sz="1100" b="0" spc="-1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libri" panose="020F0502020204030204" pitchFamily="34" charset="0"/>
                        <a:cs typeface="Rubik Light" pitchFamily="2" charset="-79"/>
                      </a:endParaRP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#VR/AR Experience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#Customer Analytics 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28694">
                <a:tc>
                  <a:txBody>
                    <a:bodyPr/>
                    <a:lstStyle/>
                    <a:p>
                      <a:pPr algn="ctr">
                        <a:lnSpc>
                          <a:spcPts val="900"/>
                        </a:lnSpc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Financial Services</a:t>
                      </a:r>
                    </a:p>
                  </a:txBody>
                  <a:tcPr marB="144000" anchor="b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chemeClr val="accent5">
                            <a:lumMod val="50000"/>
                          </a:schemeClr>
                        </a:gs>
                        <a:gs pos="66000">
                          <a:srgbClr val="00A479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  <a:tabLst>
                          <a:tab pos="90488" algn="l"/>
                        </a:tabLst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#Credit Scoring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  <a:tabLst>
                          <a:tab pos="90488" algn="l"/>
                        </a:tabLst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#Fraud Detection</a:t>
                      </a:r>
                      <a:endParaRPr lang="en-GB" sz="1100" b="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libri" pitchFamily="34" charset="0"/>
                      </a:endParaRP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 Crypto Currency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#P2P Payments 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#Telematics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#Wearables for </a:t>
                      </a:r>
                      <a:b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</a:b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Banking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#P2P lending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#Digital Banks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#Biometric Payments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#Wearable Payments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#Robo Advisers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#RPA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#Vulnerability </a:t>
                      </a:r>
                      <a:b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</a:b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Management 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#Biometrics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#Predictive Analytics 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#Financial Mgmt. </a:t>
                      </a:r>
                      <a:b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</a:b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Platform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2869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Healthcare</a:t>
                      </a:r>
                    </a:p>
                  </a:txBody>
                  <a:tcPr marB="144000" anchor="b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chemeClr val="accent5">
                            <a:lumMod val="50000"/>
                          </a:schemeClr>
                        </a:gs>
                        <a:gs pos="66000">
                          <a:srgbClr val="00A479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#Diagnosis &amp; </a:t>
                      </a:r>
                      <a:b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</a:b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  Detection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#Drug Discovery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#Electronic </a:t>
                      </a:r>
                      <a:b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</a:b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Health Records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#Counterfeit </a:t>
                      </a:r>
                      <a:b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</a:b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Drug Detection 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#Mobile Health 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#Sensors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US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#Appointment Management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#Lifestyle </a:t>
                      </a:r>
                      <a:b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</a:b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  Monitoring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#Automated </a:t>
                      </a:r>
                      <a:b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</a:b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Claim Processing 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#Digital Health </a:t>
                      </a:r>
                      <a:b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</a:b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Wallets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#Robotic Pills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#Surgical Robots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#Patient Data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#Network</a:t>
                      </a:r>
                      <a:b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</a:b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Security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#Genomics</a:t>
                      </a:r>
                    </a:p>
                    <a:p>
                      <a:pPr marL="90488" indent="-90488">
                        <a:spcBef>
                          <a:spcPts val="600"/>
                        </a:spcBef>
                      </a:pPr>
                      <a:r>
                        <a:rPr lang="en-IN" sz="1100" b="0" spc="-1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 panose="020F0502020204030204" pitchFamily="34" charset="0"/>
                          <a:cs typeface="Rubik Light" pitchFamily="2" charset="-79"/>
                        </a:rPr>
                        <a:t>#Bionics</a:t>
                      </a:r>
                    </a:p>
                  </a:txBody>
                  <a:tcPr marL="108000" marR="0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/>
                        </a:gs>
                        <a:gs pos="87000">
                          <a:schemeClr val="bg2">
                            <a:lumMod val="20000"/>
                            <a:lumOff val="80000"/>
                          </a:schemeClr>
                        </a:gs>
                      </a:gsLst>
                      <a:lin ang="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38782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2A659B-32F4-D652-DC37-BE99777788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CEB0037-43C5-B4A3-A974-65DA431B13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5511" y="238204"/>
            <a:ext cx="9976672" cy="524355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1D583FF-50F2-F439-9012-0CD352DC87FD}"/>
              </a:ext>
            </a:extLst>
          </p:cNvPr>
          <p:cNvSpPr/>
          <p:nvPr/>
        </p:nvSpPr>
        <p:spPr>
          <a:xfrm>
            <a:off x="2028585" y="153681"/>
            <a:ext cx="1198709" cy="1060396"/>
          </a:xfrm>
          <a:prstGeom prst="rect">
            <a:avLst/>
          </a:prstGeom>
          <a:solidFill>
            <a:srgbClr val="EDEDED"/>
          </a:solidFill>
          <a:ln>
            <a:solidFill>
              <a:srgbClr val="EDEDE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48C7B156-EA14-C4EC-D033-21154461ECF7}"/>
              </a:ext>
            </a:extLst>
          </p:cNvPr>
          <p:cNvSpPr txBox="1">
            <a:spLocks noChangeArrowheads="1"/>
          </p:cNvSpPr>
          <p:nvPr/>
        </p:nvSpPr>
        <p:spPr>
          <a:xfrm>
            <a:off x="238458" y="619164"/>
            <a:ext cx="3665581" cy="841036"/>
          </a:xfrm>
          <a:prstGeom prst="rect">
            <a:avLst/>
          </a:prstGeom>
        </p:spPr>
        <p:txBody>
          <a:bodyPr anchor="ctr">
            <a:normAutofit fontScale="92500" lnSpcReduction="20000"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Sector Disruption</a:t>
            </a:r>
          </a:p>
          <a:p>
            <a:pPr>
              <a:defRPr/>
            </a:pPr>
            <a:endParaRPr lang="en-GB" altLang="zh-CN" sz="3800" dirty="0">
              <a:ea typeface="宋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127439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32770E-4B88-199F-FD01-B3DAED484F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AEDB12-8B34-6F67-9CB5-67D67FC82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9775" y="315045"/>
            <a:ext cx="9997228" cy="526660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80E9F81-24D4-BC09-2EC2-BBF818F700B2}"/>
              </a:ext>
            </a:extLst>
          </p:cNvPr>
          <p:cNvSpPr/>
          <p:nvPr/>
        </p:nvSpPr>
        <p:spPr>
          <a:xfrm>
            <a:off x="1921009" y="230521"/>
            <a:ext cx="1198709" cy="1060396"/>
          </a:xfrm>
          <a:prstGeom prst="rect">
            <a:avLst/>
          </a:prstGeom>
          <a:solidFill>
            <a:srgbClr val="EDEDED"/>
          </a:solidFill>
          <a:ln>
            <a:solidFill>
              <a:srgbClr val="EDEDE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EB97DB0-297E-E161-3604-2C35361C1E60}"/>
              </a:ext>
            </a:extLst>
          </p:cNvPr>
          <p:cNvSpPr txBox="1">
            <a:spLocks noChangeArrowheads="1"/>
          </p:cNvSpPr>
          <p:nvPr/>
        </p:nvSpPr>
        <p:spPr>
          <a:xfrm>
            <a:off x="238458" y="619164"/>
            <a:ext cx="3665581" cy="841036"/>
          </a:xfrm>
          <a:prstGeom prst="rect">
            <a:avLst/>
          </a:prstGeom>
        </p:spPr>
        <p:txBody>
          <a:bodyPr anchor="ctr">
            <a:normAutofit fontScale="92500" lnSpcReduction="20000"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Sector Disruption</a:t>
            </a:r>
          </a:p>
          <a:p>
            <a:pPr>
              <a:defRPr/>
            </a:pPr>
            <a:endParaRPr lang="en-GB" altLang="zh-CN" sz="3800" dirty="0">
              <a:ea typeface="宋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977766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75EE6E-0E38-DDB0-C20B-E10FBC192D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8EDC22A7-27DE-48B8-7C3A-C87E76E280A1}"/>
              </a:ext>
            </a:extLst>
          </p:cNvPr>
          <p:cNvSpPr txBox="1">
            <a:spLocks noChangeArrowheads="1"/>
          </p:cNvSpPr>
          <p:nvPr/>
        </p:nvSpPr>
        <p:spPr>
          <a:xfrm>
            <a:off x="525780" y="362924"/>
            <a:ext cx="10515599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Why Innovate in Business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8159B491-3B05-E699-69E5-4EDFBA19F975}"/>
              </a:ext>
            </a:extLst>
          </p:cNvPr>
          <p:cNvSpPr txBox="1">
            <a:spLocks/>
          </p:cNvSpPr>
          <p:nvPr/>
        </p:nvSpPr>
        <p:spPr>
          <a:xfrm>
            <a:off x="883919" y="1516379"/>
            <a:ext cx="10157460" cy="3693395"/>
          </a:xfrm>
          <a:prstGeom prst="rect">
            <a:avLst/>
          </a:prstGeom>
        </p:spPr>
        <p:txBody>
          <a:bodyPr anchor="b">
            <a:normAutofit fontScale="77500" lnSpcReduction="20000"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Key Characteristics:</a:t>
            </a:r>
          </a:p>
          <a:p>
            <a:pPr>
              <a:lnSpc>
                <a:spcPct val="110000"/>
              </a:lnSpc>
            </a:pPr>
            <a:endParaRPr lang="en-US" alt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sz="3000" b="0" dirty="0">
                <a:latin typeface="Arial" panose="020B0604020202020204" pitchFamily="34" charset="0"/>
                <a:cs typeface="Arial" panose="020B0604020202020204" pitchFamily="34" charset="0"/>
              </a:rPr>
              <a:t>Relative Advantage – compared to existing ways of doing this – what is the benefit? Economic, Status</a:t>
            </a:r>
          </a:p>
          <a:p>
            <a:pPr marL="914400" lvl="1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sz="3000" b="0" dirty="0">
                <a:latin typeface="Arial" panose="020B0604020202020204" pitchFamily="34" charset="0"/>
                <a:cs typeface="Arial" panose="020B0604020202020204" pitchFamily="34" charset="0"/>
              </a:rPr>
              <a:t>Compatibility - Values, Beliefs, Previous ideas – can the new technology be easily applied to work?</a:t>
            </a:r>
          </a:p>
          <a:p>
            <a:pPr marL="914400" lvl="1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sz="3000" b="0" dirty="0">
                <a:latin typeface="Arial" panose="020B0604020202020204" pitchFamily="34" charset="0"/>
                <a:cs typeface="Arial" panose="020B0604020202020204" pitchFamily="34" charset="0"/>
              </a:rPr>
              <a:t>Complexity – Software, Hardware – how difficult to apply to work?</a:t>
            </a:r>
          </a:p>
          <a:p>
            <a:pPr marL="914400" lvl="1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sz="3000" b="0" dirty="0">
                <a:latin typeface="Arial" panose="020B0604020202020204" pitchFamily="34" charset="0"/>
                <a:cs typeface="Arial" panose="020B0604020202020204" pitchFamily="34" charset="0"/>
              </a:rPr>
              <a:t>Trialability – Can people experiment without commitment?</a:t>
            </a:r>
          </a:p>
          <a:p>
            <a:pPr marL="914400" lvl="1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sz="3000" b="0" dirty="0">
                <a:latin typeface="Arial" panose="020B0604020202020204" pitchFamily="34" charset="0"/>
                <a:cs typeface="Arial" panose="020B0604020202020204" pitchFamily="34" charset="0"/>
              </a:rPr>
              <a:t>Observability – Immediate, Long-term (disease prevention)</a:t>
            </a:r>
          </a:p>
          <a:p>
            <a:pPr marL="914400" lvl="1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sz="3000" b="0" dirty="0">
                <a:latin typeface="Arial" panose="020B0604020202020204" pitchFamily="34" charset="0"/>
                <a:cs typeface="Arial" panose="020B0604020202020204" pitchFamily="34" charset="0"/>
              </a:rPr>
              <a:t>Adaptability (Re-invention) – Customize, Use for unintended purposes</a:t>
            </a:r>
          </a:p>
          <a:p>
            <a:pPr marL="109728">
              <a:defRPr/>
            </a:pP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8986599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966BB8-6633-CFD4-DA8A-4F79F833F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4BB62BF8-B05C-F3E7-2A4E-D11214097833}"/>
              </a:ext>
            </a:extLst>
          </p:cNvPr>
          <p:cNvSpPr txBox="1">
            <a:spLocks noChangeArrowheads="1"/>
          </p:cNvSpPr>
          <p:nvPr/>
        </p:nvSpPr>
        <p:spPr>
          <a:xfrm>
            <a:off x="525780" y="362924"/>
            <a:ext cx="10515599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Diffusion of Innovation – The Big Picture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B2D270E-FB20-A7D0-8FBB-69F19CC0DCAA}"/>
              </a:ext>
            </a:extLst>
          </p:cNvPr>
          <p:cNvSpPr txBox="1">
            <a:spLocks/>
          </p:cNvSpPr>
          <p:nvPr/>
        </p:nvSpPr>
        <p:spPr>
          <a:xfrm>
            <a:off x="525780" y="1690486"/>
            <a:ext cx="3140593" cy="3158373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Diffusion of innovations </a:t>
            </a: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is 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 that seeks to explain how, why, and at what rate new ideas and technology spread. It was developed by Everett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Rogers</a:t>
            </a: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 in 1962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F6F24770-641F-74BB-A2A8-6FA5F83762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6297" y="1163637"/>
            <a:ext cx="76962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5385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125925-C2B6-046A-6025-5E11C2669B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738E218B-3D0E-4E7C-E409-EF458797EF55}"/>
              </a:ext>
            </a:extLst>
          </p:cNvPr>
          <p:cNvSpPr txBox="1">
            <a:spLocks noChangeArrowheads="1"/>
          </p:cNvSpPr>
          <p:nvPr/>
        </p:nvSpPr>
        <p:spPr>
          <a:xfrm>
            <a:off x="525780" y="362924"/>
            <a:ext cx="10515599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Possible users with different characteristics</a:t>
            </a: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F1D4B1DE-3C49-93B1-625A-2EB9E47940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238263"/>
              </p:ext>
            </p:extLst>
          </p:nvPr>
        </p:nvGraphicFramePr>
        <p:xfrm>
          <a:off x="1617061" y="1741643"/>
          <a:ext cx="9424318" cy="289560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3462085">
                  <a:extLst>
                    <a:ext uri="{9D8B030D-6E8A-4147-A177-3AD203B41FA5}">
                      <a16:colId xmlns:a16="http://schemas.microsoft.com/office/drawing/2014/main" val="1587821519"/>
                    </a:ext>
                  </a:extLst>
                </a:gridCol>
                <a:gridCol w="5962233">
                  <a:extLst>
                    <a:ext uri="{9D8B030D-6E8A-4147-A177-3AD203B41FA5}">
                      <a16:colId xmlns:a16="http://schemas.microsoft.com/office/drawing/2014/main" val="41048023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The earliest users 2.5%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Adventurers, risk takers, innovators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12302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Early users 13.5%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Have knowledge, opinion leaders, respected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3518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Early majority 34%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Many contacts, frequent interactions, willing to adopt innovation (but late)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94927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Late majority 34%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Sceptical, cautious, need safety, observes social norms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22965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Late comers 16%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Laggards, many doubts, bad experiences, small units, traditional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85127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29778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1AA957-3610-EEB6-732C-C5B2B7E763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4903E727-5486-F60D-151D-175CE3C0D0AC}"/>
              </a:ext>
            </a:extLst>
          </p:cNvPr>
          <p:cNvSpPr txBox="1">
            <a:spLocks noChangeArrowheads="1"/>
          </p:cNvSpPr>
          <p:nvPr/>
        </p:nvSpPr>
        <p:spPr>
          <a:xfrm>
            <a:off x="525780" y="362924"/>
            <a:ext cx="3254765" cy="187313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Diffusion</a:t>
            </a:r>
          </a:p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S-curve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9AF792D-F318-0F5C-0595-F099CD8FAF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2644" y="1"/>
            <a:ext cx="8219355" cy="5720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6314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2B498-E2EB-4FE8-69FB-C814A075B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8BEEA2A-C48C-C818-76EE-7266327D96EE}"/>
              </a:ext>
            </a:extLst>
          </p:cNvPr>
          <p:cNvGrpSpPr/>
          <p:nvPr/>
        </p:nvGrpSpPr>
        <p:grpSpPr>
          <a:xfrm>
            <a:off x="1014292" y="238205"/>
            <a:ext cx="10335025" cy="5159300"/>
            <a:chOff x="103617" y="768012"/>
            <a:chExt cx="6889608" cy="3651399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A0A6236-4FF7-07BB-A7D5-2DE71EAB5C3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8028" y="3988068"/>
              <a:ext cx="382314" cy="3475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D477AA1D-304B-CD28-A1DF-8BEE2BFEFAE7}"/>
                </a:ext>
              </a:extLst>
            </p:cNvPr>
            <p:cNvGrpSpPr/>
            <p:nvPr/>
          </p:nvGrpSpPr>
          <p:grpSpPr>
            <a:xfrm>
              <a:off x="103617" y="768012"/>
              <a:ext cx="6889608" cy="3651399"/>
              <a:chOff x="451085" y="833729"/>
              <a:chExt cx="7245115" cy="3932887"/>
            </a:xfrm>
          </p:grpSpPr>
          <p:pic>
            <p:nvPicPr>
              <p:cNvPr id="7" name="Picture 21" descr="Image result for amazon logo">
                <a:extLst>
                  <a:ext uri="{FF2B5EF4-FFF2-40B4-BE49-F238E27FC236}">
                    <a16:creationId xmlns:a16="http://schemas.microsoft.com/office/drawing/2014/main" id="{741AC893-BF0F-6749-F0DF-61540EF2D09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/>
            </p:blipFill>
            <p:spPr bwMode="auto">
              <a:xfrm>
                <a:off x="2136135" y="3880046"/>
                <a:ext cx="1204315" cy="4012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" name="Picture 27" descr="Image result for microsoft logo round">
                <a:extLst>
                  <a:ext uri="{FF2B5EF4-FFF2-40B4-BE49-F238E27FC236}">
                    <a16:creationId xmlns:a16="http://schemas.microsoft.com/office/drawing/2014/main" id="{06140577-169D-5803-1A56-D46A945CC1B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302" t="16841" r="8473" b="20358"/>
              <a:stretch/>
            </p:blipFill>
            <p:spPr bwMode="auto">
              <a:xfrm>
                <a:off x="3821393" y="3483944"/>
                <a:ext cx="528066" cy="3691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9" name="Picture 12" descr="apple_logo_current">
                <a:extLst>
                  <a:ext uri="{FF2B5EF4-FFF2-40B4-BE49-F238E27FC236}">
                    <a16:creationId xmlns:a16="http://schemas.microsoft.com/office/drawing/2014/main" id="{5FC480ED-5D3C-D5D4-903D-79F8038D8AC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0463" t="3726" b="30316"/>
              <a:stretch/>
            </p:blipFill>
            <p:spPr bwMode="auto">
              <a:xfrm>
                <a:off x="6612867" y="1879642"/>
                <a:ext cx="333646" cy="37093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" name="Picture 2">
                <a:extLst>
                  <a:ext uri="{FF2B5EF4-FFF2-40B4-BE49-F238E27FC236}">
                    <a16:creationId xmlns:a16="http://schemas.microsoft.com/office/drawing/2014/main" id="{046E6EAF-1495-AE1B-2037-3D1F1D43F2A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/>
            </p:blipFill>
            <p:spPr bwMode="auto">
              <a:xfrm>
                <a:off x="4928193" y="2125637"/>
                <a:ext cx="1008728" cy="6915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1" name="Picture 13">
                <a:extLst>
                  <a:ext uri="{FF2B5EF4-FFF2-40B4-BE49-F238E27FC236}">
                    <a16:creationId xmlns:a16="http://schemas.microsoft.com/office/drawing/2014/main" id="{A08CE75B-57F4-1DFA-229B-4B69E354E67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/>
            </p:blipFill>
            <p:spPr bwMode="auto">
              <a:xfrm>
                <a:off x="3764588" y="2670293"/>
                <a:ext cx="641675" cy="403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643BE333-EE23-3F7E-539D-D975CC73774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/>
            </p:blipFill>
            <p:spPr bwMode="auto">
              <a:xfrm>
                <a:off x="6458853" y="1057322"/>
                <a:ext cx="641675" cy="403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3" name="Picture 2">
                <a:extLst>
                  <a:ext uri="{FF2B5EF4-FFF2-40B4-BE49-F238E27FC236}">
                    <a16:creationId xmlns:a16="http://schemas.microsoft.com/office/drawing/2014/main" id="{F6761160-76E5-B6E0-E929-B84AA329655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/>
            </p:blipFill>
            <p:spPr bwMode="auto">
              <a:xfrm>
                <a:off x="4926294" y="1316201"/>
                <a:ext cx="1008728" cy="6915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4" name="Round Diagonal Corner Rectangle 15">
                <a:extLst>
                  <a:ext uri="{FF2B5EF4-FFF2-40B4-BE49-F238E27FC236}">
                    <a16:creationId xmlns:a16="http://schemas.microsoft.com/office/drawing/2014/main" id="{C285446E-62B2-FFE0-4FCD-2F79DE4FA60E}"/>
                  </a:ext>
                </a:extLst>
              </p:cNvPr>
              <p:cNvSpPr/>
              <p:nvPr/>
            </p:nvSpPr>
            <p:spPr>
              <a:xfrm>
                <a:off x="717593" y="4282248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chemeClr val="accent5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5" name="Round Diagonal Corner Rectangle 16">
                <a:extLst>
                  <a:ext uri="{FF2B5EF4-FFF2-40B4-BE49-F238E27FC236}">
                    <a16:creationId xmlns:a16="http://schemas.microsoft.com/office/drawing/2014/main" id="{49FD0784-E57D-561F-990E-FA0C4350608A}"/>
                  </a:ext>
                </a:extLst>
              </p:cNvPr>
              <p:cNvSpPr/>
              <p:nvPr/>
            </p:nvSpPr>
            <p:spPr>
              <a:xfrm>
                <a:off x="2064726" y="3879132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chemeClr val="accent5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Round Diagonal Corner Rectangle 17">
                <a:extLst>
                  <a:ext uri="{FF2B5EF4-FFF2-40B4-BE49-F238E27FC236}">
                    <a16:creationId xmlns:a16="http://schemas.microsoft.com/office/drawing/2014/main" id="{A1CA2229-B4AB-1638-E231-0AF92ACB8B78}"/>
                  </a:ext>
                </a:extLst>
              </p:cNvPr>
              <p:cNvSpPr/>
              <p:nvPr/>
            </p:nvSpPr>
            <p:spPr>
              <a:xfrm>
                <a:off x="3411859" y="3476016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chemeClr val="accent5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7" name="Round Diagonal Corner Rectangle 18">
                <a:extLst>
                  <a:ext uri="{FF2B5EF4-FFF2-40B4-BE49-F238E27FC236}">
                    <a16:creationId xmlns:a16="http://schemas.microsoft.com/office/drawing/2014/main" id="{6FC6E59C-76FF-5D80-84AA-0A7F5C64A9DD}"/>
                  </a:ext>
                </a:extLst>
              </p:cNvPr>
              <p:cNvSpPr/>
              <p:nvPr/>
            </p:nvSpPr>
            <p:spPr>
              <a:xfrm>
                <a:off x="4758991" y="3072900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chemeClr val="accent5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8" name="Round Diagonal Corner Rectangle 19">
                <a:extLst>
                  <a:ext uri="{FF2B5EF4-FFF2-40B4-BE49-F238E27FC236}">
                    <a16:creationId xmlns:a16="http://schemas.microsoft.com/office/drawing/2014/main" id="{A8C7A553-E4C7-FDC7-418E-B53C7E199BF3}"/>
                  </a:ext>
                </a:extLst>
              </p:cNvPr>
              <p:cNvSpPr/>
              <p:nvPr/>
            </p:nvSpPr>
            <p:spPr>
              <a:xfrm>
                <a:off x="6106124" y="2669785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chemeClr val="accent5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ound Diagonal Corner Rectangle 20">
                <a:extLst>
                  <a:ext uri="{FF2B5EF4-FFF2-40B4-BE49-F238E27FC236}">
                    <a16:creationId xmlns:a16="http://schemas.microsoft.com/office/drawing/2014/main" id="{9EE30CFF-72A5-D814-97A4-405716593AAC}"/>
                  </a:ext>
                </a:extLst>
              </p:cNvPr>
              <p:cNvSpPr/>
              <p:nvPr/>
            </p:nvSpPr>
            <p:spPr>
              <a:xfrm>
                <a:off x="717593" y="3476016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0" name="Round Diagonal Corner Rectangle 21">
                <a:extLst>
                  <a:ext uri="{FF2B5EF4-FFF2-40B4-BE49-F238E27FC236}">
                    <a16:creationId xmlns:a16="http://schemas.microsoft.com/office/drawing/2014/main" id="{E072794F-48DB-2D2B-022B-BEEC592092A9}"/>
                  </a:ext>
                </a:extLst>
              </p:cNvPr>
              <p:cNvSpPr/>
              <p:nvPr/>
            </p:nvSpPr>
            <p:spPr>
              <a:xfrm>
                <a:off x="2064726" y="3072900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1" name="Round Diagonal Corner Rectangle 22">
                <a:extLst>
                  <a:ext uri="{FF2B5EF4-FFF2-40B4-BE49-F238E27FC236}">
                    <a16:creationId xmlns:a16="http://schemas.microsoft.com/office/drawing/2014/main" id="{7EB18D21-99A1-5E13-FD75-8B80A6DCAEDA}"/>
                  </a:ext>
                </a:extLst>
              </p:cNvPr>
              <p:cNvSpPr/>
              <p:nvPr/>
            </p:nvSpPr>
            <p:spPr>
              <a:xfrm>
                <a:off x="3411859" y="2669785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rgbClr val="B6127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ound Diagonal Corner Rectangle 23">
                <a:extLst>
                  <a:ext uri="{FF2B5EF4-FFF2-40B4-BE49-F238E27FC236}">
                    <a16:creationId xmlns:a16="http://schemas.microsoft.com/office/drawing/2014/main" id="{117AD999-C1B8-8776-1262-F238D476445C}"/>
                  </a:ext>
                </a:extLst>
              </p:cNvPr>
              <p:cNvSpPr/>
              <p:nvPr/>
            </p:nvSpPr>
            <p:spPr>
              <a:xfrm>
                <a:off x="4758991" y="2266669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rgbClr val="B6127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3" name="Round Diagonal Corner Rectangle 24">
                <a:extLst>
                  <a:ext uri="{FF2B5EF4-FFF2-40B4-BE49-F238E27FC236}">
                    <a16:creationId xmlns:a16="http://schemas.microsoft.com/office/drawing/2014/main" id="{E125623C-9CE4-68FC-4443-9962047DC090}"/>
                  </a:ext>
                </a:extLst>
              </p:cNvPr>
              <p:cNvSpPr/>
              <p:nvPr/>
            </p:nvSpPr>
            <p:spPr>
              <a:xfrm>
                <a:off x="6106124" y="1863553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chemeClr val="accent5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4" name="Round Diagonal Corner Rectangle 25">
                <a:extLst>
                  <a:ext uri="{FF2B5EF4-FFF2-40B4-BE49-F238E27FC236}">
                    <a16:creationId xmlns:a16="http://schemas.microsoft.com/office/drawing/2014/main" id="{A1A16D10-A461-28A0-46D1-D9F961BA4A03}"/>
                  </a:ext>
                </a:extLst>
              </p:cNvPr>
              <p:cNvSpPr/>
              <p:nvPr/>
            </p:nvSpPr>
            <p:spPr>
              <a:xfrm>
                <a:off x="717593" y="2669785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5" name="Round Diagonal Corner Rectangle 26">
                <a:extLst>
                  <a:ext uri="{FF2B5EF4-FFF2-40B4-BE49-F238E27FC236}">
                    <a16:creationId xmlns:a16="http://schemas.microsoft.com/office/drawing/2014/main" id="{5EC7BA1A-C695-8B9D-1049-F1F9613BDA82}"/>
                  </a:ext>
                </a:extLst>
              </p:cNvPr>
              <p:cNvSpPr/>
              <p:nvPr/>
            </p:nvSpPr>
            <p:spPr>
              <a:xfrm>
                <a:off x="2064726" y="2266669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6" name="Round Diagonal Corner Rectangle 27">
                <a:extLst>
                  <a:ext uri="{FF2B5EF4-FFF2-40B4-BE49-F238E27FC236}">
                    <a16:creationId xmlns:a16="http://schemas.microsoft.com/office/drawing/2014/main" id="{48A248AB-C8B9-0538-721D-A677B07746E9}"/>
                  </a:ext>
                </a:extLst>
              </p:cNvPr>
              <p:cNvSpPr/>
              <p:nvPr/>
            </p:nvSpPr>
            <p:spPr>
              <a:xfrm>
                <a:off x="3411858" y="1863553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7" name="Round Diagonal Corner Rectangle 28">
                <a:extLst>
                  <a:ext uri="{FF2B5EF4-FFF2-40B4-BE49-F238E27FC236}">
                    <a16:creationId xmlns:a16="http://schemas.microsoft.com/office/drawing/2014/main" id="{B00ADE3F-D454-4985-476D-F5DC555B1E79}"/>
                  </a:ext>
                </a:extLst>
              </p:cNvPr>
              <p:cNvSpPr/>
              <p:nvPr/>
            </p:nvSpPr>
            <p:spPr>
              <a:xfrm>
                <a:off x="4757092" y="1460438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8" name="Round Diagonal Corner Rectangle 29">
                <a:extLst>
                  <a:ext uri="{FF2B5EF4-FFF2-40B4-BE49-F238E27FC236}">
                    <a16:creationId xmlns:a16="http://schemas.microsoft.com/office/drawing/2014/main" id="{9F6BFBA7-803B-31CD-BCAC-685CAFAE72A3}"/>
                  </a:ext>
                </a:extLst>
              </p:cNvPr>
              <p:cNvSpPr/>
              <p:nvPr/>
            </p:nvSpPr>
            <p:spPr>
              <a:xfrm>
                <a:off x="6106124" y="1057322"/>
                <a:ext cx="1347133" cy="403115"/>
              </a:xfrm>
              <a:prstGeom prst="round2DiagRect">
                <a:avLst>
                  <a:gd name="adj1" fmla="val 50000"/>
                  <a:gd name="adj2" fmla="val 0"/>
                </a:avLst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pic>
            <p:nvPicPr>
              <p:cNvPr id="29" name="Picture 5" descr="Image result for ge logo">
                <a:extLst>
                  <a:ext uri="{FF2B5EF4-FFF2-40B4-BE49-F238E27FC236}">
                    <a16:creationId xmlns:a16="http://schemas.microsoft.com/office/drawing/2014/main" id="{0BE10669-47A7-E563-DB5D-6DB9B660AC1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420" t="19632" r="26520" b="19364"/>
              <a:stretch/>
            </p:blipFill>
            <p:spPr bwMode="auto">
              <a:xfrm>
                <a:off x="3866915" y="1866439"/>
                <a:ext cx="437020" cy="39734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1B31B931-ABF8-0DEC-3A45-29008CDE3383}"/>
                  </a:ext>
                </a:extLst>
              </p:cNvPr>
              <p:cNvSpPr/>
              <p:nvPr/>
            </p:nvSpPr>
            <p:spPr>
              <a:xfrm>
                <a:off x="6445000" y="833729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latin typeface="Calibri" panose="020F0502020204030204" pitchFamily="34" charset="0"/>
                  </a:rPr>
                  <a:t>$723.9B</a:t>
                </a:r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9D53DE7D-DCC1-934E-3368-64444821A7BF}"/>
                  </a:ext>
                </a:extLst>
              </p:cNvPr>
              <p:cNvSpPr/>
              <p:nvPr/>
            </p:nvSpPr>
            <p:spPr>
              <a:xfrm>
                <a:off x="5105257" y="1242177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$511.9B</a:t>
                </a:r>
              </a:p>
            </p:txBody>
          </p: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188EC2F0-7E8A-CF27-75DE-4FA9809113A8}"/>
                  </a:ext>
                </a:extLst>
              </p:cNvPr>
              <p:cNvSpPr/>
              <p:nvPr/>
            </p:nvSpPr>
            <p:spPr>
              <a:xfrm>
                <a:off x="3750734" y="1648179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latin typeface="Calibri" panose="020F0502020204030204" pitchFamily="34" charset="0"/>
                  </a:rPr>
                  <a:t>$374.6B</a:t>
                </a:r>
              </a:p>
            </p:txBody>
          </p:sp>
          <p:pic>
            <p:nvPicPr>
              <p:cNvPr id="33" name="Picture 31" descr="Image result for china mobile logo">
                <a:extLst>
                  <a:ext uri="{FF2B5EF4-FFF2-40B4-BE49-F238E27FC236}">
                    <a16:creationId xmlns:a16="http://schemas.microsoft.com/office/drawing/2014/main" id="{A0412EFF-60D5-1081-0F38-3AE2716ACCA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304" t="34184" r="10982" b="32908"/>
              <a:stretch/>
            </p:blipFill>
            <p:spPr bwMode="auto">
              <a:xfrm>
                <a:off x="2202271" y="2310381"/>
                <a:ext cx="1072041" cy="31569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041C298A-2690-655F-9008-3BFB03D4EDB3}"/>
                  </a:ext>
                </a:extLst>
              </p:cNvPr>
              <p:cNvSpPr/>
              <p:nvPr/>
            </p:nvSpPr>
            <p:spPr>
              <a:xfrm>
                <a:off x="2403600" y="2046949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latin typeface="Calibri" panose="020F0502020204030204" pitchFamily="34" charset="0"/>
                  </a:rPr>
                  <a:t>$354.1B</a:t>
                </a:r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AFD057D9-B8EB-8C10-19FC-5677C79042BE}"/>
                  </a:ext>
                </a:extLst>
              </p:cNvPr>
              <p:cNvSpPr/>
              <p:nvPr/>
            </p:nvSpPr>
            <p:spPr>
              <a:xfrm>
                <a:off x="1061984" y="2450918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latin typeface="Calibri" panose="020F0502020204030204" pitchFamily="34" charset="0"/>
                  </a:rPr>
                  <a:t>$339.0B</a:t>
                </a:r>
              </a:p>
            </p:txBody>
          </p:sp>
          <p:pic>
            <p:nvPicPr>
              <p:cNvPr id="36" name="Picture 18" descr="Image result for icbc logo">
                <a:extLst>
                  <a:ext uri="{FF2B5EF4-FFF2-40B4-BE49-F238E27FC236}">
                    <a16:creationId xmlns:a16="http://schemas.microsoft.com/office/drawing/2014/main" id="{0ED0F0B7-FCE1-BFF7-78A7-C207906B478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978479" y="2740338"/>
                <a:ext cx="825360" cy="2620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6F024E13-4E9B-5F8D-2D75-D02862EDCFDD}"/>
                  </a:ext>
                </a:extLst>
              </p:cNvPr>
              <p:cNvSpPr txBox="1"/>
              <p:nvPr/>
            </p:nvSpPr>
            <p:spPr>
              <a:xfrm rot="16200000">
                <a:off x="289336" y="2750285"/>
                <a:ext cx="565614" cy="24211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ctr"/>
                <a:r>
                  <a:rPr lang="en-US" b="1" dirty="0">
                    <a:solidFill>
                      <a:schemeClr val="accent2"/>
                    </a:solidFill>
                    <a:latin typeface="Calibri" pitchFamily="34" charset="0"/>
                    <a:cs typeface="Rubik" panose="00000500000000000000" pitchFamily="2" charset="-79"/>
                  </a:rPr>
                  <a:t>2007</a:t>
                </a:r>
                <a:endParaRPr lang="en-IN" b="1" dirty="0">
                  <a:solidFill>
                    <a:schemeClr val="accent2"/>
                  </a:solidFill>
                  <a:latin typeface="Calibri" pitchFamily="34" charset="0"/>
                  <a:cs typeface="Rubik" panose="00000500000000000000" pitchFamily="2" charset="-79"/>
                </a:endParaRPr>
              </a:p>
            </p:txBody>
          </p: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6D05E427-0667-C07D-158C-EAD3FB727A78}"/>
                  </a:ext>
                </a:extLst>
              </p:cNvPr>
              <p:cNvSpPr txBox="1"/>
              <p:nvPr/>
            </p:nvSpPr>
            <p:spPr>
              <a:xfrm rot="16200000">
                <a:off x="289336" y="3556517"/>
                <a:ext cx="565614" cy="24211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ctr"/>
                <a:r>
                  <a:rPr lang="en-US" b="1" dirty="0">
                    <a:solidFill>
                      <a:schemeClr val="accent2"/>
                    </a:solidFill>
                    <a:latin typeface="Calibri" pitchFamily="34" charset="0"/>
                    <a:cs typeface="Rubik" panose="00000500000000000000" pitchFamily="2" charset="-79"/>
                  </a:rPr>
                  <a:t>2012</a:t>
                </a:r>
                <a:endParaRPr lang="en-IN" b="1" dirty="0">
                  <a:solidFill>
                    <a:schemeClr val="accent2"/>
                  </a:solidFill>
                  <a:latin typeface="Calibri" pitchFamily="34" charset="0"/>
                  <a:cs typeface="Rubik" panose="00000500000000000000" pitchFamily="2" charset="-79"/>
                </a:endParaRPr>
              </a:p>
            </p:txBody>
          </p:sp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85700449-C823-217D-57EA-1586D0C5DADE}"/>
                  </a:ext>
                </a:extLst>
              </p:cNvPr>
              <p:cNvSpPr txBox="1"/>
              <p:nvPr/>
            </p:nvSpPr>
            <p:spPr>
              <a:xfrm rot="16200000">
                <a:off x="289336" y="4362751"/>
                <a:ext cx="565614" cy="24211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ctr"/>
                <a:r>
                  <a:rPr lang="en-US" b="1" dirty="0">
                    <a:solidFill>
                      <a:schemeClr val="accent2"/>
                    </a:solidFill>
                    <a:latin typeface="Calibri" pitchFamily="34" charset="0"/>
                    <a:cs typeface="Rubik" panose="00000500000000000000" pitchFamily="2" charset="-79"/>
                  </a:rPr>
                  <a:t>2017</a:t>
                </a:r>
                <a:endParaRPr lang="en-IN" b="1" dirty="0">
                  <a:solidFill>
                    <a:schemeClr val="accent2"/>
                  </a:solidFill>
                  <a:latin typeface="Calibri" pitchFamily="34" charset="0"/>
                  <a:cs typeface="Rubik" panose="00000500000000000000" pitchFamily="2" charset="-79"/>
                </a:endParaRPr>
              </a:p>
            </p:txBody>
          </p:sp>
          <p:sp>
            <p:nvSpPr>
              <p:cNvPr id="40" name="Rectangle 39">
                <a:extLst>
                  <a:ext uri="{FF2B5EF4-FFF2-40B4-BE49-F238E27FC236}">
                    <a16:creationId xmlns:a16="http://schemas.microsoft.com/office/drawing/2014/main" id="{DCB742A6-A428-3029-1990-211DC9EA8A7D}"/>
                  </a:ext>
                </a:extLst>
              </p:cNvPr>
              <p:cNvSpPr/>
              <p:nvPr/>
            </p:nvSpPr>
            <p:spPr>
              <a:xfrm>
                <a:off x="6454080" y="1629607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latin typeface="Calibri" panose="020F0502020204030204" pitchFamily="34" charset="0"/>
                  </a:rPr>
                  <a:t>$500.6B</a:t>
                </a:r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B89A0D27-6E6F-0D31-8A61-6DE8CB1AE8A2}"/>
                  </a:ext>
                </a:extLst>
              </p:cNvPr>
              <p:cNvSpPr/>
              <p:nvPr/>
            </p:nvSpPr>
            <p:spPr>
              <a:xfrm>
                <a:off x="5106947" y="2034652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$394.6B</a:t>
                </a:r>
              </a:p>
            </p:txBody>
          </p:sp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E62287F8-C749-CA3D-F6FE-05E5B22E4965}"/>
                  </a:ext>
                </a:extLst>
              </p:cNvPr>
              <p:cNvSpPr/>
              <p:nvPr/>
            </p:nvSpPr>
            <p:spPr>
              <a:xfrm>
                <a:off x="3759815" y="2432347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latin typeface="Calibri" panose="020F0502020204030204" pitchFamily="34" charset="0"/>
                  </a:rPr>
                  <a:t>$264.8B</a:t>
                </a:r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3915BBF6-469D-5CFF-5D1A-21F94BF38F0F}"/>
                  </a:ext>
                </a:extLst>
              </p:cNvPr>
              <p:cNvSpPr/>
              <p:nvPr/>
            </p:nvSpPr>
            <p:spPr>
              <a:xfrm>
                <a:off x="2412682" y="2839462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latin typeface="Calibri" panose="020F0502020204030204" pitchFamily="34" charset="0"/>
                  </a:rPr>
                  <a:t>$247.4B</a:t>
                </a:r>
              </a:p>
            </p:txBody>
          </p:sp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A85759FF-1D92-E85B-3385-1D6DBF526D1C}"/>
                  </a:ext>
                </a:extLst>
              </p:cNvPr>
              <p:cNvSpPr/>
              <p:nvPr/>
            </p:nvSpPr>
            <p:spPr>
              <a:xfrm>
                <a:off x="1065549" y="3242069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latin typeface="Calibri" panose="020F0502020204030204" pitchFamily="34" charset="0"/>
                  </a:rPr>
                  <a:t>$236.5B</a:t>
                </a:r>
              </a:p>
            </p:txBody>
          </p:sp>
          <p:pic>
            <p:nvPicPr>
              <p:cNvPr id="45" name="Picture 29" descr="Image result for bhp billiton logo">
                <a:extLst>
                  <a:ext uri="{FF2B5EF4-FFF2-40B4-BE49-F238E27FC236}">
                    <a16:creationId xmlns:a16="http://schemas.microsoft.com/office/drawing/2014/main" id="{CD240E52-09D5-0F73-DC70-13F46D2D430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428122" y="3105207"/>
                <a:ext cx="620340" cy="33850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6" name="Picture 19">
                <a:extLst>
                  <a:ext uri="{FF2B5EF4-FFF2-40B4-BE49-F238E27FC236}">
                    <a16:creationId xmlns:a16="http://schemas.microsoft.com/office/drawing/2014/main" id="{8632FA3A-0A89-AA03-09BF-2863127EC62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930092" y="3163514"/>
                <a:ext cx="1004930" cy="22188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7" name="Text Box 38">
                <a:extLst>
                  <a:ext uri="{FF2B5EF4-FFF2-40B4-BE49-F238E27FC236}">
                    <a16:creationId xmlns:a16="http://schemas.microsoft.com/office/drawing/2014/main" id="{34B17BFE-812C-CE15-E5C4-9883E9C2F1F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475487" y="2510142"/>
                <a:ext cx="608406" cy="178937"/>
              </a:xfrm>
              <a:prstGeom prst="rect">
                <a:avLst/>
              </a:prstGeom>
              <a:noFill/>
              <a:ln w="12700" algn="ctr">
                <a:noFill/>
                <a:miter lim="800000"/>
                <a:headEnd/>
                <a:tailEnd/>
              </a:ln>
            </p:spPr>
            <p:txBody>
              <a:bodyPr wrap="square" lIns="0" tIns="0" rIns="0" bIns="0">
                <a:spAutoFit/>
              </a:bodyPr>
              <a:lstStyle/>
              <a:p>
                <a:pPr algn="ctr">
                  <a:lnSpc>
                    <a:spcPct val="95000"/>
                  </a:lnSpc>
                </a:pPr>
                <a:r>
                  <a:rPr lang="en-US" sz="1400" b="1" dirty="0">
                    <a:latin typeface="Calibri" panose="020F0502020204030204" pitchFamily="34" charset="0"/>
                    <a:ea typeface="ＭＳ Ｐゴシック" charset="-128"/>
                  </a:rPr>
                  <a:t>$884.4 B</a:t>
                </a:r>
              </a:p>
            </p:txBody>
          </p:sp>
          <p:sp>
            <p:nvSpPr>
              <p:cNvPr id="48" name="Rectangle 47">
                <a:extLst>
                  <a:ext uri="{FF2B5EF4-FFF2-40B4-BE49-F238E27FC236}">
                    <a16:creationId xmlns:a16="http://schemas.microsoft.com/office/drawing/2014/main" id="{602D8CE1-EAF5-54C7-64FC-B3C621C3DBE3}"/>
                  </a:ext>
                </a:extLst>
              </p:cNvPr>
              <p:cNvSpPr/>
              <p:nvPr/>
            </p:nvSpPr>
            <p:spPr>
              <a:xfrm>
                <a:off x="5106947" y="2839462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latin typeface="Calibri" panose="020F0502020204030204" pitchFamily="34" charset="0"/>
                  </a:rPr>
                  <a:t>$730.9B</a:t>
                </a:r>
              </a:p>
            </p:txBody>
          </p: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4351A8FD-56C1-5F06-ECE4-694794E2802B}"/>
                  </a:ext>
                </a:extLst>
              </p:cNvPr>
              <p:cNvSpPr/>
              <p:nvPr/>
            </p:nvSpPr>
            <p:spPr>
              <a:xfrm>
                <a:off x="3759815" y="3242069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latin typeface="Calibri" panose="020F0502020204030204" pitchFamily="34" charset="0"/>
                  </a:rPr>
                  <a:t>$661.3B</a:t>
                </a:r>
              </a:p>
            </p:txBody>
          </p:sp>
          <p:sp>
            <p:nvSpPr>
              <p:cNvPr id="50" name="Rectangle 49">
                <a:extLst>
                  <a:ext uri="{FF2B5EF4-FFF2-40B4-BE49-F238E27FC236}">
                    <a16:creationId xmlns:a16="http://schemas.microsoft.com/office/drawing/2014/main" id="{EAEFC0BB-D839-EF2B-75F2-810FEA2045FC}"/>
                  </a:ext>
                </a:extLst>
              </p:cNvPr>
              <p:cNvSpPr/>
              <p:nvPr/>
            </p:nvSpPr>
            <p:spPr>
              <a:xfrm>
                <a:off x="2412682" y="3646100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latin typeface="Calibri" panose="020F0502020204030204" pitchFamily="34" charset="0"/>
                  </a:rPr>
                  <a:t>$572.9B</a:t>
                </a:r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24A17E72-D3B5-7B43-8655-5296FE6FC22F}"/>
                  </a:ext>
                </a:extLst>
              </p:cNvPr>
              <p:cNvSpPr/>
              <p:nvPr/>
            </p:nvSpPr>
            <p:spPr>
              <a:xfrm>
                <a:off x="1065549" y="4048302"/>
                <a:ext cx="691040" cy="2690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IN" sz="1400" b="1" dirty="0">
                    <a:latin typeface="Calibri" panose="020F0502020204030204" pitchFamily="34" charset="0"/>
                  </a:rPr>
                  <a:t>$517.0B</a:t>
                </a:r>
              </a:p>
            </p:txBody>
          </p:sp>
          <p:pic>
            <p:nvPicPr>
              <p:cNvPr id="52" name="Picture 18" descr="Image result for icbc logo">
                <a:extLst>
                  <a:ext uri="{FF2B5EF4-FFF2-40B4-BE49-F238E27FC236}">
                    <a16:creationId xmlns:a16="http://schemas.microsoft.com/office/drawing/2014/main" id="{822BB0AF-B4A9-917C-40E6-6F441840A5A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978479" y="3546568"/>
                <a:ext cx="825360" cy="2620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3" name="Picture 12" descr="apple_logo_current">
                <a:extLst>
                  <a:ext uri="{FF2B5EF4-FFF2-40B4-BE49-F238E27FC236}">
                    <a16:creationId xmlns:a16="http://schemas.microsoft.com/office/drawing/2014/main" id="{7603E674-47AC-F994-DBEB-2CBD1C060FA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0463" t="3726" b="30316"/>
              <a:stretch/>
            </p:blipFill>
            <p:spPr bwMode="auto">
              <a:xfrm>
                <a:off x="6612867" y="2685873"/>
                <a:ext cx="333646" cy="37093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54" name="Group 53">
                <a:extLst>
                  <a:ext uri="{FF2B5EF4-FFF2-40B4-BE49-F238E27FC236}">
                    <a16:creationId xmlns:a16="http://schemas.microsoft.com/office/drawing/2014/main" id="{6CA4719A-F32F-D118-075E-50739FD7B737}"/>
                  </a:ext>
                </a:extLst>
              </p:cNvPr>
              <p:cNvGrpSpPr/>
              <p:nvPr/>
            </p:nvGrpSpPr>
            <p:grpSpPr>
              <a:xfrm>
                <a:off x="606321" y="1533973"/>
                <a:ext cx="1261109" cy="659159"/>
                <a:chOff x="6882543" y="4722057"/>
                <a:chExt cx="1518606" cy="867182"/>
              </a:xfrm>
            </p:grpSpPr>
            <p:sp>
              <p:nvSpPr>
                <p:cNvPr id="56" name="Round Diagonal Corner Rectangle 57">
                  <a:extLst>
                    <a:ext uri="{FF2B5EF4-FFF2-40B4-BE49-F238E27FC236}">
                      <a16:creationId xmlns:a16="http://schemas.microsoft.com/office/drawing/2014/main" id="{7B21F62F-7494-98A2-361D-0AE0C9446F5C}"/>
                    </a:ext>
                  </a:extLst>
                </p:cNvPr>
                <p:cNvSpPr/>
                <p:nvPr/>
              </p:nvSpPr>
              <p:spPr>
                <a:xfrm>
                  <a:off x="7493608" y="4879719"/>
                  <a:ext cx="811096" cy="265167"/>
                </a:xfrm>
                <a:prstGeom prst="round2DiagRect">
                  <a:avLst>
                    <a:gd name="adj1" fmla="val 50000"/>
                    <a:gd name="adj2" fmla="val 0"/>
                  </a:avLst>
                </a:prstGeom>
                <a:noFill/>
                <a:ln w="25400">
                  <a:solidFill>
                    <a:schemeClr val="accent5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57" name="Round Diagonal Corner Rectangle 58">
                  <a:extLst>
                    <a:ext uri="{FF2B5EF4-FFF2-40B4-BE49-F238E27FC236}">
                      <a16:creationId xmlns:a16="http://schemas.microsoft.com/office/drawing/2014/main" id="{20DF1568-4FFF-8E00-F71A-A9D482847B1A}"/>
                    </a:ext>
                  </a:extLst>
                </p:cNvPr>
                <p:cNvSpPr/>
                <p:nvPr/>
              </p:nvSpPr>
              <p:spPr>
                <a:xfrm>
                  <a:off x="7493608" y="5229200"/>
                  <a:ext cx="811096" cy="265167"/>
                </a:xfrm>
                <a:prstGeom prst="round2DiagRect">
                  <a:avLst>
                    <a:gd name="adj1" fmla="val 50000"/>
                    <a:gd name="adj2" fmla="val 0"/>
                  </a:avLst>
                </a:prstGeom>
                <a:noFill/>
                <a:ln w="25400">
                  <a:solidFill>
                    <a:srgbClr val="B6127B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58" name="Rectangle 57">
                  <a:extLst>
                    <a:ext uri="{FF2B5EF4-FFF2-40B4-BE49-F238E27FC236}">
                      <a16:creationId xmlns:a16="http://schemas.microsoft.com/office/drawing/2014/main" id="{3CF26BC3-907C-C46A-1FB4-663AEA015481}"/>
                    </a:ext>
                  </a:extLst>
                </p:cNvPr>
                <p:cNvSpPr/>
                <p:nvPr/>
              </p:nvSpPr>
              <p:spPr>
                <a:xfrm>
                  <a:off x="6882543" y="4837110"/>
                  <a:ext cx="534715" cy="318597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en-IN" sz="1200" b="1" dirty="0">
                      <a:solidFill>
                        <a:schemeClr val="tx2"/>
                      </a:solidFill>
                      <a:latin typeface="Calibri" panose="020F0502020204030204" pitchFamily="34" charset="0"/>
                    </a:rPr>
                    <a:t>Tech </a:t>
                  </a:r>
                </a:p>
              </p:txBody>
            </p:sp>
            <p:sp>
              <p:nvSpPr>
                <p:cNvPr id="59" name="Rectangle 58">
                  <a:extLst>
                    <a:ext uri="{FF2B5EF4-FFF2-40B4-BE49-F238E27FC236}">
                      <a16:creationId xmlns:a16="http://schemas.microsoft.com/office/drawing/2014/main" id="{A4EAA7B6-32DA-16F1-BE73-FE3F60450C97}"/>
                    </a:ext>
                  </a:extLst>
                </p:cNvPr>
                <p:cNvSpPr/>
                <p:nvPr/>
              </p:nvSpPr>
              <p:spPr>
                <a:xfrm>
                  <a:off x="6882543" y="5207893"/>
                  <a:ext cx="585804" cy="318597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en-IN" sz="1200" b="1" dirty="0">
                      <a:solidFill>
                        <a:schemeClr val="tx2"/>
                      </a:solidFill>
                      <a:latin typeface="Calibri" panose="020F0502020204030204" pitchFamily="34" charset="0"/>
                    </a:rPr>
                    <a:t>Other</a:t>
                  </a:r>
                </a:p>
              </p:txBody>
            </p:sp>
            <p:sp>
              <p:nvSpPr>
                <p:cNvPr id="60" name="Rounded Rectangle 61">
                  <a:extLst>
                    <a:ext uri="{FF2B5EF4-FFF2-40B4-BE49-F238E27FC236}">
                      <a16:creationId xmlns:a16="http://schemas.microsoft.com/office/drawing/2014/main" id="{8048312F-7178-C260-1614-AF5295DAA666}"/>
                    </a:ext>
                  </a:extLst>
                </p:cNvPr>
                <p:cNvSpPr/>
                <p:nvPr/>
              </p:nvSpPr>
              <p:spPr>
                <a:xfrm>
                  <a:off x="6882544" y="4722057"/>
                  <a:ext cx="1518605" cy="867182"/>
                </a:xfrm>
                <a:prstGeom prst="roundRect">
                  <a:avLst/>
                </a:prstGeom>
                <a:noFill/>
                <a:ln w="19050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98738B5B-D020-D27A-3794-A717C18C752F}"/>
                  </a:ext>
                </a:extLst>
              </p:cNvPr>
              <p:cNvSpPr txBox="1"/>
              <p:nvPr/>
            </p:nvSpPr>
            <p:spPr>
              <a:xfrm>
                <a:off x="456488" y="1030953"/>
                <a:ext cx="7239712" cy="269079"/>
              </a:xfrm>
              <a:prstGeom prst="rect">
                <a:avLst/>
              </a:prstGeom>
              <a:noFill/>
            </p:spPr>
            <p:txBody>
              <a:bodyPr wrap="square" lIns="0" rtlCol="0">
                <a:spAutoFit/>
              </a:bodyPr>
              <a:lstStyle/>
              <a:p>
                <a:r>
                  <a:rPr lang="en-US" sz="1400" b="1" dirty="0">
                    <a:solidFill>
                      <a:srgbClr val="22AE7D"/>
                    </a:solidFill>
                    <a:latin typeface="Calibri" pitchFamily="34" charset="0"/>
                    <a:cs typeface="Rubik" panose="00000500000000000000" pitchFamily="2" charset="-79"/>
                  </a:rPr>
                  <a:t>Top 5 Publicly Listed Companies (by Market Capitalization) </a:t>
                </a:r>
                <a:endParaRPr lang="en-IN" sz="1400" b="1" dirty="0">
                  <a:solidFill>
                    <a:srgbClr val="22AE7D"/>
                  </a:solidFill>
                  <a:latin typeface="Calibri" pitchFamily="34" charset="0"/>
                  <a:cs typeface="Rubik" panose="00000500000000000000" pitchFamily="2" charset="-79"/>
                </a:endParaRPr>
              </a:p>
            </p:txBody>
          </p:sp>
        </p:grpSp>
      </p:grpSp>
      <p:sp>
        <p:nvSpPr>
          <p:cNvPr id="61" name="Rectangle 60">
            <a:extLst>
              <a:ext uri="{FF2B5EF4-FFF2-40B4-BE49-F238E27FC236}">
                <a16:creationId xmlns:a16="http://schemas.microsoft.com/office/drawing/2014/main" id="{ACBF7BEC-38D4-9D93-B4E9-6B364224397E}"/>
              </a:ext>
            </a:extLst>
          </p:cNvPr>
          <p:cNvSpPr/>
          <p:nvPr/>
        </p:nvSpPr>
        <p:spPr>
          <a:xfrm>
            <a:off x="7456652" y="4339859"/>
            <a:ext cx="3546111" cy="879661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lvl="0" algn="ctr" rtl="0"/>
            <a:r>
              <a:rPr lang="en-IN" sz="1400" b="1" dirty="0">
                <a:solidFill>
                  <a:schemeClr val="bg1"/>
                </a:solidFill>
                <a:latin typeface="Calibri" panose="020F0502020204030204" pitchFamily="34" charset="0"/>
              </a:rPr>
              <a:t>More than half </a:t>
            </a:r>
            <a:r>
              <a:rPr lang="en-IN" sz="1400" dirty="0">
                <a:solidFill>
                  <a:schemeClr val="bg1"/>
                </a:solidFill>
                <a:latin typeface="Calibri" panose="020F0502020204030204" pitchFamily="34" charset="0"/>
              </a:rPr>
              <a:t>of Fortune 500 companies </a:t>
            </a:r>
          </a:p>
          <a:p>
            <a:pPr lvl="0" algn="ctr" rtl="0"/>
            <a:r>
              <a:rPr lang="en-IN" sz="1400" dirty="0">
                <a:solidFill>
                  <a:schemeClr val="bg1"/>
                </a:solidFill>
                <a:latin typeface="Calibri" panose="020F0502020204030204" pitchFamily="34" charset="0"/>
              </a:rPr>
              <a:t>have disappeared </a:t>
            </a:r>
            <a:r>
              <a:rPr lang="en-IN" sz="1400" b="1" dirty="0">
                <a:solidFill>
                  <a:schemeClr val="bg1"/>
                </a:solidFill>
                <a:latin typeface="Calibri" panose="020F0502020204030204" pitchFamily="34" charset="0"/>
              </a:rPr>
              <a:t>since the year 2000 </a:t>
            </a:r>
            <a:r>
              <a:rPr lang="en-IN" sz="1400" dirty="0">
                <a:solidFill>
                  <a:schemeClr val="bg1"/>
                </a:solidFill>
                <a:latin typeface="Calibri" panose="020F0502020204030204" pitchFamily="34" charset="0"/>
              </a:rPr>
              <a:t>– primarily due to the impact of digital business models.</a:t>
            </a:r>
          </a:p>
        </p:txBody>
      </p:sp>
    </p:spTree>
    <p:extLst>
      <p:ext uri="{BB962C8B-B14F-4D97-AF65-F5344CB8AC3E}">
        <p14:creationId xmlns:p14="http://schemas.microsoft.com/office/powerpoint/2010/main" val="1079107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1F292-D965-A7C6-B42A-DAFCF6E517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B5DF344B-1F36-FCD2-4E31-D117A5EC0E4A}"/>
              </a:ext>
            </a:extLst>
          </p:cNvPr>
          <p:cNvSpPr txBox="1">
            <a:spLocks noChangeArrowheads="1"/>
          </p:cNvSpPr>
          <p:nvPr/>
        </p:nvSpPr>
        <p:spPr>
          <a:xfrm>
            <a:off x="1601545" y="2522138"/>
            <a:ext cx="10515599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What are benefits of Digital Business?</a:t>
            </a:r>
          </a:p>
        </p:txBody>
      </p:sp>
    </p:spTree>
    <p:extLst>
      <p:ext uri="{BB962C8B-B14F-4D97-AF65-F5344CB8AC3E}">
        <p14:creationId xmlns:p14="http://schemas.microsoft.com/office/powerpoint/2010/main" val="4168401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927974-115E-8B01-666D-7DF9DA46CD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EAC4FC94-EF26-2B7E-B652-91BE34D83C9A}"/>
              </a:ext>
            </a:extLst>
          </p:cNvPr>
          <p:cNvSpPr txBox="1">
            <a:spLocks noChangeArrowheads="1"/>
          </p:cNvSpPr>
          <p:nvPr/>
        </p:nvSpPr>
        <p:spPr>
          <a:xfrm>
            <a:off x="364415" y="401345"/>
            <a:ext cx="10515599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What are benefits of Digital Business?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6EA3D6D-81DB-7307-8C70-297793029D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125983"/>
              </p:ext>
            </p:extLst>
          </p:nvPr>
        </p:nvGraphicFramePr>
        <p:xfrm>
          <a:off x="1286649" y="1412068"/>
          <a:ext cx="9078534" cy="4033863"/>
        </p:xfrm>
        <a:graphic>
          <a:graphicData uri="http://schemas.openxmlformats.org/drawingml/2006/table">
            <a:tbl>
              <a:tblPr firstRow="1" bandRow="1">
                <a:tableStyleId>{638B1855-1B75-4FBE-930C-398BA8C253C6}</a:tableStyleId>
              </a:tblPr>
              <a:tblGrid>
                <a:gridCol w="3026178">
                  <a:extLst>
                    <a:ext uri="{9D8B030D-6E8A-4147-A177-3AD203B41FA5}">
                      <a16:colId xmlns:a16="http://schemas.microsoft.com/office/drawing/2014/main" val="2149489989"/>
                    </a:ext>
                  </a:extLst>
                </a:gridCol>
                <a:gridCol w="3026178">
                  <a:extLst>
                    <a:ext uri="{9D8B030D-6E8A-4147-A177-3AD203B41FA5}">
                      <a16:colId xmlns:a16="http://schemas.microsoft.com/office/drawing/2014/main" val="357200028"/>
                    </a:ext>
                  </a:extLst>
                </a:gridCol>
                <a:gridCol w="3026178">
                  <a:extLst>
                    <a:ext uri="{9D8B030D-6E8A-4147-A177-3AD203B41FA5}">
                      <a16:colId xmlns:a16="http://schemas.microsoft.com/office/drawing/2014/main" val="1434668795"/>
                    </a:ext>
                  </a:extLst>
                </a:gridCol>
              </a:tblGrid>
              <a:tr h="883608">
                <a:tc>
                  <a:txBody>
                    <a:bodyPr/>
                    <a:lstStyle/>
                    <a:p>
                      <a:r>
                        <a:rPr lang="en-GB" sz="2000" dirty="0"/>
                        <a:t>Global reach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Repeat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Automation/ reduced waste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3072471"/>
                  </a:ext>
                </a:extLst>
              </a:tr>
              <a:tr h="499431">
                <a:tc>
                  <a:txBody>
                    <a:bodyPr/>
                    <a:lstStyle/>
                    <a:p>
                      <a:r>
                        <a:rPr lang="en-GB" sz="2000" dirty="0"/>
                        <a:t>Allows for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Cross-selling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Cost reductions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8203846"/>
                  </a:ext>
                </a:extLst>
              </a:tr>
              <a:tr h="883608">
                <a:tc>
                  <a:txBody>
                    <a:bodyPr/>
                    <a:lstStyle/>
                    <a:p>
                      <a:r>
                        <a:rPr lang="en-GB" sz="2000" dirty="0"/>
                        <a:t>Improves time to market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Personalised products &amp;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Increased/more efficient collaboration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2421417"/>
                  </a:ext>
                </a:extLst>
              </a:tr>
              <a:tr h="883608">
                <a:tc>
                  <a:txBody>
                    <a:bodyPr/>
                    <a:lstStyle/>
                    <a:p>
                      <a:r>
                        <a:rPr lang="en-GB" sz="2000" dirty="0"/>
                        <a:t>Better/more distribution channels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Digital Products/ distribution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Reduced time in customer service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6582117"/>
                  </a:ext>
                </a:extLst>
              </a:tr>
              <a:tr h="883608">
                <a:tc>
                  <a:txBody>
                    <a:bodyPr/>
                    <a:lstStyle/>
                    <a:p>
                      <a:r>
                        <a:rPr lang="en-GB" sz="2000" dirty="0"/>
                        <a:t>New customers/ Markets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Improved efficiency &amp; productivity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And many more…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17580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51673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43078A-3B65-9D05-215D-0ACEFD78F8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A586612C-479D-E931-3913-05A388A42129}"/>
              </a:ext>
            </a:extLst>
          </p:cNvPr>
          <p:cNvSpPr txBox="1">
            <a:spLocks noChangeArrowheads="1"/>
          </p:cNvSpPr>
          <p:nvPr/>
        </p:nvSpPr>
        <p:spPr>
          <a:xfrm>
            <a:off x="956086" y="1538581"/>
            <a:ext cx="10515599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How can AI disrupt industry?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E2F0E0-A9DF-5AB7-AD43-108673D2E9CE}"/>
              </a:ext>
            </a:extLst>
          </p:cNvPr>
          <p:cNvSpPr txBox="1"/>
          <p:nvPr/>
        </p:nvSpPr>
        <p:spPr>
          <a:xfrm>
            <a:off x="1851852" y="2658676"/>
            <a:ext cx="94129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Internally – how can it impact different departments?</a:t>
            </a:r>
          </a:p>
          <a:p>
            <a:endParaRPr lang="en-GB" dirty="0"/>
          </a:p>
          <a:p>
            <a:r>
              <a:rPr lang="en-GB" dirty="0"/>
              <a:t>What impact will this have on society (think PESTLE elements as a foundation)?</a:t>
            </a:r>
          </a:p>
        </p:txBody>
      </p:sp>
    </p:spTree>
    <p:extLst>
      <p:ext uri="{BB962C8B-B14F-4D97-AF65-F5344CB8AC3E}">
        <p14:creationId xmlns:p14="http://schemas.microsoft.com/office/powerpoint/2010/main" val="2277839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56456C-717A-79A0-D051-C7CD2A2D3A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D39763B3-5633-7389-B3AA-BC02AF128094}"/>
              </a:ext>
            </a:extLst>
          </p:cNvPr>
          <p:cNvSpPr txBox="1">
            <a:spLocks noChangeArrowheads="1"/>
          </p:cNvSpPr>
          <p:nvPr/>
        </p:nvSpPr>
        <p:spPr>
          <a:xfrm>
            <a:off x="1201975" y="2330037"/>
            <a:ext cx="10515599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Using AI for Research…</a:t>
            </a:r>
          </a:p>
        </p:txBody>
      </p:sp>
    </p:spTree>
    <p:extLst>
      <p:ext uri="{BB962C8B-B14F-4D97-AF65-F5344CB8AC3E}">
        <p14:creationId xmlns:p14="http://schemas.microsoft.com/office/powerpoint/2010/main" val="3931340952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1104</Words>
  <Application>Microsoft Office PowerPoint</Application>
  <PresentationFormat>Widescreen</PresentationFormat>
  <Paragraphs>209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宋体</vt:lpstr>
      <vt:lpstr>Aptos</vt:lpstr>
      <vt:lpstr>Arial</vt:lpstr>
      <vt:lpstr>Calibri</vt:lpstr>
      <vt:lpstr>Wingdings 3</vt:lpstr>
      <vt:lpstr>Title Slide 1</vt:lpstr>
      <vt:lpstr>ALAMO22</vt:lpstr>
      <vt:lpstr>   Module: BMSP6017 Digital Business  Session 3: Digital Disruption   </vt:lpstr>
      <vt:lpstr>Agenda:</vt:lpstr>
      <vt:lpstr>Is it too early for e-business to drop its ‘e’?</vt:lpstr>
      <vt:lpstr>Is it too early for e-business to drop its ‘e’?</vt:lpstr>
      <vt:lpstr>Digital Business…</vt:lpstr>
      <vt:lpstr>8 Unique features of Digital Business…</vt:lpstr>
      <vt:lpstr>There are challenges…</vt:lpstr>
      <vt:lpstr>Value Creation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6</cp:revision>
  <dcterms:created xsi:type="dcterms:W3CDTF">2025-09-08T10:01:36Z</dcterms:created>
  <dcterms:modified xsi:type="dcterms:W3CDTF">2025-09-23T12:26:32Z</dcterms:modified>
</cp:coreProperties>
</file>