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72371B-B84C-3F4A-16F9-C2A05985AA07}" v="2215" dt="2022-11-22T20:30:44.647"/>
    <p1510:client id="{680B6534-7727-455F-BEB7-0C6DE4062D34}" v="507" dt="2022-11-21T20:56:27.3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203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3507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691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844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160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267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1881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6566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296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172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81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0639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ya3vYGZFdM" TargetMode="External"/><Relationship Id="rId2" Type="http://schemas.openxmlformats.org/officeDocument/2006/relationships/hyperlink" Target="https://www.wwf.org.uk/updates/how-does-plastic-end-ocean#:~:text=Even%20if%20you%20live%20hundreds,incredibly%20damaging%20to%20sea%20lif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bre.stanford.edu/pssistanford-recycling/frequently-asked-questions/frequently-asked-questions-benefits-recycling#:~:text=Q%3A%20What%20are%20the%20environmental,and%20reduced%20landfill%20by%2035%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indoor&#10;&#10;Description automatically generated">
            <a:extLst>
              <a:ext uri="{FF2B5EF4-FFF2-40B4-BE49-F238E27FC236}">
                <a16:creationId xmlns:a16="http://schemas.microsoft.com/office/drawing/2014/main" id="{73C1C80D-2A48-18B5-75E7-21A67DD483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5978"/>
            <a:ext cx="5259238" cy="11238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74C995-2BFF-C9A6-0D53-0750FC239EC3}"/>
              </a:ext>
            </a:extLst>
          </p:cNvPr>
          <p:cNvSpPr txBox="1"/>
          <p:nvPr/>
        </p:nvSpPr>
        <p:spPr>
          <a:xfrm>
            <a:off x="109268" y="1144436"/>
            <a:ext cx="5259235" cy="25853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333333"/>
                </a:solidFill>
                <a:latin typeface="Source Sans Pro"/>
              </a:rPr>
              <a:t>What’s the importance of recycling?</a:t>
            </a:r>
          </a:p>
          <a:p>
            <a:endParaRPr lang="en-US" dirty="0">
              <a:solidFill>
                <a:srgbClr val="333333"/>
              </a:solidFill>
              <a:latin typeface="Source Sans Pro"/>
            </a:endParaRPr>
          </a:p>
          <a:p>
            <a:r>
              <a:rPr lang="en-US" dirty="0">
                <a:solidFill>
                  <a:srgbClr val="333333"/>
                </a:solidFill>
                <a:latin typeface="Source Sans Pro"/>
              </a:rPr>
              <a:t>"It conserves energy, reduces air and water pollution, reduces greenhouse gases, and conserves natural resources". (Stanford University, NO DATE). </a:t>
            </a:r>
            <a:r>
              <a:rPr lang="en-US" dirty="0" err="1">
                <a:latin typeface="Calibri"/>
                <a:cs typeface="Calibri"/>
              </a:rPr>
              <a:t>Drwy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leihau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ein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hôl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troed</a:t>
            </a:r>
            <a:r>
              <a:rPr lang="en-US" dirty="0">
                <a:latin typeface="Calibri"/>
                <a:cs typeface="Calibri"/>
              </a:rPr>
              <a:t> carbon </a:t>
            </a:r>
            <a:r>
              <a:rPr lang="en-US" dirty="0" err="1">
                <a:latin typeface="Calibri"/>
                <a:cs typeface="Calibri"/>
              </a:rPr>
              <a:t>rydym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yn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cael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llai</a:t>
            </a:r>
            <a:r>
              <a:rPr lang="en-US" dirty="0">
                <a:latin typeface="Calibri"/>
                <a:cs typeface="Calibri"/>
              </a:rPr>
              <a:t> o </a:t>
            </a:r>
            <a:r>
              <a:rPr lang="en-US" dirty="0" err="1">
                <a:latin typeface="Calibri"/>
                <a:cs typeface="Calibri"/>
              </a:rPr>
              <a:t>effaith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na'r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haen</a:t>
            </a:r>
            <a:r>
              <a:rPr lang="en-US" dirty="0">
                <a:latin typeface="Calibri"/>
                <a:cs typeface="Calibri"/>
              </a:rPr>
              <a:t> o-zone </a:t>
            </a:r>
            <a:r>
              <a:rPr lang="en-US" dirty="0" err="1">
                <a:latin typeface="Calibri"/>
                <a:cs typeface="Calibri"/>
              </a:rPr>
              <a:t>sy'n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cael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ei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dinistrio</a:t>
            </a:r>
            <a:r>
              <a:rPr lang="en-US" dirty="0">
                <a:latin typeface="Calibri"/>
                <a:cs typeface="Calibri"/>
              </a:rPr>
              <a:t>, </a:t>
            </a:r>
            <a:r>
              <a:rPr lang="en-US" dirty="0" err="1">
                <a:latin typeface="Calibri"/>
                <a:cs typeface="Calibri"/>
              </a:rPr>
              <a:t>moroedd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yn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gorlifo</a:t>
            </a:r>
            <a:r>
              <a:rPr lang="en-US" dirty="0">
                <a:latin typeface="Calibri"/>
                <a:cs typeface="Calibri"/>
              </a:rPr>
              <a:t> a </a:t>
            </a:r>
            <a:r>
              <a:rPr lang="en-US" dirty="0" err="1">
                <a:latin typeface="Calibri"/>
                <a:cs typeface="Calibri"/>
              </a:rPr>
              <a:t>sicrhau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dyfodol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i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genedlaethau'r</a:t>
            </a:r>
            <a:r>
              <a:rPr lang="en-US" dirty="0">
                <a:latin typeface="Calibri"/>
                <a:cs typeface="Calibri"/>
              </a:rPr>
              <a:t> </a:t>
            </a:r>
            <a:r>
              <a:rPr lang="en-US" dirty="0" err="1">
                <a:latin typeface="Calibri"/>
                <a:cs typeface="Calibri"/>
              </a:rPr>
              <a:t>dyfodol</a:t>
            </a:r>
            <a:r>
              <a:rPr lang="en-US" dirty="0">
                <a:latin typeface="Calibri"/>
                <a:cs typeface="Calibri"/>
              </a:rPr>
              <a:t>. 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9091C9-7C76-3B28-20AD-6736F0D65CA5}"/>
              </a:ext>
            </a:extLst>
          </p:cNvPr>
          <p:cNvSpPr txBox="1"/>
          <p:nvPr/>
        </p:nvSpPr>
        <p:spPr>
          <a:xfrm>
            <a:off x="5533559" y="127670"/>
            <a:ext cx="6483613" cy="43088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cs typeface="Calibri"/>
              </a:rPr>
              <a:t>Why is single use plastics dangerous when disposed on in waterways?</a:t>
            </a:r>
          </a:p>
          <a:p>
            <a:endParaRPr lang="en-GB" sz="1400" b="1" dirty="0">
              <a:cs typeface="Calibri"/>
            </a:endParaRPr>
          </a:p>
          <a:p>
            <a:r>
              <a:rPr lang="en-GB" sz="1400" dirty="0" err="1">
                <a:ea typeface="+mn-lt"/>
                <a:cs typeface="+mn-lt"/>
              </a:rPr>
              <a:t>Nododd</a:t>
            </a:r>
            <a:r>
              <a:rPr lang="en-GB" sz="1400" dirty="0">
                <a:ea typeface="+mn-lt"/>
                <a:cs typeface="+mn-lt"/>
              </a:rPr>
              <a:t> y WWF </a:t>
            </a:r>
            <a:r>
              <a:rPr lang="en-GB" sz="1400" dirty="0" err="1">
                <a:ea typeface="+mn-lt"/>
                <a:cs typeface="+mn-lt"/>
              </a:rPr>
              <a:t>nad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oes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unrhyw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fater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lle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rydych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chi'n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byw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boed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agos</a:t>
            </a:r>
            <a:r>
              <a:rPr lang="en-GB" sz="1400" dirty="0">
                <a:ea typeface="+mn-lt"/>
                <a:cs typeface="+mn-lt"/>
              </a:rPr>
              <a:t> at </a:t>
            </a:r>
            <a:r>
              <a:rPr lang="en-GB" sz="1400" dirty="0" err="1">
                <a:ea typeface="+mn-lt"/>
                <a:cs typeface="+mn-lt"/>
              </a:rPr>
              <a:t>yr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arfordir</a:t>
            </a:r>
            <a:r>
              <a:rPr lang="en-GB" sz="1400" dirty="0">
                <a:ea typeface="+mn-lt"/>
                <a:cs typeface="+mn-lt"/>
              </a:rPr>
              <a:t> neu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ddinas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bydd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plastig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rydych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chi'n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ei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daflu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dod</a:t>
            </a:r>
            <a:r>
              <a:rPr lang="en-GB" sz="1400" dirty="0">
                <a:ea typeface="+mn-lt"/>
                <a:cs typeface="+mn-lt"/>
              </a:rPr>
              <a:t> o </a:t>
            </a:r>
            <a:r>
              <a:rPr lang="en-GB" sz="1400" dirty="0" err="1">
                <a:ea typeface="+mn-lt"/>
                <a:cs typeface="+mn-lt"/>
              </a:rPr>
              <a:t>hyd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i'w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ffordd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i'r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môr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os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na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chaiff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ei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waredu'n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iawn</a:t>
            </a:r>
            <a:r>
              <a:rPr lang="en-GB" sz="1400" dirty="0">
                <a:ea typeface="+mn-lt"/>
                <a:cs typeface="+mn-lt"/>
              </a:rPr>
              <a:t> (</a:t>
            </a:r>
            <a:r>
              <a:rPr lang="en-GB" sz="1400" dirty="0" err="1">
                <a:ea typeface="+mn-lt"/>
                <a:cs typeface="+mn-lt"/>
              </a:rPr>
              <a:t>ailgylchu</a:t>
            </a:r>
            <a:r>
              <a:rPr lang="en-GB" sz="1400" dirty="0">
                <a:ea typeface="+mn-lt"/>
                <a:cs typeface="+mn-lt"/>
              </a:rPr>
              <a:t>). </a:t>
            </a:r>
            <a:r>
              <a:rPr lang="en-GB" sz="1400" dirty="0" err="1">
                <a:ea typeface="+mn-lt"/>
                <a:cs typeface="+mn-lt"/>
              </a:rPr>
              <a:t>Unwaith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bydd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cyrraedd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cefnfor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mae'n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dechrau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dadelfennu'n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araf</a:t>
            </a:r>
            <a:r>
              <a:rPr lang="en-GB" sz="1400" dirty="0">
                <a:ea typeface="+mn-lt"/>
                <a:cs typeface="+mn-lt"/>
              </a:rPr>
              <a:t> ac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troi'n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ficro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blastig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trwy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dorri'n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ddarnau</a:t>
            </a:r>
            <a:r>
              <a:rPr lang="en-GB" sz="1400" dirty="0">
                <a:ea typeface="+mn-lt"/>
                <a:cs typeface="+mn-lt"/>
              </a:rPr>
              <a:t> micro. Gall </a:t>
            </a:r>
            <a:r>
              <a:rPr lang="en-GB" sz="1400" dirty="0" err="1">
                <a:ea typeface="+mn-lt"/>
                <a:cs typeface="+mn-lt"/>
              </a:rPr>
              <a:t>hyn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wedyn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ddod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hynod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niweidiol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fywyd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môr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gan</a:t>
            </a:r>
            <a:r>
              <a:rPr lang="en-GB" sz="1400" dirty="0">
                <a:ea typeface="+mn-lt"/>
                <a:cs typeface="+mn-lt"/>
              </a:rPr>
              <a:t> y gall </a:t>
            </a:r>
            <a:r>
              <a:rPr lang="en-GB" sz="1400" dirty="0" err="1">
                <a:ea typeface="+mn-lt"/>
                <a:cs typeface="+mn-lt"/>
              </a:rPr>
              <a:t>ddod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rhan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o'r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gadwyn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fwyd</a:t>
            </a:r>
            <a:r>
              <a:rPr lang="en-GB" sz="1400" dirty="0">
                <a:ea typeface="+mn-lt"/>
                <a:cs typeface="+mn-lt"/>
              </a:rPr>
              <a:t>. (2022)</a:t>
            </a:r>
            <a:endParaRPr lang="en-GB" sz="1400" dirty="0">
              <a:cs typeface="Calibri"/>
            </a:endParaRPr>
          </a:p>
          <a:p>
            <a:endParaRPr lang="en-GB" sz="1400" dirty="0">
              <a:cs typeface="Calibri"/>
            </a:endParaRPr>
          </a:p>
          <a:p>
            <a:r>
              <a:rPr lang="en-GB" sz="1400" dirty="0" err="1">
                <a:ea typeface="+mn-lt"/>
                <a:cs typeface="+mn-lt"/>
              </a:rPr>
              <a:t>Mae'n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cymryd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cannoedd</a:t>
            </a:r>
            <a:r>
              <a:rPr lang="en-GB" sz="1400" dirty="0">
                <a:ea typeface="+mn-lt"/>
                <a:cs typeface="+mn-lt"/>
              </a:rPr>
              <a:t> a </a:t>
            </a:r>
            <a:r>
              <a:rPr lang="en-GB" sz="1400" dirty="0" err="1">
                <a:ea typeface="+mn-lt"/>
                <a:cs typeface="+mn-lt"/>
              </a:rPr>
              <a:t>blynyddoedd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i</a:t>
            </a:r>
            <a:r>
              <a:rPr lang="en-GB" sz="1400" dirty="0">
                <a:ea typeface="+mn-lt"/>
                <a:cs typeface="+mn-lt"/>
              </a:rPr>
              <a:t> rai </a:t>
            </a:r>
            <a:r>
              <a:rPr lang="en-GB" sz="1400" dirty="0" err="1">
                <a:ea typeface="+mn-lt"/>
                <a:cs typeface="+mn-lt"/>
              </a:rPr>
              <a:t>pethau</a:t>
            </a:r>
            <a:r>
              <a:rPr lang="en-GB" sz="1400" dirty="0">
                <a:ea typeface="+mn-lt"/>
                <a:cs typeface="+mn-lt"/>
              </a:rPr>
              <a:t> plastic </a:t>
            </a:r>
            <a:r>
              <a:rPr lang="en-GB" sz="1400" dirty="0" err="1">
                <a:ea typeface="+mn-lt"/>
                <a:cs typeface="+mn-lt"/>
              </a:rPr>
              <a:t>dadelfennu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môr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sy'n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ei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fod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cael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effaith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negyddol</a:t>
            </a:r>
            <a:r>
              <a:rPr lang="en-GB" sz="1400" dirty="0">
                <a:ea typeface="+mn-lt"/>
                <a:cs typeface="+mn-lt"/>
              </a:rPr>
              <a:t> am </a:t>
            </a:r>
            <a:r>
              <a:rPr lang="en-GB" sz="1400" dirty="0" err="1">
                <a:ea typeface="+mn-lt"/>
                <a:cs typeface="+mn-lt"/>
              </a:rPr>
              <a:t>amser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hirach</a:t>
            </a:r>
            <a:r>
              <a:rPr lang="en-GB" sz="1400" dirty="0">
                <a:ea typeface="+mn-lt"/>
                <a:cs typeface="+mn-lt"/>
              </a:rPr>
              <a:t>.  </a:t>
            </a:r>
            <a:r>
              <a:rPr lang="en-GB" sz="1400" dirty="0" err="1">
                <a:ea typeface="+mn-lt"/>
                <a:cs typeface="+mn-lt"/>
              </a:rPr>
              <a:t>Nid</a:t>
            </a:r>
            <a:r>
              <a:rPr lang="en-GB" sz="1400" dirty="0">
                <a:ea typeface="+mn-lt"/>
                <a:cs typeface="+mn-lt"/>
              </a:rPr>
              <a:t> dim </a:t>
            </a:r>
            <a:r>
              <a:rPr lang="en-GB" sz="1400" dirty="0" err="1">
                <a:ea typeface="+mn-lt"/>
                <a:cs typeface="+mn-lt"/>
              </a:rPr>
              <a:t>ond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dod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rhan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o'r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gadwyn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fwyd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ond</a:t>
            </a:r>
            <a:r>
              <a:rPr lang="en-GB" sz="1400" dirty="0">
                <a:ea typeface="+mn-lt"/>
                <a:cs typeface="+mn-lt"/>
              </a:rPr>
              <a:t> gallant </a:t>
            </a:r>
            <a:r>
              <a:rPr lang="en-GB" sz="1400" dirty="0" err="1">
                <a:ea typeface="+mn-lt"/>
                <a:cs typeface="+mn-lt"/>
              </a:rPr>
              <a:t>hefyd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achosi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anifeiliaid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fod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sown </a:t>
            </a:r>
            <a:r>
              <a:rPr lang="en-GB" sz="1400" dirty="0" err="1">
                <a:ea typeface="+mn-lt"/>
                <a:cs typeface="+mn-lt"/>
              </a:rPr>
              <a:t>iddynt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enwedig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efo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pethau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poteli</a:t>
            </a:r>
            <a:r>
              <a:rPr lang="en-GB" sz="1400" dirty="0">
                <a:ea typeface="+mn-lt"/>
                <a:cs typeface="+mn-lt"/>
              </a:rPr>
              <a:t> a </a:t>
            </a:r>
            <a:r>
              <a:rPr lang="en-GB" sz="1400" dirty="0" err="1">
                <a:ea typeface="+mn-lt"/>
                <a:cs typeface="+mn-lt"/>
              </a:rPr>
              <a:t>chylch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chwe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phecyn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plastig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yr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hyn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sydd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ymddangos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ffilm</a:t>
            </a:r>
            <a:r>
              <a:rPr lang="en-GB" sz="1400" dirty="0">
                <a:ea typeface="+mn-lt"/>
                <a:cs typeface="+mn-lt"/>
              </a:rPr>
              <a:t> 'Happy Feet'.  </a:t>
            </a:r>
            <a:r>
              <a:rPr lang="en-GB" sz="1400" dirty="0" err="1">
                <a:ea typeface="+mn-lt"/>
                <a:cs typeface="+mn-lt"/>
              </a:rPr>
              <a:t>Dengys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fidio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yma'r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effaith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negyddol</a:t>
            </a:r>
            <a:r>
              <a:rPr lang="en-GB" sz="1400" dirty="0">
                <a:ea typeface="+mn-lt"/>
                <a:cs typeface="+mn-lt"/>
              </a:rPr>
              <a:t> ac </a:t>
            </a:r>
            <a:r>
              <a:rPr lang="en-GB" sz="1400" dirty="0" err="1">
                <a:ea typeface="+mn-lt"/>
                <a:cs typeface="+mn-lt"/>
              </a:rPr>
              <a:t>eithafol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mae</a:t>
            </a:r>
            <a:r>
              <a:rPr lang="en-GB" sz="1400" dirty="0">
                <a:ea typeface="+mn-lt"/>
                <a:cs typeface="+mn-lt"/>
              </a:rPr>
              <a:t> plastic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môr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cael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ar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anifeiliaid</a:t>
            </a:r>
            <a:r>
              <a:rPr lang="en-GB" sz="1400" dirty="0">
                <a:ea typeface="+mn-lt"/>
                <a:cs typeface="+mn-lt"/>
              </a:rPr>
              <a:t>.  Mae o </a:t>
            </a:r>
            <a:r>
              <a:rPr lang="en-GB" sz="1400" dirty="0" err="1">
                <a:ea typeface="+mn-lt"/>
                <a:cs typeface="+mn-lt"/>
              </a:rPr>
              <a:t>hefyd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dangos</a:t>
            </a:r>
            <a:r>
              <a:rPr lang="en-GB" sz="1400" dirty="0">
                <a:ea typeface="+mn-lt"/>
                <a:cs typeface="+mn-lt"/>
              </a:rPr>
              <a:t> bod </a:t>
            </a:r>
            <a:r>
              <a:rPr lang="en-GB" sz="1400" dirty="0" err="1">
                <a:ea typeface="+mn-lt"/>
                <a:cs typeface="+mn-lt"/>
              </a:rPr>
              <a:t>sbwriel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teithio</a:t>
            </a:r>
            <a:r>
              <a:rPr lang="en-GB" sz="1400" dirty="0">
                <a:ea typeface="+mn-lt"/>
                <a:cs typeface="+mn-lt"/>
              </a:rPr>
              <a:t> am </a:t>
            </a:r>
            <a:r>
              <a:rPr lang="en-GB" sz="1400" dirty="0" err="1">
                <a:ea typeface="+mn-lt"/>
                <a:cs typeface="+mn-lt"/>
              </a:rPr>
              <a:t>gannoedd</a:t>
            </a:r>
            <a:r>
              <a:rPr lang="en-GB" sz="1400" dirty="0">
                <a:ea typeface="+mn-lt"/>
                <a:cs typeface="+mn-lt"/>
              </a:rPr>
              <a:t> o </a:t>
            </a:r>
            <a:r>
              <a:rPr lang="en-GB" sz="1400" dirty="0" err="1">
                <a:ea typeface="+mn-lt"/>
                <a:cs typeface="+mn-lt"/>
              </a:rPr>
              <a:t>filltiroedd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gan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fod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ffilm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wedi'i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leoli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Antarctig</a:t>
            </a:r>
            <a:r>
              <a:rPr lang="en-GB" sz="1400" dirty="0">
                <a:ea typeface="+mn-lt"/>
                <a:cs typeface="+mn-lt"/>
              </a:rPr>
              <a:t> a does neb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byw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yna</a:t>
            </a:r>
            <a:r>
              <a:rPr lang="en-GB" sz="1400" dirty="0">
                <a:ea typeface="+mn-lt"/>
                <a:cs typeface="+mn-lt"/>
              </a:rPr>
              <a:t>. (Happy Feet, 2006)</a:t>
            </a:r>
            <a:endParaRPr lang="en-GB" sz="1400" dirty="0"/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</p:txBody>
      </p:sp>
      <p:pic>
        <p:nvPicPr>
          <p:cNvPr id="3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A07F19-BD36-574F-4C9A-0E5501855D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3647" y="3758428"/>
            <a:ext cx="3692106" cy="2662311"/>
          </a:xfrm>
          <a:prstGeom prst="rect">
            <a:avLst/>
          </a:prstGeom>
        </p:spPr>
      </p:pic>
      <p:pic>
        <p:nvPicPr>
          <p:cNvPr id="6" name="Picture 6" descr="A picture containing turtle, reptile, ocean floor&#10;&#10;Description automatically generated">
            <a:extLst>
              <a:ext uri="{FF2B5EF4-FFF2-40B4-BE49-F238E27FC236}">
                <a16:creationId xmlns:a16="http://schemas.microsoft.com/office/drawing/2014/main" id="{55C6DDE0-0874-A42A-54DF-3C98441452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287" y="3811437"/>
            <a:ext cx="2412521" cy="24125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7A4C263-5016-9509-37D1-DB48C38195A8}"/>
              </a:ext>
            </a:extLst>
          </p:cNvPr>
          <p:cNvSpPr txBox="1"/>
          <p:nvPr/>
        </p:nvSpPr>
        <p:spPr>
          <a:xfrm>
            <a:off x="7737832" y="6487002"/>
            <a:ext cx="40750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(World </a:t>
            </a:r>
            <a:r>
              <a:rPr lang="en-GB" dirty="0" err="1">
                <a:cs typeface="Calibri"/>
              </a:rPr>
              <a:t>Economin</a:t>
            </a:r>
            <a:r>
              <a:rPr lang="en-GB" dirty="0">
                <a:cs typeface="Calibri"/>
              </a:rPr>
              <a:t> Forum, 2018)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4B8905-9874-4E27-C7BA-2976BAB6C12E}"/>
              </a:ext>
            </a:extLst>
          </p:cNvPr>
          <p:cNvSpPr txBox="1"/>
          <p:nvPr/>
        </p:nvSpPr>
        <p:spPr>
          <a:xfrm>
            <a:off x="115306" y="6361694"/>
            <a:ext cx="37490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</a:rPr>
              <a:t>(WWF,2022)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5B14EC3-6E4C-7865-CB0F-FCAF53858498}"/>
              </a:ext>
            </a:extLst>
          </p:cNvPr>
          <p:cNvSpPr txBox="1"/>
          <p:nvPr/>
        </p:nvSpPr>
        <p:spPr>
          <a:xfrm>
            <a:off x="2803586" y="4116814"/>
            <a:ext cx="3977640" cy="2308324"/>
          </a:xfrm>
          <a:prstGeom prst="rect">
            <a:avLst/>
          </a:prstGeom>
          <a:solidFill>
            <a:srgbClr val="92D050"/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>
                <a:ea typeface="+mn-lt"/>
                <a:cs typeface="+mn-lt"/>
              </a:rPr>
              <a:t>Fel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dosbarth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Busnes</a:t>
            </a:r>
            <a:r>
              <a:rPr lang="en-GB" dirty="0">
                <a:ea typeface="+mn-lt"/>
                <a:cs typeface="+mn-lt"/>
              </a:rPr>
              <a:t> a </a:t>
            </a:r>
            <a:r>
              <a:rPr lang="en-GB" dirty="0" err="1">
                <a:ea typeface="+mn-lt"/>
                <a:cs typeface="+mn-lt"/>
              </a:rPr>
              <a:t>Rheolaeth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lefel</a:t>
            </a:r>
            <a:r>
              <a:rPr lang="en-GB" dirty="0">
                <a:ea typeface="+mn-lt"/>
                <a:cs typeface="+mn-lt"/>
              </a:rPr>
              <a:t> 4, </a:t>
            </a:r>
            <a:r>
              <a:rPr lang="en-GB" dirty="0" err="1">
                <a:ea typeface="+mn-lt"/>
                <a:cs typeface="+mn-lt"/>
              </a:rPr>
              <a:t>byddwn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glanhau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traeth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ar</a:t>
            </a:r>
            <a:r>
              <a:rPr lang="en-GB" dirty="0">
                <a:ea typeface="+mn-lt"/>
                <a:cs typeface="+mn-lt"/>
              </a:rPr>
              <a:t> y 5ed o </a:t>
            </a:r>
            <a:r>
              <a:rPr lang="en-GB" dirty="0" err="1">
                <a:ea typeface="+mn-lt"/>
                <a:cs typeface="+mn-lt"/>
              </a:rPr>
              <a:t>Ragfyr</a:t>
            </a:r>
            <a:r>
              <a:rPr lang="en-GB" dirty="0">
                <a:ea typeface="+mn-lt"/>
                <a:cs typeface="+mn-lt"/>
              </a:rPr>
              <a:t> 2022 </a:t>
            </a:r>
            <a:r>
              <a:rPr lang="en-GB" dirty="0" err="1">
                <a:ea typeface="+mn-lt"/>
                <a:cs typeface="+mn-lt"/>
              </a:rPr>
              <a:t>ar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draeth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Llanstaffan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 dirty="0" err="1">
                <a:ea typeface="+mn-lt"/>
                <a:cs typeface="+mn-lt"/>
              </a:rPr>
              <a:t>Byddwn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yno</a:t>
            </a:r>
            <a:r>
              <a:rPr lang="en-GB" dirty="0">
                <a:ea typeface="+mn-lt"/>
                <a:cs typeface="+mn-lt"/>
              </a:rPr>
              <a:t> am </a:t>
            </a:r>
            <a:r>
              <a:rPr lang="en-GB" dirty="0" err="1">
                <a:ea typeface="+mn-lt"/>
                <a:cs typeface="+mn-lt"/>
              </a:rPr>
              <a:t>gwpwl</a:t>
            </a:r>
            <a:r>
              <a:rPr lang="en-GB" dirty="0">
                <a:ea typeface="+mn-lt"/>
                <a:cs typeface="+mn-lt"/>
              </a:rPr>
              <a:t> o </a:t>
            </a:r>
            <a:r>
              <a:rPr lang="en-GB" dirty="0" err="1">
                <a:ea typeface="+mn-lt"/>
                <a:cs typeface="+mn-lt"/>
              </a:rPr>
              <a:t>oriau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ceisio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glanhau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cymaint</a:t>
            </a:r>
            <a:r>
              <a:rPr lang="en-GB" dirty="0">
                <a:ea typeface="+mn-lt"/>
                <a:cs typeface="+mn-lt"/>
              </a:rPr>
              <a:t> o </a:t>
            </a:r>
            <a:r>
              <a:rPr lang="en-GB" dirty="0" err="1">
                <a:ea typeface="+mn-lt"/>
                <a:cs typeface="+mn-lt"/>
              </a:rPr>
              <a:t>sbwriel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gan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gynnwys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plastig</a:t>
            </a:r>
            <a:r>
              <a:rPr lang="en-GB" dirty="0">
                <a:ea typeface="+mn-lt"/>
                <a:cs typeface="+mn-lt"/>
              </a:rPr>
              <a:t>, ag </a:t>
            </a:r>
            <a:r>
              <a:rPr lang="en-GB" dirty="0" err="1">
                <a:ea typeface="+mn-lt"/>
                <a:cs typeface="+mn-lt"/>
              </a:rPr>
              <a:t>sy'n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bosibl</a:t>
            </a:r>
            <a:r>
              <a:rPr lang="en-GB" dirty="0">
                <a:ea typeface="+mn-lt"/>
                <a:cs typeface="+mn-lt"/>
              </a:rPr>
              <a:t> er </a:t>
            </a:r>
            <a:r>
              <a:rPr lang="en-GB" dirty="0" err="1">
                <a:ea typeface="+mn-lt"/>
                <a:cs typeface="+mn-lt"/>
              </a:rPr>
              <a:t>mwyn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lleihau</a:t>
            </a:r>
            <a:r>
              <a:rPr lang="en-GB" dirty="0">
                <a:ea typeface="+mn-lt"/>
                <a:cs typeface="+mn-lt"/>
              </a:rPr>
              <a:t> faint </a:t>
            </a:r>
            <a:r>
              <a:rPr lang="en-GB" dirty="0" err="1">
                <a:ea typeface="+mn-lt"/>
                <a:cs typeface="+mn-lt"/>
              </a:rPr>
              <a:t>sy'n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mynd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i'r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môr</a:t>
            </a:r>
            <a:r>
              <a:rPr lang="en-GB" dirty="0">
                <a:ea typeface="+mn-lt"/>
                <a:cs typeface="+mn-lt"/>
              </a:rPr>
              <a:t> ac </a:t>
            </a:r>
            <a:r>
              <a:rPr lang="en-GB" dirty="0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effeithio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ar</a:t>
            </a:r>
            <a:r>
              <a:rPr lang="en-GB" dirty="0">
                <a:ea typeface="+mn-lt"/>
                <a:cs typeface="+mn-lt"/>
              </a:rPr>
              <a:t> y </a:t>
            </a:r>
            <a:r>
              <a:rPr lang="en-GB" dirty="0" err="1">
                <a:ea typeface="+mn-lt"/>
                <a:cs typeface="+mn-lt"/>
              </a:rPr>
              <a:t>bywyd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gwyllt</a:t>
            </a:r>
            <a:r>
              <a:rPr lang="en-GB" dirty="0">
                <a:ea typeface="+mn-lt"/>
                <a:cs typeface="+mn-lt"/>
              </a:rPr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D94821-1A85-160A-C2EC-A99992AA7FC5}"/>
              </a:ext>
            </a:extLst>
          </p:cNvPr>
          <p:cNvSpPr txBox="1"/>
          <p:nvPr/>
        </p:nvSpPr>
        <p:spPr>
          <a:xfrm>
            <a:off x="289272" y="296173"/>
            <a:ext cx="6629400" cy="72943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WWF. (2022) Turtle tangled in rubbish. [Photograph}. WWF. </a:t>
            </a:r>
            <a:endParaRPr lang="en-US">
              <a:cs typeface="Calibri" panose="020F0502020204030204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WWF. (2022) 'How does plastic end up in the ocean?', Available at: </a:t>
            </a:r>
            <a:r>
              <a:rPr lang="en-GB" dirty="0">
                <a:ea typeface="+mn-lt"/>
                <a:cs typeface="+mn-lt"/>
                <a:hlinkClick r:id="rId2"/>
              </a:rPr>
              <a:t>https://www.wwf.org.uk/updates/how-does-plastic-end-ocean#:~:text=Even%20if%20you%20live%20hundreds,incredibly%20damaging%20to%20sea%20life</a:t>
            </a:r>
            <a:r>
              <a:rPr lang="en-GB" dirty="0">
                <a:ea typeface="+mn-lt"/>
                <a:cs typeface="+mn-lt"/>
              </a:rPr>
              <a:t>. 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Happy Feet. (2006). [Video]. Available at: </a:t>
            </a:r>
            <a:r>
              <a:rPr lang="en-GB" dirty="0">
                <a:cs typeface="Calibri"/>
                <a:hlinkClick r:id="rId3"/>
              </a:rPr>
              <a:t>https://www.youtube.com/watch?v=uya3vYGZFdM</a:t>
            </a:r>
            <a:endParaRPr lang="en-US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World Economic Forum. (2018) </a:t>
            </a:r>
            <a:r>
              <a:rPr lang="en-GB" dirty="0">
                <a:cs typeface="Calibri"/>
              </a:rPr>
              <a:t>Some plastic products take hundreds of years to break down. [Photograph]. World Economic Forum.</a:t>
            </a:r>
            <a:endParaRPr lang="en-GB" dirty="0"/>
          </a:p>
          <a:p>
            <a:endParaRPr lang="en-GB" dirty="0"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Staford University. (NO DATE) '</a:t>
            </a:r>
            <a:r>
              <a:rPr lang="en-GB" i="1" dirty="0">
                <a:ea typeface="+mn-lt"/>
                <a:cs typeface="+mn-lt"/>
              </a:rPr>
              <a:t>Frequently Asked Questions: Benefits of Recycling', Available at: </a:t>
            </a:r>
            <a:r>
              <a:rPr lang="en-GB" dirty="0">
                <a:cs typeface="Calibri"/>
                <a:hlinkClick r:id="rId4"/>
              </a:rPr>
              <a:t>https://lbre.stanford.edu/pssistanford-recycling/frequently-asked-questions/frequently-asked-questions-benefits-recycling#:~:text=Q%3A%20What%20are%20the%20environmental,and%20reduced%20landfill%20by%2035%25</a:t>
            </a:r>
            <a:r>
              <a:rPr lang="en-GB" dirty="0">
                <a:cs typeface="Calibri"/>
              </a:rPr>
              <a:t>. </a:t>
            </a:r>
            <a:endParaRPr lang="en-GB" dirty="0"/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899006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421</cp:revision>
  <dcterms:created xsi:type="dcterms:W3CDTF">2022-11-21T19:27:30Z</dcterms:created>
  <dcterms:modified xsi:type="dcterms:W3CDTF">2022-11-22T20:31:06Z</dcterms:modified>
</cp:coreProperties>
</file>