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94653"/>
  </p:normalViewPr>
  <p:slideViewPr>
    <p:cSldViewPr snapToGrid="0">
      <p:cViewPr varScale="1">
        <p:scale>
          <a:sx n="85" d="100"/>
          <a:sy n="85" d="100"/>
        </p:scale>
        <p:origin x="1088"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4BC2A7-B733-4211-A552-BE877FB2E246}" type="datetimeFigureOut">
              <a:rPr lang="en-US" smtClean="0"/>
              <a:t>11/8/22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4420D-E82D-4FBB-BA68-D989EB595141}" type="slidenum">
              <a:rPr lang="en-US" smtClean="0"/>
              <a:t>‹#›</a:t>
            </a:fld>
            <a:endParaRPr lang="en-US"/>
          </a:p>
        </p:txBody>
      </p:sp>
    </p:spTree>
    <p:extLst>
      <p:ext uri="{BB962C8B-B14F-4D97-AF65-F5344CB8AC3E}">
        <p14:creationId xmlns:p14="http://schemas.microsoft.com/office/powerpoint/2010/main" val="1544202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1" i="0" u="none" strike="noStrike" dirty="0">
                <a:solidFill>
                  <a:srgbClr val="000000"/>
                </a:solidFill>
                <a:effectLst/>
                <a:latin typeface="Times" panose="02020603050405020304" pitchFamily="18" charset="0"/>
              </a:rPr>
              <a:t>Market analysis: </a:t>
            </a:r>
            <a:r>
              <a:rPr lang="en-US" sz="1800" b="0" i="0" u="none" strike="noStrike" dirty="0">
                <a:solidFill>
                  <a:srgbClr val="000000"/>
                </a:solidFill>
                <a:effectLst/>
                <a:latin typeface="Times" panose="02020603050405020304" pitchFamily="18" charset="0"/>
              </a:rPr>
              <a:t>Pori is considered as a </a:t>
            </a:r>
            <a:r>
              <a:rPr lang="en-US" sz="1800" b="0" i="0" u="none" strike="noStrike" dirty="0" err="1">
                <a:solidFill>
                  <a:srgbClr val="000000"/>
                </a:solidFill>
                <a:effectLst/>
                <a:latin typeface="Times" panose="02020603050405020304" pitchFamily="18" charset="0"/>
              </a:rPr>
              <a:t>favourable</a:t>
            </a:r>
            <a:r>
              <a:rPr lang="en-US" sz="1800" b="0" i="0" u="none" strike="noStrike" dirty="0">
                <a:solidFill>
                  <a:srgbClr val="000000"/>
                </a:solidFill>
                <a:effectLst/>
                <a:latin typeface="Times" panose="02020603050405020304" pitchFamily="18" charset="0"/>
              </a:rPr>
              <a:t> place for the tourists to visit. This place gives an opportunity to the visitors to enjoy </a:t>
            </a:r>
            <a:r>
              <a:rPr lang="en-US" sz="1800" b="0" i="0" u="none" strike="noStrike" dirty="0" err="1">
                <a:solidFill>
                  <a:srgbClr val="000000"/>
                </a:solidFill>
                <a:effectLst/>
                <a:latin typeface="Times" panose="02020603050405020304" pitchFamily="18" charset="0"/>
              </a:rPr>
              <a:t>vacious</a:t>
            </a:r>
            <a:r>
              <a:rPr lang="en-US" sz="1800" b="0" i="0" u="none" strike="noStrike" dirty="0">
                <a:solidFill>
                  <a:srgbClr val="000000"/>
                </a:solidFill>
                <a:effectLst/>
                <a:latin typeface="Times" panose="02020603050405020304" pitchFamily="18" charset="0"/>
              </a:rPr>
              <a:t> outdoor activities. They can also experience beautiful Finnish nature at Pori. The attractive nature of the place is a great opportunity for hotels like Marriot to expand its business.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E864420D-E82D-4FBB-BA68-D989EB595141}" type="slidenum">
              <a:rPr lang="en-US" smtClean="0"/>
              <a:t>2</a:t>
            </a:fld>
            <a:endParaRPr lang="en-US"/>
          </a:p>
        </p:txBody>
      </p:sp>
    </p:spTree>
    <p:extLst>
      <p:ext uri="{BB962C8B-B14F-4D97-AF65-F5344CB8AC3E}">
        <p14:creationId xmlns:p14="http://schemas.microsoft.com/office/powerpoint/2010/main" val="844284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1" i="0" u="none" strike="noStrike" dirty="0">
                <a:solidFill>
                  <a:srgbClr val="000000"/>
                </a:solidFill>
                <a:effectLst/>
                <a:latin typeface="Times" panose="02020603050405020304" pitchFamily="18" charset="0"/>
              </a:rPr>
              <a:t>Goals and adjectives:</a:t>
            </a:r>
            <a:r>
              <a:rPr lang="en-US" sz="1800" b="0" i="0" u="none" strike="noStrike" dirty="0">
                <a:solidFill>
                  <a:srgbClr val="000000"/>
                </a:solidFill>
                <a:effectLst/>
                <a:latin typeface="Times" panose="02020603050405020304" pitchFamily="18" charset="0"/>
              </a:rPr>
              <a:t> Marriott’s main goal is to provide best possible facilities to the younger ones and generate more revenue.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E864420D-E82D-4FBB-BA68-D989EB595141}" type="slidenum">
              <a:rPr lang="en-US" smtClean="0"/>
              <a:t>3</a:t>
            </a:fld>
            <a:endParaRPr lang="en-US"/>
          </a:p>
        </p:txBody>
      </p:sp>
    </p:spTree>
    <p:extLst>
      <p:ext uri="{BB962C8B-B14F-4D97-AF65-F5344CB8AC3E}">
        <p14:creationId xmlns:p14="http://schemas.microsoft.com/office/powerpoint/2010/main" val="4195861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1" i="0" u="none" strike="noStrike" dirty="0">
                <a:solidFill>
                  <a:srgbClr val="000000"/>
                </a:solidFill>
                <a:effectLst/>
                <a:latin typeface="Times" panose="02020603050405020304" pitchFamily="18" charset="0"/>
              </a:rPr>
              <a:t>Marketing strategies:</a:t>
            </a:r>
            <a:r>
              <a:rPr lang="en-US" sz="1800" b="0" i="0" u="none" strike="noStrike" dirty="0">
                <a:solidFill>
                  <a:srgbClr val="000000"/>
                </a:solidFill>
                <a:effectLst/>
                <a:latin typeface="Times" panose="02020603050405020304" pitchFamily="18" charset="0"/>
              </a:rPr>
              <a:t> Marriott can use marketing mix to understand the surrounding market. This is how the company can understand the demand of the customers and make effective strategies to attract them. The company also can use segmentation targeting position to enter in the market of Pori and be successful.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E864420D-E82D-4FBB-BA68-D989EB595141}" type="slidenum">
              <a:rPr lang="en-US" smtClean="0"/>
              <a:t>4</a:t>
            </a:fld>
            <a:endParaRPr lang="en-US"/>
          </a:p>
        </p:txBody>
      </p:sp>
    </p:spTree>
    <p:extLst>
      <p:ext uri="{BB962C8B-B14F-4D97-AF65-F5344CB8AC3E}">
        <p14:creationId xmlns:p14="http://schemas.microsoft.com/office/powerpoint/2010/main" val="164453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u="none" strike="noStrike" dirty="0">
                <a:solidFill>
                  <a:srgbClr val="000000"/>
                </a:solidFill>
                <a:effectLst/>
                <a:latin typeface="Times" panose="02020603050405020304" pitchFamily="18" charset="0"/>
              </a:rPr>
              <a:t>Keeping plan up-to-date: </a:t>
            </a:r>
            <a:r>
              <a:rPr lang="en-US" sz="1800" b="0" i="0" u="none" strike="noStrike" dirty="0">
                <a:solidFill>
                  <a:srgbClr val="000000"/>
                </a:solidFill>
                <a:effectLst/>
                <a:latin typeface="Times" panose="02020603050405020304" pitchFamily="18" charset="0"/>
              </a:rPr>
              <a:t>The company can hire the workforce within 2 months. They should apply marketing strategies within 3 months and introduce offers 6 months after opening the branch in Pori.</a:t>
            </a:r>
            <a:endParaRPr lang="en-US" dirty="0"/>
          </a:p>
        </p:txBody>
      </p:sp>
      <p:sp>
        <p:nvSpPr>
          <p:cNvPr id="4" name="Slide Number Placeholder 3"/>
          <p:cNvSpPr>
            <a:spLocks noGrp="1"/>
          </p:cNvSpPr>
          <p:nvPr>
            <p:ph type="sldNum" sz="quarter" idx="5"/>
          </p:nvPr>
        </p:nvSpPr>
        <p:spPr/>
        <p:txBody>
          <a:bodyPr/>
          <a:lstStyle/>
          <a:p>
            <a:fld id="{E864420D-E82D-4FBB-BA68-D989EB595141}" type="slidenum">
              <a:rPr lang="en-US" smtClean="0"/>
              <a:t>6</a:t>
            </a:fld>
            <a:endParaRPr lang="en-US"/>
          </a:p>
        </p:txBody>
      </p:sp>
    </p:spTree>
    <p:extLst>
      <p:ext uri="{BB962C8B-B14F-4D97-AF65-F5344CB8AC3E}">
        <p14:creationId xmlns:p14="http://schemas.microsoft.com/office/powerpoint/2010/main" val="1531413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3769023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2213632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3454590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C91844-6C48-433F-9B68-AA488362A8FD}" type="datetimeFigureOut">
              <a:rPr lang="en-US" smtClean="0"/>
              <a:t>11/8/22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3499389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C91844-6C48-433F-9B68-AA488362A8FD}" type="datetimeFigureOut">
              <a:rPr lang="en-US" smtClean="0"/>
              <a:t>11/8/22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336349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2412181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267279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1887393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C91844-6C48-433F-9B68-AA488362A8FD}" type="datetimeFigureOut">
              <a:rPr lang="en-US" smtClean="0"/>
              <a:t>11/8/22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3704308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C91844-6C48-433F-9B68-AA488362A8FD}" type="datetimeFigureOut">
              <a:rPr lang="en-US" smtClean="0"/>
              <a:t>11/8/22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627046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3633595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76738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2140531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6278960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11918951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2070371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C91844-6C48-433F-9B68-AA488362A8FD}" type="datetimeFigureOut">
              <a:rPr lang="en-US" smtClean="0"/>
              <a:t>11/8/22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EF79A-FEFA-4DA6-AA63-DDA82B92DE3D}" type="slidenum">
              <a:rPr lang="en-US" smtClean="0"/>
              <a:t>‹#›</a:t>
            </a:fld>
            <a:endParaRPr lang="en-US"/>
          </a:p>
        </p:txBody>
      </p:sp>
    </p:spTree>
    <p:extLst>
      <p:ext uri="{BB962C8B-B14F-4D97-AF65-F5344CB8AC3E}">
        <p14:creationId xmlns:p14="http://schemas.microsoft.com/office/powerpoint/2010/main" val="1270160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3C91844-6C48-433F-9B68-AA488362A8FD}" type="datetimeFigureOut">
              <a:rPr lang="en-US" smtClean="0"/>
              <a:t>11/8/22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71EF79A-FEFA-4DA6-AA63-DDA82B92DE3D}" type="slidenum">
              <a:rPr lang="en-US" smtClean="0"/>
              <a:t>‹#›</a:t>
            </a:fld>
            <a:endParaRPr lang="en-US"/>
          </a:p>
        </p:txBody>
      </p:sp>
    </p:spTree>
    <p:extLst>
      <p:ext uri="{BB962C8B-B14F-4D97-AF65-F5344CB8AC3E}">
        <p14:creationId xmlns:p14="http://schemas.microsoft.com/office/powerpoint/2010/main" val="2781515006"/>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1C9B0-9C49-92FF-147D-50421202D9FA}"/>
              </a:ext>
            </a:extLst>
          </p:cNvPr>
          <p:cNvSpPr>
            <a:spLocks noGrp="1"/>
          </p:cNvSpPr>
          <p:nvPr>
            <p:ph type="title"/>
          </p:nvPr>
        </p:nvSpPr>
        <p:spPr>
          <a:xfrm>
            <a:off x="374754" y="614597"/>
            <a:ext cx="11032761" cy="1683381"/>
          </a:xfrm>
        </p:spPr>
        <p:txBody>
          <a:bodyPr/>
          <a:lstStyle/>
          <a:p>
            <a:r>
              <a:rPr lang="en-US" sz="5400" b="1" i="0" u="none" strike="noStrike" dirty="0">
                <a:solidFill>
                  <a:schemeClr val="tx1"/>
                </a:solidFill>
                <a:effectLst/>
                <a:latin typeface="Times New Roman" panose="02020603050405020304" pitchFamily="18" charset="0"/>
                <a:cs typeface="Times New Roman" panose="02020603050405020304" pitchFamily="18" charset="0"/>
              </a:rPr>
              <a:t> Marketing plan for Marriott Hotel</a:t>
            </a:r>
            <a:endParaRPr lang="en-US" sz="5400" dirty="0">
              <a:solidFill>
                <a:schemeClr val="tx1"/>
              </a:solidFill>
              <a:latin typeface="Times New Roman" panose="02020603050405020304" pitchFamily="18" charset="0"/>
              <a:cs typeface="Times New Roman" panose="02020603050405020304" pitchFamily="18" charset="0"/>
            </a:endParaRPr>
          </a:p>
        </p:txBody>
      </p:sp>
      <p:sp>
        <p:nvSpPr>
          <p:cNvPr id="7" name="Text Placeholder 6">
            <a:extLst>
              <a:ext uri="{FF2B5EF4-FFF2-40B4-BE49-F238E27FC236}">
                <a16:creationId xmlns:a16="http://schemas.microsoft.com/office/drawing/2014/main" id="{70B050EF-B4D6-A3E7-88A6-7FDF9D5EF6F6}"/>
              </a:ext>
            </a:extLst>
          </p:cNvPr>
          <p:cNvSpPr>
            <a:spLocks noGrp="1"/>
          </p:cNvSpPr>
          <p:nvPr>
            <p:ph type="body" idx="1"/>
          </p:nvPr>
        </p:nvSpPr>
        <p:spPr>
          <a:xfrm>
            <a:off x="3957403" y="4777381"/>
            <a:ext cx="6023210" cy="1683380"/>
          </a:xfrm>
        </p:spPr>
        <p:txBody>
          <a:bodyPr>
            <a:normAutofit lnSpcReduction="10000"/>
          </a:bodyPr>
          <a:lstStyle/>
          <a:p>
            <a:r>
              <a:rPr lang="en-US" dirty="0">
                <a:latin typeface="Britannic Bold" panose="020B0903060703020204" pitchFamily="34" charset="77"/>
              </a:rPr>
              <a:t>Student name: </a:t>
            </a:r>
            <a:r>
              <a:rPr lang="en-US" dirty="0" err="1">
                <a:latin typeface="Britannic Bold" panose="020B0903060703020204" pitchFamily="34" charset="77"/>
              </a:rPr>
              <a:t>Catalin</a:t>
            </a:r>
            <a:r>
              <a:rPr lang="en-US" dirty="0">
                <a:latin typeface="Britannic Bold" panose="020B0903060703020204" pitchFamily="34" charset="77"/>
              </a:rPr>
              <a:t> </a:t>
            </a:r>
            <a:r>
              <a:rPr lang="en-US" dirty="0" err="1">
                <a:latin typeface="Britannic Bold" panose="020B0903060703020204" pitchFamily="34" charset="77"/>
              </a:rPr>
              <a:t>Axinte</a:t>
            </a:r>
            <a:endParaRPr lang="en-US" dirty="0">
              <a:latin typeface="Britannic Bold" panose="020B0903060703020204" pitchFamily="34" charset="77"/>
            </a:endParaRPr>
          </a:p>
          <a:p>
            <a:r>
              <a:rPr lang="en-US" dirty="0">
                <a:latin typeface="Britannic Bold" panose="020B0903060703020204" pitchFamily="34" charset="77"/>
              </a:rPr>
              <a:t>Student id: 2208591</a:t>
            </a:r>
          </a:p>
          <a:p>
            <a:r>
              <a:rPr lang="en-US" dirty="0">
                <a:latin typeface="Britannic Bold" panose="020B0903060703020204" pitchFamily="34" charset="77"/>
              </a:rPr>
              <a:t>Marketing essentials bmih4005</a:t>
            </a:r>
          </a:p>
          <a:p>
            <a:r>
              <a:rPr lang="en-US" dirty="0">
                <a:latin typeface="Britannic Bold" panose="020B0903060703020204" pitchFamily="34" charset="77"/>
              </a:rPr>
              <a:t>Lecturer: Ruth </a:t>
            </a:r>
            <a:r>
              <a:rPr lang="en-US" dirty="0" err="1">
                <a:latin typeface="Britannic Bold" panose="020B0903060703020204" pitchFamily="34" charset="77"/>
              </a:rPr>
              <a:t>taylor</a:t>
            </a:r>
            <a:r>
              <a:rPr lang="en-US" dirty="0">
                <a:latin typeface="Britannic Bold" panose="020B0903060703020204" pitchFamily="34" charset="77"/>
              </a:rPr>
              <a:t> </a:t>
            </a:r>
            <a:r>
              <a:rPr lang="en-US" dirty="0" err="1">
                <a:latin typeface="Britannic Bold" panose="020B0903060703020204" pitchFamily="34" charset="77"/>
              </a:rPr>
              <a:t>davies</a:t>
            </a:r>
            <a:endParaRPr lang="en-US" dirty="0">
              <a:latin typeface="Britannic Bold" panose="020B0903060703020204" pitchFamily="34" charset="77"/>
            </a:endParaRPr>
          </a:p>
          <a:p>
            <a:endParaRPr lang="en-US" dirty="0">
              <a:latin typeface="Britannic Bold" panose="020B0903060703020204" pitchFamily="34" charset="77"/>
            </a:endParaRPr>
          </a:p>
          <a:p>
            <a:endParaRPr lang="en-US" dirty="0">
              <a:latin typeface="Britannic Bold" panose="020B0903060703020204" pitchFamily="34" charset="77"/>
            </a:endParaRPr>
          </a:p>
        </p:txBody>
      </p:sp>
    </p:spTree>
    <p:extLst>
      <p:ext uri="{BB962C8B-B14F-4D97-AF65-F5344CB8AC3E}">
        <p14:creationId xmlns:p14="http://schemas.microsoft.com/office/powerpoint/2010/main" val="4000364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B0CE6-6415-D201-4076-7FFC1010D479}"/>
              </a:ext>
            </a:extLst>
          </p:cNvPr>
          <p:cNvSpPr>
            <a:spLocks noGrp="1"/>
          </p:cNvSpPr>
          <p:nvPr>
            <p:ph type="title"/>
          </p:nvPr>
        </p:nvSpPr>
        <p:spPr/>
        <p:txBody>
          <a:bodyPr/>
          <a:lstStyle/>
          <a:p>
            <a:pPr rtl="0">
              <a:spcBef>
                <a:spcPts val="0"/>
              </a:spcBef>
              <a:spcAft>
                <a:spcPts val="0"/>
              </a:spcAft>
            </a:pPr>
            <a:r>
              <a:rPr lang="en-US" sz="3600" b="1" i="0" u="none" strike="noStrike" dirty="0">
                <a:solidFill>
                  <a:schemeClr val="tx1"/>
                </a:solidFill>
                <a:effectLst/>
                <a:latin typeface="Times New Roman" panose="02020603050405020304" pitchFamily="18" charset="0"/>
                <a:cs typeface="Times New Roman" panose="02020603050405020304" pitchFamily="18" charset="0"/>
              </a:rPr>
              <a:t>Compiling a marketing plan</a:t>
            </a:r>
            <a:br>
              <a:rPr lang="en-US" b="0" dirty="0">
                <a:effectLst/>
              </a:rPr>
            </a:br>
            <a:br>
              <a:rPr lang="en-US" dirty="0"/>
            </a:br>
            <a:endParaRPr lang="en-US" dirty="0"/>
          </a:p>
        </p:txBody>
      </p:sp>
      <p:sp>
        <p:nvSpPr>
          <p:cNvPr id="3" name="Content Placeholder 2">
            <a:extLst>
              <a:ext uri="{FF2B5EF4-FFF2-40B4-BE49-F238E27FC236}">
                <a16:creationId xmlns:a16="http://schemas.microsoft.com/office/drawing/2014/main" id="{2B9C41C2-575B-A711-68CB-1ED7412748D5}"/>
              </a:ext>
            </a:extLst>
          </p:cNvPr>
          <p:cNvSpPr>
            <a:spLocks noGrp="1"/>
          </p:cNvSpPr>
          <p:nvPr>
            <p:ph idx="1"/>
          </p:nvPr>
        </p:nvSpPr>
        <p:spPr>
          <a:xfrm>
            <a:off x="645130" y="1602558"/>
            <a:ext cx="8065237" cy="4645842"/>
          </a:xfrm>
        </p:spPr>
        <p:txBody>
          <a:bodyPr>
            <a:normAutofit/>
          </a:bodyPr>
          <a:lstStyle/>
          <a:p>
            <a:r>
              <a:rPr lang="en-US" sz="4000" dirty="0">
                <a:latin typeface="Times New Roman" panose="02020603050405020304" pitchFamily="18" charset="0"/>
                <a:cs typeface="Times New Roman" panose="02020603050405020304" pitchFamily="18" charset="0"/>
              </a:rPr>
              <a:t>Market analysis: The outdoor activities and the beauty of natures make Pori a very attractive place for tourists. </a:t>
            </a:r>
          </a:p>
        </p:txBody>
      </p:sp>
      <p:pic>
        <p:nvPicPr>
          <p:cNvPr id="4" name="Picture 3">
            <a:extLst>
              <a:ext uri="{FF2B5EF4-FFF2-40B4-BE49-F238E27FC236}">
                <a16:creationId xmlns:a16="http://schemas.microsoft.com/office/drawing/2014/main" id="{6C69A6B4-00B3-4568-3BB7-E6901FE433D0}"/>
              </a:ext>
            </a:extLst>
          </p:cNvPr>
          <p:cNvPicPr>
            <a:picLocks noChangeAspect="1"/>
          </p:cNvPicPr>
          <p:nvPr/>
        </p:nvPicPr>
        <p:blipFill>
          <a:blip r:embed="rId3"/>
          <a:stretch>
            <a:fillRect/>
          </a:stretch>
        </p:blipFill>
        <p:spPr>
          <a:xfrm>
            <a:off x="7150623" y="3833174"/>
            <a:ext cx="5041377" cy="3024826"/>
          </a:xfrm>
          <a:prstGeom prst="rect">
            <a:avLst/>
          </a:prstGeom>
        </p:spPr>
      </p:pic>
    </p:spTree>
    <p:extLst>
      <p:ext uri="{BB962C8B-B14F-4D97-AF65-F5344CB8AC3E}">
        <p14:creationId xmlns:p14="http://schemas.microsoft.com/office/powerpoint/2010/main" val="102771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C886-3843-DBE6-85B1-11AA9BA8C038}"/>
              </a:ext>
            </a:extLst>
          </p:cNvPr>
          <p:cNvSpPr>
            <a:spLocks noGrp="1"/>
          </p:cNvSpPr>
          <p:nvPr>
            <p:ph type="title"/>
          </p:nvPr>
        </p:nvSpPr>
        <p:spPr/>
        <p:txBody>
          <a:bodyPr/>
          <a:lstStyle/>
          <a:p>
            <a:r>
              <a:rPr lang="en-US" sz="4400" b="1" i="0" u="none" strike="noStrike" dirty="0">
                <a:solidFill>
                  <a:schemeClr val="tx1"/>
                </a:solidFill>
                <a:effectLst/>
                <a:latin typeface="Times New Roman" panose="02020603050405020304" pitchFamily="18" charset="0"/>
                <a:cs typeface="Times New Roman" panose="02020603050405020304" pitchFamily="18" charset="0"/>
              </a:rPr>
              <a:t>Compiling a marketing plan</a:t>
            </a:r>
            <a:endParaRPr lang="en-US" dirty="0"/>
          </a:p>
        </p:txBody>
      </p:sp>
      <p:sp>
        <p:nvSpPr>
          <p:cNvPr id="3" name="Content Placeholder 2">
            <a:extLst>
              <a:ext uri="{FF2B5EF4-FFF2-40B4-BE49-F238E27FC236}">
                <a16:creationId xmlns:a16="http://schemas.microsoft.com/office/drawing/2014/main" id="{6EEABB22-FE2C-355E-9FFC-E8F734355B98}"/>
              </a:ext>
            </a:extLst>
          </p:cNvPr>
          <p:cNvSpPr>
            <a:spLocks noGrp="1"/>
          </p:cNvSpPr>
          <p:nvPr>
            <p:ph idx="1"/>
          </p:nvPr>
        </p:nvSpPr>
        <p:spPr>
          <a:xfrm>
            <a:off x="820133" y="1853249"/>
            <a:ext cx="8389856" cy="3491750"/>
          </a:xfrm>
        </p:spPr>
        <p:txBody>
          <a:bodyPr>
            <a:normAutofit/>
          </a:bodyPr>
          <a:lstStyle/>
          <a:p>
            <a:r>
              <a:rPr lang="en-US" sz="4400" dirty="0">
                <a:latin typeface="Times New Roman" panose="02020603050405020304" pitchFamily="18" charset="0"/>
                <a:cs typeface="Times New Roman" panose="02020603050405020304" pitchFamily="18" charset="0"/>
              </a:rPr>
              <a:t>Goals and adjectives: Providing quality service and generating revenue. </a:t>
            </a:r>
          </a:p>
        </p:txBody>
      </p:sp>
      <p:pic>
        <p:nvPicPr>
          <p:cNvPr id="4" name="Picture 3">
            <a:extLst>
              <a:ext uri="{FF2B5EF4-FFF2-40B4-BE49-F238E27FC236}">
                <a16:creationId xmlns:a16="http://schemas.microsoft.com/office/drawing/2014/main" id="{92F25A7B-75DF-E6EE-AF0C-B31B23A14DFE}"/>
              </a:ext>
            </a:extLst>
          </p:cNvPr>
          <p:cNvPicPr>
            <a:picLocks noChangeAspect="1"/>
          </p:cNvPicPr>
          <p:nvPr/>
        </p:nvPicPr>
        <p:blipFill>
          <a:blip r:embed="rId3"/>
          <a:stretch>
            <a:fillRect/>
          </a:stretch>
        </p:blipFill>
        <p:spPr>
          <a:xfrm>
            <a:off x="7568106" y="3776608"/>
            <a:ext cx="4623894" cy="3081392"/>
          </a:xfrm>
          <a:prstGeom prst="rect">
            <a:avLst/>
          </a:prstGeom>
        </p:spPr>
      </p:pic>
    </p:spTree>
    <p:extLst>
      <p:ext uri="{BB962C8B-B14F-4D97-AF65-F5344CB8AC3E}">
        <p14:creationId xmlns:p14="http://schemas.microsoft.com/office/powerpoint/2010/main" val="148405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F709B-6323-FBAE-5982-EB5773E0C1B5}"/>
              </a:ext>
            </a:extLst>
          </p:cNvPr>
          <p:cNvSpPr>
            <a:spLocks noGrp="1"/>
          </p:cNvSpPr>
          <p:nvPr>
            <p:ph type="title"/>
          </p:nvPr>
        </p:nvSpPr>
        <p:spPr/>
        <p:txBody>
          <a:bodyPr/>
          <a:lstStyle/>
          <a:p>
            <a:r>
              <a:rPr lang="en-US" sz="4400" b="1" i="0" u="none" strike="noStrike" dirty="0">
                <a:solidFill>
                  <a:schemeClr val="tx1"/>
                </a:solidFill>
                <a:effectLst/>
                <a:latin typeface="Times New Roman" panose="02020603050405020304" pitchFamily="18" charset="0"/>
                <a:cs typeface="Times New Roman" panose="02020603050405020304" pitchFamily="18" charset="0"/>
              </a:rPr>
              <a:t>Compiling a marketing plan</a:t>
            </a:r>
            <a:endParaRPr lang="en-US" dirty="0"/>
          </a:p>
        </p:txBody>
      </p:sp>
      <p:sp>
        <p:nvSpPr>
          <p:cNvPr id="3" name="Content Placeholder 2">
            <a:extLst>
              <a:ext uri="{FF2B5EF4-FFF2-40B4-BE49-F238E27FC236}">
                <a16:creationId xmlns:a16="http://schemas.microsoft.com/office/drawing/2014/main" id="{554CFEDB-25D0-15ED-95E3-8861EE47BEF4}"/>
              </a:ext>
            </a:extLst>
          </p:cNvPr>
          <p:cNvSpPr>
            <a:spLocks noGrp="1"/>
          </p:cNvSpPr>
          <p:nvPr>
            <p:ph idx="1"/>
          </p:nvPr>
        </p:nvSpPr>
        <p:spPr>
          <a:xfrm>
            <a:off x="875201" y="1996357"/>
            <a:ext cx="8249945" cy="3838835"/>
          </a:xfrm>
        </p:spPr>
        <p:txBody>
          <a:bodyPr>
            <a:normAutofit/>
          </a:bodyPr>
          <a:lstStyle/>
          <a:p>
            <a:r>
              <a:rPr lang="en-US" sz="4400" dirty="0">
                <a:latin typeface="Times New Roman" panose="02020603050405020304" pitchFamily="18" charset="0"/>
                <a:cs typeface="Times New Roman" panose="02020603050405020304" pitchFamily="18" charset="0"/>
              </a:rPr>
              <a:t>Marketing strategies: The use of marketing mix and STP can be helpful for Marriott to develop strategies. </a:t>
            </a:r>
          </a:p>
        </p:txBody>
      </p:sp>
      <p:pic>
        <p:nvPicPr>
          <p:cNvPr id="4" name="Picture 3">
            <a:extLst>
              <a:ext uri="{FF2B5EF4-FFF2-40B4-BE49-F238E27FC236}">
                <a16:creationId xmlns:a16="http://schemas.microsoft.com/office/drawing/2014/main" id="{3767DE2B-9460-BC5A-B645-5678DAA04ADC}"/>
              </a:ext>
            </a:extLst>
          </p:cNvPr>
          <p:cNvPicPr>
            <a:picLocks noChangeAspect="1"/>
          </p:cNvPicPr>
          <p:nvPr/>
        </p:nvPicPr>
        <p:blipFill>
          <a:blip r:embed="rId3"/>
          <a:stretch>
            <a:fillRect/>
          </a:stretch>
        </p:blipFill>
        <p:spPr>
          <a:xfrm>
            <a:off x="8239026" y="4078896"/>
            <a:ext cx="3952973" cy="2779104"/>
          </a:xfrm>
          <a:prstGeom prst="rect">
            <a:avLst/>
          </a:prstGeom>
        </p:spPr>
      </p:pic>
    </p:spTree>
    <p:extLst>
      <p:ext uri="{BB962C8B-B14F-4D97-AF65-F5344CB8AC3E}">
        <p14:creationId xmlns:p14="http://schemas.microsoft.com/office/powerpoint/2010/main" val="941620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62D64-4D96-7E25-C805-589E08951259}"/>
              </a:ext>
            </a:extLst>
          </p:cNvPr>
          <p:cNvSpPr>
            <a:spLocks noGrp="1"/>
          </p:cNvSpPr>
          <p:nvPr>
            <p:ph type="title"/>
          </p:nvPr>
        </p:nvSpPr>
        <p:spPr/>
        <p:txBody>
          <a:bodyPr/>
          <a:lstStyle/>
          <a:p>
            <a:r>
              <a:rPr lang="en-US" sz="4000" b="1" i="0" u="none" strike="noStrike" dirty="0">
                <a:solidFill>
                  <a:schemeClr val="tx1"/>
                </a:solidFill>
                <a:effectLst/>
                <a:latin typeface="Times New Roman" panose="02020603050405020304" pitchFamily="18" charset="0"/>
                <a:cs typeface="Times New Roman" panose="02020603050405020304" pitchFamily="18" charset="0"/>
              </a:rPr>
              <a:t>Compiling a marketing plan</a:t>
            </a:r>
            <a:endParaRPr lang="en-US" dirty="0"/>
          </a:p>
        </p:txBody>
      </p:sp>
      <p:graphicFrame>
        <p:nvGraphicFramePr>
          <p:cNvPr id="4" name="Content Placeholder 3">
            <a:extLst>
              <a:ext uri="{FF2B5EF4-FFF2-40B4-BE49-F238E27FC236}">
                <a16:creationId xmlns:a16="http://schemas.microsoft.com/office/drawing/2014/main" id="{A2500989-7518-2BB9-EC78-557511F6FCFC}"/>
              </a:ext>
            </a:extLst>
          </p:cNvPr>
          <p:cNvGraphicFramePr>
            <a:graphicFrameLocks noGrp="1"/>
          </p:cNvGraphicFramePr>
          <p:nvPr>
            <p:ph idx="1"/>
            <p:extLst>
              <p:ext uri="{D42A27DB-BD31-4B8C-83A1-F6EECF244321}">
                <p14:modId xmlns:p14="http://schemas.microsoft.com/office/powerpoint/2010/main" val="436211206"/>
              </p:ext>
            </p:extLst>
          </p:nvPr>
        </p:nvGraphicFramePr>
        <p:xfrm>
          <a:off x="2318994" y="3429000"/>
          <a:ext cx="6123490" cy="2385219"/>
        </p:xfrm>
        <a:graphic>
          <a:graphicData uri="http://schemas.openxmlformats.org/drawingml/2006/table">
            <a:tbl>
              <a:tblPr/>
              <a:tblGrid>
                <a:gridCol w="3061745">
                  <a:extLst>
                    <a:ext uri="{9D8B030D-6E8A-4147-A177-3AD203B41FA5}">
                      <a16:colId xmlns:a16="http://schemas.microsoft.com/office/drawing/2014/main" val="1457756126"/>
                    </a:ext>
                  </a:extLst>
                </a:gridCol>
                <a:gridCol w="3061745">
                  <a:extLst>
                    <a:ext uri="{9D8B030D-6E8A-4147-A177-3AD203B41FA5}">
                      <a16:colId xmlns:a16="http://schemas.microsoft.com/office/drawing/2014/main" val="2566529339"/>
                    </a:ext>
                  </a:extLst>
                </a:gridCol>
              </a:tblGrid>
              <a:tr h="419671">
                <a:tc>
                  <a:txBody>
                    <a:bodyPr/>
                    <a:lstStyle/>
                    <a:p>
                      <a:pPr rtl="0" fontAlgn="t">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Name</a:t>
                      </a:r>
                      <a:endParaRPr lang="en-US" sz="1800" b="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800" b="0" i="0" u="none" strike="noStrike">
                          <a:solidFill>
                            <a:schemeClr val="tx1"/>
                          </a:solidFill>
                          <a:effectLst/>
                          <a:latin typeface="Times New Roman" panose="02020603050405020304" pitchFamily="18" charset="0"/>
                          <a:cs typeface="Times New Roman" panose="02020603050405020304" pitchFamily="18" charset="0"/>
                        </a:rPr>
                        <a:t>Budget (EURO)</a:t>
                      </a:r>
                      <a:endParaRPr lang="en-US" sz="1800" b="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45526120"/>
                  </a:ext>
                </a:extLst>
              </a:tr>
              <a:tr h="419671">
                <a:tc>
                  <a:txBody>
                    <a:bodyPr/>
                    <a:lstStyle/>
                    <a:p>
                      <a:pPr rtl="0" fontAlgn="t">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Digital marketing</a:t>
                      </a:r>
                      <a:endParaRPr lang="en-US" sz="1800" b="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800" b="0" i="0" u="none" strike="noStrike">
                          <a:solidFill>
                            <a:schemeClr val="tx1"/>
                          </a:solidFill>
                          <a:effectLst/>
                          <a:latin typeface="Times New Roman" panose="02020603050405020304" pitchFamily="18" charset="0"/>
                          <a:cs typeface="Times New Roman" panose="02020603050405020304" pitchFamily="18" charset="0"/>
                        </a:rPr>
                        <a:t>12000</a:t>
                      </a:r>
                      <a:endParaRPr lang="en-US" sz="1800" b="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3889249"/>
                  </a:ext>
                </a:extLst>
              </a:tr>
              <a:tr h="706535">
                <a:tc>
                  <a:txBody>
                    <a:bodyPr/>
                    <a:lstStyle/>
                    <a:p>
                      <a:pPr rtl="0" fontAlgn="t">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Salary of marketers (100 marketers)</a:t>
                      </a:r>
                      <a:endParaRPr lang="en-US" sz="1800" b="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800" b="0" i="0" u="none" strike="noStrike">
                          <a:solidFill>
                            <a:schemeClr val="tx1"/>
                          </a:solidFill>
                          <a:effectLst/>
                          <a:latin typeface="Times New Roman" panose="02020603050405020304" pitchFamily="18" charset="0"/>
                          <a:cs typeface="Times New Roman" panose="02020603050405020304" pitchFamily="18" charset="0"/>
                        </a:rPr>
                        <a:t>150*100</a:t>
                      </a:r>
                      <a:endParaRPr lang="en-US" sz="1800" b="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35362385"/>
                  </a:ext>
                </a:extLst>
              </a:tr>
              <a:tr h="419671">
                <a:tc>
                  <a:txBody>
                    <a:bodyPr/>
                    <a:lstStyle/>
                    <a:p>
                      <a:pPr rtl="0" fontAlgn="t">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Internet cost</a:t>
                      </a:r>
                      <a:endParaRPr lang="en-US" sz="1800" b="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10000</a:t>
                      </a:r>
                      <a:endParaRPr lang="en-US" sz="1800" b="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7487873"/>
                  </a:ext>
                </a:extLst>
              </a:tr>
              <a:tr h="419671">
                <a:tc>
                  <a:txBody>
                    <a:bodyPr/>
                    <a:lstStyle/>
                    <a:p>
                      <a:pPr rtl="0" fontAlgn="t">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Total </a:t>
                      </a:r>
                      <a:endParaRPr lang="en-US" sz="1800" b="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37000</a:t>
                      </a:r>
                      <a:endParaRPr lang="en-US" sz="1800" b="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35708205"/>
                  </a:ext>
                </a:extLst>
              </a:tr>
            </a:tbl>
          </a:graphicData>
        </a:graphic>
      </p:graphicFrame>
      <p:sp>
        <p:nvSpPr>
          <p:cNvPr id="6" name="TextBox 5">
            <a:extLst>
              <a:ext uri="{FF2B5EF4-FFF2-40B4-BE49-F238E27FC236}">
                <a16:creationId xmlns:a16="http://schemas.microsoft.com/office/drawing/2014/main" id="{478C6662-B364-0C05-3FFC-7595B993F25D}"/>
              </a:ext>
            </a:extLst>
          </p:cNvPr>
          <p:cNvSpPr txBox="1"/>
          <p:nvPr/>
        </p:nvSpPr>
        <p:spPr>
          <a:xfrm>
            <a:off x="2017336" y="2714921"/>
            <a:ext cx="5830283" cy="584775"/>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Marketing Budget</a:t>
            </a:r>
          </a:p>
        </p:txBody>
      </p:sp>
      <p:pic>
        <p:nvPicPr>
          <p:cNvPr id="7" name="Picture 6">
            <a:extLst>
              <a:ext uri="{FF2B5EF4-FFF2-40B4-BE49-F238E27FC236}">
                <a16:creationId xmlns:a16="http://schemas.microsoft.com/office/drawing/2014/main" id="{695876D7-BA8B-DEAD-D0EE-0DAD6D5D5B35}"/>
              </a:ext>
            </a:extLst>
          </p:cNvPr>
          <p:cNvPicPr>
            <a:picLocks noChangeAspect="1"/>
          </p:cNvPicPr>
          <p:nvPr/>
        </p:nvPicPr>
        <p:blipFill>
          <a:blip r:embed="rId2"/>
          <a:stretch>
            <a:fillRect/>
          </a:stretch>
        </p:blipFill>
        <p:spPr>
          <a:xfrm>
            <a:off x="8534400" y="1487982"/>
            <a:ext cx="3657600" cy="2453878"/>
          </a:xfrm>
          <a:prstGeom prst="rect">
            <a:avLst/>
          </a:prstGeom>
        </p:spPr>
      </p:pic>
    </p:spTree>
    <p:extLst>
      <p:ext uri="{BB962C8B-B14F-4D97-AF65-F5344CB8AC3E}">
        <p14:creationId xmlns:p14="http://schemas.microsoft.com/office/powerpoint/2010/main" val="724742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75882-839E-60C0-A9F7-A3DAAEC0B653}"/>
              </a:ext>
            </a:extLst>
          </p:cNvPr>
          <p:cNvSpPr>
            <a:spLocks noGrp="1"/>
          </p:cNvSpPr>
          <p:nvPr>
            <p:ph type="title"/>
          </p:nvPr>
        </p:nvSpPr>
        <p:spPr/>
        <p:txBody>
          <a:bodyPr/>
          <a:lstStyle/>
          <a:p>
            <a:r>
              <a:rPr lang="en-US" sz="4400" b="1" i="0" u="none" strike="noStrike" dirty="0">
                <a:solidFill>
                  <a:schemeClr val="tx1"/>
                </a:solidFill>
                <a:effectLst/>
                <a:latin typeface="Times New Roman" panose="02020603050405020304" pitchFamily="18" charset="0"/>
                <a:cs typeface="Times New Roman" panose="02020603050405020304" pitchFamily="18" charset="0"/>
              </a:rPr>
              <a:t>Compiling a marketing plan</a:t>
            </a:r>
            <a:endParaRPr lang="en-US" dirty="0"/>
          </a:p>
        </p:txBody>
      </p:sp>
      <p:sp>
        <p:nvSpPr>
          <p:cNvPr id="3" name="Content Placeholder 2">
            <a:extLst>
              <a:ext uri="{FF2B5EF4-FFF2-40B4-BE49-F238E27FC236}">
                <a16:creationId xmlns:a16="http://schemas.microsoft.com/office/drawing/2014/main" id="{81AD3120-D2F5-4570-0343-8E2A79B5C4A4}"/>
              </a:ext>
            </a:extLst>
          </p:cNvPr>
          <p:cNvSpPr>
            <a:spLocks noGrp="1"/>
          </p:cNvSpPr>
          <p:nvPr>
            <p:ph idx="1"/>
          </p:nvPr>
        </p:nvSpPr>
        <p:spPr>
          <a:xfrm>
            <a:off x="754144" y="1696826"/>
            <a:ext cx="7861955" cy="2696065"/>
          </a:xfrm>
        </p:spPr>
        <p:txBody>
          <a:bodyPr>
            <a:normAutofit/>
          </a:bodyPr>
          <a:lstStyle/>
          <a:p>
            <a:r>
              <a:rPr lang="en-US" sz="4400" dirty="0">
                <a:latin typeface="Times New Roman" panose="02020603050405020304" pitchFamily="18" charset="0"/>
                <a:cs typeface="Times New Roman" panose="02020603050405020304" pitchFamily="18" charset="0"/>
              </a:rPr>
              <a:t>Keeping plan up-to-date: The workforce can be hired within 2 months. </a:t>
            </a:r>
          </a:p>
        </p:txBody>
      </p:sp>
      <p:pic>
        <p:nvPicPr>
          <p:cNvPr id="4" name="Picture 3">
            <a:extLst>
              <a:ext uri="{FF2B5EF4-FFF2-40B4-BE49-F238E27FC236}">
                <a16:creationId xmlns:a16="http://schemas.microsoft.com/office/drawing/2014/main" id="{9BF7E47E-CEA0-E93E-F98A-2A5D4C90C2AE}"/>
              </a:ext>
            </a:extLst>
          </p:cNvPr>
          <p:cNvPicPr>
            <a:picLocks noChangeAspect="1"/>
          </p:cNvPicPr>
          <p:nvPr/>
        </p:nvPicPr>
        <p:blipFill>
          <a:blip r:embed="rId3"/>
          <a:stretch>
            <a:fillRect/>
          </a:stretch>
        </p:blipFill>
        <p:spPr>
          <a:xfrm>
            <a:off x="6921919" y="3812576"/>
            <a:ext cx="5270081" cy="2962448"/>
          </a:xfrm>
          <a:prstGeom prst="rect">
            <a:avLst/>
          </a:prstGeom>
        </p:spPr>
      </p:pic>
    </p:spTree>
    <p:extLst>
      <p:ext uri="{BB962C8B-B14F-4D97-AF65-F5344CB8AC3E}">
        <p14:creationId xmlns:p14="http://schemas.microsoft.com/office/powerpoint/2010/main" val="3843328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23</TotalTime>
  <Words>306</Words>
  <Application>Microsoft Macintosh PowerPoint</Application>
  <PresentationFormat>Widescreen</PresentationFormat>
  <Paragraphs>36</Paragraphs>
  <Slides>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Arial</vt:lpstr>
      <vt:lpstr>Britannic Bold</vt:lpstr>
      <vt:lpstr>Calibri</vt:lpstr>
      <vt:lpstr>Century Gothic</vt:lpstr>
      <vt:lpstr>Times</vt:lpstr>
      <vt:lpstr>Times New Roman</vt:lpstr>
      <vt:lpstr>Wingdings 3</vt:lpstr>
      <vt:lpstr>Ion</vt:lpstr>
      <vt:lpstr> Marketing plan for Marriott Hotel</vt:lpstr>
      <vt:lpstr>Compiling a marketing plan  </vt:lpstr>
      <vt:lpstr>Compiling a marketing plan</vt:lpstr>
      <vt:lpstr>Compiling a marketing plan</vt:lpstr>
      <vt:lpstr>Compiling a marketing plan</vt:lpstr>
      <vt:lpstr>Compiling a marketing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 International Hotel Management- Hotel Marriott</dc:title>
  <dc:creator>LENOVO</dc:creator>
  <cp:lastModifiedBy>Marcela Manole (2111927)</cp:lastModifiedBy>
  <cp:revision>3</cp:revision>
  <dcterms:created xsi:type="dcterms:W3CDTF">2022-10-31T13:25:57Z</dcterms:created>
  <dcterms:modified xsi:type="dcterms:W3CDTF">2022-11-08T22:02:37Z</dcterms:modified>
</cp:coreProperties>
</file>