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comments/comment1.xml" ContentType="application/vnd.openxmlformats-officedocument.presentationml.comment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 id="264" r:id="rId11"/>
  </p:sldIdLst>
  <p:sldSz cx="12192000" cy="6858000"/>
  <p:notesSz cx="6858000" cy="9144000"/>
  <p:custDataLst>
    <p:tags r:id="rId1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hinkPad" initials="T"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92" autoAdjust="0"/>
    <p:restoredTop sz="92634" autoAdjust="0"/>
  </p:normalViewPr>
  <p:slideViewPr>
    <p:cSldViewPr snapToGrid="0">
      <p:cViewPr>
        <p:scale>
          <a:sx n="70" d="100"/>
          <a:sy n="70" d="100"/>
        </p:scale>
        <p:origin x="360"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gs" Target="tags/tag1.xml"/><Relationship Id="rId15" Type="http://schemas.openxmlformats.org/officeDocument/2006/relationships/commentAuthors" Target="commentAuthors.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4-26T00:55:52.410" idx="1">
    <p:pos x="10" y="10"/>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539C7-38C7-4B83-B147-B8F90BC6D3A9}"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D4326-A6E8-44E3-A653-E28A2AE2CB13}"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effectLst/>
                <a:sym typeface="+mn-ea"/>
              </a:rPr>
              <a:t>Google has concentrated on qualities like people development, work-life balance, and diversity inclusion in an attempt to develop an ideal working environment in the technology sector (Google, 2023). </a:t>
            </a:r>
            <a:endParaRPr lang="en-US"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4D4326-A6E8-44E3-A653-E28A2AE2CB13}"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4D4326-A6E8-44E3-A653-E28A2AE2CB13}"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4D4326-A6E8-44E3-A653-E28A2AE2CB13}"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4D4326-A6E8-44E3-A653-E28A2AE2CB13}"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024D4326-A6E8-44E3-A653-E28A2AE2CB13}"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24D4326-A6E8-44E3-A653-E28A2AE2CB13}"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30578ACC-22D6-47C1-A373-4FD133E34F3C}"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E331444B-B92B-4E27-8C94-BB93EAF5CB18}"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363EFA5E-FA76-400D-B3DC-F0BA90E6D107}"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446C117F-5CCF-4837-BE5F-2B92066CAFAF}"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84EB90BD-B6CE-46B7-997F-7313B992CCDC}"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CDB9D11F-B188-461D-B23F-39381795C052}"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endParaRPr lang="en-US" sz="7200" dirty="0">
              <a:solidFill>
                <a:schemeClr val="tx1"/>
              </a:solidFill>
              <a:effectLst/>
            </a:endParaRP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endParaRPr lang="en-US" sz="7200" dirty="0">
              <a:solidFill>
                <a:schemeClr val="tx1"/>
              </a:solidFill>
              <a:effectLst/>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52E6D8D9-55A2-4063-B0F3-121F44549695}" type="datetimeFigureOut">
              <a:rPr lang="en-US" dirty="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3" name="Date Placeholder 2"/>
          <p:cNvSpPr>
            <a:spLocks noGrp="1"/>
          </p:cNvSpPr>
          <p:nvPr>
            <p:ph type="dt" sz="half" idx="10"/>
          </p:nvPr>
        </p:nvSpPr>
        <p:spPr/>
        <p:txBody>
          <a:bodyPr/>
          <a:lstStyle/>
          <a:p>
            <a:fld id="{D4B24536-994D-4021-A283-9F449C0DB509}"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3" name="Date Placeholder 2"/>
          <p:cNvSpPr>
            <a:spLocks noGrp="1"/>
          </p:cNvSpPr>
          <p:nvPr>
            <p:ph type="dt" sz="half" idx="10"/>
          </p:nvPr>
        </p:nvSpPr>
        <p:spPr/>
        <p:txBody>
          <a:bodyPr/>
          <a:lstStyle/>
          <a:p>
            <a:fld id="{3CBBBB78-C96F-47B7-AB17-D852CA960AC9}" type="datetimeFigureOut">
              <a:rPr lang="en-US" dirty="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8">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4" Type="http://schemas.openxmlformats.org/officeDocument/2006/relationships/comments" Target="../comments/comment1.xml"/><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dirty="0"/>
              <a:t>Managing People In Organisations</a:t>
            </a:r>
            <a:endParaRPr lang="en-US" sz="3200" dirty="0"/>
          </a:p>
        </p:txBody>
      </p:sp>
      <p:sp>
        <p:nvSpPr>
          <p:cNvPr id="3" name="Subtitle 2"/>
          <p:cNvSpPr>
            <a:spLocks noGrp="1"/>
          </p:cNvSpPr>
          <p:nvPr>
            <p:ph type="subTitle" idx="1"/>
          </p:nvPr>
        </p:nvSpPr>
        <p:spPr>
          <a:xfrm>
            <a:off x="680322" y="4394039"/>
            <a:ext cx="8144134" cy="2299369"/>
          </a:xfrm>
        </p:spPr>
        <p:txBody>
          <a:bodyPr>
            <a:normAutofit fontScale="90000" lnSpcReduction="20000"/>
          </a:bodyPr>
          <a:lstStyle/>
          <a:p>
            <a:r>
              <a:rPr lang="en-US" dirty="0"/>
              <a:t>[Lei Gui 2316346]</a:t>
            </a:r>
            <a:endParaRPr lang="en-US" dirty="0"/>
          </a:p>
          <a:p>
            <a:r>
              <a:rPr lang="en-US" dirty="0"/>
              <a:t>[28/04/2024]</a:t>
            </a:r>
            <a:endParaRPr lang="en-US" dirty="0"/>
          </a:p>
          <a:p>
            <a:r>
              <a:rPr lang="en-US" dirty="0"/>
              <a:t>video :https://uowtsd-my.sharepoint.com/:v:/r/personal/2316346_student_uwtsd_ac_uk/Documents/Recordings/7025%20Lei%20Gui%20(2316346)-20240427_000448-%E4%BC%9A%E8%AE%AE%E8%AE%B0%E5%BD%95.mp4?csf=1&amp;web=1&amp;nav=eyJyZWZlcnJhbEluZm8iOnsicmVmZXJyYWxBcHAiOiJPbmVEcml2ZUZvckJ1c2luZXNzIiwicmVmZXJyYWxBcHBQbGF0Zm9ybSI6IldlYiIsInJlZmVycmFsTW9kZSI6InZpZXciLCJyZWZlcnJhbFZpZXciOiJNeUZpbGVzTGlua0NvcHkifX0&amp;e=Jkdy9K</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a:t>
            </a:r>
            <a:endParaRPr lang="en-US" dirty="0"/>
          </a:p>
        </p:txBody>
      </p:sp>
      <p:sp>
        <p:nvSpPr>
          <p:cNvPr id="3" name="Content Placeholder 2"/>
          <p:cNvSpPr>
            <a:spLocks noGrp="1"/>
          </p:cNvSpPr>
          <p:nvPr>
            <p:ph idx="1"/>
          </p:nvPr>
        </p:nvSpPr>
        <p:spPr>
          <a:xfrm>
            <a:off x="4064001" y="2084832"/>
            <a:ext cx="7804912" cy="4535424"/>
          </a:xfrm>
        </p:spPr>
        <p:txBody>
          <a:bodyPr anchor="ctr">
            <a:normAutofit lnSpcReduction="10000"/>
          </a:bodyPr>
          <a:lstStyle/>
          <a:p>
            <a:pPr marL="0" lvl="0" indent="0">
              <a:buNone/>
            </a:pPr>
            <a:r>
              <a:rPr lang="en-US" dirty="0"/>
              <a:t>HUAWEI:</a:t>
            </a:r>
            <a:endParaRPr lang="en-US" dirty="0"/>
          </a:p>
          <a:p>
            <a:pPr lvl="0"/>
            <a:r>
              <a:rPr lang="en-US" dirty="0"/>
              <a:t> Higher employee turnover rate </a:t>
            </a:r>
            <a:endParaRPr lang="en-US" dirty="0"/>
          </a:p>
          <a:p>
            <a:pPr lvl="0"/>
            <a:r>
              <a:rPr lang="en-US" dirty="0"/>
              <a:t> High-Pressure Work Culture </a:t>
            </a:r>
            <a:endParaRPr lang="en-US" dirty="0"/>
          </a:p>
          <a:p>
            <a:pPr lvl="0"/>
            <a:r>
              <a:rPr lang="en-US" dirty="0"/>
              <a:t> Rigid Hierarchical Structurt </a:t>
            </a:r>
            <a:endParaRPr lang="en-US" dirty="0"/>
          </a:p>
          <a:p>
            <a:pPr lvl="0"/>
            <a:r>
              <a:rPr lang="en-US" dirty="0"/>
              <a:t> Geographical and Functional Mobility  </a:t>
            </a:r>
            <a:endParaRPr lang="en-US" dirty="0"/>
          </a:p>
          <a:p>
            <a:pPr lvl="0"/>
            <a:r>
              <a:rPr lang="en-US" dirty="0"/>
              <a:t> Compensation and Benefits based on result-drives</a:t>
            </a:r>
            <a:endParaRPr lang="en-US" dirty="0"/>
          </a:p>
          <a:p>
            <a:pPr marL="0" lvl="0" indent="0">
              <a:buNone/>
            </a:pPr>
            <a:r>
              <a:rPr lang="en-US" dirty="0"/>
              <a:t>GOOGLE:</a:t>
            </a:r>
            <a:endParaRPr lang="en-US" dirty="0"/>
          </a:p>
          <a:p>
            <a:pPr lvl="0"/>
            <a:r>
              <a:rPr lang="en-US" dirty="0"/>
              <a:t>9% lower employee turnover rate </a:t>
            </a:r>
            <a:endParaRPr lang="en-US" dirty="0"/>
          </a:p>
          <a:p>
            <a:pPr lvl="0"/>
            <a:r>
              <a:rPr lang="en-US" dirty="0">
                <a:effectLst/>
                <a:sym typeface="+mn-ea"/>
              </a:rPr>
              <a:t>focus on qualities on people development</a:t>
            </a:r>
            <a:endParaRPr lang="en-US" dirty="0">
              <a:effectLst/>
              <a:sym typeface="+mn-ea"/>
            </a:endParaRPr>
          </a:p>
          <a:p>
            <a:pPr lvl="0"/>
            <a:r>
              <a:rPr lang="en-US" dirty="0">
                <a:effectLst/>
                <a:sym typeface="+mn-ea"/>
              </a:rPr>
              <a:t>work-life balance, and diversity inclusion</a:t>
            </a:r>
            <a:endParaRPr lang="en-US" dirty="0"/>
          </a:p>
          <a:p>
            <a:pPr marL="0" lvl="0" indent="0">
              <a:buNone/>
            </a:pPr>
            <a:endParaRPr lang="en-US" dirty="0"/>
          </a:p>
        </p:txBody>
      </p:sp>
      <p:pic>
        <p:nvPicPr>
          <p:cNvPr id="6" name="图片 5" descr="微信截图_20240425233448"/>
          <p:cNvPicPr>
            <a:picLocks noChangeAspect="1"/>
          </p:cNvPicPr>
          <p:nvPr/>
        </p:nvPicPr>
        <p:blipFill>
          <a:blip r:embed="rId1"/>
          <a:stretch>
            <a:fillRect/>
          </a:stretch>
        </p:blipFill>
        <p:spPr>
          <a:xfrm>
            <a:off x="793115" y="2084070"/>
            <a:ext cx="2392680" cy="3889375"/>
          </a:xfrm>
          <a:prstGeom prst="rect">
            <a:avLst/>
          </a:prstGeom>
        </p:spPr>
      </p:pic>
      <p:sp>
        <p:nvSpPr>
          <p:cNvPr id="8" name="文本框 7"/>
          <p:cNvSpPr txBox="1"/>
          <p:nvPr/>
        </p:nvSpPr>
        <p:spPr>
          <a:xfrm>
            <a:off x="4133850" y="6950710"/>
            <a:ext cx="4064000" cy="368300"/>
          </a:xfrm>
          <a:prstGeom prst="rect">
            <a:avLst/>
          </a:prstGeom>
          <a:noFill/>
        </p:spPr>
        <p:txBody>
          <a:bodyPr wrap="square" rtlCol="0">
            <a:spAutoFit/>
          </a:bodyPr>
          <a:p>
            <a:endParaRPr lang="zh-CN"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Recommendations:learn from GOOGLE</a:t>
            </a:r>
            <a:endParaRPr lang="en-US" dirty="0"/>
          </a:p>
        </p:txBody>
      </p:sp>
      <p:sp>
        <p:nvSpPr>
          <p:cNvPr id="3" name="Content Placeholder 2"/>
          <p:cNvSpPr>
            <a:spLocks noGrp="1"/>
          </p:cNvSpPr>
          <p:nvPr>
            <p:ph idx="1"/>
          </p:nvPr>
        </p:nvSpPr>
        <p:spPr/>
        <p:txBody>
          <a:bodyPr>
            <a:normAutofit/>
          </a:bodyPr>
          <a:lstStyle/>
          <a:p>
            <a:pPr lvl="0"/>
            <a:r>
              <a:rPr lang="en-US" dirty="0"/>
              <a:t>1.Cultivating a Supportive and Inclusive Corporate Culture</a:t>
            </a:r>
            <a:endParaRPr lang="en-US" dirty="0"/>
          </a:p>
          <a:p>
            <a:pPr lvl="0"/>
            <a:r>
              <a:rPr lang="en-US" dirty="0"/>
              <a:t>2.Promote Work-Life Balance and Well-Being</a:t>
            </a:r>
            <a:endParaRPr lang="en-US" dirty="0"/>
          </a:p>
          <a:p>
            <a:pPr lvl="0"/>
            <a:r>
              <a:rPr lang="en-US" dirty="0"/>
              <a:t>3.Revamping Performance Management Systems</a:t>
            </a:r>
            <a:endParaRPr lang="en-US" dirty="0"/>
          </a:p>
          <a:p>
            <a:pPr lvl="0"/>
            <a:r>
              <a:rPr lang="en-US" dirty="0"/>
              <a:t>4.Adopting Advanced People Analytics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ym typeface="+mn-ea"/>
              </a:rPr>
              <a:t>Cultivating a Supportive and Inclusive Corporate Culture</a:t>
            </a:r>
            <a:endParaRPr lang="en-US" dirty="0"/>
          </a:p>
        </p:txBody>
      </p:sp>
      <p:sp>
        <p:nvSpPr>
          <p:cNvPr id="3" name="Content Placeholder 2"/>
          <p:cNvSpPr>
            <a:spLocks noGrp="1"/>
          </p:cNvSpPr>
          <p:nvPr>
            <p:ph idx="1"/>
          </p:nvPr>
        </p:nvSpPr>
        <p:spPr>
          <a:xfrm>
            <a:off x="680321" y="2336872"/>
            <a:ext cx="6168789" cy="4246807"/>
          </a:xfrm>
        </p:spPr>
        <p:txBody>
          <a:bodyPr>
            <a:normAutofit fontScale="50000"/>
          </a:bodyPr>
          <a:lstStyle/>
          <a:p>
            <a:pPr marL="0" lvl="0" indent="0">
              <a:buNone/>
            </a:pPr>
            <a:r>
              <a:rPr lang="en-US" b="1" dirty="0"/>
              <a:t>Timeline</a:t>
            </a:r>
            <a:r>
              <a:rPr lang="en-US" dirty="0"/>
              <a:t>: Immediate initiation, with the first training and ERGs to be fully rolled out within the next 3 months.</a:t>
            </a:r>
            <a:endParaRPr lang="en-US" dirty="0"/>
          </a:p>
          <a:p>
            <a:pPr marL="0" lvl="0" indent="0">
              <a:buNone/>
            </a:pPr>
            <a:r>
              <a:rPr lang="en-US" b="1" dirty="0"/>
              <a:t>Responsible Parties</a:t>
            </a:r>
            <a:r>
              <a:rPr lang="en-US" dirty="0"/>
              <a:t>: The Human Resources department is responsible for designing and implementing training programs, with senior management needing to participate in supporting and promoting this cultural change.</a:t>
            </a:r>
            <a:endParaRPr lang="en-US" dirty="0"/>
          </a:p>
          <a:p>
            <a:pPr marL="0" lvl="0" indent="0">
              <a:buNone/>
            </a:pPr>
            <a:r>
              <a:rPr lang="en-US" b="1" dirty="0"/>
              <a:t>Key Activities</a:t>
            </a:r>
            <a:r>
              <a:rPr lang="en-US" dirty="0"/>
              <a:t>:</a:t>
            </a:r>
            <a:endParaRPr lang="en-US" dirty="0"/>
          </a:p>
          <a:p>
            <a:pPr lvl="0"/>
            <a:r>
              <a:rPr lang="en-US" dirty="0"/>
              <a:t>Establish a dedicated task force to design inclusivity training courses and leadership development programs.</a:t>
            </a:r>
            <a:endParaRPr lang="en-US" dirty="0"/>
          </a:p>
          <a:p>
            <a:pPr lvl="0"/>
            <a:r>
              <a:rPr lang="en-US" dirty="0"/>
              <a:t>Set up and promote Employee Resource Groups (ERGs), especially for minority groups, monitored by the Office of Diversity and Inclusion.</a:t>
            </a:r>
            <a:endParaRPr lang="en-US" dirty="0"/>
          </a:p>
          <a:p>
            <a:pPr marL="0" lvl="0" indent="0">
              <a:buNone/>
            </a:pPr>
            <a:r>
              <a:rPr lang="en-US" b="1" dirty="0"/>
              <a:t>Development Needs</a:t>
            </a:r>
            <a:r>
              <a:rPr lang="en-US" dirty="0"/>
              <a:t>:</a:t>
            </a:r>
            <a:endParaRPr lang="en-US" dirty="0"/>
          </a:p>
          <a:p>
            <a:pPr lvl="0"/>
            <a:r>
              <a:rPr lang="en-US" dirty="0"/>
              <a:t>Enhance the HR team’s knowledge in diversity and inclusivity.</a:t>
            </a:r>
            <a:endParaRPr lang="en-US" dirty="0"/>
          </a:p>
          <a:p>
            <a:pPr lvl="0"/>
            <a:r>
              <a:rPr lang="en-US" dirty="0"/>
              <a:t>Engage external consultants for cultural assessments and the development of training materials.</a:t>
            </a:r>
            <a:endParaRPr lang="en-US" dirty="0"/>
          </a:p>
          <a:p>
            <a:pPr marL="0" lvl="0" indent="0">
              <a:buNone/>
            </a:pPr>
            <a:r>
              <a:rPr lang="en-US" b="1" dirty="0"/>
              <a:t>Expected Outcome:</a:t>
            </a:r>
            <a:r>
              <a:rPr lang="en-US" dirty="0"/>
              <a:t> A supportive culture will enhance employee satisfaction and retention, reduce workplace stress, and increase overall productivity. This environment will also attract diverse talent and fostering innovation.</a:t>
            </a:r>
            <a:endParaRPr lang="en-US" dirty="0"/>
          </a:p>
        </p:txBody>
      </p:sp>
      <p:pic>
        <p:nvPicPr>
          <p:cNvPr id="5" name="Picture 4"/>
          <p:cNvPicPr>
            <a:picLocks noChangeAspect="1"/>
          </p:cNvPicPr>
          <p:nvPr/>
        </p:nvPicPr>
        <p:blipFill>
          <a:blip r:embed="rId1"/>
          <a:stretch>
            <a:fillRect/>
          </a:stretch>
        </p:blipFill>
        <p:spPr>
          <a:xfrm>
            <a:off x="7087070" y="2353163"/>
            <a:ext cx="4986961" cy="279269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ym typeface="+mn-ea"/>
              </a:rPr>
              <a:t>Promote Work-Life Balance and Well-Being</a:t>
            </a:r>
            <a:endParaRPr lang="en-US" dirty="0"/>
          </a:p>
        </p:txBody>
      </p:sp>
      <p:sp>
        <p:nvSpPr>
          <p:cNvPr id="3" name="Content Placeholder 2"/>
          <p:cNvSpPr>
            <a:spLocks noGrp="1"/>
          </p:cNvSpPr>
          <p:nvPr>
            <p:ph idx="1"/>
          </p:nvPr>
        </p:nvSpPr>
        <p:spPr/>
        <p:txBody>
          <a:bodyPr>
            <a:normAutofit fontScale="50000"/>
          </a:bodyPr>
          <a:lstStyle/>
          <a:p>
            <a:pPr marL="0" lvl="0" indent="0">
              <a:buNone/>
            </a:pPr>
            <a:r>
              <a:rPr lang="en-US" sz="2800" b="1" dirty="0"/>
              <a:t>Timeline</a:t>
            </a:r>
            <a:r>
              <a:rPr lang="en-US" sz="2800" dirty="0"/>
              <a:t>: Immediately evaluate existing policies, planning to implement new policies within the next 6 months.</a:t>
            </a:r>
            <a:endParaRPr lang="en-US" sz="2800" dirty="0"/>
          </a:p>
          <a:p>
            <a:pPr marL="0" lvl="0" indent="0">
              <a:buNone/>
            </a:pPr>
            <a:r>
              <a:rPr lang="en-US" sz="2800" b="1" dirty="0"/>
              <a:t>Responsible Parties</a:t>
            </a:r>
            <a:r>
              <a:rPr lang="en-US" sz="2800" dirty="0"/>
              <a:t>: Human Resources for policy formulation, IT department to support deployment of remote working technologies.</a:t>
            </a:r>
            <a:endParaRPr lang="en-US" sz="2800" dirty="0"/>
          </a:p>
          <a:p>
            <a:pPr marL="0" lvl="0" indent="0">
              <a:buNone/>
            </a:pPr>
            <a:r>
              <a:rPr lang="en-US" sz="2800" b="1" dirty="0"/>
              <a:t>Key Activities</a:t>
            </a:r>
            <a:r>
              <a:rPr lang="en-US" sz="2800" dirty="0"/>
              <a:t>:</a:t>
            </a:r>
            <a:endParaRPr lang="en-US" sz="2800" dirty="0"/>
          </a:p>
          <a:p>
            <a:pPr lvl="0"/>
            <a:r>
              <a:rPr lang="en-US" sz="2800" dirty="0"/>
              <a:t>Establish flexible working schedules and remote working options.</a:t>
            </a:r>
            <a:endParaRPr lang="en-US" sz="2800" dirty="0"/>
          </a:p>
          <a:p>
            <a:pPr lvl="0"/>
            <a:r>
              <a:rPr lang="en-US" sz="2800" dirty="0"/>
              <a:t>Introduce health-promoting programs such as gym membership subsidies and on-site wellness activities.</a:t>
            </a:r>
            <a:endParaRPr lang="en-US" sz="2800" dirty="0"/>
          </a:p>
          <a:p>
            <a:pPr marL="0" lvl="0" indent="0">
              <a:buNone/>
            </a:pPr>
            <a:r>
              <a:rPr lang="en-US" sz="2800" b="1" dirty="0"/>
              <a:t>Development Needs</a:t>
            </a:r>
            <a:r>
              <a:rPr lang="en-US" sz="2800" dirty="0"/>
              <a:t>:</a:t>
            </a:r>
            <a:endParaRPr lang="en-US" sz="2800" dirty="0"/>
          </a:p>
          <a:p>
            <a:pPr lvl="0"/>
            <a:r>
              <a:rPr lang="en-US" sz="2800" dirty="0"/>
              <a:t>Strengthen HR team capabilities in employee benefits management.</a:t>
            </a:r>
            <a:endParaRPr lang="en-US" sz="2800" dirty="0"/>
          </a:p>
          <a:p>
            <a:pPr lvl="0"/>
            <a:r>
              <a:rPr lang="en-US" sz="2800" dirty="0"/>
              <a:t>Enhance IT infrastructure to support flexible and remote working.</a:t>
            </a:r>
            <a:endParaRPr lang="en-US" sz="2800" dirty="0"/>
          </a:p>
          <a:p>
            <a:pPr marL="0" lvl="0" indent="0">
              <a:buNone/>
            </a:pPr>
            <a:r>
              <a:rPr lang="en-US" sz="2800" b="1" dirty="0"/>
              <a:t>Expected Outcome</a:t>
            </a:r>
            <a:r>
              <a:rPr lang="en-US" sz="2800" dirty="0"/>
              <a:t>: Improved work-life balance will lead to lower stress levels and higher employee satisfaction and loyalty.</a:t>
            </a:r>
            <a:endParaRPr lang="en-US"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ym typeface="+mn-ea"/>
              </a:rPr>
              <a:t>Revamping Performance Management Systems</a:t>
            </a:r>
            <a:endParaRPr lang="en-US" dirty="0"/>
          </a:p>
        </p:txBody>
      </p:sp>
      <p:sp>
        <p:nvSpPr>
          <p:cNvPr id="3" name="Content Placeholder 2"/>
          <p:cNvSpPr>
            <a:spLocks noGrp="1"/>
          </p:cNvSpPr>
          <p:nvPr>
            <p:ph idx="1"/>
          </p:nvPr>
        </p:nvSpPr>
        <p:spPr>
          <a:xfrm>
            <a:off x="680321" y="2336872"/>
            <a:ext cx="10018159" cy="4210231"/>
          </a:xfrm>
        </p:spPr>
        <p:txBody>
          <a:bodyPr anchor="ctr">
            <a:normAutofit fontScale="50000"/>
          </a:bodyPr>
          <a:lstStyle/>
          <a:p>
            <a:pPr marL="0" lvl="0" indent="0">
              <a:buNone/>
            </a:pPr>
            <a:r>
              <a:rPr lang="en-US" sz="3200" b="1" dirty="0"/>
              <a:t>Timeline</a:t>
            </a:r>
            <a:r>
              <a:rPr lang="en-US" sz="3200" dirty="0"/>
              <a:t>: Complete the design and begin piloting the new performance management system within 6 months.</a:t>
            </a:r>
            <a:endParaRPr lang="en-US" sz="3200" dirty="0"/>
          </a:p>
          <a:p>
            <a:pPr marL="0" lvl="0" indent="0">
              <a:buNone/>
            </a:pPr>
            <a:r>
              <a:rPr lang="en-US" sz="3200" b="1" dirty="0"/>
              <a:t>Responsible Parties</a:t>
            </a:r>
            <a:r>
              <a:rPr lang="en-US" sz="3200" dirty="0"/>
              <a:t>: Human Resources in collaboration with department managers, responsible for the design and implementation of the new system.</a:t>
            </a:r>
            <a:endParaRPr lang="en-US" sz="3200" dirty="0"/>
          </a:p>
          <a:p>
            <a:pPr marL="0" lvl="0" indent="0">
              <a:buNone/>
            </a:pPr>
            <a:r>
              <a:rPr lang="en-US" sz="3200" b="1" dirty="0"/>
              <a:t>Key Activities</a:t>
            </a:r>
            <a:r>
              <a:rPr lang="en-US" sz="3200" dirty="0"/>
              <a:t>:</a:t>
            </a:r>
            <a:endParaRPr lang="en-US" sz="3200" dirty="0"/>
          </a:p>
          <a:p>
            <a:pPr lvl="0"/>
            <a:r>
              <a:rPr lang="en-US" sz="3200" dirty="0"/>
              <a:t>Develop an objective-based performance assessment system emphasizing continuous feedback.</a:t>
            </a:r>
            <a:endParaRPr lang="en-US" sz="3200" dirty="0"/>
          </a:p>
          <a:p>
            <a:pPr lvl="0"/>
            <a:r>
              <a:rPr lang="en-US" sz="3200" dirty="0"/>
              <a:t>Implement a 360-degree feedback mechanism including feedback from colleagues, direct reports, and supervisors.</a:t>
            </a:r>
            <a:endParaRPr lang="en-US" sz="3200" dirty="0"/>
          </a:p>
          <a:p>
            <a:pPr marL="0" lvl="0" indent="0">
              <a:buNone/>
            </a:pPr>
            <a:r>
              <a:rPr lang="en-US" sz="3200" b="1" dirty="0"/>
              <a:t>Development Needs</a:t>
            </a:r>
            <a:r>
              <a:rPr lang="en-US" sz="3200" dirty="0"/>
              <a:t>:</a:t>
            </a:r>
            <a:endParaRPr lang="en-US" sz="3200" dirty="0"/>
          </a:p>
          <a:p>
            <a:pPr lvl="0"/>
            <a:r>
              <a:rPr lang="en-US" sz="3200" dirty="0"/>
              <a:t>Train the HR team on performance management systems.</a:t>
            </a:r>
            <a:endParaRPr lang="en-US" sz="3200" dirty="0"/>
          </a:p>
          <a:p>
            <a:pPr lvl="0"/>
            <a:r>
              <a:rPr lang="en-US" sz="3200" dirty="0"/>
              <a:t>Invest in necessary IT systems to support online feedback and performance tracking</a:t>
            </a:r>
            <a:endParaRPr lang="en-US" sz="3200" dirty="0"/>
          </a:p>
          <a:p>
            <a:pPr marL="0" lvl="0" indent="0">
              <a:buNone/>
            </a:pPr>
            <a:r>
              <a:rPr lang="en-US" sz="3200" b="1" dirty="0"/>
              <a:t>Expected Outcome</a:t>
            </a:r>
            <a:r>
              <a:rPr lang="en-US" sz="3200" dirty="0"/>
              <a:t>:A continuous feedback system will help employees feel valued and understood on an ongoing basis, leading to improved motivation and job performance. It also promotes a culture of transparency and constructive communication.</a:t>
            </a:r>
            <a:endParaRPr lang="en-US"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ym typeface="+mn-ea"/>
              </a:rPr>
              <a:t>Adopting Advanced People Analytics</a:t>
            </a:r>
            <a:endParaRPr lang="en-US" dirty="0"/>
          </a:p>
        </p:txBody>
      </p:sp>
      <p:sp>
        <p:nvSpPr>
          <p:cNvPr id="3" name="Content Placeholder 2"/>
          <p:cNvSpPr>
            <a:spLocks noGrp="1"/>
          </p:cNvSpPr>
          <p:nvPr>
            <p:ph idx="1"/>
          </p:nvPr>
        </p:nvSpPr>
        <p:spPr>
          <a:xfrm>
            <a:off x="680321" y="2336873"/>
            <a:ext cx="10658239" cy="3599316"/>
          </a:xfrm>
        </p:spPr>
        <p:txBody>
          <a:bodyPr>
            <a:normAutofit fontScale="50000"/>
          </a:bodyPr>
          <a:lstStyle/>
          <a:p>
            <a:pPr marL="0" lvl="0" indent="0">
              <a:buNone/>
            </a:pPr>
            <a:r>
              <a:rPr lang="en-US" sz="2800" b="1" dirty="0"/>
              <a:t>Timeline</a:t>
            </a:r>
            <a:r>
              <a:rPr lang="en-US" sz="2800" dirty="0"/>
              <a:t>: To be fully implemented within the next year.</a:t>
            </a:r>
            <a:endParaRPr lang="en-US" sz="2800" dirty="0"/>
          </a:p>
          <a:p>
            <a:pPr marL="0" lvl="0" indent="0">
              <a:buNone/>
            </a:pPr>
            <a:r>
              <a:rPr lang="en-US" sz="2800" b="1" dirty="0"/>
              <a:t>Responsible Parties</a:t>
            </a:r>
            <a:r>
              <a:rPr lang="en-US" sz="2800" dirty="0"/>
              <a:t>: Human Resources, with assistance from the IT department for implementing data collection and analysis tools.</a:t>
            </a:r>
            <a:endParaRPr lang="en-US" sz="2800" dirty="0"/>
          </a:p>
          <a:p>
            <a:pPr marL="0" lvl="0" indent="0">
              <a:buNone/>
            </a:pPr>
            <a:r>
              <a:rPr lang="en-US" sz="2800" b="1" dirty="0"/>
              <a:t>Key Activities</a:t>
            </a:r>
            <a:r>
              <a:rPr lang="en-US" sz="2800" dirty="0"/>
              <a:t>:</a:t>
            </a:r>
            <a:endParaRPr lang="en-US" sz="2800" dirty="0"/>
          </a:p>
          <a:p>
            <a:pPr lvl="0"/>
            <a:r>
              <a:rPr lang="en-US" sz="2800" dirty="0"/>
              <a:t>Introduce advanced HR analytics tools to track employee performance and engagement in real time.</a:t>
            </a:r>
            <a:endParaRPr lang="en-US" sz="2800" dirty="0"/>
          </a:p>
          <a:p>
            <a:pPr lvl="0"/>
            <a:r>
              <a:rPr lang="en-US" sz="2800" dirty="0"/>
              <a:t>Use data analysis to improve HR policies and employee satisfaction.</a:t>
            </a:r>
            <a:endParaRPr lang="en-US" sz="2800" dirty="0"/>
          </a:p>
          <a:p>
            <a:pPr marL="0" lvl="0" indent="0">
              <a:buNone/>
            </a:pPr>
            <a:r>
              <a:rPr lang="en-US" sz="2800" b="1" dirty="0"/>
              <a:t>Development Needs</a:t>
            </a:r>
            <a:r>
              <a:rPr lang="en-US" sz="2800" dirty="0"/>
              <a:t>:</a:t>
            </a:r>
            <a:endParaRPr lang="en-US" sz="2800" dirty="0"/>
          </a:p>
          <a:p>
            <a:pPr lvl="0"/>
            <a:r>
              <a:rPr lang="en-US" sz="2800" dirty="0"/>
              <a:t>Enhance HR team capabilities in data analysis and interpretation.</a:t>
            </a:r>
            <a:endParaRPr lang="en-US" sz="2800" dirty="0"/>
          </a:p>
          <a:p>
            <a:pPr lvl="0"/>
            <a:r>
              <a:rPr lang="en-US" sz="2800" dirty="0"/>
              <a:t>Invest in advanced analytical software and training.</a:t>
            </a:r>
            <a:endParaRPr lang="en-US" sz="2800" dirty="0"/>
          </a:p>
          <a:p>
            <a:pPr marL="0" lvl="0" indent="0">
              <a:buNone/>
            </a:pPr>
            <a:r>
              <a:rPr lang="en-US" sz="2800" b="1" dirty="0"/>
              <a:t>Expected Outcome:</a:t>
            </a:r>
            <a:r>
              <a:rPr lang="en-US" sz="2800" dirty="0"/>
              <a:t>By leveraging people analytics, HUAWEI can more accurately identify issues such as potential turnover, employee dissatisfaction, or training needs. This proactive approach allows for timely interventions that can significantly improve employee relations and organizational efficiency.</a:t>
            </a:r>
            <a:endParaRPr 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5785" y="474345"/>
            <a:ext cx="9797415" cy="5631180"/>
          </a:xfrm>
          <a:prstGeom prst="rect">
            <a:avLst/>
          </a:prstGeom>
        </p:spPr>
        <p:txBody>
          <a:bodyPr wrap="square">
            <a:noAutofit/>
          </a:bodyPr>
          <a:lstStyle/>
          <a:p>
            <a:pPr marL="457200" indent="-457200" algn="ctr"/>
            <a:r>
              <a:rPr lang="en-US"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457200" indent="-457200"/>
            <a:r>
              <a:rPr lang="en-US" sz="1400" dirty="0" err="1">
                <a:latin typeface="Times New Roman" panose="02020603050405020304" pitchFamily="18" charset="0"/>
                <a:ea typeface="Calibri" panose="020F0502020204030204" pitchFamily="34" charset="0"/>
                <a:cs typeface="Times New Roman" panose="02020603050405020304" pitchFamily="18" charset="0"/>
              </a:rPr>
              <a:t>Bock, L.(2015) </a:t>
            </a:r>
            <a:r>
              <a:rPr lang="en-US" sz="1400" i="1" dirty="0" err="1">
                <a:latin typeface="Times New Roman" panose="02020603050405020304" pitchFamily="18" charset="0"/>
                <a:ea typeface="Calibri" panose="020F0502020204030204" pitchFamily="34" charset="0"/>
                <a:cs typeface="Times New Roman" panose="02020603050405020304" pitchFamily="18" charset="0"/>
              </a:rPr>
              <a:t>Work Rules!: Insights from Inside Google That Will Transform How You Live and Lead</a:t>
            </a:r>
            <a:r>
              <a:rPr lang="en-US" sz="1400" dirty="0" err="1">
                <a:latin typeface="Times New Roman" panose="02020603050405020304" pitchFamily="18" charset="0"/>
                <a:ea typeface="Calibri" panose="020F0502020204030204" pitchFamily="34" charset="0"/>
                <a:cs typeface="Times New Roman" panose="02020603050405020304" pitchFamily="18" charset="0"/>
              </a:rPr>
              <a:t>. New York: Twelve</a:t>
            </a:r>
            <a:endParaRPr lang="en-US" sz="1400" dirty="0" err="1">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err="1">
                <a:latin typeface="Times New Roman" panose="02020603050405020304" pitchFamily="18" charset="0"/>
                <a:ea typeface="Calibri" panose="020F0502020204030204" pitchFamily="34" charset="0"/>
                <a:cs typeface="Times New Roman" panose="02020603050405020304" pitchFamily="18" charset="0"/>
              </a:rPr>
              <a:t>Davidescu</a:t>
            </a:r>
            <a:r>
              <a:rPr lang="en-US" sz="1400" dirty="0">
                <a:latin typeface="Times New Roman" panose="02020603050405020304" pitchFamily="18" charset="0"/>
                <a:ea typeface="Calibri" panose="020F0502020204030204" pitchFamily="34" charset="0"/>
                <a:cs typeface="Times New Roman" panose="02020603050405020304" pitchFamily="18" charset="0"/>
              </a:rPr>
              <a:t>, A. A., </a:t>
            </a:r>
            <a:r>
              <a:rPr lang="en-US" sz="1400" dirty="0" err="1">
                <a:latin typeface="Times New Roman" panose="02020603050405020304" pitchFamily="18" charset="0"/>
                <a:ea typeface="Calibri" panose="020F0502020204030204" pitchFamily="34" charset="0"/>
                <a:cs typeface="Times New Roman" panose="02020603050405020304" pitchFamily="18" charset="0"/>
              </a:rPr>
              <a:t>Apostu</a:t>
            </a:r>
            <a:r>
              <a:rPr lang="en-US" sz="1400" dirty="0">
                <a:latin typeface="Times New Roman" panose="02020603050405020304" pitchFamily="18" charset="0"/>
                <a:ea typeface="Calibri" panose="020F0502020204030204" pitchFamily="34" charset="0"/>
                <a:cs typeface="Times New Roman" panose="02020603050405020304" pitchFamily="18" charset="0"/>
              </a:rPr>
              <a:t>, S.-A., Paul, A., &amp; </a:t>
            </a:r>
            <a:r>
              <a:rPr lang="en-US" sz="1400" dirty="0" err="1">
                <a:latin typeface="Times New Roman" panose="02020603050405020304" pitchFamily="18" charset="0"/>
                <a:ea typeface="Calibri" panose="020F0502020204030204" pitchFamily="34" charset="0"/>
                <a:cs typeface="Times New Roman" panose="02020603050405020304" pitchFamily="18" charset="0"/>
              </a:rPr>
              <a:t>Casuneanu</a:t>
            </a:r>
            <a:r>
              <a:rPr lang="en-US" sz="1400" dirty="0">
                <a:latin typeface="Times New Roman" panose="02020603050405020304" pitchFamily="18" charset="0"/>
                <a:ea typeface="Calibri" panose="020F0502020204030204" pitchFamily="34" charset="0"/>
                <a:cs typeface="Times New Roman" panose="02020603050405020304" pitchFamily="18" charset="0"/>
              </a:rPr>
              <a:t>, I. (2020). Work flexibility, job satisfaction, and job performance among Romanian employees—Implications for sustainable human resource management. </a:t>
            </a:r>
            <a:r>
              <a:rPr lang="en-US" sz="1400" i="1" dirty="0">
                <a:latin typeface="Times New Roman" panose="02020603050405020304" pitchFamily="18" charset="0"/>
                <a:ea typeface="Calibri" panose="020F0502020204030204" pitchFamily="34" charset="0"/>
                <a:cs typeface="Times New Roman" panose="02020603050405020304" pitchFamily="18" charset="0"/>
              </a:rPr>
              <a:t>Sustainability</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i="1" dirty="0">
                <a:latin typeface="Times New Roman" panose="02020603050405020304" pitchFamily="18" charset="0"/>
                <a:ea typeface="Calibri" panose="020F0502020204030204" pitchFamily="34" charset="0"/>
                <a:cs typeface="Times New Roman" panose="02020603050405020304" pitchFamily="18" charset="0"/>
              </a:rPr>
              <a:t>12</a:t>
            </a:r>
            <a:r>
              <a:rPr lang="en-US" sz="1400" dirty="0">
                <a:latin typeface="Times New Roman" panose="02020603050405020304" pitchFamily="18" charset="0"/>
                <a:ea typeface="Calibri" panose="020F0502020204030204" pitchFamily="34" charset="0"/>
                <a:cs typeface="Times New Roman" panose="02020603050405020304" pitchFamily="18" charset="0"/>
              </a:rPr>
              <a:t>(15), 6086.</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Dobbin, F., &amp; Kalev, A. (2016).</a:t>
            </a:r>
            <a:r>
              <a:rPr lang="en-US" sz="1400" i="1" dirty="0">
                <a:latin typeface="Times New Roman" panose="02020603050405020304" pitchFamily="18" charset="0"/>
                <a:ea typeface="Calibri" panose="020F0502020204030204" pitchFamily="34" charset="0"/>
                <a:cs typeface="Times New Roman" panose="02020603050405020304" pitchFamily="18" charset="0"/>
              </a:rPr>
              <a:t> Why diversity programs fail</a:t>
            </a:r>
            <a:r>
              <a:rPr lang="en-US" sz="1400" dirty="0">
                <a:latin typeface="Times New Roman" panose="02020603050405020304" pitchFamily="18" charset="0"/>
                <a:ea typeface="Calibri" panose="020F0502020204030204" pitchFamily="34" charset="0"/>
                <a:cs typeface="Times New Roman" panose="02020603050405020304" pitchFamily="18" charset="0"/>
              </a:rPr>
              <a:t>. Harvard Business Review.</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Google. (2023). </a:t>
            </a:r>
            <a:r>
              <a:rPr lang="en-US" sz="1400" i="1" dirty="0">
                <a:latin typeface="Times New Roman" panose="02020603050405020304" pitchFamily="18" charset="0"/>
                <a:ea typeface="Calibri" panose="020F0502020204030204" pitchFamily="34" charset="0"/>
                <a:cs typeface="Times New Roman" panose="02020603050405020304" pitchFamily="18" charset="0"/>
              </a:rPr>
              <a:t>Google Diversity Annual Report 2023</a:t>
            </a:r>
            <a:r>
              <a:rPr lang="en-US" sz="1400" dirty="0">
                <a:latin typeface="Times New Roman" panose="02020603050405020304" pitchFamily="18" charset="0"/>
                <a:ea typeface="Calibri" panose="020F0502020204030204" pitchFamily="34" charset="0"/>
                <a:cs typeface="Times New Roman" panose="02020603050405020304" pitchFamily="18" charset="0"/>
              </a:rPr>
              <a:t>.</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Huang, W. (2019). Huawei’s Business Goal. In W. Huang (Ed.), </a:t>
            </a:r>
            <a:r>
              <a:rPr lang="en-US" sz="1400" i="1" dirty="0">
                <a:latin typeface="Times New Roman" panose="02020603050405020304" pitchFamily="18" charset="0"/>
                <a:ea typeface="Calibri" panose="020F0502020204030204" pitchFamily="34" charset="0"/>
                <a:cs typeface="Times New Roman" panose="02020603050405020304" pitchFamily="18" charset="0"/>
              </a:rPr>
              <a:t>Built on Value: The Huawei Philosophy of Finance Management</a:t>
            </a:r>
            <a:r>
              <a:rPr lang="en-US" sz="1400" dirty="0">
                <a:latin typeface="Times New Roman" panose="02020603050405020304" pitchFamily="18" charset="0"/>
                <a:ea typeface="Calibri" panose="020F0502020204030204" pitchFamily="34" charset="0"/>
                <a:cs typeface="Times New Roman" panose="02020603050405020304" pitchFamily="18" charset="0"/>
              </a:rPr>
              <a:t> (pp. 3–30). Springer. https://doi.org/10.1007/978-981-13-7507-1_1</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r>
              <a:rPr lang="en-US" sz="1400" dirty="0" err="1">
                <a:latin typeface="Times New Roman" panose="02020603050405020304" pitchFamily="18" charset="0"/>
                <a:ea typeface="Calibri" panose="020F0502020204030204" pitchFamily="34" charset="0"/>
                <a:cs typeface="Times New Roman" panose="02020603050405020304" pitchFamily="18" charset="0"/>
              </a:rPr>
              <a:t>Jake,Y.(2023). </a:t>
            </a:r>
            <a:r>
              <a:rPr lang="en-US" sz="1400" i="1" dirty="0" err="1">
                <a:latin typeface="Times New Roman" panose="02020603050405020304" pitchFamily="18" charset="0"/>
                <a:ea typeface="Calibri" panose="020F0502020204030204" pitchFamily="34" charset="0"/>
                <a:cs typeface="Times New Roman" panose="02020603050405020304" pitchFamily="18" charset="0"/>
              </a:rPr>
              <a:t>Employee engagement and motivation</a:t>
            </a:r>
            <a:r>
              <a:rPr lang="en-US" sz="1400" dirty="0" err="1">
                <a:latin typeface="Times New Roman" panose="02020603050405020304" pitchFamily="18" charset="0"/>
                <a:ea typeface="Calibri" panose="020F0502020204030204" pitchFamily="34" charset="0"/>
                <a:cs typeface="Times New Roman" panose="02020603050405020304" pitchFamily="18" charset="0"/>
              </a:rPr>
              <a:t> https://www.cipd.org/uk/knowledge/factsheets/engagement-factsheet/#what-are-the-benefits-of-employee-engagement</a:t>
            </a:r>
            <a:endParaRPr lang="en-US" sz="1400" dirty="0" err="1">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err="1">
                <a:latin typeface="Times New Roman" panose="02020603050405020304" pitchFamily="18" charset="0"/>
                <a:ea typeface="Calibri" panose="020F0502020204030204" pitchFamily="34" charset="0"/>
                <a:cs typeface="Times New Roman" panose="02020603050405020304" pitchFamily="18" charset="0"/>
              </a:rPr>
              <a:t>Jones, F., Burke, R.J. and Westman, M., (2013). Work-Life Balance: </a:t>
            </a:r>
            <a:r>
              <a:rPr lang="en-US" sz="1400" i="1" dirty="0" err="1">
                <a:latin typeface="Times New Roman" panose="02020603050405020304" pitchFamily="18" charset="0"/>
                <a:ea typeface="Calibri" panose="020F0502020204030204" pitchFamily="34" charset="0"/>
                <a:cs typeface="Times New Roman" panose="02020603050405020304" pitchFamily="18" charset="0"/>
              </a:rPr>
              <a:t>A Psychological Perspective</a:t>
            </a:r>
            <a:r>
              <a:rPr lang="en-US" sz="1400" dirty="0" err="1">
                <a:latin typeface="Times New Roman" panose="02020603050405020304" pitchFamily="18" charset="0"/>
                <a:ea typeface="Calibri" panose="020F0502020204030204" pitchFamily="34" charset="0"/>
                <a:cs typeface="Times New Roman" panose="02020603050405020304" pitchFamily="18" charset="0"/>
              </a:rPr>
              <a:t>. Psychology Press.</a:t>
            </a:r>
            <a:endParaRPr lang="en-US" sz="1400" dirty="0" err="1">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err="1">
                <a:latin typeface="Times New Roman" panose="02020603050405020304" pitchFamily="18" charset="0"/>
                <a:ea typeface="Calibri" panose="020F0502020204030204" pitchFamily="34" charset="0"/>
                <a:cs typeface="Times New Roman" panose="02020603050405020304" pitchFamily="18" charset="0"/>
              </a:rPr>
              <a:t>Kalev, A., Dobbin, F., &amp; Kelly, E. (2006). </a:t>
            </a:r>
            <a:r>
              <a:rPr lang="en-US" sz="1400" i="1" dirty="0" err="1">
                <a:latin typeface="Times New Roman" panose="02020603050405020304" pitchFamily="18" charset="0"/>
                <a:ea typeface="Calibri" panose="020F0502020204030204" pitchFamily="34" charset="0"/>
                <a:cs typeface="Times New Roman" panose="02020603050405020304" pitchFamily="18" charset="0"/>
              </a:rPr>
              <a:t>Best practices or best guesses? Assessing the efficacy of corporate affirmative action and diversity policies</a:t>
            </a:r>
            <a:r>
              <a:rPr lang="en-US" sz="1400" dirty="0" err="1">
                <a:latin typeface="Times New Roman" panose="02020603050405020304" pitchFamily="18" charset="0"/>
                <a:ea typeface="Calibri" panose="020F0502020204030204" pitchFamily="34" charset="0"/>
                <a:cs typeface="Times New Roman" panose="02020603050405020304" pitchFamily="18" charset="0"/>
              </a:rPr>
              <a:t>. American Sociological Review, 71(4), 589-617.</a:t>
            </a:r>
            <a:endParaRPr lang="en-US" sz="1400" dirty="0" err="1">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err="1">
                <a:latin typeface="Times New Roman" panose="02020603050405020304" pitchFamily="18" charset="0"/>
                <a:ea typeface="Calibri" panose="020F0502020204030204" pitchFamily="34" charset="0"/>
                <a:cs typeface="Times New Roman" panose="02020603050405020304" pitchFamily="18" charset="0"/>
              </a:rPr>
              <a:t>Lenihan</a:t>
            </a:r>
            <a:r>
              <a:rPr lang="en-US" sz="1400" dirty="0">
                <a:latin typeface="Times New Roman" panose="02020603050405020304" pitchFamily="18" charset="0"/>
                <a:ea typeface="Calibri" panose="020F0502020204030204" pitchFamily="34" charset="0"/>
                <a:cs typeface="Times New Roman" panose="02020603050405020304" pitchFamily="18" charset="0"/>
              </a:rPr>
              <a:t>, R. (2023, May 5). </a:t>
            </a:r>
            <a:r>
              <a:rPr lang="en-US" sz="1400" i="1" dirty="0">
                <a:latin typeface="Times New Roman" panose="02020603050405020304" pitchFamily="18" charset="0"/>
                <a:ea typeface="Calibri" panose="020F0502020204030204" pitchFamily="34" charset="0"/>
                <a:cs typeface="Times New Roman" panose="02020603050405020304" pitchFamily="18" charset="0"/>
              </a:rPr>
              <a:t>Google Employees Livid Over CEO’s $226 Million Payday</a:t>
            </a:r>
            <a:r>
              <a:rPr lang="en-US" sz="1400" dirty="0">
                <a:latin typeface="Times New Roman" panose="02020603050405020304" pitchFamily="18" charset="0"/>
                <a:ea typeface="Calibri" panose="020F0502020204030204" pitchFamily="34" charset="0"/>
                <a:cs typeface="Times New Roman" panose="02020603050405020304" pitchFamily="18" charset="0"/>
              </a:rPr>
              <a:t>. TheStreet. https://www.thestreet.com/technology/google-employees-livid-over-ceos-226-million-payday</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Mengmeng,S. &amp; Zhenjian,J.(2016 ).</a:t>
            </a:r>
            <a:r>
              <a:rPr lang="en-US" sz="1400" i="1" dirty="0">
                <a:latin typeface="Times New Roman" panose="02020603050405020304" pitchFamily="18" charset="0"/>
                <a:ea typeface="Calibri" panose="020F0502020204030204" pitchFamily="34" charset="0"/>
                <a:cs typeface="Times New Roman" panose="02020603050405020304" pitchFamily="18" charset="0"/>
              </a:rPr>
              <a:t>The Revelation Research of Huawei Performance Management Mode to China’s Private Enterprises </a:t>
            </a:r>
            <a:r>
              <a:rPr lang="en-US" sz="1400" dirty="0">
                <a:latin typeface="Times New Roman" panose="02020603050405020304" pitchFamily="18" charset="0"/>
                <a:ea typeface="Calibri" panose="020F0502020204030204" pitchFamily="34" charset="0"/>
                <a:cs typeface="Times New Roman" panose="02020603050405020304" pitchFamily="18" charset="0"/>
              </a:rPr>
              <a:t>https://www.scirp.org/journal/paperinformation?paperid=72092</a:t>
            </a:r>
            <a:endParaRPr lang="en-US" sz="1400" i="1"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Newman, S. A., &amp; Ford, R. C. (2021). Five steps to leading your team in the virtual COVID-19 workplace. </a:t>
            </a:r>
            <a:r>
              <a:rPr lang="en-US" sz="1400" i="1" dirty="0">
                <a:latin typeface="Times New Roman" panose="02020603050405020304" pitchFamily="18" charset="0"/>
                <a:ea typeface="Calibri" panose="020F0502020204030204" pitchFamily="34" charset="0"/>
                <a:cs typeface="Times New Roman" panose="02020603050405020304" pitchFamily="18" charset="0"/>
              </a:rPr>
              <a:t>Organizational Dynamics</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i="1" dirty="0">
                <a:latin typeface="Times New Roman" panose="02020603050405020304" pitchFamily="18" charset="0"/>
                <a:ea typeface="Calibri" panose="020F0502020204030204" pitchFamily="34" charset="0"/>
                <a:cs typeface="Times New Roman" panose="02020603050405020304" pitchFamily="18" charset="0"/>
              </a:rPr>
              <a:t>50</a:t>
            </a:r>
            <a:r>
              <a:rPr lang="en-US" sz="1400" dirty="0">
                <a:latin typeface="Times New Roman" panose="02020603050405020304" pitchFamily="18" charset="0"/>
                <a:ea typeface="Calibri" panose="020F0502020204030204" pitchFamily="34" charset="0"/>
                <a:cs typeface="Times New Roman" panose="02020603050405020304" pitchFamily="18" charset="0"/>
              </a:rPr>
              <a:t>(1), 100802.</a:t>
            </a:r>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Powles, J., &amp; Hodson, H. (2017). Google DeepMind and healthcare in an age of algorithms. </a:t>
            </a:r>
            <a:r>
              <a:rPr lang="en-US" sz="1400" i="1" dirty="0">
                <a:latin typeface="Times New Roman" panose="02020603050405020304" pitchFamily="18" charset="0"/>
                <a:ea typeface="Calibri" panose="020F0502020204030204" pitchFamily="34" charset="0"/>
                <a:cs typeface="Times New Roman" panose="02020603050405020304" pitchFamily="18" charset="0"/>
              </a:rPr>
              <a:t>Health and Technology</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i="1" dirty="0">
                <a:latin typeface="Times New Roman" panose="02020603050405020304" pitchFamily="18" charset="0"/>
                <a:ea typeface="Calibri" panose="020F0502020204030204" pitchFamily="34" charset="0"/>
                <a:cs typeface="Times New Roman" panose="02020603050405020304" pitchFamily="18" charset="0"/>
              </a:rPr>
              <a:t>7</a:t>
            </a:r>
            <a:r>
              <a:rPr lang="en-US" sz="1400" dirty="0">
                <a:latin typeface="Times New Roman" panose="02020603050405020304" pitchFamily="18" charset="0"/>
                <a:ea typeface="Calibri" panose="020F0502020204030204" pitchFamily="34" charset="0"/>
                <a:cs typeface="Times New Roman" panose="02020603050405020304" pitchFamily="18" charset="0"/>
              </a:rPr>
              <a:t>(4), 351–367.</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Shrivastava, S., Nagdev, K., &amp; Rajesh, A. (2018). </a:t>
            </a:r>
            <a:r>
              <a:rPr lang="en-US" sz="1400" i="1" dirty="0">
                <a:latin typeface="Times New Roman" panose="02020603050405020304" pitchFamily="18" charset="0"/>
                <a:ea typeface="Calibri" panose="020F0502020204030204" pitchFamily="34" charset="0"/>
                <a:cs typeface="Times New Roman" panose="02020603050405020304" pitchFamily="18" charset="0"/>
              </a:rPr>
              <a:t>Redefining HR using people analytics: The case of Google. Human Resource Management International Digest</a:t>
            </a:r>
            <a:r>
              <a:rPr lang="en-US" sz="1400" dirty="0">
                <a:latin typeface="Times New Roman" panose="02020603050405020304" pitchFamily="18" charset="0"/>
                <a:ea typeface="Calibri" panose="020F0502020204030204" pitchFamily="34" charset="0"/>
                <a:cs typeface="Times New Roman" panose="02020603050405020304" pitchFamily="18" charset="0"/>
              </a:rPr>
              <a:t>, 26, 3–6. https://doi.org/10.1108/HRMID-06-2017-0112</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Tran, S. K. (2017). GOOGLE: A reflection of culture, leader, and management. </a:t>
            </a:r>
            <a:r>
              <a:rPr lang="en-US" sz="1400" i="1" dirty="0">
                <a:latin typeface="Times New Roman" panose="02020603050405020304" pitchFamily="18" charset="0"/>
                <a:ea typeface="Calibri" panose="020F0502020204030204" pitchFamily="34" charset="0"/>
                <a:cs typeface="Times New Roman" panose="02020603050405020304" pitchFamily="18" charset="0"/>
              </a:rPr>
              <a:t>International Journal of Corporate Social Responsibility</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i="1" dirty="0">
                <a:latin typeface="Times New Roman" panose="02020603050405020304" pitchFamily="18" charset="0"/>
                <a:ea typeface="Calibri" panose="020F0502020204030204" pitchFamily="34" charset="0"/>
                <a:cs typeface="Times New Roman" panose="02020603050405020304" pitchFamily="18" charset="0"/>
              </a:rPr>
              <a:t>2</a:t>
            </a:r>
            <a:r>
              <a:rPr lang="en-US" sz="1400" dirty="0">
                <a:latin typeface="Times New Roman" panose="02020603050405020304" pitchFamily="18" charset="0"/>
                <a:ea typeface="Calibri" panose="020F0502020204030204" pitchFamily="34" charset="0"/>
                <a:cs typeface="Times New Roman" panose="02020603050405020304" pitchFamily="18" charset="0"/>
              </a:rPr>
              <a:t>(1), Article 1. https://doi.org/10.1186/s40991-017-0021-0</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Thompson, N. (2013).</a:t>
            </a:r>
            <a:r>
              <a:rPr lang="en-US" sz="1400" i="1" dirty="0">
                <a:latin typeface="Times New Roman" panose="02020603050405020304" pitchFamily="18" charset="0"/>
                <a:ea typeface="Calibri" panose="020F0502020204030204" pitchFamily="34" charset="0"/>
                <a:cs typeface="Times New Roman" panose="02020603050405020304" pitchFamily="18" charset="0"/>
              </a:rPr>
              <a:t> People Management</a:t>
            </a:r>
            <a:r>
              <a:rPr lang="en-US" sz="1400" dirty="0">
                <a:latin typeface="Times New Roman" panose="02020603050405020304" pitchFamily="18" charset="0"/>
                <a:ea typeface="Calibri" panose="020F0502020204030204" pitchFamily="34" charset="0"/>
                <a:cs typeface="Times New Roman" panose="02020603050405020304" pitchFamily="18" charset="0"/>
              </a:rPr>
              <a:t>. Palgrave Macmillan</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r>
              <a:rPr lang="en-US" sz="1400" dirty="0">
                <a:latin typeface="Times New Roman" panose="02020603050405020304" pitchFamily="18" charset="0"/>
                <a:ea typeface="Calibri" panose="020F0502020204030204" pitchFamily="34" charset="0"/>
                <a:cs typeface="Times New Roman" panose="02020603050405020304" pitchFamily="18" charset="0"/>
              </a:rPr>
              <a:t>Young, S., &amp; Guo, K. L. (2020). Cultural Diversity Training: The Necessity of Cultural Competence for Health Care Providers and in Nursing Practice. </a:t>
            </a:r>
            <a:r>
              <a:rPr lang="en-US" sz="1400" i="1" dirty="0">
                <a:latin typeface="Times New Roman" panose="02020603050405020304" pitchFamily="18" charset="0"/>
                <a:ea typeface="Calibri" panose="020F0502020204030204" pitchFamily="34" charset="0"/>
                <a:cs typeface="Times New Roman" panose="02020603050405020304" pitchFamily="18" charset="0"/>
              </a:rPr>
              <a:t>The Health Care Manager</a:t>
            </a:r>
            <a:r>
              <a:rPr lang="en-US" sz="1400" dirty="0">
                <a:latin typeface="Times New Roman" panose="02020603050405020304" pitchFamily="18" charset="0"/>
                <a:ea typeface="Calibri" panose="020F0502020204030204" pitchFamily="34" charset="0"/>
                <a:cs typeface="Times New Roman" panose="02020603050405020304" pitchFamily="18" charset="0"/>
              </a:rPr>
              <a:t>, 39(2), 100. https://doi.org/10.1097/HCM.0000000000000294</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endParaRPr lang="en-US" sz="1400" dirty="0">
              <a:latin typeface="Calibri" panose="020F0502020204030204" pitchFamily="34" charset="0"/>
              <a:ea typeface="Calibri" panose="020F0502020204030204" pitchFamily="34" charset="0"/>
              <a:cs typeface="Times New Roman" panose="02020603050405020304" pitchFamily="18" charset="0"/>
            </a:endParaRPr>
          </a:p>
          <a:p>
            <a:pPr marL="457200" indent="-457200"/>
            <a:endParaRPr lang="en-US" sz="14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tags/tag1.xml><?xml version="1.0" encoding="utf-8"?>
<p:tagLst xmlns:p="http://schemas.openxmlformats.org/presentationml/2006/main">
  <p:tag name="commondata" val="eyJoZGlkIjoiYmIwZGVmNDljZmRlMjM0YTAyMTMwNWZhYWZlZTc4MWQifQ=="/>
</p:tagLst>
</file>

<file path=ppt/theme/theme1.xml><?xml version="1.0" encoding="utf-8"?>
<a:theme xmlns:a="http://schemas.openxmlformats.org/drawingml/2006/main" name="Berlin">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ranklin Gothic">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6953</Words>
  <Application>WPS 演示</Application>
  <PresentationFormat>Widescreen</PresentationFormat>
  <Paragraphs>95</Paragraphs>
  <Slides>8</Slides>
  <Notes>8</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8</vt:i4>
      </vt:variant>
    </vt:vector>
  </HeadingPairs>
  <TitlesOfParts>
    <vt:vector size="20" baseType="lpstr">
      <vt:lpstr>Arial</vt:lpstr>
      <vt:lpstr>宋体</vt:lpstr>
      <vt:lpstr>Wingdings</vt:lpstr>
      <vt:lpstr>Times New Roman</vt:lpstr>
      <vt:lpstr>Calibri</vt:lpstr>
      <vt:lpstr>Franklin Gothic Medium</vt:lpstr>
      <vt:lpstr>Franklin Gothic Book</vt:lpstr>
      <vt:lpstr>微软雅黑</vt:lpstr>
      <vt:lpstr>Arial Unicode MS</vt:lpstr>
      <vt:lpstr>华文楷体</vt:lpstr>
      <vt:lpstr>等线</vt:lpstr>
      <vt:lpstr>Berlin</vt:lpstr>
      <vt:lpstr>Managing People In Organisations</vt:lpstr>
      <vt:lpstr>Background</vt:lpstr>
      <vt:lpstr>Recommendations:</vt:lpstr>
      <vt:lpstr>Cultivating a Supportive and Inclusive Corporate Culture</vt:lpstr>
      <vt:lpstr>Promote Work-Life Balance and Well-Being</vt:lpstr>
      <vt:lpstr>Revamping Performance Management Systems</vt:lpstr>
      <vt:lpstr>Adopting Advanced People Analytics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Tom</cp:lastModifiedBy>
  <cp:revision>42</cp:revision>
  <dcterms:created xsi:type="dcterms:W3CDTF">2024-04-11T22:53:00Z</dcterms:created>
  <dcterms:modified xsi:type="dcterms:W3CDTF">2024-04-26T23:34:02Z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DE9C7AEF6D9349B8BC04860A3A611EA6_13</vt:lpwstr>
  </property>
  <property fmtid="{D5CDD505-2E9C-101B-9397-08002B2CF9AE}" pid="3" name="KSOProductBuildVer">
    <vt:lpwstr>2052-12.1.0.16729</vt:lpwstr>
  </property>
</Properties>
</file>