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444" r:id="rId2"/>
    <p:sldId id="454" r:id="rId3"/>
    <p:sldId id="456" r:id="rId4"/>
    <p:sldId id="453" r:id="rId5"/>
    <p:sldId id="455" r:id="rId6"/>
    <p:sldId id="457" r:id="rId7"/>
    <p:sldId id="458" r:id="rId8"/>
    <p:sldId id="459" r:id="rId9"/>
    <p:sldId id="437" r:id="rId10"/>
    <p:sldId id="438" r:id="rId11"/>
    <p:sldId id="439" r:id="rId12"/>
    <p:sldId id="440" r:id="rId13"/>
    <p:sldId id="441" r:id="rId14"/>
    <p:sldId id="442" r:id="rId15"/>
    <p:sldId id="443" r:id="rId16"/>
    <p:sldId id="445" r:id="rId17"/>
    <p:sldId id="446" r:id="rId18"/>
    <p:sldId id="447" r:id="rId19"/>
    <p:sldId id="464" r:id="rId20"/>
    <p:sldId id="448" r:id="rId21"/>
    <p:sldId id="449" r:id="rId22"/>
    <p:sldId id="451" r:id="rId23"/>
    <p:sldId id="452" r:id="rId24"/>
    <p:sldId id="450" r:id="rId25"/>
    <p:sldId id="460" r:id="rId26"/>
    <p:sldId id="461" r:id="rId27"/>
    <p:sldId id="462" r:id="rId28"/>
    <p:sldId id="463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>
        <p:scale>
          <a:sx n="93" d="100"/>
          <a:sy n="93" d="100"/>
        </p:scale>
        <p:origin x="92" y="2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77E17-DD10-4F32-9E4D-FB4F0047FC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103AB9-7238-4FD3-8000-2E04D4EE20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15A926-D502-4DEA-85BF-ABF4D7A21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CA18D-8843-47C2-929C-FED1B7B1DAAE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479068-B473-4A25-BFDB-9357B5418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A11A52-3AC9-4F1E-B3B2-FB057B716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0B31-98B7-40C7-91AD-336D21D49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38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F0768-568A-48A4-8ABB-0E4B28BDB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6CEE2-03D0-440B-B602-99B3531D2C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2BC9CF-2C98-4B40-9B2D-E715A230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CA18D-8843-47C2-929C-FED1B7B1DAAE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E6E9DF-9141-4D9B-AC51-1F94F5E787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B48E5E-DF69-45F2-B15E-AF25622FB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0B31-98B7-40C7-91AD-336D21D49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816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40AE5-1DD7-49D6-8702-355141925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819D0D-A438-43B9-BC8B-140AA7A72C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674CE-202F-49CF-87E0-DEB4FCC21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CA18D-8843-47C2-929C-FED1B7B1DAAE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BE4751-E9E1-4C1D-AE8B-79AD5A3BF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C5091-AEE2-422A-832B-892F88A75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0B31-98B7-40C7-91AD-336D21D49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745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DD34C-64AA-41C3-9D87-1E56060F7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7A32C-762D-44C1-A2F4-52AA942DD6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B6AD0D-0C54-4478-AB41-33C188EDC6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AFB8EE-565F-4E62-B659-95D43D8A3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CA18D-8843-47C2-929C-FED1B7B1DAAE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D847E0-09A7-4833-8EBC-3029B4319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16E7E-8109-4001-A2EB-867AC1F31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0B31-98B7-40C7-91AD-336D21D49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41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EFF22-C95C-40E9-BFD5-53943AAFD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F6AA38-C65A-442A-B091-C72A075F93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1EB77-AEAB-4268-97E0-E9D8FB4424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3AE647-6024-453A-A6CE-22C916A6CD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3C3B6B-4697-42A3-AAFA-D23BBF996F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3172E4-A90E-4151-8849-049556FE3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CA18D-8843-47C2-929C-FED1B7B1DAAE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1B1F48-9D8B-452F-8244-56569EC83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650FD1-1F93-455B-85B7-98AF57E42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0B31-98B7-40C7-91AD-336D21D49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854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F35D2-73A0-43D5-9770-F6D3198C3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B25AD3-1790-4CEC-A3E4-FEF8FF225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CA18D-8843-47C2-929C-FED1B7B1DAAE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D15377-41C2-4E18-95DC-9CC01CFBD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E31B61-9A3E-43A4-9442-DBCB362B6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0B31-98B7-40C7-91AD-336D21D49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92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1030A8-BF58-4DCF-8661-173D357D0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CA18D-8843-47C2-929C-FED1B7B1DAAE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7A8D2F-47AE-46E4-93BE-A39DDA516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957E42-18C9-48C0-B837-7F947694D6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0B31-98B7-40C7-91AD-336D21D49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264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314A0-312C-4CC2-87A6-0614B9839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85BA6-5471-4F8D-B5BB-FAEA42EAA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1F17A7-993F-4EF4-B1CD-E990A270D0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1B43EE-589E-4F34-8C5F-276C1ABC6C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CA18D-8843-47C2-929C-FED1B7B1DAAE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738105-9F99-462E-A497-B97068180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2A9549-49AD-4CA4-AA11-481AC84E5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0B31-98B7-40C7-91AD-336D21D49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05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7048D-A01A-4683-AAA3-4D2288505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6066F4-73CF-480A-9224-2C2D19CD3D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384EE9-DF52-47EA-8EB4-5ED7428003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B9DC94-86E7-461B-B26E-F73E02462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CA18D-8843-47C2-929C-FED1B7B1DAAE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7B5EB3-FC9D-46D1-A723-32046B37D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CED65F-5BDF-4469-8102-40BC3622C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0B31-98B7-40C7-91AD-336D21D49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336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D61F7-9E31-4EB0-B740-24EF06A1F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681A08-587A-4220-BBAC-11DDD7B35A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A07B79-9A75-4B0D-97D8-D83B23B10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CA18D-8843-47C2-929C-FED1B7B1DAAE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6DFC33-86C6-49CD-A999-DB0B7BEA0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1F6CB1-04A5-471F-A64D-71FFE9AA9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0B31-98B7-40C7-91AD-336D21D49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815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0D041D-750D-44D1-80D2-A714095394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BAD797-EDF7-46B7-8860-BADD460F8E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6F650A-598E-4D1F-92A8-002FD4424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CA18D-8843-47C2-929C-FED1B7B1DAAE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C65493-A21F-46CB-B8E1-7E22248631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89764-032A-46A2-9A5C-06B3DF8E2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0B31-98B7-40C7-91AD-336D21D49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568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9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E40626-144E-449F-9B2C-DDC91338F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14F8E7-F983-4D63-9F62-F24957F76E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9B342B-5E7B-43B6-BB5D-9EE9037D3B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2CA18D-8843-47C2-929C-FED1B7B1DAAE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1379E-DC62-45E9-9398-4C70861262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1B34F6-F5F9-4314-861B-EF1BFF9DC6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970B31-98B7-40C7-91AD-336D21D49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193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12" Type="http://schemas.openxmlformats.org/officeDocument/2006/relationships/image" Target="../media/image30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11" Type="http://schemas.openxmlformats.org/officeDocument/2006/relationships/image" Target="../media/image29.jpeg"/><Relationship Id="rId5" Type="http://schemas.openxmlformats.org/officeDocument/2006/relationships/image" Target="../media/image23.jpeg"/><Relationship Id="rId10" Type="http://schemas.openxmlformats.org/officeDocument/2006/relationships/image" Target="../media/image28.png"/><Relationship Id="rId4" Type="http://schemas.openxmlformats.org/officeDocument/2006/relationships/image" Target="../media/image22.jpeg"/><Relationship Id="rId9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84" t="5407" r="13493"/>
          <a:stretch/>
        </p:blipFill>
        <p:spPr>
          <a:xfrm>
            <a:off x="5939147" y="1008415"/>
            <a:ext cx="4563292" cy="57877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2B019F-191C-45C8-ABCE-1E7A54638EFC}"/>
              </a:ext>
            </a:extLst>
          </p:cNvPr>
          <p:cNvSpPr txBox="1"/>
          <p:nvPr/>
        </p:nvSpPr>
        <p:spPr>
          <a:xfrm>
            <a:off x="5225141" y="54308"/>
            <a:ext cx="431477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Homes, Niche Construction </a:t>
            </a:r>
          </a:p>
          <a:p>
            <a:r>
              <a:rPr lang="en-GB" sz="2800" b="1" dirty="0"/>
              <a:t> and Persistent Places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2AA16E-5D96-4970-99B6-543CFC6997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599" t="26266" r="39083" b="34837"/>
          <a:stretch/>
        </p:blipFill>
        <p:spPr>
          <a:xfrm>
            <a:off x="358522" y="779146"/>
            <a:ext cx="4563291" cy="5824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94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371A4ED-2109-43B8-95A3-D7D7F65A39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219" t="31379" r="23645" b="20501"/>
          <a:stretch/>
        </p:blipFill>
        <p:spPr>
          <a:xfrm>
            <a:off x="1036936" y="570641"/>
            <a:ext cx="10118128" cy="5995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98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C4E6126-21CF-4ABA-A688-0321279B99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7543" y="152113"/>
            <a:ext cx="8738364" cy="6553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179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05F1207-D4E6-4348-85F4-A4CA554D73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67" t="19649" r="26653" b="36241"/>
          <a:stretch/>
        </p:blipFill>
        <p:spPr>
          <a:xfrm>
            <a:off x="1347536" y="364384"/>
            <a:ext cx="8898210" cy="5740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877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F804A37-C09E-49A8-B246-0DEC6B1294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370" t="41002" r="29193" b="17895"/>
          <a:stretch/>
        </p:blipFill>
        <p:spPr>
          <a:xfrm>
            <a:off x="1155032" y="244180"/>
            <a:ext cx="9632138" cy="6369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032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991F362-0229-4B9D-8C9B-DF09A2169A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0060" y="145910"/>
            <a:ext cx="7569582" cy="6712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760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34B5514-9FD2-4B24-8111-A78349EA6D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1326" y="374639"/>
            <a:ext cx="8169348" cy="6108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1395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239719D-126C-4E4C-8E06-F25F0CF40A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2266" y="237467"/>
            <a:ext cx="9187468" cy="6383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498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60975" y="476672"/>
            <a:ext cx="734481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Verdana" pitchFamily="34" charset="0"/>
              </a:rPr>
              <a:t>What Makes A Neanderthal Home?</a:t>
            </a:r>
          </a:p>
          <a:p>
            <a:endParaRPr lang="en-GB" sz="3200" dirty="0">
              <a:latin typeface="Verdana" pitchFamily="34" charset="0"/>
            </a:endParaRPr>
          </a:p>
          <a:p>
            <a:pPr marL="342900" indent="-342900">
              <a:buAutoNum type="arabicPeriod"/>
            </a:pPr>
            <a:r>
              <a:rPr lang="en-GB" sz="3200" dirty="0">
                <a:latin typeface="Verdana" pitchFamily="34" charset="0"/>
              </a:rPr>
              <a:t>CONVERGNENCE</a:t>
            </a:r>
          </a:p>
          <a:p>
            <a:pPr marL="342900" indent="-342900">
              <a:buAutoNum type="arabicPeriod"/>
            </a:pPr>
            <a:endParaRPr lang="en-GB" sz="3200" dirty="0">
              <a:latin typeface="Verdana" pitchFamily="34" charset="0"/>
            </a:endParaRPr>
          </a:p>
          <a:p>
            <a:pPr marL="342900" indent="-342900">
              <a:buAutoNum type="arabicPeriod"/>
            </a:pPr>
            <a:r>
              <a:rPr lang="en-GB" sz="3200" dirty="0">
                <a:latin typeface="Verdana" pitchFamily="34" charset="0"/>
              </a:rPr>
              <a:t>PROSPECT</a:t>
            </a:r>
          </a:p>
          <a:p>
            <a:pPr marL="342900" indent="-342900">
              <a:buAutoNum type="arabicPeriod"/>
            </a:pPr>
            <a:endParaRPr lang="en-GB" sz="3200" dirty="0">
              <a:latin typeface="Verdana" pitchFamily="34" charset="0"/>
            </a:endParaRPr>
          </a:p>
          <a:p>
            <a:pPr marL="342900" indent="-342900">
              <a:buAutoNum type="arabicPeriod"/>
            </a:pPr>
            <a:r>
              <a:rPr lang="en-GB" sz="3200" dirty="0">
                <a:latin typeface="Verdana" pitchFamily="34" charset="0"/>
              </a:rPr>
              <a:t>REFUGE</a:t>
            </a:r>
          </a:p>
          <a:p>
            <a:endParaRPr lang="en-GB" sz="3200" dirty="0">
              <a:latin typeface="Verdana" pitchFamily="34" charset="0"/>
            </a:endParaRPr>
          </a:p>
          <a:p>
            <a:r>
              <a:rPr lang="en-GB" sz="3200" dirty="0">
                <a:latin typeface="Verdana" pitchFamily="34" charset="0"/>
              </a:rPr>
              <a:t>4.TRANFORMATION</a:t>
            </a:r>
          </a:p>
          <a:p>
            <a:endParaRPr lang="en-GB" sz="3200" dirty="0">
              <a:latin typeface="Verdana" pitchFamily="34" charset="0"/>
            </a:endParaRPr>
          </a:p>
          <a:p>
            <a:r>
              <a:rPr lang="en-GB" sz="3200" dirty="0">
                <a:latin typeface="Verdana" pitchFamily="34" charset="0"/>
              </a:rPr>
              <a:t>5. CONNECTIONS</a:t>
            </a:r>
          </a:p>
        </p:txBody>
      </p:sp>
    </p:spTree>
    <p:extLst>
      <p:ext uri="{BB962C8B-B14F-4D97-AF65-F5344CB8AC3E}">
        <p14:creationId xmlns:p14="http://schemas.microsoft.com/office/powerpoint/2010/main" val="503266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62909" y="1268760"/>
            <a:ext cx="7781799" cy="5305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2162909" y="548680"/>
            <a:ext cx="31999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latin typeface="Verdana" pitchFamily="34" charset="0"/>
              </a:rPr>
              <a:t>CONVERGENCE</a:t>
            </a:r>
          </a:p>
        </p:txBody>
      </p:sp>
    </p:spTree>
    <p:extLst>
      <p:ext uri="{BB962C8B-B14F-4D97-AF65-F5344CB8AC3E}">
        <p14:creationId xmlns:p14="http://schemas.microsoft.com/office/powerpoint/2010/main" val="16064977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Image: Qesem Cave Projec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520" y="1340768"/>
            <a:ext cx="5081418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032104" y="188641"/>
            <a:ext cx="341987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Qesem</a:t>
            </a:r>
            <a:r>
              <a:rPr lang="en-GB" dirty="0"/>
              <a:t> Cave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itchFamily="34" charset="0"/>
              <a:buChar char="•"/>
            </a:pPr>
            <a:r>
              <a:rPr lang="en-GB" dirty="0"/>
              <a:t>Carcass Processing</a:t>
            </a:r>
          </a:p>
          <a:p>
            <a:pPr marL="342900" indent="-342900">
              <a:buFont typeface="Arial" pitchFamily="34" charset="0"/>
              <a:buChar char="•"/>
            </a:pPr>
            <a:endParaRPr lang="en-GB" dirty="0"/>
          </a:p>
          <a:p>
            <a:pPr marL="342900" indent="-342900">
              <a:buFont typeface="Arial" pitchFamily="34" charset="0"/>
              <a:buChar char="•"/>
            </a:pPr>
            <a:r>
              <a:rPr lang="en-GB" dirty="0"/>
              <a:t>Laminar Tool Kit</a:t>
            </a:r>
          </a:p>
          <a:p>
            <a:pPr marL="342900" indent="-342900">
              <a:buFont typeface="Arial" pitchFamily="34" charset="0"/>
              <a:buChar char="•"/>
            </a:pPr>
            <a:endParaRPr lang="en-GB" dirty="0"/>
          </a:p>
          <a:p>
            <a:pPr marL="342900" indent="-342900">
              <a:buFont typeface="Arial" pitchFamily="34" charset="0"/>
              <a:buChar char="•"/>
            </a:pPr>
            <a:r>
              <a:rPr lang="en-GB" dirty="0"/>
              <a:t>Hearths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4647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33963" y="0"/>
            <a:ext cx="4461104" cy="2771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13612" y="312907"/>
            <a:ext cx="4554389" cy="5269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72108" y="3230092"/>
            <a:ext cx="4461104" cy="3103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919536" y="277187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 </a:t>
            </a:r>
            <a:r>
              <a:rPr lang="en-GB" dirty="0" err="1"/>
              <a:t>Folie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512676" y="6333786"/>
            <a:ext cx="3791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Grotte</a:t>
            </a:r>
            <a:r>
              <a:rPr lang="en-GB" dirty="0"/>
              <a:t> de </a:t>
            </a:r>
            <a:r>
              <a:rPr lang="en-GB" dirty="0" err="1"/>
              <a:t>Lazaret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113611" y="5733256"/>
            <a:ext cx="3791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Moldova</a:t>
            </a:r>
          </a:p>
        </p:txBody>
      </p:sp>
    </p:spTree>
    <p:extLst>
      <p:ext uri="{BB962C8B-B14F-4D97-AF65-F5344CB8AC3E}">
        <p14:creationId xmlns:p14="http://schemas.microsoft.com/office/powerpoint/2010/main" val="10918871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75520" y="764704"/>
            <a:ext cx="3960440" cy="2970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29960" y="764704"/>
            <a:ext cx="4263920" cy="29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847528" y="188640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Verdana" pitchFamily="34" charset="0"/>
              </a:rPr>
              <a:t>Prospect and Refuge</a:t>
            </a:r>
          </a:p>
        </p:txBody>
      </p:sp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08068" y="3893321"/>
            <a:ext cx="3096344" cy="2739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7528" y="3893320"/>
            <a:ext cx="4282432" cy="2761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34459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ext Box 2"/>
          <p:cNvSpPr txBox="1">
            <a:spLocks noChangeArrowheads="1"/>
          </p:cNvSpPr>
          <p:nvPr/>
        </p:nvSpPr>
        <p:spPr bwMode="auto">
          <a:xfrm>
            <a:off x="2135188" y="115889"/>
            <a:ext cx="374814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sz="3200" b="1" dirty="0">
                <a:latin typeface="Verdana" pitchFamily="34" charset="0"/>
              </a:rPr>
              <a:t>Transformation</a:t>
            </a:r>
          </a:p>
        </p:txBody>
      </p:sp>
      <p:grpSp>
        <p:nvGrpSpPr>
          <p:cNvPr id="39939" name="Group 15"/>
          <p:cNvGrpSpPr>
            <a:grpSpLocks/>
          </p:cNvGrpSpPr>
          <p:nvPr/>
        </p:nvGrpSpPr>
        <p:grpSpPr bwMode="auto">
          <a:xfrm>
            <a:off x="1823987" y="836712"/>
            <a:ext cx="4240541" cy="2952874"/>
            <a:chOff x="521" y="210"/>
            <a:chExt cx="5105" cy="4110"/>
          </a:xfrm>
        </p:grpSpPr>
        <p:grpSp>
          <p:nvGrpSpPr>
            <p:cNvPr id="39940" name="Group 3"/>
            <p:cNvGrpSpPr>
              <a:grpSpLocks/>
            </p:cNvGrpSpPr>
            <p:nvPr/>
          </p:nvGrpSpPr>
          <p:grpSpPr bwMode="auto">
            <a:xfrm>
              <a:off x="521" y="210"/>
              <a:ext cx="2677" cy="2069"/>
              <a:chOff x="158" y="0"/>
              <a:chExt cx="2677" cy="2069"/>
            </a:xfrm>
          </p:grpSpPr>
          <p:pic>
            <p:nvPicPr>
              <p:cNvPr id="39950" name="Picture 4" descr="DSC_3128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8" y="0"/>
                <a:ext cx="1385" cy="206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9951" name="Picture 5" descr="DSC_3131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50" y="0"/>
                <a:ext cx="1385" cy="206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39941" name="Group 6"/>
            <p:cNvGrpSpPr>
              <a:grpSpLocks/>
            </p:cNvGrpSpPr>
            <p:nvPr/>
          </p:nvGrpSpPr>
          <p:grpSpPr bwMode="auto">
            <a:xfrm>
              <a:off x="3107" y="255"/>
              <a:ext cx="2519" cy="2069"/>
              <a:chOff x="3128" y="0"/>
              <a:chExt cx="2519" cy="2069"/>
            </a:xfrm>
          </p:grpSpPr>
          <p:pic>
            <p:nvPicPr>
              <p:cNvPr id="39948" name="Picture 6" descr="DSC_3133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128" y="0"/>
                <a:ext cx="1385" cy="206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9949" name="Picture 7" descr="DSC_3134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62" y="0"/>
                <a:ext cx="1385" cy="206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39942" name="Group 9"/>
            <p:cNvGrpSpPr>
              <a:grpSpLocks/>
            </p:cNvGrpSpPr>
            <p:nvPr/>
          </p:nvGrpSpPr>
          <p:grpSpPr bwMode="auto">
            <a:xfrm>
              <a:off x="612" y="2251"/>
              <a:ext cx="2501" cy="2069"/>
              <a:chOff x="243" y="2160"/>
              <a:chExt cx="2501" cy="2069"/>
            </a:xfrm>
          </p:grpSpPr>
          <p:pic>
            <p:nvPicPr>
              <p:cNvPr id="39946" name="Picture 8" descr="DSC_3135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43" y="2160"/>
                <a:ext cx="1386" cy="206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9947" name="Picture 9" descr="DSC_3136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59" y="2160"/>
                <a:ext cx="1385" cy="206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39943" name="Group 12"/>
            <p:cNvGrpSpPr>
              <a:grpSpLocks/>
            </p:cNvGrpSpPr>
            <p:nvPr/>
          </p:nvGrpSpPr>
          <p:grpSpPr bwMode="auto">
            <a:xfrm>
              <a:off x="2971" y="2267"/>
              <a:ext cx="2546" cy="2053"/>
              <a:chOff x="3107" y="2160"/>
              <a:chExt cx="2546" cy="2053"/>
            </a:xfrm>
          </p:grpSpPr>
          <p:pic>
            <p:nvPicPr>
              <p:cNvPr id="39944" name="Picture 10" descr="DSC_3141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107" y="2160"/>
                <a:ext cx="1375" cy="205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9945" name="Picture 11" descr="DSC_3142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86" y="2160"/>
                <a:ext cx="1367" cy="204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71500" y="836712"/>
            <a:ext cx="4316988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7" descr="layer 3 00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51670" y="3789587"/>
            <a:ext cx="4416331" cy="30805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14784" y="3975471"/>
            <a:ext cx="3611737" cy="2708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0209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1775521" y="282803"/>
            <a:ext cx="635783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sz="3200" b="1" dirty="0">
                <a:latin typeface="Verdana" pitchFamily="34" charset="0"/>
              </a:rPr>
              <a:t>Connections and Networks</a:t>
            </a: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545" y="1124745"/>
            <a:ext cx="3952875" cy="275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057" y="1189931"/>
            <a:ext cx="2791909" cy="2687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993" y="4221089"/>
            <a:ext cx="3494109" cy="2325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032" y="4136585"/>
            <a:ext cx="3384376" cy="24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87254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13834A9-BDD2-4998-BC30-04D48DC1B6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599" t="24321" r="18972" b="31358"/>
          <a:stretch/>
        </p:blipFill>
        <p:spPr>
          <a:xfrm>
            <a:off x="2445406" y="1193798"/>
            <a:ext cx="7301187" cy="4114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31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0512CE-51D0-4792-87D5-45BB07A33D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36" t="46914" r="41441" b="21358"/>
          <a:stretch/>
        </p:blipFill>
        <p:spPr>
          <a:xfrm>
            <a:off x="4131733" y="709438"/>
            <a:ext cx="4682067" cy="5098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8803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A0B55ED-E25A-436D-8357-54D0A3A30A16}"/>
              </a:ext>
            </a:extLst>
          </p:cNvPr>
          <p:cNvSpPr txBox="1"/>
          <p:nvPr/>
        </p:nvSpPr>
        <p:spPr>
          <a:xfrm>
            <a:off x="1752600" y="939800"/>
            <a:ext cx="5482976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Affordances provided by caves:</a:t>
            </a:r>
          </a:p>
          <a:p>
            <a:endParaRPr lang="en-GB" sz="32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Shelter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Fixed, safe locale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Quiet, dark, safe locale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Feeding locale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Material convergence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Combustion enabling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Socially enabling</a:t>
            </a:r>
          </a:p>
        </p:txBody>
      </p:sp>
    </p:spTree>
    <p:extLst>
      <p:ext uri="{BB962C8B-B14F-4D97-AF65-F5344CB8AC3E}">
        <p14:creationId xmlns:p14="http://schemas.microsoft.com/office/powerpoint/2010/main" val="37415145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DF2539-AED2-4E07-8B18-67DA8E2213C2}"/>
              </a:ext>
            </a:extLst>
          </p:cNvPr>
          <p:cNvSpPr txBox="1"/>
          <p:nvPr/>
        </p:nvSpPr>
        <p:spPr>
          <a:xfrm>
            <a:off x="1113780" y="1732547"/>
            <a:ext cx="1115177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Characteristics of space:</a:t>
            </a:r>
          </a:p>
          <a:p>
            <a:endParaRPr lang="en-GB" sz="2000" b="1" dirty="0"/>
          </a:p>
          <a:p>
            <a:pPr marL="342900" indent="-342900">
              <a:buAutoNum type="arabicPeriod"/>
            </a:pPr>
            <a:r>
              <a:rPr lang="en-GB" sz="2000" b="1" dirty="0"/>
              <a:t>Domestic areas focused on daily activities such as cooking and tool preparation.  Usually occur </a:t>
            </a:r>
          </a:p>
          <a:p>
            <a:r>
              <a:rPr lang="en-GB" sz="2000" b="1" dirty="0"/>
              <a:t>       round a central hearth.</a:t>
            </a:r>
          </a:p>
          <a:p>
            <a:r>
              <a:rPr lang="en-GB" sz="2000" b="1" dirty="0"/>
              <a:t>2.    Peripheral areas for tasks that require large amounts of space or produce large quantities of debris.</a:t>
            </a:r>
          </a:p>
          <a:p>
            <a:r>
              <a:rPr lang="en-GB" sz="2000" b="1" dirty="0"/>
              <a:t>3.    Communal areas that are used for food sharing or ritual.</a:t>
            </a:r>
          </a:p>
        </p:txBody>
      </p:sp>
    </p:spTree>
    <p:extLst>
      <p:ext uri="{BB962C8B-B14F-4D97-AF65-F5344CB8AC3E}">
        <p14:creationId xmlns:p14="http://schemas.microsoft.com/office/powerpoint/2010/main" val="40701827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0020C37-82BD-4DB6-89A5-2AF0B63551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114354" y="1762125"/>
            <a:ext cx="6858000" cy="33337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B7ABD1-F8E1-414A-8280-21FE57312B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5117" y="1565219"/>
            <a:ext cx="7668126" cy="37275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945A68-5BA5-4102-9F13-7410DFBA1F90}"/>
              </a:ext>
            </a:extLst>
          </p:cNvPr>
          <p:cNvSpPr txBox="1"/>
          <p:nvPr/>
        </p:nvSpPr>
        <p:spPr>
          <a:xfrm>
            <a:off x="4482623" y="570641"/>
            <a:ext cx="18471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Les </a:t>
            </a:r>
            <a:r>
              <a:rPr lang="en-GB" sz="3200" b="1" dirty="0" err="1"/>
              <a:t>Ezyies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9918920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A17A98C-05AB-4525-8EFE-0A0C6DD900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1163" y="0"/>
            <a:ext cx="832967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7877CFA-3DC8-445E-A8FF-7484AF9012C8}"/>
              </a:ext>
            </a:extLst>
          </p:cNvPr>
          <p:cNvSpPr txBox="1"/>
          <p:nvPr/>
        </p:nvSpPr>
        <p:spPr>
          <a:xfrm>
            <a:off x="158129" y="1285660"/>
            <a:ext cx="16827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Abri </a:t>
            </a:r>
            <a:r>
              <a:rPr lang="en-GB" sz="2400" b="1" dirty="0" err="1"/>
              <a:t>Pataud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7965496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7C4C49-5381-4825-A026-C13963AA85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4252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DACFE49-6533-4ABB-8AB2-8DBA34CA9A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667000" y="1143000"/>
            <a:ext cx="6858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7516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3E9F987-B477-4541-895F-79315D439C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7532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45113B3-C01C-4EB9-BB77-A4AA73254C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23" t="31880" r="24113" b="4060"/>
          <a:stretch/>
        </p:blipFill>
        <p:spPr>
          <a:xfrm>
            <a:off x="1718797" y="372537"/>
            <a:ext cx="9384632" cy="611292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77E16C4-21BC-4315-A655-F92EDEB5AB3E}"/>
              </a:ext>
            </a:extLst>
          </p:cNvPr>
          <p:cNvSpPr txBox="1"/>
          <p:nvPr/>
        </p:nvSpPr>
        <p:spPr>
          <a:xfrm>
            <a:off x="89378" y="372537"/>
            <a:ext cx="13684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Abri Romani</a:t>
            </a:r>
          </a:p>
        </p:txBody>
      </p:sp>
    </p:spTree>
    <p:extLst>
      <p:ext uri="{BB962C8B-B14F-4D97-AF65-F5344CB8AC3E}">
        <p14:creationId xmlns:p14="http://schemas.microsoft.com/office/powerpoint/2010/main" val="5637277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9462EC6-D167-4C0F-814F-2FB8E961D3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87" t="17143" r="35207" b="12983"/>
          <a:stretch/>
        </p:blipFill>
        <p:spPr>
          <a:xfrm>
            <a:off x="2358189" y="176375"/>
            <a:ext cx="5967664" cy="6571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7913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D1C7908-FD61-4DC0-BED2-CA531F8AAC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256" t="25163" r="29460" b="10877"/>
          <a:stretch/>
        </p:blipFill>
        <p:spPr>
          <a:xfrm>
            <a:off x="1636294" y="303515"/>
            <a:ext cx="8318977" cy="5884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8332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442A27-75DA-4423-82A8-A6E0D106BF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37" t="13835" r="28925" b="17092"/>
          <a:stretch/>
        </p:blipFill>
        <p:spPr>
          <a:xfrm>
            <a:off x="1601919" y="142113"/>
            <a:ext cx="7872089" cy="6550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5513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12806</TotalTime>
  <Words>132</Words>
  <Application>Microsoft Office PowerPoint</Application>
  <PresentationFormat>Widescreen</PresentationFormat>
  <Paragraphs>47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Calibri Light</vt:lpstr>
      <vt:lpstr>Verdana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 Bates</dc:creator>
  <cp:lastModifiedBy>Martin Bates</cp:lastModifiedBy>
  <cp:revision>12</cp:revision>
  <dcterms:created xsi:type="dcterms:W3CDTF">2019-01-12T15:48:46Z</dcterms:created>
  <dcterms:modified xsi:type="dcterms:W3CDTF">2019-01-28T10:00:14Z</dcterms:modified>
</cp:coreProperties>
</file>