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22"/>
  </p:notesMasterIdLst>
  <p:sldIdLst>
    <p:sldId id="256" r:id="rId2"/>
    <p:sldId id="274" r:id="rId3"/>
    <p:sldId id="275" r:id="rId4"/>
    <p:sldId id="276" r:id="rId5"/>
    <p:sldId id="277" r:id="rId6"/>
    <p:sldId id="279" r:id="rId7"/>
    <p:sldId id="280" r:id="rId8"/>
    <p:sldId id="278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72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882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10/21/2021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Matrices &amp; Arrays I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5987008" cy="1752600"/>
          </a:xfrm>
        </p:spPr>
        <p:txBody>
          <a:bodyPr>
            <a:normAutofit/>
          </a:bodyPr>
          <a:lstStyle/>
          <a:p>
            <a:r>
              <a:rPr lang="en-GB" dirty="0"/>
              <a:t>ACCA5021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Matrices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</a:t>
            </a:r>
            <a:r>
              <a:rPr lang="en-GB" i="1" dirty="0"/>
              <a:t>matrix</a:t>
            </a:r>
            <a:r>
              <a:rPr lang="en-GB" dirty="0"/>
              <a:t> is a vector with two additional attributes</a:t>
            </a:r>
          </a:p>
          <a:p>
            <a:pPr lvl="1"/>
            <a:r>
              <a:rPr lang="en-GB" dirty="0"/>
              <a:t>The number of rows</a:t>
            </a:r>
          </a:p>
          <a:p>
            <a:pPr lvl="1"/>
            <a:r>
              <a:rPr lang="en-GB" dirty="0"/>
              <a:t>The number of columns</a:t>
            </a:r>
          </a:p>
          <a:p>
            <a:r>
              <a:rPr lang="en-GB" dirty="0"/>
              <a:t>They have all of the other attributes of vectors such as modes (but a vector is not a 1-column or 1-row matrix)</a:t>
            </a:r>
          </a:p>
          <a:p>
            <a:r>
              <a:rPr lang="en-GB" dirty="0"/>
              <a:t>A matrix is a two-dimensional object, but the principles behind matrix operations can be extended to three-, four- or n-dimensional objects</a:t>
            </a:r>
          </a:p>
          <a:p>
            <a:pPr lvl="1"/>
            <a:r>
              <a:rPr lang="en-GB" dirty="0"/>
              <a:t>Higher-order matrices are known as </a:t>
            </a:r>
            <a:r>
              <a:rPr lang="en-GB" i="1" dirty="0"/>
              <a:t>arrays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67797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Matrices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All matrix row and column subscripts begin at 1, so the top left element of matrix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r>
              <a:rPr lang="en-GB" dirty="0"/>
              <a:t> 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a[1,1]</a:t>
            </a:r>
          </a:p>
          <a:p>
            <a:r>
              <a:rPr lang="en-GB" dirty="0"/>
              <a:t>Matrices are stored in </a:t>
            </a:r>
            <a:r>
              <a:rPr lang="en-GB" i="1" dirty="0"/>
              <a:t>column-major order</a:t>
            </a:r>
            <a:endParaRPr lang="en-GB" dirty="0"/>
          </a:p>
          <a:p>
            <a:pPr lvl="1"/>
            <a:r>
              <a:rPr lang="en-GB" dirty="0"/>
              <a:t>i.e. all of column 1 is stored before any of column 2</a:t>
            </a:r>
          </a:p>
          <a:p>
            <a:r>
              <a:rPr lang="en-GB" dirty="0"/>
              <a:t>The simplest way to create a matrix is using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matrix() </a:t>
            </a:r>
            <a:r>
              <a:rPr lang="en-GB" dirty="0"/>
              <a:t>function, passing it the data, number of rows and number of columns</a:t>
            </a: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x&lt;-matrix(c(1,2,3,4),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nrow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=2,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ncol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=2)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3  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Note that this is row first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  4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6419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Matrices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Matrices are shown in the data window as having a name, a mode, the number of rows and columns, and the data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To display a row or column, call the matrix name with the column or row index</a:t>
            </a: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x[1,] 	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Row 1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1  3</a:t>
            </a: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x[,2] 	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Column 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 3  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2420888"/>
            <a:ext cx="5621830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2560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Creating Matrices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Knowing how to access individual elements allows us to build a matrix element by element</a:t>
            </a: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y&lt;-matrix(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nrow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=2,ncol=2)</a:t>
            </a:r>
          </a:p>
          <a:p>
            <a:pPr marL="667512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y[1,1]&lt;-1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y[2,1]&lt;-2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y[1,2]&lt;-3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y[2,2]&lt;-4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3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  4</a:t>
            </a:r>
            <a:endParaRPr lang="en-GB" dirty="0"/>
          </a:p>
          <a:p>
            <a:r>
              <a:rPr lang="en-GB" dirty="0"/>
              <a:t>Note that we have to declare the blank matrix and its number of rows and columns first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829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 using 4 different methods:</a:t>
            </a:r>
          </a:p>
          <a:p>
            <a:pPr lvl="1"/>
            <a:r>
              <a:rPr lang="en-GB" dirty="0"/>
              <a:t>Create a matrix m containing 3 rows and 4 columns</a:t>
            </a:r>
          </a:p>
          <a:p>
            <a:pPr lvl="1"/>
            <a:r>
              <a:rPr lang="en-GB" dirty="0"/>
              <a:t>It should contain the following data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dirty="0"/>
          </a:p>
          <a:p>
            <a:endParaRPr lang="en-GB" dirty="0"/>
          </a:p>
          <a:p>
            <a:r>
              <a:rPr lang="en-GB" dirty="0"/>
              <a:t>Hint</a:t>
            </a:r>
          </a:p>
          <a:p>
            <a:pPr lvl="1"/>
            <a:r>
              <a:rPr lang="en-GB" dirty="0"/>
              <a:t>Check the documentation for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matrix() </a:t>
            </a:r>
            <a:r>
              <a:rPr lang="en-GB" dirty="0"/>
              <a:t>argument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byrow</a:t>
            </a:r>
            <a:r>
              <a:rPr lang="en-GB" dirty="0"/>
              <a:t> for an extra fifth method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0318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General Matrix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includes a number of matrix-specific operations</a:t>
            </a:r>
          </a:p>
          <a:p>
            <a:pPr lvl="1"/>
            <a:r>
              <a:rPr lang="en-GB" dirty="0"/>
              <a:t>Addition, subtraction, division, scalar multiplication, matrix multiplication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3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    4</a:t>
            </a:r>
            <a:endParaRPr lang="en-GB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y*y 	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scalar multiplication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9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</a:t>
            </a:r>
            <a:r>
              <a:rPr lang="en-GB" sz="280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4  16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8250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General Matrix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of these work in an element-by element manner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y-2 	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subtraction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-1    1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0    2</a:t>
            </a:r>
            <a:endParaRPr lang="en-GB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y+y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addition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2    6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4    8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8366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General Matrix Operations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There is a difference between matrix scalar multiplication and matrix multiplication</a:t>
            </a:r>
          </a:p>
          <a:p>
            <a:pPr lvl="1"/>
            <a:r>
              <a:rPr lang="en-GB" dirty="0"/>
              <a:t>This is based upon the order in which things are multiplied together and added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 %*% y 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matrix multiplication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7  15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[2,]10  16</a:t>
            </a:r>
            <a:endParaRPr lang="en-GB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y*y 	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matrix scalar multiplication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9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4  12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90526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Matrix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Matrix elements can be accessed in the same way as vector elements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sz="2800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m[,2:3] 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Display columns 2-3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Column numbers in output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2    3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6    7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[3,]10  11</a:t>
            </a:r>
            <a:endParaRPr lang="en-GB" dirty="0"/>
          </a:p>
          <a:p>
            <a:r>
              <a:rPr lang="en-GB" dirty="0"/>
              <a:t>Note that the column numbers are for the output matrix, not the input matrix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9285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Matrix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Rows can be accessed in the same manner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sz="2800" dirty="0"/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m[c(1,3),] 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Display rows 1 and 3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Row numbers in output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9  10  11  12</a:t>
            </a:r>
            <a:endParaRPr lang="en-GB" sz="2800" dirty="0"/>
          </a:p>
          <a:p>
            <a:r>
              <a:rPr lang="en-GB" dirty="0"/>
              <a:t>Note that the row numbers are for the output matrix, not the input matrix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2376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Matrix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You can also assign values to submatrices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Create a 2x3 matrix and insert into cols 3:4</a:t>
            </a:r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m[,3:4]&lt;- matrix(c(1,2,3,4,5,6), </a:t>
            </a:r>
            <a:r>
              <a:rPr lang="en-GB" sz="2800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nrow</a:t>
            </a: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=3)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1    4 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2    5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  3    6</a:t>
            </a:r>
            <a:endParaRPr lang="en-GB" sz="2800" dirty="0"/>
          </a:p>
          <a:p>
            <a:pPr marL="676656" lvl="2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915816" y="5229200"/>
            <a:ext cx="1152128" cy="1440160"/>
          </a:xfrm>
          <a:prstGeom prst="rect">
            <a:avLst/>
          </a:prstGeom>
          <a:noFill/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5162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Matrix Indexing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Negative subscripts, used with vectors to exclude elements, also work with matrices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m[-2,-3]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9  10  12</a:t>
            </a:r>
            <a:endParaRPr lang="en-GB" sz="2800" dirty="0"/>
          </a:p>
          <a:p>
            <a:pPr marL="676656" lvl="2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431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matrix m containing: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dirty="0"/>
          </a:p>
          <a:p>
            <a:pPr lvl="1"/>
            <a:r>
              <a:rPr lang="en-GB" dirty="0"/>
              <a:t>Extract row 3 into a vector row3</a:t>
            </a:r>
          </a:p>
          <a:p>
            <a:pPr lvl="1"/>
            <a:r>
              <a:rPr lang="en-GB" dirty="0"/>
              <a:t>Extract column 2 into a vector col2</a:t>
            </a:r>
          </a:p>
          <a:p>
            <a:pPr lvl="1"/>
            <a:r>
              <a:rPr lang="en-GB" dirty="0"/>
              <a:t>Insert the submatrix below into rows 2-3, columns 1-2 of your matrix (there are several ways to do this)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1    0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0    1</a:t>
            </a:r>
          </a:p>
          <a:p>
            <a:pPr marL="676656" lvl="2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502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apply()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*apply() functions are some of R’s most useful and frequently used</a:t>
            </a:r>
          </a:p>
          <a:p>
            <a:r>
              <a:rPr lang="en-GB" dirty="0"/>
              <a:t>These tell R to call a user-specified function on each row or column of a matrix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apply(m,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dimcode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f,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fargs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/>
              <a:t> – the matrix</a:t>
            </a: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dimcode</a:t>
            </a:r>
            <a:r>
              <a:rPr lang="en-GB" dirty="0"/>
              <a:t> – the dimension (1 for rows, 2 for columns)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  <a:r>
              <a:rPr lang="en-GB" dirty="0"/>
              <a:t> – the function to be applied</a:t>
            </a:r>
          </a:p>
          <a:p>
            <a:pPr lvl="1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fargs</a:t>
            </a:r>
            <a:r>
              <a:rPr lang="en-GB" dirty="0"/>
              <a:t> – (optional) arguments to be applied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</a:t>
            </a:r>
          </a:p>
          <a:p>
            <a:endParaRPr lang="en-GB" dirty="0"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158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apply()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Suppose we want the means of each row/column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</a:p>
          <a:p>
            <a:pPr marL="676656" lvl="2" indent="0">
              <a:buNone/>
            </a:pP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Calculate means using apply()</a:t>
            </a:r>
            <a:endParaRPr lang="en-GB" sz="2800" dirty="0">
              <a:solidFill>
                <a:schemeClr val="accent5">
                  <a:lumMod val="75000"/>
                </a:schemeClr>
              </a:solidFill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apply(m, 1, mean)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2.5  6.5  10.5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apply(m, 2, mean)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5  6  7  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799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apply()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We can also apply user-defined functions</a:t>
            </a:r>
          </a:p>
          <a:p>
            <a:r>
              <a:rPr lang="en-GB" dirty="0"/>
              <a:t>Suppose we want a function to divide by 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Define halve function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halve&lt;-function(x) x/2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chemeClr val="accent5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# Apply halve function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apply(m, 1, halve)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[,1]  [,2]  [,3]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0.5  2.5  4.5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1.0  3.0  5.0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1.5  3.5  5.5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[4,]  2.0  4.0  6.0</a:t>
            </a:r>
          </a:p>
          <a:p>
            <a:endParaRPr lang="en-GB" dirty="0"/>
          </a:p>
          <a:p>
            <a:r>
              <a:rPr lang="en-GB" dirty="0"/>
              <a:t>What is wrong with this?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0126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apply() 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output is a 4x3 matrix, not a 3x4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apply() </a:t>
            </a:r>
            <a:r>
              <a:rPr lang="en-GB" dirty="0"/>
              <a:t>always does this</a:t>
            </a:r>
          </a:p>
          <a:p>
            <a:pPr lvl="1"/>
            <a:r>
              <a:rPr lang="en-GB" dirty="0"/>
              <a:t>If the function applied returns a vector of k components then the output of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apply() </a:t>
            </a:r>
            <a:r>
              <a:rPr lang="en-GB" dirty="0"/>
              <a:t>will have k rows</a:t>
            </a:r>
          </a:p>
          <a:p>
            <a:r>
              <a:rPr lang="en-GB" dirty="0"/>
              <a:t>We can get around this by transposing the result using 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t() </a:t>
            </a:r>
            <a:r>
              <a:rPr lang="en-GB" dirty="0"/>
              <a:t>function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t(apply(m, 1, halve))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[,1]  [,2]  [,3] 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0.5     1  1.5     2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2.5     3  3.5     4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4.5     5  5.5     6</a:t>
            </a:r>
            <a:endParaRPr lang="en-GB" dirty="0"/>
          </a:p>
          <a:p>
            <a:pPr marL="676656" lvl="2" indent="0">
              <a:buNone/>
            </a:pPr>
            <a:endParaRPr lang="en-GB" sz="2800" dirty="0">
              <a:solidFill>
                <a:srgbClr val="0000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5940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 and 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91264" cy="5877272"/>
          </a:xfrm>
        </p:spPr>
        <p:txBody>
          <a:bodyPr>
            <a:normAutofit/>
          </a:bodyPr>
          <a:lstStyle/>
          <a:p>
            <a:r>
              <a:rPr lang="en-GB" dirty="0"/>
              <a:t>Create a script to do the following:</a:t>
            </a:r>
          </a:p>
          <a:p>
            <a:pPr lvl="1"/>
            <a:r>
              <a:rPr lang="en-GB" dirty="0"/>
              <a:t>Create a matrix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/>
              <a:t> containing: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[,1] [,2] [,3] [,4]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[1,]  1    2    3    4  	</a:t>
            </a:r>
            <a:endParaRPr lang="en-GB" sz="28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[2,]  5    6    7    8</a:t>
            </a:r>
          </a:p>
          <a:p>
            <a:pPr marL="676656" lvl="2" indent="0">
              <a:buNone/>
            </a:pPr>
            <a:r>
              <a:rPr lang="en-GB" sz="280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[3,]  9  10  11  12</a:t>
            </a:r>
            <a:endParaRPr lang="en-GB" dirty="0"/>
          </a:p>
          <a:p>
            <a:pPr lvl="1"/>
            <a:r>
              <a:rPr lang="en-GB" dirty="0"/>
              <a:t>Create a function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square() </a:t>
            </a:r>
            <a:r>
              <a:rPr lang="en-GB" dirty="0"/>
              <a:t>to square all elements passed to it</a:t>
            </a:r>
          </a:p>
          <a:p>
            <a:pPr lvl="1"/>
            <a:r>
              <a:rPr lang="en-GB" dirty="0"/>
              <a:t>Apply square 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/>
              <a:t> and note the format of the result</a:t>
            </a:r>
          </a:p>
          <a:p>
            <a:pPr lvl="1"/>
            <a:r>
              <a:rPr lang="en-GB" dirty="0"/>
              <a:t>Transpose the result of applying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square() </a:t>
            </a:r>
            <a:r>
              <a:rPr lang="en-GB" dirty="0"/>
              <a:t>to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GB" dirty="0"/>
              <a:t> and make sure it produces what you expect</a:t>
            </a:r>
          </a:p>
          <a:p>
            <a:pPr lvl="1"/>
            <a:r>
              <a:rPr lang="en-GB" dirty="0"/>
              <a:t>What happens if you run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square(3) </a:t>
            </a:r>
            <a:r>
              <a:rPr lang="en-GB" dirty="0">
                <a:cs typeface="Arial" panose="020B0604020202020204" pitchFamily="34" charset="0"/>
              </a:rPr>
              <a:t>or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square(2:4)</a:t>
            </a:r>
            <a:r>
              <a:rPr lang="en-GB" dirty="0"/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6175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week: More Matrices &amp; Arrays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sections 3.1-3.3 of </a:t>
            </a:r>
            <a:r>
              <a:rPr lang="en-GB" dirty="0" err="1"/>
              <a:t>Matloff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29556</TotalTime>
  <Words>1644</Words>
  <Application>Microsoft Office PowerPoint</Application>
  <PresentationFormat>On-screen Show (4:3)</PresentationFormat>
  <Paragraphs>227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Georgia</vt:lpstr>
      <vt:lpstr>Trebuchet MS</vt:lpstr>
      <vt:lpstr>Wingdings 2</vt:lpstr>
      <vt:lpstr>Nik2013</vt:lpstr>
      <vt:lpstr> Matrices &amp; Arrays I</vt:lpstr>
      <vt:lpstr>Matrices</vt:lpstr>
      <vt:lpstr>Creating Matrices</vt:lpstr>
      <vt:lpstr>Creating Matrices</vt:lpstr>
      <vt:lpstr>Creating Matrices</vt:lpstr>
      <vt:lpstr>Exercise</vt:lpstr>
      <vt:lpstr>General Matrix Operations</vt:lpstr>
      <vt:lpstr>General Matrix Operations</vt:lpstr>
      <vt:lpstr>General Matrix Operations</vt:lpstr>
      <vt:lpstr>Matrix Indexing</vt:lpstr>
      <vt:lpstr>Matrix Indexing</vt:lpstr>
      <vt:lpstr>Matrix Indexing</vt:lpstr>
      <vt:lpstr>Matrix Indexing</vt:lpstr>
      <vt:lpstr>Exercise</vt:lpstr>
      <vt:lpstr>The apply() Function</vt:lpstr>
      <vt:lpstr>The apply() Function</vt:lpstr>
      <vt:lpstr>The apply() Function</vt:lpstr>
      <vt:lpstr>The apply() Function</vt:lpstr>
      <vt:lpstr>Exercise and 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418</cp:revision>
  <dcterms:created xsi:type="dcterms:W3CDTF">2011-09-13T10:27:46Z</dcterms:created>
  <dcterms:modified xsi:type="dcterms:W3CDTF">2021-10-21T11:57:15Z</dcterms:modified>
</cp:coreProperties>
</file>