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7" r:id="rId1"/>
  </p:sldMasterIdLst>
  <p:notesMasterIdLst>
    <p:notesMasterId r:id="rId14"/>
  </p:notesMasterIdLst>
  <p:sldIdLst>
    <p:sldId id="256" r:id="rId2"/>
    <p:sldId id="267" r:id="rId3"/>
    <p:sldId id="258" r:id="rId4"/>
    <p:sldId id="260" r:id="rId5"/>
    <p:sldId id="259" r:id="rId6"/>
    <p:sldId id="268" r:id="rId7"/>
    <p:sldId id="269" r:id="rId8"/>
    <p:sldId id="261" r:id="rId9"/>
    <p:sldId id="265" r:id="rId10"/>
    <p:sldId id="270" r:id="rId11"/>
    <p:sldId id="271"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3189" autoAdjust="0"/>
  </p:normalViewPr>
  <p:slideViewPr>
    <p:cSldViewPr snapToGrid="0">
      <p:cViewPr varScale="1">
        <p:scale>
          <a:sx n="37" d="100"/>
          <a:sy n="37" d="100"/>
        </p:scale>
        <p:origin x="1696" y="36"/>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DA122D-658D-43EE-8213-0C9D728FA8D1}" type="datetimeFigureOut">
              <a:rPr lang="en-GB" smtClean="0"/>
              <a:t>29/07/2025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21783-5526-417D-BDA4-ADB0DF0A52E8}" type="slidenum">
              <a:rPr lang="en-GB" smtClean="0"/>
              <a:t>‹#›</a:t>
            </a:fld>
            <a:endParaRPr lang="en-GB"/>
          </a:p>
        </p:txBody>
      </p:sp>
    </p:spTree>
    <p:extLst>
      <p:ext uri="{BB962C8B-B14F-4D97-AF65-F5344CB8AC3E}">
        <p14:creationId xmlns:p14="http://schemas.microsoft.com/office/powerpoint/2010/main" val="1095599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kern="1200" dirty="0">
                <a:solidFill>
                  <a:schemeClr val="tx1"/>
                </a:solidFill>
                <a:effectLst/>
                <a:latin typeface="+mn-lt"/>
                <a:ea typeface="+mn-ea"/>
                <a:cs typeface="+mn-cs"/>
              </a:rPr>
              <a:t>Presentation notes –</a:t>
            </a:r>
          </a:p>
          <a:p>
            <a:endParaRPr lang="en-GB" sz="1000" kern="1200" dirty="0">
              <a:solidFill>
                <a:schemeClr val="tx1"/>
              </a:solidFill>
              <a:effectLst/>
              <a:latin typeface="+mn-lt"/>
              <a:ea typeface="+mn-ea"/>
              <a:cs typeface="+mn-cs"/>
            </a:endParaRPr>
          </a:p>
          <a:p>
            <a:r>
              <a:rPr lang="en-GB" sz="1000" kern="1200" dirty="0">
                <a:solidFill>
                  <a:schemeClr val="tx1"/>
                </a:solidFill>
                <a:effectLst/>
                <a:latin typeface="+mn-lt"/>
                <a:ea typeface="+mn-ea"/>
                <a:cs typeface="+mn-cs"/>
              </a:rPr>
              <a:t>Introduction of self </a:t>
            </a:r>
          </a:p>
          <a:p>
            <a:endParaRPr lang="en-GB" sz="1000" kern="1200" dirty="0">
              <a:solidFill>
                <a:schemeClr val="tx1"/>
              </a:solidFill>
              <a:effectLst/>
              <a:latin typeface="+mn-lt"/>
              <a:ea typeface="+mn-ea"/>
              <a:cs typeface="+mn-cs"/>
            </a:endParaRPr>
          </a:p>
          <a:p>
            <a:r>
              <a:rPr lang="en-GB" sz="1000" kern="1200" dirty="0">
                <a:solidFill>
                  <a:schemeClr val="tx1"/>
                </a:solidFill>
                <a:effectLst/>
                <a:latin typeface="+mn-lt"/>
                <a:ea typeface="+mn-ea"/>
                <a:cs typeface="+mn-cs"/>
              </a:rPr>
              <a:t>Thank you for giving me the opportunity to deliver this presentation</a:t>
            </a:r>
          </a:p>
          <a:p>
            <a:endParaRPr lang="en-GB" sz="1000" kern="1200" dirty="0">
              <a:solidFill>
                <a:schemeClr val="tx1"/>
              </a:solidFill>
              <a:effectLst/>
              <a:latin typeface="+mn-lt"/>
              <a:ea typeface="+mn-ea"/>
              <a:cs typeface="+mn-cs"/>
            </a:endParaRPr>
          </a:p>
          <a:p>
            <a:r>
              <a:rPr lang="en-GB" sz="1000" kern="1200" dirty="0">
                <a:solidFill>
                  <a:schemeClr val="tx1"/>
                </a:solidFill>
                <a:effectLst/>
                <a:latin typeface="+mn-lt"/>
                <a:ea typeface="+mn-ea"/>
                <a:cs typeface="+mn-cs"/>
              </a:rPr>
              <a:t>This presentation will examine and scrutinize the complex interplay between:</a:t>
            </a:r>
          </a:p>
          <a:p>
            <a:endParaRPr lang="en-GB" sz="10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000" kern="1200" dirty="0">
                <a:solidFill>
                  <a:schemeClr val="tx1"/>
                </a:solidFill>
                <a:effectLst/>
                <a:latin typeface="+mn-lt"/>
                <a:ea typeface="+mn-ea"/>
                <a:cs typeface="+mn-cs"/>
              </a:rPr>
              <a:t>Political influence</a:t>
            </a:r>
          </a:p>
          <a:p>
            <a:pPr marL="171450" lvl="0" indent="-171450">
              <a:buFont typeface="Arial" panose="020B0604020202020204" pitchFamily="34" charset="0"/>
              <a:buChar char="•"/>
            </a:pPr>
            <a:r>
              <a:rPr lang="en-GB" sz="1000" kern="1200" dirty="0">
                <a:solidFill>
                  <a:schemeClr val="tx1"/>
                </a:solidFill>
                <a:effectLst/>
                <a:latin typeface="+mn-lt"/>
                <a:ea typeface="+mn-ea"/>
                <a:cs typeface="+mn-cs"/>
              </a:rPr>
              <a:t>Policing priorities </a:t>
            </a:r>
          </a:p>
          <a:p>
            <a:pPr marL="171450" lvl="0" indent="-171450">
              <a:buFont typeface="Arial" panose="020B0604020202020204" pitchFamily="34" charset="0"/>
              <a:buChar char="•"/>
            </a:pPr>
            <a:r>
              <a:rPr lang="en-GB" sz="1000" kern="1200" dirty="0">
                <a:solidFill>
                  <a:schemeClr val="tx1"/>
                </a:solidFill>
                <a:effectLst/>
                <a:latin typeface="+mn-lt"/>
                <a:ea typeface="+mn-ea"/>
                <a:cs typeface="+mn-cs"/>
              </a:rPr>
              <a:t>Public engagement </a:t>
            </a:r>
          </a:p>
          <a:p>
            <a:pPr marL="171450" lvl="0" indent="-171450">
              <a:buFont typeface="Arial" panose="020B0604020202020204" pitchFamily="34" charset="0"/>
              <a:buChar char="•"/>
            </a:pPr>
            <a:r>
              <a:rPr lang="en-GB" sz="1000" kern="1200" dirty="0">
                <a:solidFill>
                  <a:schemeClr val="tx1"/>
                </a:solidFill>
                <a:effectLst/>
                <a:latin typeface="+mn-lt"/>
                <a:ea typeface="+mn-ea"/>
                <a:cs typeface="+mn-cs"/>
              </a:rPr>
              <a:t>Across national, regional and local levels </a:t>
            </a:r>
          </a:p>
          <a:p>
            <a:endParaRPr lang="en-GB" dirty="0"/>
          </a:p>
        </p:txBody>
      </p:sp>
      <p:sp>
        <p:nvSpPr>
          <p:cNvPr id="4" name="Slide Number Placeholder 3"/>
          <p:cNvSpPr>
            <a:spLocks noGrp="1"/>
          </p:cNvSpPr>
          <p:nvPr>
            <p:ph type="sldNum" sz="quarter" idx="5"/>
          </p:nvPr>
        </p:nvSpPr>
        <p:spPr/>
        <p:txBody>
          <a:bodyPr/>
          <a:lstStyle/>
          <a:p>
            <a:fld id="{17E21783-5526-417D-BDA4-ADB0DF0A52E8}" type="slidenum">
              <a:rPr lang="en-GB" smtClean="0"/>
              <a:t>1</a:t>
            </a:fld>
            <a:endParaRPr lang="en-GB"/>
          </a:p>
        </p:txBody>
      </p:sp>
    </p:spTree>
    <p:extLst>
      <p:ext uri="{BB962C8B-B14F-4D97-AF65-F5344CB8AC3E}">
        <p14:creationId xmlns:p14="http://schemas.microsoft.com/office/powerpoint/2010/main" val="3043878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Contents –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will present the areas that I have assessed as vital for the listener to understand the interplay across all of the following areas:  </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Historical perspective and policing institutions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Centralisation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Tripartite structure and Thatcherism</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Police and Crime Commissioners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Engagement at National, Regional and Local level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future of political influence on policing</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Lastly, a summary of the presentation  </a:t>
            </a:r>
          </a:p>
          <a:p>
            <a:endParaRPr lang="en-GB" dirty="0"/>
          </a:p>
        </p:txBody>
      </p:sp>
      <p:sp>
        <p:nvSpPr>
          <p:cNvPr id="4" name="Slide Number Placeholder 3"/>
          <p:cNvSpPr>
            <a:spLocks noGrp="1"/>
          </p:cNvSpPr>
          <p:nvPr>
            <p:ph type="sldNum" sz="quarter" idx="5"/>
          </p:nvPr>
        </p:nvSpPr>
        <p:spPr/>
        <p:txBody>
          <a:bodyPr/>
          <a:lstStyle/>
          <a:p>
            <a:fld id="{17E21783-5526-417D-BDA4-ADB0DF0A52E8}" type="slidenum">
              <a:rPr lang="en-GB" smtClean="0"/>
              <a:t>2</a:t>
            </a:fld>
            <a:endParaRPr lang="en-GB"/>
          </a:p>
        </p:txBody>
      </p:sp>
    </p:spTree>
    <p:extLst>
      <p:ext uri="{BB962C8B-B14F-4D97-AF65-F5344CB8AC3E}">
        <p14:creationId xmlns:p14="http://schemas.microsoft.com/office/powerpoint/2010/main" val="1359797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Historical perspective and policing institutions </a:t>
            </a:r>
          </a:p>
          <a:p>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word Police is used to describe people who patrol, conduct public order duties and is derived from the word Polis (Greek) that is a much broader role of conducted civic duties (Rogers, 2016)  However, Reiner (2011) suggests the concept of policing is within societies, institutions and processes beyond policing.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Policing as a function – Rogers (2016) suggests that policing becomes political when it enforces a law which members of society deem unjust.   The author suggests the main role of the police is to prevent crime and detect crime as determined by acts of parliament that have been passed by governments. The author disagrees with this claim that policing becomes political when enforcing a law and argues it is at a more fundamental level that policing is political.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Policing has always under the control of government through Secretary of State.   Early creators of forces such as Glasgow, Liverpool and London were in the main left alone, however, local inspections would be called by the Home Secretary and directives passed, thus imposing their political view and will onto forces (Emsley, 2021).</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nine </a:t>
            </a:r>
            <a:r>
              <a:rPr lang="en-GB" sz="1200" kern="1200" dirty="0" err="1">
                <a:solidFill>
                  <a:schemeClr val="tx1"/>
                </a:solidFill>
                <a:effectLst/>
                <a:latin typeface="+mn-lt"/>
                <a:ea typeface="+mn-ea"/>
                <a:cs typeface="+mn-cs"/>
              </a:rPr>
              <a:t>Peelian</a:t>
            </a:r>
            <a:r>
              <a:rPr lang="en-GB" sz="1200" kern="1200" dirty="0">
                <a:solidFill>
                  <a:schemeClr val="tx1"/>
                </a:solidFill>
                <a:effectLst/>
                <a:latin typeface="+mn-lt"/>
                <a:ea typeface="+mn-ea"/>
                <a:cs typeface="+mn-cs"/>
              </a:rPr>
              <a:t> Principles raised by Robert Peel, were written 100 years after they were first conceived.   Policing believes itself to be ‘cloaked in a mystical aura’ of been politically neutral.   However, the author suggests this is an aspiration rather than a reality.  </a:t>
            </a:r>
          </a:p>
          <a:p>
            <a:endParaRPr lang="en-GB" dirty="0"/>
          </a:p>
        </p:txBody>
      </p:sp>
      <p:sp>
        <p:nvSpPr>
          <p:cNvPr id="4" name="Slide Number Placeholder 3"/>
          <p:cNvSpPr>
            <a:spLocks noGrp="1"/>
          </p:cNvSpPr>
          <p:nvPr>
            <p:ph type="sldNum" sz="quarter" idx="5"/>
          </p:nvPr>
        </p:nvSpPr>
        <p:spPr/>
        <p:txBody>
          <a:bodyPr/>
          <a:lstStyle/>
          <a:p>
            <a:fld id="{17E21783-5526-417D-BDA4-ADB0DF0A52E8}" type="slidenum">
              <a:rPr lang="en-GB" smtClean="0"/>
              <a:t>3</a:t>
            </a:fld>
            <a:endParaRPr lang="en-GB"/>
          </a:p>
        </p:txBody>
      </p:sp>
    </p:spTree>
    <p:extLst>
      <p:ext uri="{BB962C8B-B14F-4D97-AF65-F5344CB8AC3E}">
        <p14:creationId xmlns:p14="http://schemas.microsoft.com/office/powerpoint/2010/main" val="1104252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Tripartite structure and Thatcherism </a:t>
            </a:r>
          </a:p>
          <a:p>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Police Act 1964 brought into place the Tripartite structure with accountability via the Police Authorities.  With the control of policing ultimately with the Home Secretary via the Home Office (Home Office, 1964).</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Society was moving forwards as was politics – policing was seen as a contributor to the free market and strong state ideology.   Rising community tensions in the 1980s following the London Riots of the 1980’s raised a recommendation for Police Consultative Committees by (Scarman, 1981).  These committees were partially successful in been accountable and engaged but were criticised by Bull and Strata, (1995) as been selective in members to the committees.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Engagement via moving of police resources to create such roles as Neighbourhood watch Schemes and School Liaison Officers began to happen within forces as a response.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Morgan Report outlined the first documented government thought process and movement towards a multi-agency approach…This were a concept idea for Community Safety Partnerships that followed in 1998 (Home Office, 1991)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Rising Crime linked by Johnston (1992) the ideology of the ‘free market and strong state’ had a part to play in rising crime.    The hard policing ethos set during the Conservative Police Reform White Paper of 1993 (Home Office, 1993) was beginning show its weaknesses.   The response was to begin to develop connections and engagements in communities through Community Teams.  This continued community engagement was reaffirmed by the National Police Chiefs Council NNPCC (2024), stating the policing should be a balance, which the author agrees with. </a:t>
            </a:r>
          </a:p>
          <a:p>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Increasing crime rates as a response to Scarman, Poll tax riots and economic depravity within communities brought about Neighbourhood Policing Models that forces responded and evolved to meet local needs (The Police Foundation, 2015)</a:t>
            </a:r>
          </a:p>
          <a:p>
            <a:endParaRPr lang="en-GB" dirty="0"/>
          </a:p>
        </p:txBody>
      </p:sp>
      <p:sp>
        <p:nvSpPr>
          <p:cNvPr id="4" name="Slide Number Placeholder 3"/>
          <p:cNvSpPr>
            <a:spLocks noGrp="1"/>
          </p:cNvSpPr>
          <p:nvPr>
            <p:ph type="sldNum" sz="quarter" idx="5"/>
          </p:nvPr>
        </p:nvSpPr>
        <p:spPr/>
        <p:txBody>
          <a:bodyPr/>
          <a:lstStyle/>
          <a:p>
            <a:fld id="{17E21783-5526-417D-BDA4-ADB0DF0A52E8}" type="slidenum">
              <a:rPr lang="en-GB" smtClean="0"/>
              <a:t>4</a:t>
            </a:fld>
            <a:endParaRPr lang="en-GB"/>
          </a:p>
        </p:txBody>
      </p:sp>
    </p:spTree>
    <p:extLst>
      <p:ext uri="{BB962C8B-B14F-4D97-AF65-F5344CB8AC3E}">
        <p14:creationId xmlns:p14="http://schemas.microsoft.com/office/powerpoint/2010/main" val="3354971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Centralisation </a:t>
            </a:r>
          </a:p>
          <a:p>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1997 New Labour Manifesto ‘Tough on Crime, Tough on the causes of crime’.  Politically influenced policing before taking office.  The author believes this was a significant step towards centralisation (UK Parliament, 2010). </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Introduction of New legislation in the form of the Crime and Disorder Act 1998 (Home Office, 1998) brought about statutory working  together across LA, Police, Health, Probation and Fire (Home Office, 2024).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Police Reform Act created National Policing Plans, compelling forces to produce plans and exerting total control over the creation of Police Community Support Officers (PCSOs).   PCSO’s role brought about a change in policing at the local and regional level.  The positives of the role are engagement, small things (i.e. home visits) , making people feel safe (no quantifiable).  The negatives include seen as lacking powers and ability to exert themselves within communities.   </a:t>
            </a:r>
          </a:p>
          <a:p>
            <a:pPr marL="171450" lvl="0" indent="-171450">
              <a:buFont typeface="Courier New" panose="02070309020205020404" pitchFamily="49" charset="0"/>
              <a:buChar char="o"/>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centralised approach has not been without criticism as it is seen by Jones and Newburn (2007) as undermining police forces ability to respond within communities.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With the publication of Policing: Building Safer Communities Together (UK Parliament, 2003), Operational independence replaced was replaced with Operational responsibility eroding Chief Constables control.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Through the legislation and reporting back mechanism control over forces was enhanced.  This combined with the erosion of Chief Constables control moved policing impartiality further away than it had even been.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lvl="2"/>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7E21783-5526-417D-BDA4-ADB0DF0A52E8}" type="slidenum">
              <a:rPr lang="en-GB" smtClean="0"/>
              <a:t>5</a:t>
            </a:fld>
            <a:endParaRPr lang="en-GB"/>
          </a:p>
        </p:txBody>
      </p:sp>
    </p:spTree>
    <p:extLst>
      <p:ext uri="{BB962C8B-B14F-4D97-AF65-F5344CB8AC3E}">
        <p14:creationId xmlns:p14="http://schemas.microsoft.com/office/powerpoint/2010/main" val="724738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Police and Crime Commissioners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With the creation of PCC role in 2010 via the Police Reform and Social Responsibility Act change of direction of police accountability and engagement.  The Conservatives had liked the idea pre the 2010 election and when a Coalition Government was formed replicated the ideas developed in the United States.</a:t>
            </a:r>
          </a:p>
          <a:p>
            <a:pPr lvl="0"/>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PCCS remit of policing accountability and engagement with communities across the force region.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Police and Crime Plans are a core part of the legislation (Humberside Police and Crime Commissioner, 2024).  However, the author suggests political influence could sway resource allocation.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There is an ongoing debate into the role of the PCC  </a:t>
            </a:r>
          </a:p>
          <a:p>
            <a:r>
              <a:rPr lang="en-GB" sz="1200" kern="1200" dirty="0">
                <a:solidFill>
                  <a:schemeClr val="tx1"/>
                </a:solidFill>
                <a:effectLst/>
                <a:latin typeface="+mn-lt"/>
                <a:ea typeface="+mn-ea"/>
                <a:cs typeface="+mn-cs"/>
              </a:rPr>
              <a:t> </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Do not have strong accountability mechanism (Police and Crime panels have no powers to remove a PCC below a 2 yr custodial sentence imposed on the PCC).</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Further erosion of police impartiality V improving public confidence by engagement with communities.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a PCC stands on a political party ticket this makes them political (Mawby and Smith, 2016) because of this control of the direction of policing and Chief Constables (Association of Police and Crime Commissioners, 2025).</a:t>
            </a:r>
          </a:p>
          <a:p>
            <a:endParaRPr lang="en-GB" dirty="0"/>
          </a:p>
        </p:txBody>
      </p:sp>
      <p:sp>
        <p:nvSpPr>
          <p:cNvPr id="4" name="Slide Number Placeholder 3"/>
          <p:cNvSpPr>
            <a:spLocks noGrp="1"/>
          </p:cNvSpPr>
          <p:nvPr>
            <p:ph type="sldNum" sz="quarter" idx="5"/>
          </p:nvPr>
        </p:nvSpPr>
        <p:spPr/>
        <p:txBody>
          <a:bodyPr/>
          <a:lstStyle/>
          <a:p>
            <a:fld id="{17E21783-5526-417D-BDA4-ADB0DF0A52E8}" type="slidenum">
              <a:rPr lang="en-GB" smtClean="0"/>
              <a:t>6</a:t>
            </a:fld>
            <a:endParaRPr lang="en-GB"/>
          </a:p>
        </p:txBody>
      </p:sp>
    </p:spTree>
    <p:extLst>
      <p:ext uri="{BB962C8B-B14F-4D97-AF65-F5344CB8AC3E}">
        <p14:creationId xmlns:p14="http://schemas.microsoft.com/office/powerpoint/2010/main" val="1351472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Engagement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At the national level government and CoP have both commented that engagement is a key part of policing (Home Office, 2024) (National Office of Statistics, 2025).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There is much evidence that policing engagement within communities required to maintain and develop relationship  (Bradford and Jackson, 2011)</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Engagement tools at a national level are limited in scope and described as technocratic (Loader and Mulcahy, 2023)</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Neighbourhood Policing Guarantee directs policing resources into specific areas – The authors view this is made up initiative without an evidence base or aligned with policing pressures and priorities (Home Office, 2025).</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At the regional level engagement is via the PCC with the Police and Crime Plan representing the publics priorities for policing (Chambers, 2017).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At the local level the foundation of visible and accessible policing is consistently via Neighbourhood Policing Teams.   Driven via the Community Safety Partnerships.  Arguments for and against this model from the era of austerity through to today.  Positives include talked about engagement, political and statutory involvement (Bradford et al., 2024).  Some of the negatives include cost with the Home Office (2013) sighted this as a pressure for forces.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laid out by Bradford and Jackson (2011) the importance of been present in communities (This is pre black lives matter, Covid and riots of 2024).  </a:t>
            </a:r>
          </a:p>
          <a:p>
            <a:endParaRPr lang="en-GB" dirty="0"/>
          </a:p>
        </p:txBody>
      </p:sp>
      <p:sp>
        <p:nvSpPr>
          <p:cNvPr id="4" name="Slide Number Placeholder 3"/>
          <p:cNvSpPr>
            <a:spLocks noGrp="1"/>
          </p:cNvSpPr>
          <p:nvPr>
            <p:ph type="sldNum" sz="quarter" idx="5"/>
          </p:nvPr>
        </p:nvSpPr>
        <p:spPr/>
        <p:txBody>
          <a:bodyPr/>
          <a:lstStyle/>
          <a:p>
            <a:fld id="{17E21783-5526-417D-BDA4-ADB0DF0A52E8}" type="slidenum">
              <a:rPr lang="en-GB" smtClean="0"/>
              <a:t>7</a:t>
            </a:fld>
            <a:endParaRPr lang="en-GB"/>
          </a:p>
        </p:txBody>
      </p:sp>
    </p:spTree>
    <p:extLst>
      <p:ext uri="{BB962C8B-B14F-4D97-AF65-F5344CB8AC3E}">
        <p14:creationId xmlns:p14="http://schemas.microsoft.com/office/powerpoint/2010/main" val="1235272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future of Policial influence on Policing </a:t>
            </a:r>
          </a:p>
          <a:p>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slide covers the authors future considerations beyond the authors report.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Digital and Technological Engagement will become more prevalent as the continued move towards online reporting and AI assisted triage systems.   Rowe and O’Neill (2021) argue its was becoming embedded in 2021 and could erode community trust as a loss of human interaction.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Problem Oriented policing will be limited in scope due to financial pressures across policing, this will be a challenging environment to maintain community based officers (Bradford and Jackson, 2011).</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Restoring Trust and Confidence with tools such as use of Body Worn Video / use of force scrutiny panels to show transparency.  Openness and transparency to maintain cooperation.  Reputational damage lingers  </a:t>
            </a:r>
            <a:r>
              <a:rPr lang="en-US" sz="1200" kern="1200" dirty="0">
                <a:solidFill>
                  <a:schemeClr val="tx1"/>
                </a:solidFill>
                <a:effectLst/>
                <a:latin typeface="+mn-lt"/>
                <a:ea typeface="+mn-ea"/>
                <a:cs typeface="+mn-cs"/>
              </a:rPr>
              <a:t>(Bradford and Jackson, 2024)</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Inclusion and Representation – Recruiting quality officers and officers the reflect communities.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Multi Agency resilience and joint governance – where overlap means there is an interest in working together i.e. Mental Health / Community Risks / PCC office (Jones and Lister, 2019). add</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17E21783-5526-417D-BDA4-ADB0DF0A52E8}" type="slidenum">
              <a:rPr lang="en-GB" smtClean="0"/>
              <a:t>8</a:t>
            </a:fld>
            <a:endParaRPr lang="en-GB"/>
          </a:p>
        </p:txBody>
      </p:sp>
    </p:spTree>
    <p:extLst>
      <p:ext uri="{BB962C8B-B14F-4D97-AF65-F5344CB8AC3E}">
        <p14:creationId xmlns:p14="http://schemas.microsoft.com/office/powerpoint/2010/main" val="3004334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Summary </a:t>
            </a:r>
          </a:p>
          <a:p>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Policing accountability was stable until the 1980’s, as a reaction to evolving community needs a change in use of police resources began with the aim of reconnecting with communities.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New Labour stifled policing independence with legislation and reporting mechanisms to the Home Office.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PCC’s role has strengths and weaknesses but does allow for engagement with a direct official.  Scrutiny, oversight and resource allocation is to a greater or lesser extent Politically influenced. Which creates and oxymoron of policing been impartial.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Engagement at the national level is robotic.  Regional level is mainly via PCC, Local level policing is heavily engaged with communities via Community Safety Partnerships, policing models and presence.  </a:t>
            </a:r>
          </a:p>
          <a:p>
            <a:pPr lvl="0"/>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author makes the case Policing has always been under the control of politicians. Policing is a tool of the state and is intertwined with politics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7E21783-5526-417D-BDA4-ADB0DF0A52E8}" type="slidenum">
              <a:rPr lang="en-GB" smtClean="0"/>
              <a:t>9</a:t>
            </a:fld>
            <a:endParaRPr lang="en-GB"/>
          </a:p>
        </p:txBody>
      </p:sp>
    </p:spTree>
    <p:extLst>
      <p:ext uri="{BB962C8B-B14F-4D97-AF65-F5344CB8AC3E}">
        <p14:creationId xmlns:p14="http://schemas.microsoft.com/office/powerpoint/2010/main" val="1070790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F501CD6-56C7-4643-80C4-3A72B3C1BD82}" type="datetime1">
              <a:rPr lang="en-GB" smtClean="0"/>
              <a:t>29/07/2025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6A68222C-0279-4CAE-838B-6D4737E1303B}"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4859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D92068-A1DF-4BFE-BF4D-DF30F76FEFE5}" type="datetime1">
              <a:rPr lang="en-GB" smtClean="0"/>
              <a:t>29/07/2025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68222C-0279-4CAE-838B-6D4737E1303B}"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3154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2B4EDF2-732B-4BA2-96A5-B9799249CA5B}" type="datetime1">
              <a:rPr lang="en-GB" smtClean="0"/>
              <a:t>29/07/2025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68222C-0279-4CAE-838B-6D4737E1303B}"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6780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E923408-6ED4-41C8-81AB-7529F056C231}" type="datetime1">
              <a:rPr lang="en-GB" smtClean="0"/>
              <a:t>29/07/2025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68222C-0279-4CAE-838B-6D4737E1303B}"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4800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9CA6465-3B62-437D-A1EA-DE48A9254610}" type="datetime1">
              <a:rPr lang="en-GB" smtClean="0"/>
              <a:t>29/07/2025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68222C-0279-4CAE-838B-6D4737E1303B}"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6893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6AC348A-E0AF-4A42-9550-9E3C07C4776D}" type="datetime1">
              <a:rPr lang="en-GB" smtClean="0"/>
              <a:t>29/07/2025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68222C-0279-4CAE-838B-6D4737E1303B}"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2121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2416BF-F088-40EB-A282-40DA985F9251}" type="datetime1">
              <a:rPr lang="en-GB" smtClean="0"/>
              <a:t>29/07/2025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4023882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16BB77E-BB65-4CDA-9EEC-AF5F462292DA}" type="datetime1">
              <a:rPr lang="en-GB" smtClean="0"/>
              <a:t>29/07/2025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68222C-0279-4CAE-838B-6D4737E1303B}"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6290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3DD60BC-1BD3-450B-9AFE-81E8ADCA5394}" type="datetime1">
              <a:rPr lang="en-GB" smtClean="0"/>
              <a:t>29/07/2025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6A68222C-0279-4CAE-838B-6D4737E1303B}"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64480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7CDA6A-4564-4AAB-963D-DD431F8F553F}" type="datetime1">
              <a:rPr lang="en-GB" smtClean="0"/>
              <a:t>29/07/2025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68222C-0279-4CAE-838B-6D4737E1303B}"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6596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6158B5C-BBF9-4646-A5EC-FEC12F6EBCD1}" type="datetime1">
              <a:rPr lang="en-GB" smtClean="0"/>
              <a:t>29/07/2025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68222C-0279-4CAE-838B-6D4737E1303B}"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00507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3CB5A2E-3812-49C4-A344-96898B9545FB}" type="datetime1">
              <a:rPr lang="en-GB" smtClean="0"/>
              <a:t>29/07/2025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A68222C-0279-4CAE-838B-6D4737E1303B}"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3501398"/>
      </p:ext>
    </p:extLst>
  </p:cSld>
  <p:clrMap bg1="lt1" tx1="dk1" bg2="lt2" tx2="dk2" accent1="accent1" accent2="accent2" accent3="accent3" accent4="accent4" accent5="accent5" accent6="accent6" hlink="hlink" folHlink="folHlink"/>
  <p:sldLayoutIdLst>
    <p:sldLayoutId id="2147484018" r:id="rId1"/>
    <p:sldLayoutId id="2147484019" r:id="rId2"/>
    <p:sldLayoutId id="2147484020" r:id="rId3"/>
    <p:sldLayoutId id="2147484021" r:id="rId4"/>
    <p:sldLayoutId id="2147484022" r:id="rId5"/>
    <p:sldLayoutId id="2147484023" r:id="rId6"/>
    <p:sldLayoutId id="2147484024" r:id="rId7"/>
    <p:sldLayoutId id="2147484025" r:id="rId8"/>
    <p:sldLayoutId id="2147484026" r:id="rId9"/>
    <p:sldLayoutId id="2147484027" r:id="rId10"/>
    <p:sldLayoutId id="2147484028"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chatgpt.com/c/688" TargetMode="External"/><Relationship Id="rId3" Type="http://schemas.openxmlformats.org/officeDocument/2006/relationships/hyperlink" Target="https://core.ac.uk/download/pdf/17279.pdf" TargetMode="External"/><Relationship Id="rId7" Type="http://schemas.openxmlformats.org/officeDocument/2006/relationships/hyperlink" Target="https://orca.cardiff.ac.uk/id/eprint/103230/" TargetMode="External"/><Relationship Id="rId2" Type="http://schemas.openxmlformats.org/officeDocument/2006/relationships/hyperlink" Target="https://www.apccs.police.uk/role-of-the-pcc/" TargetMode="External"/><Relationship Id="rId1" Type="http://schemas.openxmlformats.org/officeDocument/2006/relationships/slideLayout" Target="../slideLayouts/slideLayout2.xml"/><Relationship Id="rId6" Type="http://schemas.openxmlformats.org/officeDocument/2006/relationships/hyperlink" Target="https://british-police-history.uk/f/hull-city-album" TargetMode="External"/><Relationship Id="rId5" Type="http://schemas.openxmlformats.org/officeDocument/2006/relationships/hyperlink" Target="https://vulnerabilitypolicing.org.uk/wp-content/uploads/sites/133/2024/11/Do-people-think-police-are-meeting-minimum-standards-of-service-delivery-report.pdf" TargetMode="External"/><Relationship Id="rId4" Type="http://schemas.openxmlformats.org/officeDocument/2006/relationships/hyperlink" Target="https://onlinelibrary.wiley.com/doi/full/10.1111/1467-923X.13424" TargetMode="External"/><Relationship Id="rId9" Type="http://schemas.openxmlformats.org/officeDocument/2006/relationships/hyperlink" Target="https://books.google.co.uk/books?hl=en&amp;lr=&amp;id=BUJFAQAAQBAJ&amp;oi=fnd&amp;pg=PP1&amp;ots=-dOZZd-kfi&amp;sig=oKm7TAUPFPfhAvYSMZhqhzwZvCI&amp;redir_esc=y#v=onepage&amp;q&amp;f=false"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gov.uk/government/publications/community-safety-partnerships/community-safety-partnerships" TargetMode="External"/><Relationship Id="rId3" Type="http://schemas.openxmlformats.org/officeDocument/2006/relationships/hyperlink" Target="https://ifind.swan.ac.uk/permalink/44WHELF_SWA/1jlslid/alma995082613402417" TargetMode="External"/><Relationship Id="rId7" Type="http://schemas.openxmlformats.org/officeDocument/2006/relationships/hyperlink" Target="https://www.gov.uk/government/consultations/strengthening-the-law-enforcement-response-to-serious-and-organised-crime/consultation-document-accessible#:~:text=and%20Wales%20only.-,Introduction,the%20risk%20that%20they%20pose.&amp;text=2.,the%20Criminal%20Just" TargetMode="External"/><Relationship Id="rId12" Type="http://schemas.openxmlformats.org/officeDocument/2006/relationships/hyperlink" Target="https://www.police-foundation.org.uk/wp-content/uploads/2017/06/neighbourhood_policing_past_present_future.pdf" TargetMode="External"/><Relationship Id="rId2" Type="http://schemas.openxmlformats.org/officeDocument/2006/relationships/hyperlink" Target="https://books.google.co.uk/books?hl=en&amp;lr=&amp;id=BUJFAQAAQBAJ&amp;oi=fnd&amp;pg=PP1&amp;ots=-dOZZd-kfi&amp;sig=oKm7TAUPFPfhAvYSMZhqhzwZvCI&amp;redir_esc=y#v=onepage&amp;q&amp;f=false" TargetMode="External"/><Relationship Id="rId1" Type="http://schemas.openxmlformats.org/officeDocument/2006/relationships/slideLayout" Target="../slideLayouts/slideLayout2.xml"/><Relationship Id="rId6" Type="http://schemas.openxmlformats.org/officeDocument/2006/relationships/hyperlink" Target="https://d1wqtxts1xzle7.cloudfront.net/84879923/Community_engagement_lessons-libre.pdf?1650924673=&amp;response-content-disposition=inline%3B+filename%3DGenoa_1340_1620_Early_Development_of_Mar.pdf&amp;Expires=1753017799&amp;Signature=P5ow4UsQzoJ0tUxvhdKASl2BeoHd~NYXa" TargetMode="External"/><Relationship Id="rId11" Type="http://schemas.openxmlformats.org/officeDocument/2006/relationships/hyperlink" Target="https://discovery.nationalarchives.gov.uk/details/r/C14919455" TargetMode="External"/><Relationship Id="rId5" Type="http://schemas.openxmlformats.org/officeDocument/2006/relationships/hyperlink" Target="https://www.legislation.gov.uk/ukpga/1998/37/contents" TargetMode="External"/><Relationship Id="rId10" Type="http://schemas.openxmlformats.org/officeDocument/2006/relationships/hyperlink" Target="https://www.gov.uk/government/publications/neighbourhood-policing-guarantee-performance-framework" TargetMode="External"/><Relationship Id="rId4" Type="http://schemas.openxmlformats.org/officeDocument/2006/relationships/hyperlink" Target="https://assets.publishing.service.gov.uk/media/5a7b7d9240f0b645ba3c4ac5/2281.pdf" TargetMode="External"/><Relationship Id="rId9" Type="http://schemas.openxmlformats.org/officeDocument/2006/relationships/hyperlink" Target="https://www.gov.uk/government/publications/neighbourhood-policing-grant-allocations-and-projections-2025-to-2026#:~:text=As%20set%20out%20at%20the,the%20end%20of%20this%20Parliament."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publications.parliament.uk/pa/cm200910/cmselect/cmhaff/242/24205.htm" TargetMode="External"/><Relationship Id="rId2" Type="http://schemas.openxmlformats.org/officeDocument/2006/relationships/hyperlink" Target="https://publications.parliament.uk/pa/cm200405/cmselect/cmhaff/370/37004.htm" TargetMode="External"/><Relationship Id="rId1" Type="http://schemas.openxmlformats.org/officeDocument/2006/relationships/slideLayout" Target="../slideLayouts/slideLayout2.xml"/><Relationship Id="rId5" Type="http://schemas.openxmlformats.org/officeDocument/2006/relationships/hyperlink" Target="https://www.police-foundation.org.uk/wp-content/uploads/2017/06/neighbourhood_policing_past_present_future.pdf" TargetMode="External"/><Relationship Id="rId4" Type="http://schemas.openxmlformats.org/officeDocument/2006/relationships/hyperlink" Target="https://discovery.nationalarchives.gov.uk/details/r/C149194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3" name="Rectangle 72">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715EA-38E0-E26F-1DA4-FDF319CE75C6}"/>
              </a:ext>
            </a:extLst>
          </p:cNvPr>
          <p:cNvSpPr>
            <a:spLocks noGrp="1"/>
          </p:cNvSpPr>
          <p:nvPr>
            <p:ph type="ctrTitle"/>
          </p:nvPr>
        </p:nvSpPr>
        <p:spPr>
          <a:xfrm>
            <a:off x="1557071" y="1584552"/>
            <a:ext cx="9099255" cy="2854098"/>
          </a:xfrm>
        </p:spPr>
        <p:txBody>
          <a:bodyPr anchor="ctr">
            <a:noAutofit/>
          </a:bodyPr>
          <a:lstStyle/>
          <a:p>
            <a:pPr algn="ctr"/>
            <a:r>
              <a:rPr lang="en-GB" sz="2400" b="1" cap="none" dirty="0">
                <a:solidFill>
                  <a:srgbClr val="454545"/>
                </a:solidFill>
                <a:latin typeface="+mn-lt"/>
              </a:rPr>
              <a:t>Policing and the political landscape (BMPO7003D)</a:t>
            </a:r>
            <a:br>
              <a:rPr lang="en-GB" sz="2400" b="1" cap="none" dirty="0">
                <a:solidFill>
                  <a:srgbClr val="454545"/>
                </a:solidFill>
                <a:latin typeface="+mn-lt"/>
              </a:rPr>
            </a:br>
            <a:br>
              <a:rPr lang="en-GB" sz="2400" cap="none" dirty="0">
                <a:solidFill>
                  <a:srgbClr val="454545"/>
                </a:solidFill>
                <a:latin typeface="+mn-lt"/>
              </a:rPr>
            </a:br>
            <a:r>
              <a:rPr lang="en-GB" sz="2400" cap="none" dirty="0">
                <a:solidFill>
                  <a:srgbClr val="454545"/>
                </a:solidFill>
                <a:latin typeface="+mn-lt"/>
              </a:rPr>
              <a:t>Presentation on the complex interplay between political influence, policing priorities, and public engagement at a national, regional, and local level</a:t>
            </a:r>
            <a:br>
              <a:rPr lang="en-GB" sz="2400" dirty="0">
                <a:solidFill>
                  <a:srgbClr val="454545"/>
                </a:solidFill>
                <a:latin typeface="+mn-lt"/>
              </a:rPr>
            </a:br>
            <a:br>
              <a:rPr lang="en-GB" sz="2400" dirty="0">
                <a:solidFill>
                  <a:srgbClr val="454545"/>
                </a:solidFill>
                <a:latin typeface="+mn-lt"/>
              </a:rPr>
            </a:br>
            <a:r>
              <a:rPr lang="en-GB" sz="2400" cap="none" dirty="0">
                <a:solidFill>
                  <a:srgbClr val="454545"/>
                </a:solidFill>
                <a:latin typeface="+mn-lt"/>
              </a:rPr>
              <a:t>Student Name: Owen Stafford </a:t>
            </a:r>
            <a:br>
              <a:rPr lang="en-GB" sz="2400" cap="none" dirty="0">
                <a:solidFill>
                  <a:srgbClr val="454545"/>
                </a:solidFill>
                <a:latin typeface="+mn-lt"/>
              </a:rPr>
            </a:br>
            <a:br>
              <a:rPr lang="en-GB" sz="2400" cap="none" dirty="0">
                <a:solidFill>
                  <a:srgbClr val="454545"/>
                </a:solidFill>
                <a:latin typeface="+mn-lt"/>
              </a:rPr>
            </a:br>
            <a:r>
              <a:rPr lang="en-GB" sz="2400" cap="none" dirty="0">
                <a:solidFill>
                  <a:srgbClr val="454545"/>
                </a:solidFill>
                <a:latin typeface="+mn-lt"/>
              </a:rPr>
              <a:t>Student Number: 2327196</a:t>
            </a:r>
            <a:endParaRPr lang="en-GB" sz="2400" dirty="0">
              <a:solidFill>
                <a:srgbClr val="454545"/>
              </a:solidFill>
              <a:latin typeface="+mn-lt"/>
            </a:endParaRPr>
          </a:p>
        </p:txBody>
      </p:sp>
      <p:pic>
        <p:nvPicPr>
          <p:cNvPr id="76" name="Picture 75">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7" name="Straight Connector 76">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50727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D2193-3286-B5AE-F0A8-C0B4223F577F}"/>
              </a:ext>
            </a:extLst>
          </p:cNvPr>
          <p:cNvSpPr>
            <a:spLocks noGrp="1"/>
          </p:cNvSpPr>
          <p:nvPr>
            <p:ph type="title"/>
          </p:nvPr>
        </p:nvSpPr>
        <p:spPr/>
        <p:txBody>
          <a:bodyPr/>
          <a:lstStyle/>
          <a:p>
            <a:r>
              <a:rPr lang="en-GB" cap="none" dirty="0"/>
              <a:t>Contents</a:t>
            </a:r>
          </a:p>
        </p:txBody>
      </p:sp>
      <p:sp>
        <p:nvSpPr>
          <p:cNvPr id="3" name="Content Placeholder 2">
            <a:extLst>
              <a:ext uri="{FF2B5EF4-FFF2-40B4-BE49-F238E27FC236}">
                <a16:creationId xmlns:a16="http://schemas.microsoft.com/office/drawing/2014/main" id="{280F0002-4BB5-EC90-973C-0B34945BA2D5}"/>
              </a:ext>
            </a:extLst>
          </p:cNvPr>
          <p:cNvSpPr>
            <a:spLocks noGrp="1"/>
          </p:cNvSpPr>
          <p:nvPr>
            <p:ph idx="1"/>
          </p:nvPr>
        </p:nvSpPr>
        <p:spPr/>
        <p:txBody>
          <a:bodyPr/>
          <a:lstStyle/>
          <a:p>
            <a:r>
              <a:rPr lang="en-GB" dirty="0"/>
              <a:t>Historical perspective and Policing Institutions</a:t>
            </a:r>
          </a:p>
          <a:p>
            <a:r>
              <a:rPr lang="en-GB" dirty="0"/>
              <a:t>Centralisation </a:t>
            </a:r>
          </a:p>
          <a:p>
            <a:r>
              <a:rPr lang="en-GB" dirty="0"/>
              <a:t>Tripartite structure and Thatcherism</a:t>
            </a:r>
          </a:p>
          <a:p>
            <a:r>
              <a:rPr lang="en-GB" dirty="0"/>
              <a:t>Police and Crime Commissioners</a:t>
            </a:r>
          </a:p>
          <a:p>
            <a:r>
              <a:rPr lang="en-GB" dirty="0"/>
              <a:t>Engagement at National, Regional and Local level </a:t>
            </a:r>
          </a:p>
          <a:p>
            <a:r>
              <a:rPr lang="en-GB" dirty="0"/>
              <a:t>The future of political influence on Policing</a:t>
            </a:r>
          </a:p>
          <a:p>
            <a:r>
              <a:rPr lang="en-GB" dirty="0"/>
              <a:t>Summary </a:t>
            </a:r>
          </a:p>
        </p:txBody>
      </p:sp>
    </p:spTree>
    <p:extLst>
      <p:ext uri="{BB962C8B-B14F-4D97-AF65-F5344CB8AC3E}">
        <p14:creationId xmlns:p14="http://schemas.microsoft.com/office/powerpoint/2010/main" val="2488455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F895F5A6-016E-4BA7-92AD-4B5336459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 name="Straight Connector 40">
            <a:extLst>
              <a:ext uri="{FF2B5EF4-FFF2-40B4-BE49-F238E27FC236}">
                <a16:creationId xmlns:a16="http://schemas.microsoft.com/office/drawing/2014/main" id="{890BBCF2-840E-4986-A89E-853FC56E8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D82BD7A-5674-3118-A2BE-E404AD473F2E}"/>
              </a:ext>
            </a:extLst>
          </p:cNvPr>
          <p:cNvSpPr>
            <a:spLocks noGrp="1"/>
          </p:cNvSpPr>
          <p:nvPr>
            <p:ph type="title"/>
          </p:nvPr>
        </p:nvSpPr>
        <p:spPr>
          <a:xfrm>
            <a:off x="356839" y="409254"/>
            <a:ext cx="6645097" cy="1049235"/>
          </a:xfrm>
        </p:spPr>
        <p:txBody>
          <a:bodyPr>
            <a:normAutofit/>
          </a:bodyPr>
          <a:lstStyle/>
          <a:p>
            <a:pPr algn="ctr"/>
            <a:r>
              <a:rPr lang="en-GB" cap="none" dirty="0">
                <a:latin typeface="Calibri" panose="020F0502020204030204" pitchFamily="34" charset="0"/>
                <a:cs typeface="Calibri" panose="020F0502020204030204" pitchFamily="34" charset="0"/>
              </a:rPr>
              <a:t>Historical perspective and </a:t>
            </a:r>
            <a:br>
              <a:rPr lang="en-GB" cap="none" dirty="0">
                <a:latin typeface="Calibri" panose="020F0502020204030204" pitchFamily="34" charset="0"/>
                <a:cs typeface="Calibri" panose="020F0502020204030204" pitchFamily="34" charset="0"/>
              </a:rPr>
            </a:br>
            <a:r>
              <a:rPr lang="en-GB" cap="none" dirty="0">
                <a:latin typeface="Calibri" panose="020F0502020204030204" pitchFamily="34" charset="0"/>
                <a:cs typeface="Calibri" panose="020F0502020204030204" pitchFamily="34" charset="0"/>
              </a:rPr>
              <a:t>Policing Institutions </a:t>
            </a:r>
          </a:p>
        </p:txBody>
      </p:sp>
      <p:sp>
        <p:nvSpPr>
          <p:cNvPr id="43" name="Rectangle 42">
            <a:extLst>
              <a:ext uri="{FF2B5EF4-FFF2-40B4-BE49-F238E27FC236}">
                <a16:creationId xmlns:a16="http://schemas.microsoft.com/office/drawing/2014/main" id="{ED94C544-92F7-4569-9FE8-7C22E9F45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45" name="Group 44">
            <a:extLst>
              <a:ext uri="{FF2B5EF4-FFF2-40B4-BE49-F238E27FC236}">
                <a16:creationId xmlns:a16="http://schemas.microsoft.com/office/drawing/2014/main" id="{9C86C917-BD82-4D52-B9D5-2DF386CDB5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46" name="Rectangle 45">
              <a:extLst>
                <a:ext uri="{FF2B5EF4-FFF2-40B4-BE49-F238E27FC236}">
                  <a16:creationId xmlns:a16="http://schemas.microsoft.com/office/drawing/2014/main" id="{B71EF40D-8A1B-4894-BDAC-612BE4E6A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310A140B-6525-4E8A-9017-36479900B5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1" name="Picture 20">
            <a:extLst>
              <a:ext uri="{FF2B5EF4-FFF2-40B4-BE49-F238E27FC236}">
                <a16:creationId xmlns:a16="http://schemas.microsoft.com/office/drawing/2014/main" id="{52EA4B11-27AC-F898-7D73-BD90493ED183}"/>
              </a:ext>
            </a:extLst>
          </p:cNvPr>
          <p:cNvPicPr>
            <a:picLocks noChangeAspect="1"/>
          </p:cNvPicPr>
          <p:nvPr/>
        </p:nvPicPr>
        <p:blipFill>
          <a:blip r:embed="rId3"/>
          <a:srcRect l="11941" r="6242" b="5"/>
          <a:stretch>
            <a:fillRect/>
          </a:stretch>
        </p:blipFill>
        <p:spPr>
          <a:xfrm>
            <a:off x="8009378" y="993013"/>
            <a:ext cx="3033472" cy="1603474"/>
          </a:xfrm>
          <a:prstGeom prst="rect">
            <a:avLst/>
          </a:prstGeom>
        </p:spPr>
      </p:pic>
      <p:pic>
        <p:nvPicPr>
          <p:cNvPr id="32" name="Content Placeholder 31">
            <a:extLst>
              <a:ext uri="{FF2B5EF4-FFF2-40B4-BE49-F238E27FC236}">
                <a16:creationId xmlns:a16="http://schemas.microsoft.com/office/drawing/2014/main" id="{BB815C1D-ABAC-055D-2BFD-EFC7768C9CB5}"/>
              </a:ext>
            </a:extLst>
          </p:cNvPr>
          <p:cNvPicPr>
            <a:picLocks noChangeAspect="1"/>
          </p:cNvPicPr>
          <p:nvPr/>
        </p:nvPicPr>
        <p:blipFill>
          <a:blip r:embed="rId4"/>
          <a:srcRect l="538" r="6" b="6"/>
          <a:stretch>
            <a:fillRect/>
          </a:stretch>
        </p:blipFill>
        <p:spPr>
          <a:xfrm>
            <a:off x="8016012" y="2761655"/>
            <a:ext cx="3004746" cy="2386583"/>
          </a:xfrm>
          <a:prstGeom prst="rect">
            <a:avLst/>
          </a:prstGeom>
        </p:spPr>
      </p:pic>
      <p:pic>
        <p:nvPicPr>
          <p:cNvPr id="49" name="Picture 48">
            <a:extLst>
              <a:ext uri="{FF2B5EF4-FFF2-40B4-BE49-F238E27FC236}">
                <a16:creationId xmlns:a16="http://schemas.microsoft.com/office/drawing/2014/main" id="{E76E611A-535B-4A82-AE27-8A1F194F0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1" name="Straight Connector 50">
            <a:extLst>
              <a:ext uri="{FF2B5EF4-FFF2-40B4-BE49-F238E27FC236}">
                <a16:creationId xmlns:a16="http://schemas.microsoft.com/office/drawing/2014/main" id="{FDFFEA65-A257-41F9-A35D-DBDD3EAC09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6" name="Content Placeholder 35">
            <a:extLst>
              <a:ext uri="{FF2B5EF4-FFF2-40B4-BE49-F238E27FC236}">
                <a16:creationId xmlns:a16="http://schemas.microsoft.com/office/drawing/2014/main" id="{9FA8F4A3-AF6D-D00A-650D-4F9EE536E869}"/>
              </a:ext>
            </a:extLst>
          </p:cNvPr>
          <p:cNvSpPr>
            <a:spLocks noGrp="1"/>
          </p:cNvSpPr>
          <p:nvPr>
            <p:ph idx="1"/>
          </p:nvPr>
        </p:nvSpPr>
        <p:spPr>
          <a:xfrm>
            <a:off x="702302" y="1458489"/>
            <a:ext cx="6645097" cy="4656561"/>
          </a:xfrm>
        </p:spPr>
        <p:txBody>
          <a:bodyPr>
            <a:normAutofit/>
          </a:bodyPr>
          <a:lstStyle/>
          <a:p>
            <a:endParaRPr lang="en-US" dirty="0"/>
          </a:p>
          <a:p>
            <a:endParaRPr lang="en-US" dirty="0"/>
          </a:p>
        </p:txBody>
      </p:sp>
      <p:sp>
        <p:nvSpPr>
          <p:cNvPr id="5" name="TextBox 4">
            <a:extLst>
              <a:ext uri="{FF2B5EF4-FFF2-40B4-BE49-F238E27FC236}">
                <a16:creationId xmlns:a16="http://schemas.microsoft.com/office/drawing/2014/main" id="{C6098240-647D-0830-B55E-17CE10E5CF32}"/>
              </a:ext>
            </a:extLst>
          </p:cNvPr>
          <p:cNvSpPr txBox="1"/>
          <p:nvPr/>
        </p:nvSpPr>
        <p:spPr>
          <a:xfrm>
            <a:off x="414050" y="2019476"/>
            <a:ext cx="7085968" cy="4278094"/>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word Police.</a:t>
            </a:r>
          </a:p>
          <a:p>
            <a:pPr marL="285750" indent="-285750">
              <a:buFont typeface="Arial" panose="020B0604020202020204" pitchFamily="34" charset="0"/>
              <a:buChar char="•"/>
            </a:pPr>
            <a:r>
              <a:rPr lang="en-GB" sz="2000" dirty="0"/>
              <a:t>Police as a function – much older than modern idea (Rogers, 2016).</a:t>
            </a:r>
          </a:p>
          <a:p>
            <a:pPr marL="285750" indent="-285750">
              <a:buFont typeface="Arial" panose="020B0604020202020204" pitchFamily="34" charset="0"/>
              <a:buChar char="•"/>
            </a:pPr>
            <a:r>
              <a:rPr lang="en-GB" sz="2000" dirty="0"/>
              <a:t>Institutions become political when called upon to enforce a law (Emsley, 2013).</a:t>
            </a:r>
          </a:p>
          <a:p>
            <a:pPr marL="285750" indent="-285750">
              <a:buFont typeface="Arial" panose="020B0604020202020204" pitchFamily="34" charset="0"/>
              <a:buChar char="•"/>
            </a:pPr>
            <a:r>
              <a:rPr lang="en-GB" sz="2000" dirty="0"/>
              <a:t>Early police forces under the control of the secretary of state. </a:t>
            </a:r>
          </a:p>
          <a:p>
            <a:pPr marL="285750" indent="-285750">
              <a:buFont typeface="Arial" panose="020B0604020202020204" pitchFamily="34" charset="0"/>
              <a:buChar char="•"/>
            </a:pPr>
            <a:r>
              <a:rPr lang="en-GB" sz="2000" dirty="0"/>
              <a:t>A cross over with watchmen that were under the control of government and local officials.  </a:t>
            </a:r>
          </a:p>
          <a:p>
            <a:pPr marL="285750" indent="-285750">
              <a:buFont typeface="Arial" panose="020B0604020202020204" pitchFamily="34" charset="0"/>
              <a:buChar char="•"/>
            </a:pPr>
            <a:r>
              <a:rPr lang="en-GB" sz="2000" dirty="0" err="1"/>
              <a:t>Peelian</a:t>
            </a:r>
            <a:r>
              <a:rPr lang="en-GB" sz="2000" dirty="0"/>
              <a:t> principles – heavily referred too but lack understanding of origin.</a:t>
            </a:r>
          </a:p>
          <a:p>
            <a:pPr marL="285750" indent="-285750">
              <a:buFont typeface="Arial" panose="020B0604020202020204" pitchFamily="34" charset="0"/>
              <a:buChar char="•"/>
            </a:pPr>
            <a:endParaRPr lang="en-GB" sz="1400" dirty="0"/>
          </a:p>
          <a:p>
            <a:r>
              <a:rPr lang="en-GB" dirty="0"/>
              <a:t>	</a:t>
            </a:r>
            <a:r>
              <a:rPr lang="en-GB" i="1" dirty="0"/>
              <a:t>‘Policing cloaked itself in a mystical aura of been politically neutral’</a:t>
            </a:r>
          </a:p>
          <a:p>
            <a:pPr lvl="8"/>
            <a:r>
              <a:rPr lang="en-GB" dirty="0"/>
              <a:t>			</a:t>
            </a:r>
            <a:r>
              <a:rPr lang="en-GB" sz="1400" dirty="0"/>
              <a:t>(Brown, 2014)</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8A4F5AD1-D5AE-639F-E8E1-98341710907D}"/>
              </a:ext>
            </a:extLst>
          </p:cNvPr>
          <p:cNvSpPr txBox="1"/>
          <p:nvPr/>
        </p:nvSpPr>
        <p:spPr>
          <a:xfrm>
            <a:off x="7500018" y="5631272"/>
            <a:ext cx="4074533" cy="338554"/>
          </a:xfrm>
          <a:prstGeom prst="rect">
            <a:avLst/>
          </a:prstGeom>
          <a:noFill/>
        </p:spPr>
        <p:txBody>
          <a:bodyPr wrap="square" rtlCol="0">
            <a:spAutoFit/>
          </a:bodyPr>
          <a:lstStyle/>
          <a:p>
            <a:pPr algn="r"/>
            <a:r>
              <a:rPr lang="en-US" sz="1600" dirty="0"/>
              <a:t>(British Police History, 2015)</a:t>
            </a:r>
            <a:endParaRPr lang="en-GB" sz="1600" dirty="0"/>
          </a:p>
        </p:txBody>
      </p:sp>
    </p:spTree>
    <p:extLst>
      <p:ext uri="{BB962C8B-B14F-4D97-AF65-F5344CB8AC3E}">
        <p14:creationId xmlns:p14="http://schemas.microsoft.com/office/powerpoint/2010/main" val="223005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CB0CB-2551-BDC5-9147-99AA76FD0B15}"/>
              </a:ext>
            </a:extLst>
          </p:cNvPr>
          <p:cNvSpPr>
            <a:spLocks noGrp="1"/>
          </p:cNvSpPr>
          <p:nvPr>
            <p:ph type="title"/>
          </p:nvPr>
        </p:nvSpPr>
        <p:spPr>
          <a:xfrm>
            <a:off x="1451579" y="804519"/>
            <a:ext cx="9603275" cy="1049235"/>
          </a:xfrm>
        </p:spPr>
        <p:txBody>
          <a:bodyPr>
            <a:normAutofit/>
          </a:bodyPr>
          <a:lstStyle/>
          <a:p>
            <a:r>
              <a:rPr lang="en-GB" cap="none" dirty="0">
                <a:latin typeface="Calibri" panose="020F0502020204030204" pitchFamily="34" charset="0"/>
                <a:cs typeface="Calibri" panose="020F0502020204030204" pitchFamily="34" charset="0"/>
              </a:rPr>
              <a:t>Tripartite structure and Thatcherism </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59AA62A-5E52-E6DD-AA81-92B28558BAA0}"/>
              </a:ext>
            </a:extLst>
          </p:cNvPr>
          <p:cNvSpPr>
            <a:spLocks noGrp="1"/>
          </p:cNvSpPr>
          <p:nvPr>
            <p:ph idx="1"/>
          </p:nvPr>
        </p:nvSpPr>
        <p:spPr>
          <a:xfrm>
            <a:off x="1451579" y="2026118"/>
            <a:ext cx="4158849" cy="3450613"/>
          </a:xfrm>
        </p:spPr>
        <p:txBody>
          <a:bodyPr>
            <a:noAutofit/>
          </a:bodyPr>
          <a:lstStyle/>
          <a:p>
            <a:r>
              <a:rPr lang="en-GB" sz="2200" dirty="0"/>
              <a:t>Police Act 1964 – balance.   </a:t>
            </a:r>
          </a:p>
          <a:p>
            <a:r>
              <a:rPr lang="en-GB" sz="2200" dirty="0"/>
              <a:t>Thatcherism – ‘Free market and strong state’ - brought challenges.</a:t>
            </a:r>
          </a:p>
          <a:p>
            <a:r>
              <a:rPr lang="en-GB" sz="2200" dirty="0"/>
              <a:t>Morgan Report </a:t>
            </a:r>
            <a:r>
              <a:rPr lang="en-GB" sz="1600" dirty="0"/>
              <a:t>(Home Office, 1991).</a:t>
            </a:r>
          </a:p>
          <a:p>
            <a:r>
              <a:rPr lang="en-GB" sz="2200" dirty="0"/>
              <a:t>Rising Crime 1990 – 1995. </a:t>
            </a:r>
          </a:p>
          <a:p>
            <a:r>
              <a:rPr lang="en-GB" sz="2200" dirty="0"/>
              <a:t>Response at the local level.</a:t>
            </a:r>
          </a:p>
          <a:p>
            <a:endParaRPr lang="en-GB" sz="2200" dirty="0"/>
          </a:p>
        </p:txBody>
      </p:sp>
      <p:grpSp>
        <p:nvGrpSpPr>
          <p:cNvPr id="1031" name="Group 1030">
            <a:extLst>
              <a:ext uri="{FF2B5EF4-FFF2-40B4-BE49-F238E27FC236}">
                <a16:creationId xmlns:a16="http://schemas.microsoft.com/office/drawing/2014/main" id="{93401815-9C3D-43EE-B4E4-2504090CEF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9823" y="2012810"/>
            <a:ext cx="4948659" cy="3453535"/>
            <a:chOff x="7807230" y="2012810"/>
            <a:chExt cx="3251252" cy="3459865"/>
          </a:xfrm>
        </p:grpSpPr>
        <p:sp>
          <p:nvSpPr>
            <p:cNvPr id="1032" name="Rectangle 1031">
              <a:extLst>
                <a:ext uri="{FF2B5EF4-FFF2-40B4-BE49-F238E27FC236}">
                  <a16:creationId xmlns:a16="http://schemas.microsoft.com/office/drawing/2014/main" id="{CDC52205-72B7-41BE-99DF-6B24F25E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298BFFC9-C8B3-41FE-B9CC-C492B0794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6" name="Picture 2" descr="A cartoon of a person speaking at a podium&#10;&#10;AI-generated content may be incorrect.">
            <a:extLst>
              <a:ext uri="{FF2B5EF4-FFF2-40B4-BE49-F238E27FC236}">
                <a16:creationId xmlns:a16="http://schemas.microsoft.com/office/drawing/2014/main" id="{082E3B75-E7DF-C28C-8A94-A569FC19D9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27" r="3" b="3"/>
          <a:stretch>
            <a:fillRect/>
          </a:stretch>
        </p:blipFill>
        <p:spPr bwMode="auto">
          <a:xfrm>
            <a:off x="6277257" y="2174242"/>
            <a:ext cx="4613872" cy="3124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38DEE379-4C7A-DB48-5267-96B2C0878148}"/>
              </a:ext>
            </a:extLst>
          </p:cNvPr>
          <p:cNvSpPr txBox="1"/>
          <p:nvPr/>
        </p:nvSpPr>
        <p:spPr>
          <a:xfrm>
            <a:off x="9623224" y="5571127"/>
            <a:ext cx="1431630" cy="307777"/>
          </a:xfrm>
          <a:prstGeom prst="rect">
            <a:avLst/>
          </a:prstGeom>
          <a:noFill/>
        </p:spPr>
        <p:txBody>
          <a:bodyPr wrap="square" rtlCol="0">
            <a:spAutoFit/>
          </a:bodyPr>
          <a:lstStyle/>
          <a:p>
            <a:pPr algn="r"/>
            <a:r>
              <a:rPr lang="en-US" sz="1400" dirty="0"/>
              <a:t>(ChatGPT,  2025)</a:t>
            </a:r>
            <a:endParaRPr lang="en-GB" sz="1400" dirty="0"/>
          </a:p>
        </p:txBody>
      </p:sp>
    </p:spTree>
    <p:extLst>
      <p:ext uri="{BB962C8B-B14F-4D97-AF65-F5344CB8AC3E}">
        <p14:creationId xmlns:p14="http://schemas.microsoft.com/office/powerpoint/2010/main" val="713272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4000"/>
                <a:satMod val="80000"/>
                <a:lumMod val="106000"/>
                <a:alpha val="97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D5CA92D-2411-8175-E3F0-95D52E19C12C}"/>
              </a:ext>
            </a:extLst>
          </p:cNvPr>
          <p:cNvSpPr>
            <a:spLocks noGrp="1"/>
          </p:cNvSpPr>
          <p:nvPr>
            <p:ph type="title"/>
          </p:nvPr>
        </p:nvSpPr>
        <p:spPr>
          <a:xfrm>
            <a:off x="7218030" y="812507"/>
            <a:ext cx="3520367" cy="1049235"/>
          </a:xfrm>
        </p:spPr>
        <p:txBody>
          <a:bodyPr vert="horz" lIns="91440" tIns="45720" rIns="91440" bIns="0" rtlCol="0">
            <a:normAutofit/>
          </a:bodyPr>
          <a:lstStyle/>
          <a:p>
            <a:pPr algn="ctr"/>
            <a:r>
              <a:rPr lang="en-GB" cap="none" dirty="0"/>
              <a:t>Centralisation</a:t>
            </a:r>
            <a:r>
              <a:rPr lang="en-US" dirty="0"/>
              <a:t> </a:t>
            </a:r>
          </a:p>
        </p:txBody>
      </p:sp>
      <p:sp>
        <p:nvSpPr>
          <p:cNvPr id="41" name="Rectangle 40">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43" name="Group 42">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44" name="Rectangle 43">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Content Placeholder 4">
            <a:extLst>
              <a:ext uri="{FF2B5EF4-FFF2-40B4-BE49-F238E27FC236}">
                <a16:creationId xmlns:a16="http://schemas.microsoft.com/office/drawing/2014/main" id="{BDF3AEDC-5E07-A519-8B48-D7DDD76D9B85}"/>
              </a:ext>
            </a:extLst>
          </p:cNvPr>
          <p:cNvPicPr>
            <a:picLocks noChangeAspect="1"/>
          </p:cNvPicPr>
          <p:nvPr/>
        </p:nvPicPr>
        <p:blipFill>
          <a:blip r:embed="rId3"/>
          <a:srcRect r="1" b="19875"/>
          <a:stretch>
            <a:fillRect/>
          </a:stretch>
        </p:blipFill>
        <p:spPr>
          <a:xfrm>
            <a:off x="1201227" y="1092914"/>
            <a:ext cx="4894773" cy="3921959"/>
          </a:xfrm>
          <a:prstGeom prst="rect">
            <a:avLst/>
          </a:prstGeom>
        </p:spPr>
      </p:pic>
      <p:sp>
        <p:nvSpPr>
          <p:cNvPr id="34" name="Content Placeholder 33">
            <a:extLst>
              <a:ext uri="{FF2B5EF4-FFF2-40B4-BE49-F238E27FC236}">
                <a16:creationId xmlns:a16="http://schemas.microsoft.com/office/drawing/2014/main" id="{E7B8B0E1-EFEA-6AA3-CB5A-B58574777EE4}"/>
              </a:ext>
            </a:extLst>
          </p:cNvPr>
          <p:cNvSpPr>
            <a:spLocks noGrp="1"/>
          </p:cNvSpPr>
          <p:nvPr>
            <p:ph idx="1"/>
          </p:nvPr>
        </p:nvSpPr>
        <p:spPr>
          <a:xfrm>
            <a:off x="6858000" y="2015732"/>
            <a:ext cx="5181599" cy="3450613"/>
          </a:xfrm>
        </p:spPr>
        <p:txBody>
          <a:bodyPr>
            <a:normAutofit/>
          </a:bodyPr>
          <a:lstStyle/>
          <a:p>
            <a:r>
              <a:rPr lang="en-US" dirty="0"/>
              <a:t>1997 New </a:t>
            </a:r>
            <a:r>
              <a:rPr lang="en-US" dirty="0" err="1"/>
              <a:t>Labour</a:t>
            </a:r>
            <a:r>
              <a:rPr lang="en-US" dirty="0"/>
              <a:t> Manifesto. </a:t>
            </a:r>
          </a:p>
          <a:p>
            <a:r>
              <a:rPr lang="en-US" dirty="0"/>
              <a:t>Introduction of new legislation – compelling and controlling. </a:t>
            </a:r>
          </a:p>
          <a:p>
            <a:r>
              <a:rPr lang="en-US" dirty="0"/>
              <a:t>Chief Constables control eroded – ‘Independence’ out and ‘responsibility’ in.</a:t>
            </a:r>
          </a:p>
          <a:p>
            <a:r>
              <a:rPr lang="en-US" dirty="0"/>
              <a:t>Legislation, frameworks and reporting back mechanism to the Home Office – control.  </a:t>
            </a:r>
          </a:p>
        </p:txBody>
      </p:sp>
      <p:pic>
        <p:nvPicPr>
          <p:cNvPr id="47" name="Picture 46">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 name="Straight Connector 48">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BF1388F-C12F-6A14-06F0-06F35EF74D15}"/>
              </a:ext>
            </a:extLst>
          </p:cNvPr>
          <p:cNvSpPr txBox="1"/>
          <p:nvPr/>
        </p:nvSpPr>
        <p:spPr>
          <a:xfrm>
            <a:off x="510805" y="5660130"/>
            <a:ext cx="3426807" cy="307777"/>
          </a:xfrm>
          <a:prstGeom prst="rect">
            <a:avLst/>
          </a:prstGeom>
          <a:noFill/>
        </p:spPr>
        <p:txBody>
          <a:bodyPr wrap="square" rtlCol="0">
            <a:spAutoFit/>
          </a:bodyPr>
          <a:lstStyle/>
          <a:p>
            <a:r>
              <a:rPr lang="en-US" sz="1400" dirty="0"/>
              <a:t>(Microsoft Copilot, 2025)</a:t>
            </a:r>
            <a:endParaRPr lang="en-GB" sz="1400" dirty="0"/>
          </a:p>
        </p:txBody>
      </p:sp>
    </p:spTree>
    <p:extLst>
      <p:ext uri="{BB962C8B-B14F-4D97-AF65-F5344CB8AC3E}">
        <p14:creationId xmlns:p14="http://schemas.microsoft.com/office/powerpoint/2010/main" val="2366589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D9575-489A-4F6B-4AAE-DFFBCDB6ABED}"/>
              </a:ext>
            </a:extLst>
          </p:cNvPr>
          <p:cNvSpPr>
            <a:spLocks noGrp="1"/>
          </p:cNvSpPr>
          <p:nvPr>
            <p:ph type="title"/>
          </p:nvPr>
        </p:nvSpPr>
        <p:spPr/>
        <p:txBody>
          <a:bodyPr/>
          <a:lstStyle/>
          <a:p>
            <a:r>
              <a:rPr lang="en-GB" cap="none" dirty="0"/>
              <a:t>Police and Crime Commissioners (PCC) </a:t>
            </a:r>
            <a:br>
              <a:rPr lang="en-GB" cap="none" dirty="0"/>
            </a:br>
            <a:endParaRPr lang="en-GB" cap="none" dirty="0"/>
          </a:p>
        </p:txBody>
      </p:sp>
      <p:sp>
        <p:nvSpPr>
          <p:cNvPr id="3" name="Content Placeholder 2">
            <a:extLst>
              <a:ext uri="{FF2B5EF4-FFF2-40B4-BE49-F238E27FC236}">
                <a16:creationId xmlns:a16="http://schemas.microsoft.com/office/drawing/2014/main" id="{A761FB4D-3F74-F774-C10C-183021FD89F4}"/>
              </a:ext>
            </a:extLst>
          </p:cNvPr>
          <p:cNvSpPr>
            <a:spLocks noGrp="1"/>
          </p:cNvSpPr>
          <p:nvPr>
            <p:ph idx="1"/>
          </p:nvPr>
        </p:nvSpPr>
        <p:spPr>
          <a:xfrm>
            <a:off x="1451579" y="2015732"/>
            <a:ext cx="10605742" cy="3450613"/>
          </a:xfrm>
        </p:spPr>
        <p:txBody>
          <a:bodyPr>
            <a:noAutofit/>
          </a:bodyPr>
          <a:lstStyle/>
          <a:p>
            <a:r>
              <a:rPr lang="en-GB" dirty="0"/>
              <a:t>Creation of PCC role in 2010 – Police Reform and Social Responsibility Act</a:t>
            </a:r>
          </a:p>
          <a:p>
            <a:r>
              <a:rPr lang="en-GB" dirty="0"/>
              <a:t>Working on behalf of communities, holding forces to account whilst directing priorities </a:t>
            </a:r>
          </a:p>
          <a:p>
            <a:r>
              <a:rPr lang="en-GB" dirty="0"/>
              <a:t>Police and Crime Plans.</a:t>
            </a:r>
          </a:p>
          <a:p>
            <a:r>
              <a:rPr lang="en-GB" dirty="0"/>
              <a:t>Ongoing debate about the role –</a:t>
            </a:r>
          </a:p>
          <a:p>
            <a:pPr lvl="1"/>
            <a:r>
              <a:rPr lang="en-GB" sz="2000" dirty="0"/>
              <a:t>further eroding the independence of policing (Mawby and Smith, 2016)</a:t>
            </a:r>
          </a:p>
          <a:p>
            <a:pPr lvl="1"/>
            <a:r>
              <a:rPr lang="en-GB" sz="2000" dirty="0"/>
              <a:t>Evidence of improving confidence in policing by improving consultation within communities (Chamers, 2017).</a:t>
            </a:r>
          </a:p>
          <a:p>
            <a:r>
              <a:rPr lang="en-GB" dirty="0"/>
              <a:t>PCC associated with a political ideology – makes policing regionally and locally political. </a:t>
            </a:r>
          </a:p>
          <a:p>
            <a:endParaRPr lang="en-GB" sz="2200" dirty="0"/>
          </a:p>
        </p:txBody>
      </p:sp>
    </p:spTree>
    <p:extLst>
      <p:ext uri="{BB962C8B-B14F-4D97-AF65-F5344CB8AC3E}">
        <p14:creationId xmlns:p14="http://schemas.microsoft.com/office/powerpoint/2010/main" val="3367546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85A3E-A44B-59FE-D941-82B8E96B2D98}"/>
              </a:ext>
            </a:extLst>
          </p:cNvPr>
          <p:cNvSpPr>
            <a:spLocks noGrp="1"/>
          </p:cNvSpPr>
          <p:nvPr>
            <p:ph type="title"/>
          </p:nvPr>
        </p:nvSpPr>
        <p:spPr/>
        <p:txBody>
          <a:bodyPr/>
          <a:lstStyle/>
          <a:p>
            <a:r>
              <a:rPr lang="en-GB" cap="none" dirty="0"/>
              <a:t>Engagement </a:t>
            </a:r>
          </a:p>
        </p:txBody>
      </p:sp>
      <p:sp>
        <p:nvSpPr>
          <p:cNvPr id="3" name="Content Placeholder 2">
            <a:extLst>
              <a:ext uri="{FF2B5EF4-FFF2-40B4-BE49-F238E27FC236}">
                <a16:creationId xmlns:a16="http://schemas.microsoft.com/office/drawing/2014/main" id="{C6467FFC-067E-9D6A-BC74-650B31E28A6D}"/>
              </a:ext>
            </a:extLst>
          </p:cNvPr>
          <p:cNvSpPr>
            <a:spLocks noGrp="1"/>
          </p:cNvSpPr>
          <p:nvPr>
            <p:ph idx="1"/>
          </p:nvPr>
        </p:nvSpPr>
        <p:spPr>
          <a:xfrm>
            <a:off x="1451579" y="2015732"/>
            <a:ext cx="9986442" cy="3450613"/>
          </a:xfrm>
        </p:spPr>
        <p:txBody>
          <a:bodyPr>
            <a:noAutofit/>
          </a:bodyPr>
          <a:lstStyle/>
          <a:p>
            <a:r>
              <a:rPr lang="en-GB" dirty="0"/>
              <a:t>National level – Engagement in communities is vital for policing communities (CoP,  2013) &amp; (UK Parliament, 2023).</a:t>
            </a:r>
          </a:p>
          <a:p>
            <a:r>
              <a:rPr lang="en-GB" dirty="0"/>
              <a:t>Academic commentary pointing to trust and legitimacy strengthened when present in communities. </a:t>
            </a:r>
          </a:p>
          <a:p>
            <a:r>
              <a:rPr lang="en-GB" dirty="0"/>
              <a:t>Crime Survey and Ad hoc consolation on specific matters – legislation.</a:t>
            </a:r>
          </a:p>
          <a:p>
            <a:r>
              <a:rPr lang="en-GB" dirty="0"/>
              <a:t>Neighbourhood Policing Guarantee.</a:t>
            </a:r>
          </a:p>
          <a:p>
            <a:r>
              <a:rPr lang="en-GB" dirty="0"/>
              <a:t>Regional level – PCC work within communities </a:t>
            </a:r>
          </a:p>
          <a:p>
            <a:r>
              <a:rPr lang="en-GB" dirty="0"/>
              <a:t>Local level – Foundations of all engagement via Neighbourhood Policing Teams.</a:t>
            </a:r>
          </a:p>
          <a:p>
            <a:endParaRPr lang="en-GB" sz="2200" dirty="0"/>
          </a:p>
        </p:txBody>
      </p:sp>
    </p:spTree>
    <p:extLst>
      <p:ext uri="{BB962C8B-B14F-4D97-AF65-F5344CB8AC3E}">
        <p14:creationId xmlns:p14="http://schemas.microsoft.com/office/powerpoint/2010/main" val="3284926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9F1B5F5-FAC7-B2E8-DB05-B9FC9B956F9F}"/>
              </a:ext>
            </a:extLst>
          </p:cNvPr>
          <p:cNvSpPr>
            <a:spLocks noGrp="1"/>
          </p:cNvSpPr>
          <p:nvPr>
            <p:ph type="title"/>
          </p:nvPr>
        </p:nvSpPr>
        <p:spPr/>
        <p:txBody>
          <a:bodyPr>
            <a:normAutofit/>
          </a:bodyPr>
          <a:lstStyle/>
          <a:p>
            <a:r>
              <a:rPr lang="en-GB" sz="3200" cap="none" dirty="0">
                <a:latin typeface="Calibri" panose="020F0502020204030204" pitchFamily="34" charset="0"/>
                <a:cs typeface="Calibri" panose="020F0502020204030204" pitchFamily="34" charset="0"/>
              </a:rPr>
              <a:t>The future of political influence on Policing</a:t>
            </a:r>
            <a:br>
              <a:rPr lang="en-GB" sz="3200" cap="none" dirty="0">
                <a:latin typeface="Calibri" panose="020F0502020204030204" pitchFamily="34" charset="0"/>
                <a:cs typeface="Calibri" panose="020F0502020204030204" pitchFamily="34" charset="0"/>
              </a:rPr>
            </a:br>
            <a:endParaRPr lang="en-GB" sz="3200" cap="none"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251C11E-B082-3BB3-11D2-1EE5608FDA57}"/>
              </a:ext>
            </a:extLst>
          </p:cNvPr>
          <p:cNvSpPr>
            <a:spLocks noGrp="1"/>
          </p:cNvSpPr>
          <p:nvPr>
            <p:ph idx="1"/>
          </p:nvPr>
        </p:nvSpPr>
        <p:spPr>
          <a:xfrm>
            <a:off x="1451580" y="2015732"/>
            <a:ext cx="10367888" cy="3450613"/>
          </a:xfrm>
        </p:spPr>
        <p:txBody>
          <a:bodyPr>
            <a:normAutofit/>
          </a:bodyPr>
          <a:lstStyle/>
          <a:p>
            <a:r>
              <a:rPr lang="en-GB" sz="2200" dirty="0"/>
              <a:t>Digital and Technological Engagement – strengths and weaknesses.</a:t>
            </a:r>
          </a:p>
          <a:p>
            <a:r>
              <a:rPr lang="en-GB" sz="2200" dirty="0"/>
              <a:t>Problem Oriented Policing – Focused on specific issues whilst pressure on resources.</a:t>
            </a:r>
          </a:p>
          <a:p>
            <a:r>
              <a:rPr lang="en-GB" sz="2200" dirty="0"/>
              <a:t>Restore trust and confidence – Use of Body Worn Video and Use of Force Scrutiny Panels.</a:t>
            </a:r>
          </a:p>
          <a:p>
            <a:r>
              <a:rPr lang="en-GB" sz="2200" dirty="0"/>
              <a:t>Inclusion and Representation – Working to engage groups who distrust police.</a:t>
            </a:r>
          </a:p>
          <a:p>
            <a:r>
              <a:rPr lang="en-GB" sz="2200" dirty="0"/>
              <a:t>Multi agency resilience and joint governance – Where overlap occurs, pooling or resources etc.</a:t>
            </a:r>
          </a:p>
          <a:p>
            <a:endParaRPr lang="en-GB" sz="2200" dirty="0"/>
          </a:p>
        </p:txBody>
      </p:sp>
    </p:spTree>
    <p:extLst>
      <p:ext uri="{BB962C8B-B14F-4D97-AF65-F5344CB8AC3E}">
        <p14:creationId xmlns:p14="http://schemas.microsoft.com/office/powerpoint/2010/main" val="665111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5D08A-3554-B510-0EEC-A10E2AB56A98}"/>
              </a:ext>
            </a:extLst>
          </p:cNvPr>
          <p:cNvSpPr>
            <a:spLocks noGrp="1"/>
          </p:cNvSpPr>
          <p:nvPr>
            <p:ph type="title"/>
          </p:nvPr>
        </p:nvSpPr>
        <p:spPr/>
        <p:txBody>
          <a:bodyPr/>
          <a:lstStyle/>
          <a:p>
            <a:r>
              <a:rPr lang="en-GB" cap="none" dirty="0"/>
              <a:t>Summary </a:t>
            </a:r>
            <a:endParaRPr lang="en-GB" dirty="0"/>
          </a:p>
        </p:txBody>
      </p:sp>
      <p:sp>
        <p:nvSpPr>
          <p:cNvPr id="3" name="Content Placeholder 2">
            <a:extLst>
              <a:ext uri="{FF2B5EF4-FFF2-40B4-BE49-F238E27FC236}">
                <a16:creationId xmlns:a16="http://schemas.microsoft.com/office/drawing/2014/main" id="{E29FCA93-01A6-DD09-BDF6-D98C6A7F6A74}"/>
              </a:ext>
            </a:extLst>
          </p:cNvPr>
          <p:cNvSpPr>
            <a:spLocks noGrp="1"/>
          </p:cNvSpPr>
          <p:nvPr>
            <p:ph idx="1"/>
          </p:nvPr>
        </p:nvSpPr>
        <p:spPr/>
        <p:txBody>
          <a:bodyPr/>
          <a:lstStyle/>
          <a:p>
            <a:r>
              <a:rPr lang="en-US" dirty="0"/>
              <a:t>Policing accountability was stable until the 1980’s</a:t>
            </a:r>
          </a:p>
          <a:p>
            <a:r>
              <a:rPr lang="en-US" dirty="0"/>
              <a:t>New </a:t>
            </a:r>
            <a:r>
              <a:rPr lang="en-US" dirty="0" err="1"/>
              <a:t>Labour</a:t>
            </a:r>
            <a:r>
              <a:rPr lang="en-US" dirty="0"/>
              <a:t> and centralisation stifled independence</a:t>
            </a:r>
          </a:p>
          <a:p>
            <a:r>
              <a:rPr lang="en-US" dirty="0"/>
              <a:t>PCC role has strengths and weaknesses – does politically influence policing.  </a:t>
            </a:r>
          </a:p>
          <a:p>
            <a:r>
              <a:rPr lang="en-US" dirty="0"/>
              <a:t>Engagement at the national level is robotic, regional level is driven by PCC </a:t>
            </a:r>
            <a:r>
              <a:rPr lang="en-GB" dirty="0"/>
              <a:t>and local level policing is highly connected to communities. </a:t>
            </a:r>
          </a:p>
          <a:p>
            <a:r>
              <a:rPr lang="en-GB" dirty="0"/>
              <a:t>Policing is not impartial, it has always been under the control of politicians, is a tool of the state and is intertwined with politics.  </a:t>
            </a:r>
            <a:endParaRPr lang="en-US" dirty="0"/>
          </a:p>
        </p:txBody>
      </p:sp>
    </p:spTree>
    <p:extLst>
      <p:ext uri="{BB962C8B-B14F-4D97-AF65-F5344CB8AC3E}">
        <p14:creationId xmlns:p14="http://schemas.microsoft.com/office/powerpoint/2010/main" val="4209489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EB78-4223-F575-B376-0A064E3CD710}"/>
              </a:ext>
            </a:extLst>
          </p:cNvPr>
          <p:cNvSpPr>
            <a:spLocks noGrp="1"/>
          </p:cNvSpPr>
          <p:nvPr>
            <p:ph type="title"/>
          </p:nvPr>
        </p:nvSpPr>
        <p:spPr/>
        <p:txBody>
          <a:bodyPr/>
          <a:lstStyle/>
          <a:p>
            <a:r>
              <a:rPr lang="en-US" cap="none" dirty="0"/>
              <a:t>References</a:t>
            </a:r>
            <a:endParaRPr lang="en-GB" cap="none" dirty="0"/>
          </a:p>
        </p:txBody>
      </p:sp>
      <p:sp>
        <p:nvSpPr>
          <p:cNvPr id="4" name="Rectangle 1">
            <a:extLst>
              <a:ext uri="{FF2B5EF4-FFF2-40B4-BE49-F238E27FC236}">
                <a16:creationId xmlns:a16="http://schemas.microsoft.com/office/drawing/2014/main" id="{121C4449-01D9-EFC7-1D60-63789BA1C7C9}"/>
              </a:ext>
            </a:extLst>
          </p:cNvPr>
          <p:cNvSpPr>
            <a:spLocks noGrp="1" noChangeArrowheads="1"/>
          </p:cNvSpPr>
          <p:nvPr>
            <p:ph idx="1"/>
          </p:nvPr>
        </p:nvSpPr>
        <p:spPr bwMode="auto">
          <a:xfrm>
            <a:off x="259107" y="2311571"/>
            <a:ext cx="11932893" cy="28392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Association of Police and Crime Commissioners (2024)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Role of the PCC - Role of the PXX and his/her Office</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Available at: </a:t>
            </a:r>
            <a:r>
              <a:rPr kumimoji="0" lang="en-GB" altLang="en-US" sz="105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hlinkClick r:id="rId2"/>
              </a:rPr>
              <a:t>https://www.apccs.police.uk/role-of-the-pcc/</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(Accessed: 27 November 2024).</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Bradford, B. and Jackson, J. (2011)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Public trust and police legitimacy in Great Britain: Short term effects and long-term processes</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Available at: </a:t>
            </a:r>
            <a:r>
              <a:rPr kumimoji="0" lang="en-GB" altLang="en-US" sz="105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hlinkClick r:id="rId3"/>
              </a:rPr>
              <a:t>https://core.ac.uk/download/pdf/17279.pdf</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(Accessed: 20 July 2025).</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Bradford, B. and Jackson, J. (2024) 'Trust in the Police: What is to be Done?',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The Political Quarterly</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95(3), pp.442-49. Available at: </a:t>
            </a:r>
            <a:r>
              <a:rPr kumimoji="0" lang="en-GB" altLang="en-US" sz="105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hlinkClick r:id="rId4"/>
              </a:rPr>
              <a:t>https://onlinelibrary.wiley.com/doi/full/10.1111/1467-923X.13424</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(Accessed: 27 July 2025).</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Bradford, B., Rowlands, D., Weirich, C. and Crawford, A. (2024)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Do people think police are meeting minimum standards of service delivery?</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Vulnerability and Policing Futures Research Centre. Available at: </a:t>
            </a:r>
            <a:r>
              <a:rPr kumimoji="0" lang="en-GB" altLang="en-US" sz="105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hlinkClick r:id="rId5"/>
              </a:rPr>
              <a:t>https://vulnerabilitypolicing.org.uk/wp-content/uploads/sites/133/2024/11/Do-people-think-police-are-meeting-minimum-standards-of-service-delivery-report.pdf</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(Accessed: 20 July 2025)</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British Police History (2015)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Hull City Police</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Available at: </a:t>
            </a:r>
            <a:r>
              <a:rPr kumimoji="0" lang="en-GB" altLang="en-US" sz="105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hlinkClick r:id="rId6"/>
              </a:rPr>
              <a:t>https://british-police-history.uk/f/hull-city-album</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(Accessed: 27 July 2025).</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Bull, D. and Stratta, E. (1995) 'Police-community consultative committees: a response to paramilitary policing?',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The Australian and New Zealand Journal of Sociology</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31(3), pp.67-82. (Accessed: 14 July 2025).</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Chambers, S. (2017)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The impact of police and crime commissioners on community safety agendas in England and Wales: a comparative study of South Wales and Avon and Somerset, 2012–2016</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University of Cardiff. Available at: </a:t>
            </a:r>
            <a:r>
              <a:rPr kumimoji="0" lang="en-GB" altLang="en-US" sz="105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hlinkClick r:id="rId7"/>
              </a:rPr>
              <a:t>https://orca.cardiff.ac.uk/id/eprint/103230/</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(Accessed: 15 July 2025)</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ChatGPT (2025)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Thatcher and Policing cartoon image the writings on the wall</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Available at: </a:t>
            </a:r>
            <a:r>
              <a:rPr kumimoji="0" lang="en-GB" altLang="en-US" sz="105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hlinkClick r:id="rId8"/>
              </a:rPr>
              <a:t>https://chatgpt.com/c/688</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(Accessed: 8 July 2025).</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Emsley, C., (2013) 'Peels Principles, Police Principles.'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in</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Brown, J.M.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The future of policing</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Routledge. Available at: </a:t>
            </a:r>
            <a:r>
              <a:rPr kumimoji="0" lang="en-GB" altLang="en-US" sz="105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hlinkClick r:id="rId9"/>
              </a:rPr>
              <a:t>https://books.google.co.uk/books?hl=en&amp;lr=&amp;id=BUJFAQAAQBAJ&amp;oi=fnd&amp;pg=PP1&amp;ots=-dOZZd-kfi&amp;sig=oKm7TAUPFPfhAvYSMZhqhzwZvCI&amp;redir_esc=y#v=onepage&amp;q&amp;f=false</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(Accessed: 28 June 2025)</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Emsley, C., (2021) 'Patrolmen, Detectives, and Policing by the Community.'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in</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t>
            </a:r>
            <a:r>
              <a:rPr kumimoji="0" lang="en-GB" altLang="en-US" sz="105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 short history of police and policing</a:t>
            </a:r>
            <a:r>
              <a:rPr kumimoji="0" lang="en-GB" altLang="en-US" sz="105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Oxford: Oxford University Press.</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5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58718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EF04A-9AF0-F006-7928-CA4F613B234C}"/>
              </a:ext>
            </a:extLst>
          </p:cNvPr>
          <p:cNvSpPr>
            <a:spLocks noGrp="1"/>
          </p:cNvSpPr>
          <p:nvPr>
            <p:ph type="title"/>
          </p:nvPr>
        </p:nvSpPr>
        <p:spPr/>
        <p:txBody>
          <a:bodyPr/>
          <a:lstStyle/>
          <a:p>
            <a:r>
              <a:rPr lang="en-US" cap="none" dirty="0"/>
              <a:t>References</a:t>
            </a:r>
            <a:endParaRPr lang="en-GB" cap="none" dirty="0"/>
          </a:p>
        </p:txBody>
      </p:sp>
      <p:sp>
        <p:nvSpPr>
          <p:cNvPr id="3" name="Content Placeholder 2">
            <a:extLst>
              <a:ext uri="{FF2B5EF4-FFF2-40B4-BE49-F238E27FC236}">
                <a16:creationId xmlns:a16="http://schemas.microsoft.com/office/drawing/2014/main" id="{6989364B-0B1A-AABC-EC1B-735DC5D266CF}"/>
              </a:ext>
            </a:extLst>
          </p:cNvPr>
          <p:cNvSpPr>
            <a:spLocks noGrp="1"/>
          </p:cNvSpPr>
          <p:nvPr>
            <p:ph idx="1"/>
          </p:nvPr>
        </p:nvSpPr>
        <p:spPr>
          <a:xfrm>
            <a:off x="296779" y="1853754"/>
            <a:ext cx="11598442" cy="4199727"/>
          </a:xfrm>
        </p:spPr>
        <p:txBody>
          <a:bodyPr>
            <a:noAutofit/>
          </a:bodyPr>
          <a:lstStyle/>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Emsley, C., (2013) 'Peels Principles, Police Principles.' </a:t>
            </a:r>
            <a:r>
              <a:rPr lang="en-GB" altLang="en-US" sz="1050" i="1" dirty="0">
                <a:latin typeface="Aptos" panose="020B0004020202020204" pitchFamily="34" charset="0"/>
                <a:ea typeface="Aptos" panose="020B0004020202020204" pitchFamily="34" charset="0"/>
                <a:cs typeface="Arial" panose="020B0604020202020204" pitchFamily="34" charset="0"/>
              </a:rPr>
              <a:t>in</a:t>
            </a:r>
            <a:r>
              <a:rPr lang="en-GB" altLang="en-US" sz="1050" dirty="0">
                <a:latin typeface="Aptos" panose="020B0004020202020204" pitchFamily="34" charset="0"/>
                <a:ea typeface="Aptos" panose="020B0004020202020204" pitchFamily="34" charset="0"/>
                <a:cs typeface="Arial" panose="020B0604020202020204" pitchFamily="34" charset="0"/>
              </a:rPr>
              <a:t> Brown, J.M. </a:t>
            </a:r>
            <a:r>
              <a:rPr lang="en-GB" altLang="en-US" sz="1050" i="1" dirty="0">
                <a:latin typeface="Aptos" panose="020B0004020202020204" pitchFamily="34" charset="0"/>
                <a:ea typeface="Aptos" panose="020B0004020202020204" pitchFamily="34" charset="0"/>
                <a:cs typeface="Arial" panose="020B0604020202020204" pitchFamily="34" charset="0"/>
              </a:rPr>
              <a:t>The future of policing</a:t>
            </a:r>
            <a:r>
              <a:rPr lang="en-GB" altLang="en-US" sz="1050" dirty="0">
                <a:latin typeface="Aptos" panose="020B0004020202020204" pitchFamily="34" charset="0"/>
                <a:ea typeface="Aptos" panose="020B0004020202020204" pitchFamily="34" charset="0"/>
                <a:cs typeface="Arial" panose="020B0604020202020204" pitchFamily="34" charset="0"/>
              </a:rPr>
              <a:t>. Routledge. Available at: </a:t>
            </a:r>
            <a:r>
              <a:rPr lang="en-GB" altLang="en-US" sz="1050" u="sng" dirty="0">
                <a:latin typeface="Aptos" panose="020B0004020202020204" pitchFamily="34" charset="0"/>
                <a:ea typeface="Aptos" panose="020B0004020202020204" pitchFamily="34" charset="0"/>
                <a:cs typeface="Arial" panose="020B0604020202020204" pitchFamily="34" charset="0"/>
                <a:hlinkClick r:id="rId2"/>
              </a:rPr>
              <a:t>https://books.google.co.uk/books?hl=en&amp;lr=&amp;id=BUJFAQAAQBAJ&amp;oi=fnd&amp;pg=PP1&amp;ots=-dOZZd-kfi&amp;sig=oKm7TAUPFPfhAvYSMZhqhzwZvCI&amp;redir_esc=y#v=onepage&amp;q&amp;f=false</a:t>
            </a:r>
            <a:r>
              <a:rPr lang="en-GB" altLang="en-US" sz="1050" dirty="0">
                <a:latin typeface="Aptos" panose="020B0004020202020204" pitchFamily="34" charset="0"/>
                <a:ea typeface="Aptos" panose="020B0004020202020204" pitchFamily="34" charset="0"/>
                <a:cs typeface="Arial" panose="020B0604020202020204" pitchFamily="34" charset="0"/>
              </a:rPr>
              <a:t> (Accessed: 28 June 2025)</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Emsley, C., (2021) 'Patrolmen, Detectives, and Policing by the Community.' </a:t>
            </a:r>
            <a:r>
              <a:rPr lang="en-GB" altLang="en-US" sz="1050" i="1" dirty="0">
                <a:latin typeface="Aptos" panose="020B0004020202020204" pitchFamily="34" charset="0"/>
                <a:ea typeface="Aptos" panose="020B0004020202020204" pitchFamily="34" charset="0"/>
                <a:cs typeface="Arial" panose="020B0604020202020204" pitchFamily="34" charset="0"/>
              </a:rPr>
              <a:t>in</a:t>
            </a:r>
            <a:r>
              <a:rPr lang="en-GB" altLang="en-US" sz="1050" dirty="0">
                <a:latin typeface="Aptos" panose="020B0004020202020204" pitchFamily="34" charset="0"/>
                <a:ea typeface="Aptos" panose="020B0004020202020204" pitchFamily="34" charset="0"/>
                <a:cs typeface="Arial" panose="020B0604020202020204" pitchFamily="34" charset="0"/>
              </a:rPr>
              <a:t> </a:t>
            </a:r>
            <a:r>
              <a:rPr lang="en-GB" altLang="en-US" sz="1050" i="1" dirty="0">
                <a:latin typeface="Aptos" panose="020B0004020202020204" pitchFamily="34" charset="0"/>
                <a:ea typeface="Aptos" panose="020B0004020202020204" pitchFamily="34" charset="0"/>
                <a:cs typeface="Arial" panose="020B0604020202020204" pitchFamily="34" charset="0"/>
              </a:rPr>
              <a:t>A short history of police and policing</a:t>
            </a:r>
            <a:r>
              <a:rPr lang="en-GB" altLang="en-US" sz="1050" dirty="0">
                <a:latin typeface="Aptos" panose="020B0004020202020204" pitchFamily="34" charset="0"/>
                <a:ea typeface="Aptos" panose="020B0004020202020204" pitchFamily="34" charset="0"/>
                <a:cs typeface="Arial" panose="020B0604020202020204" pitchFamily="34" charset="0"/>
              </a:rPr>
              <a:t>., Oxford: Oxford University Press.</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Home Office (1991) </a:t>
            </a:r>
            <a:r>
              <a:rPr lang="en-GB" altLang="en-US" sz="1050" i="1" dirty="0">
                <a:latin typeface="Aptos" panose="020B0004020202020204" pitchFamily="34" charset="0"/>
                <a:ea typeface="Aptos" panose="020B0004020202020204" pitchFamily="34" charset="0"/>
                <a:cs typeface="Arial" panose="020B0604020202020204" pitchFamily="34" charset="0"/>
              </a:rPr>
              <a:t>Safer Communities: The Local Delivery of Crime Prevention through the Partnership Approach</a:t>
            </a:r>
            <a:r>
              <a:rPr lang="en-GB" altLang="en-US" sz="1050" dirty="0">
                <a:latin typeface="Aptos" panose="020B0004020202020204" pitchFamily="34" charset="0"/>
                <a:ea typeface="Aptos" panose="020B0004020202020204" pitchFamily="34" charset="0"/>
                <a:cs typeface="Arial" panose="020B0604020202020204" pitchFamily="34" charset="0"/>
              </a:rPr>
              <a:t>. Home Office. Available at: </a:t>
            </a:r>
            <a:r>
              <a:rPr lang="en-GB" altLang="en-US" sz="1050" u="sng" dirty="0">
                <a:latin typeface="Aptos" panose="020B0004020202020204" pitchFamily="34" charset="0"/>
                <a:ea typeface="Aptos" panose="020B0004020202020204" pitchFamily="34" charset="0"/>
                <a:cs typeface="Arial" panose="020B0604020202020204" pitchFamily="34" charset="0"/>
                <a:hlinkClick r:id="rId3"/>
              </a:rPr>
              <a:t>https://ifind.swan.ac.uk/permalink/44WHELF_SWA/1jlslid/alma995082613402417</a:t>
            </a:r>
            <a:r>
              <a:rPr lang="en-GB" altLang="en-US" sz="1050" dirty="0">
                <a:latin typeface="Aptos" panose="020B0004020202020204" pitchFamily="34" charset="0"/>
                <a:ea typeface="Aptos" panose="020B0004020202020204" pitchFamily="34" charset="0"/>
                <a:cs typeface="Arial" panose="020B0604020202020204" pitchFamily="34" charset="0"/>
              </a:rPr>
              <a:t> (Accessed: 14 July 2025)</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Home Office (1993) </a:t>
            </a:r>
            <a:r>
              <a:rPr lang="en-GB" altLang="en-US" sz="1050" i="1" dirty="0">
                <a:latin typeface="Aptos" panose="020B0004020202020204" pitchFamily="34" charset="0"/>
                <a:ea typeface="Aptos" panose="020B0004020202020204" pitchFamily="34" charset="0"/>
                <a:cs typeface="Arial" panose="020B0604020202020204" pitchFamily="34" charset="0"/>
              </a:rPr>
              <a:t>The </a:t>
            </a:r>
            <a:r>
              <a:rPr lang="en-GB" altLang="en-US" sz="1050" i="1" dirty="0" err="1">
                <a:latin typeface="Aptos" panose="020B0004020202020204" pitchFamily="34" charset="0"/>
                <a:ea typeface="Aptos" panose="020B0004020202020204" pitchFamily="34" charset="0"/>
                <a:cs typeface="Arial" panose="020B0604020202020204" pitchFamily="34" charset="0"/>
              </a:rPr>
              <a:t>Goverments</a:t>
            </a:r>
            <a:r>
              <a:rPr lang="en-GB" altLang="en-US" sz="1050" i="1" dirty="0">
                <a:latin typeface="Aptos" panose="020B0004020202020204" pitchFamily="34" charset="0"/>
                <a:ea typeface="Aptos" panose="020B0004020202020204" pitchFamily="34" charset="0"/>
                <a:cs typeface="Arial" panose="020B0604020202020204" pitchFamily="34" charset="0"/>
              </a:rPr>
              <a:t> Proposals for the Police Service in England and Wales Cm228</a:t>
            </a:r>
            <a:r>
              <a:rPr lang="en-GB" altLang="en-US" sz="1050" dirty="0">
                <a:latin typeface="Aptos" panose="020B0004020202020204" pitchFamily="34" charset="0"/>
                <a:ea typeface="Aptos" panose="020B0004020202020204" pitchFamily="34" charset="0"/>
                <a:cs typeface="Arial" panose="020B0604020202020204" pitchFamily="34" charset="0"/>
              </a:rPr>
              <a:t>. Home Office. Available at: </a:t>
            </a:r>
            <a:r>
              <a:rPr lang="en-GB" altLang="en-US" sz="1050" u="sng" dirty="0">
                <a:latin typeface="Aptos" panose="020B0004020202020204" pitchFamily="34" charset="0"/>
                <a:ea typeface="Aptos" panose="020B0004020202020204" pitchFamily="34" charset="0"/>
                <a:cs typeface="Arial" panose="020B0604020202020204" pitchFamily="34" charset="0"/>
                <a:hlinkClick r:id="rId4"/>
              </a:rPr>
              <a:t>https://assets.publishing.service.gov.uk/media/5a7b7d9240f0b645ba3c4ac5/2281.pdf</a:t>
            </a:r>
            <a:r>
              <a:rPr lang="en-GB" altLang="en-US" sz="1050" dirty="0">
                <a:latin typeface="Aptos" panose="020B0004020202020204" pitchFamily="34" charset="0"/>
                <a:ea typeface="Aptos" panose="020B0004020202020204" pitchFamily="34" charset="0"/>
                <a:cs typeface="Arial" panose="020B0604020202020204" pitchFamily="34" charset="0"/>
              </a:rPr>
              <a:t> (Accessed: 13 July 2025)</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Home Office (1998) </a:t>
            </a:r>
            <a:r>
              <a:rPr lang="en-GB" altLang="en-US" sz="1050" i="1" dirty="0">
                <a:latin typeface="Aptos" panose="020B0004020202020204" pitchFamily="34" charset="0"/>
                <a:ea typeface="Aptos" panose="020B0004020202020204" pitchFamily="34" charset="0"/>
                <a:cs typeface="Arial" panose="020B0604020202020204" pitchFamily="34" charset="0"/>
              </a:rPr>
              <a:t>Crime and Disorder Act 1998</a:t>
            </a:r>
            <a:r>
              <a:rPr lang="en-GB" altLang="en-US" sz="1050" dirty="0">
                <a:latin typeface="Aptos" panose="020B0004020202020204" pitchFamily="34" charset="0"/>
                <a:ea typeface="Aptos" panose="020B0004020202020204" pitchFamily="34" charset="0"/>
                <a:cs typeface="Arial" panose="020B0604020202020204" pitchFamily="34" charset="0"/>
              </a:rPr>
              <a:t>. Uk </a:t>
            </a:r>
            <a:r>
              <a:rPr lang="en-GB" altLang="en-US" sz="1050" dirty="0" err="1">
                <a:latin typeface="Aptos" panose="020B0004020202020204" pitchFamily="34" charset="0"/>
                <a:ea typeface="Aptos" panose="020B0004020202020204" pitchFamily="34" charset="0"/>
                <a:cs typeface="Arial" panose="020B0604020202020204" pitchFamily="34" charset="0"/>
              </a:rPr>
              <a:t>Goverment</a:t>
            </a:r>
            <a:r>
              <a:rPr lang="en-GB" altLang="en-US" sz="1050" dirty="0">
                <a:latin typeface="Aptos" panose="020B0004020202020204" pitchFamily="34" charset="0"/>
                <a:ea typeface="Aptos" panose="020B0004020202020204" pitchFamily="34" charset="0"/>
                <a:cs typeface="Arial" panose="020B0604020202020204" pitchFamily="34" charset="0"/>
              </a:rPr>
              <a:t>. Available at: </a:t>
            </a:r>
            <a:r>
              <a:rPr lang="en-GB" altLang="en-US" sz="1050" u="sng" dirty="0">
                <a:latin typeface="Aptos" panose="020B0004020202020204" pitchFamily="34" charset="0"/>
                <a:ea typeface="Aptos" panose="020B0004020202020204" pitchFamily="34" charset="0"/>
                <a:cs typeface="Arial" panose="020B0604020202020204" pitchFamily="34" charset="0"/>
                <a:hlinkClick r:id="rId5"/>
              </a:rPr>
              <a:t>https://www.legislation.gov.uk/ukpga/1998/37/contents</a:t>
            </a:r>
            <a:r>
              <a:rPr lang="en-GB" altLang="en-US" sz="1050" dirty="0">
                <a:latin typeface="Aptos" panose="020B0004020202020204" pitchFamily="34" charset="0"/>
                <a:ea typeface="Aptos" panose="020B0004020202020204" pitchFamily="34" charset="0"/>
                <a:cs typeface="Arial" panose="020B0604020202020204" pitchFamily="34" charset="0"/>
              </a:rPr>
              <a:t> (Accessed: 10 December 2024)</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Home Office (2013) </a:t>
            </a:r>
            <a:r>
              <a:rPr lang="en-GB" altLang="en-US" sz="1050" i="1" dirty="0">
                <a:latin typeface="Aptos" panose="020B0004020202020204" pitchFamily="34" charset="0"/>
                <a:ea typeface="Aptos" panose="020B0004020202020204" pitchFamily="34" charset="0"/>
                <a:cs typeface="Arial" panose="020B0604020202020204" pitchFamily="34" charset="0"/>
              </a:rPr>
              <a:t>Community engagement in policing: Lessons from literature</a:t>
            </a:r>
            <a:r>
              <a:rPr lang="en-GB" altLang="en-US" sz="1050" dirty="0">
                <a:latin typeface="Aptos" panose="020B0004020202020204" pitchFamily="34" charset="0"/>
                <a:ea typeface="Aptos" panose="020B0004020202020204" pitchFamily="34" charset="0"/>
                <a:cs typeface="Arial" panose="020B0604020202020204" pitchFamily="34" charset="0"/>
              </a:rPr>
              <a:t>. London. Available at: </a:t>
            </a:r>
            <a:r>
              <a:rPr lang="en-GB" altLang="en-US" sz="1050" u="sng" dirty="0">
                <a:latin typeface="Aptos" panose="020B0004020202020204" pitchFamily="34" charset="0"/>
                <a:ea typeface="Aptos" panose="020B0004020202020204" pitchFamily="34" charset="0"/>
                <a:cs typeface="Arial" panose="020B0604020202020204" pitchFamily="34" charset="0"/>
                <a:hlinkClick r:id="rId6"/>
              </a:rPr>
              <a:t>https://d1wqtxts1xzle7.cloudfront.net/84879923/Community_engagement_lessons-libre.pdf?1650924673=&amp;response-content-disposition=inline%3B+filename%3DGenoa_1340_1620_Early_Development_of_Mar.pdf&amp;Expires=1753017799&amp;Signature=P5ow4UsQzoJ0tUxvhdKASl2BeoHd~NYXa</a:t>
            </a:r>
            <a:r>
              <a:rPr lang="en-GB" altLang="en-US" sz="1050" dirty="0">
                <a:latin typeface="Aptos" panose="020B0004020202020204" pitchFamily="34" charset="0"/>
                <a:ea typeface="Aptos" panose="020B0004020202020204" pitchFamily="34" charset="0"/>
                <a:cs typeface="Arial" panose="020B0604020202020204" pitchFamily="34" charset="0"/>
              </a:rPr>
              <a:t> (Accessed: 20 July 2025)</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Home Office (2024) </a:t>
            </a:r>
            <a:r>
              <a:rPr lang="en-GB" altLang="en-US" sz="1050" i="1" dirty="0">
                <a:latin typeface="Aptos" panose="020B0004020202020204" pitchFamily="34" charset="0"/>
                <a:ea typeface="Aptos" panose="020B0004020202020204" pitchFamily="34" charset="0"/>
                <a:cs typeface="Arial" panose="020B0604020202020204" pitchFamily="34" charset="0"/>
              </a:rPr>
              <a:t>Consultation outcome - Consultation Document</a:t>
            </a:r>
            <a:r>
              <a:rPr lang="en-GB" altLang="en-US" sz="1050" dirty="0">
                <a:latin typeface="Aptos" panose="020B0004020202020204" pitchFamily="34" charset="0"/>
                <a:ea typeface="Aptos" panose="020B0004020202020204" pitchFamily="34" charset="0"/>
                <a:cs typeface="Arial" panose="020B0604020202020204" pitchFamily="34" charset="0"/>
              </a:rPr>
              <a:t>. Available at: </a:t>
            </a:r>
            <a:r>
              <a:rPr lang="en-GB" altLang="en-US" sz="1050" u="sng" dirty="0">
                <a:latin typeface="Aptos" panose="020B0004020202020204" pitchFamily="34" charset="0"/>
                <a:ea typeface="Aptos" panose="020B0004020202020204" pitchFamily="34" charset="0"/>
                <a:cs typeface="Arial" panose="020B0604020202020204" pitchFamily="34" charset="0"/>
                <a:hlinkClick r:id="rId7"/>
              </a:rPr>
              <a:t>https://www.gov.uk/government/consultations/strengthening-the-law-enforcement-response-to-serious-and-organised-crime/consultation-document-accessible#:~:text=and%20Wales%20only.-,Introduction,the%20risk%20that%20they%20pose.&amp;text=2.,the%20Criminal%20Just</a:t>
            </a:r>
            <a:r>
              <a:rPr lang="en-GB" altLang="en-US" sz="1050" dirty="0">
                <a:latin typeface="Aptos" panose="020B0004020202020204" pitchFamily="34" charset="0"/>
                <a:ea typeface="Aptos" panose="020B0004020202020204" pitchFamily="34" charset="0"/>
                <a:cs typeface="Arial" panose="020B0604020202020204" pitchFamily="34" charset="0"/>
              </a:rPr>
              <a:t> (Accessed: 20 July 2025).</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Home Office (2024) </a:t>
            </a:r>
            <a:r>
              <a:rPr lang="en-GB" altLang="en-US" sz="1050" i="1" dirty="0">
                <a:latin typeface="Aptos" panose="020B0004020202020204" pitchFamily="34" charset="0"/>
                <a:ea typeface="Aptos" panose="020B0004020202020204" pitchFamily="34" charset="0"/>
                <a:cs typeface="Arial" panose="020B0604020202020204" pitchFamily="34" charset="0"/>
              </a:rPr>
              <a:t>Guidance - </a:t>
            </a:r>
            <a:r>
              <a:rPr lang="en-GB" altLang="en-US" sz="1050" i="1" dirty="0" err="1">
                <a:latin typeface="Aptos" panose="020B0004020202020204" pitchFamily="34" charset="0"/>
                <a:ea typeface="Aptos" panose="020B0004020202020204" pitchFamily="34" charset="0"/>
                <a:cs typeface="Arial" panose="020B0604020202020204" pitchFamily="34" charset="0"/>
              </a:rPr>
              <a:t>Communtiy</a:t>
            </a:r>
            <a:r>
              <a:rPr lang="en-GB" altLang="en-US" sz="1050" i="1" dirty="0">
                <a:latin typeface="Aptos" panose="020B0004020202020204" pitchFamily="34" charset="0"/>
                <a:ea typeface="Aptos" panose="020B0004020202020204" pitchFamily="34" charset="0"/>
                <a:cs typeface="Arial" panose="020B0604020202020204" pitchFamily="34" charset="0"/>
              </a:rPr>
              <a:t> Safety Partnerships</a:t>
            </a:r>
            <a:r>
              <a:rPr lang="en-GB" altLang="en-US" sz="1050" dirty="0">
                <a:latin typeface="Aptos" panose="020B0004020202020204" pitchFamily="34" charset="0"/>
                <a:ea typeface="Aptos" panose="020B0004020202020204" pitchFamily="34" charset="0"/>
                <a:cs typeface="Arial" panose="020B0604020202020204" pitchFamily="34" charset="0"/>
              </a:rPr>
              <a:t>. Available at: </a:t>
            </a:r>
            <a:r>
              <a:rPr lang="en-GB" altLang="en-US" sz="1050" u="sng" dirty="0">
                <a:latin typeface="Aptos" panose="020B0004020202020204" pitchFamily="34" charset="0"/>
                <a:ea typeface="Aptos" panose="020B0004020202020204" pitchFamily="34" charset="0"/>
                <a:cs typeface="Arial" panose="020B0604020202020204" pitchFamily="34" charset="0"/>
                <a:hlinkClick r:id="rId8"/>
              </a:rPr>
              <a:t>https://www.gov.uk/government/publications/community-safety-partnerships/community-safety-partnerships</a:t>
            </a:r>
            <a:r>
              <a:rPr lang="en-GB" altLang="en-US" sz="1050" dirty="0">
                <a:latin typeface="Aptos" panose="020B0004020202020204" pitchFamily="34" charset="0"/>
                <a:ea typeface="Aptos" panose="020B0004020202020204" pitchFamily="34" charset="0"/>
                <a:cs typeface="Arial" panose="020B0604020202020204" pitchFamily="34" charset="0"/>
              </a:rPr>
              <a:t> (Accessed: 20 July 2025).</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Home Office (2025) </a:t>
            </a:r>
            <a:r>
              <a:rPr lang="en-GB" altLang="en-US" sz="1050" i="1" dirty="0">
                <a:latin typeface="Aptos" panose="020B0004020202020204" pitchFamily="34" charset="0"/>
                <a:ea typeface="Aptos" panose="020B0004020202020204" pitchFamily="34" charset="0"/>
                <a:cs typeface="Arial" panose="020B0604020202020204" pitchFamily="34" charset="0"/>
              </a:rPr>
              <a:t>Neighbourhood policing allocations and projections</a:t>
            </a:r>
            <a:r>
              <a:rPr lang="en-GB" altLang="en-US" sz="1050" dirty="0">
                <a:latin typeface="Aptos" panose="020B0004020202020204" pitchFamily="34" charset="0"/>
                <a:ea typeface="Aptos" panose="020B0004020202020204" pitchFamily="34" charset="0"/>
                <a:cs typeface="Arial" panose="020B0604020202020204" pitchFamily="34" charset="0"/>
              </a:rPr>
              <a:t>. Available at: </a:t>
            </a:r>
            <a:r>
              <a:rPr lang="en-GB" altLang="en-US" sz="1050" u="sng" dirty="0">
                <a:latin typeface="Aptos" panose="020B0004020202020204" pitchFamily="34" charset="0"/>
                <a:ea typeface="Aptos" panose="020B0004020202020204" pitchFamily="34" charset="0"/>
                <a:cs typeface="Arial" panose="020B0604020202020204" pitchFamily="34" charset="0"/>
                <a:hlinkClick r:id="rId9"/>
              </a:rPr>
              <a:t>https://www.gov.uk/government/publications/neighbourhood-policing-grant-allocations-and-projections-2025-to-2026#:~:text=As%20set%20out%20at%20the,the%20end%20of%20this%20Parliament.</a:t>
            </a:r>
            <a:r>
              <a:rPr lang="en-GB" altLang="en-US" sz="1050" dirty="0">
                <a:latin typeface="Aptos" panose="020B0004020202020204" pitchFamily="34" charset="0"/>
                <a:ea typeface="Aptos" panose="020B0004020202020204" pitchFamily="34" charset="0"/>
                <a:cs typeface="Arial" panose="020B0604020202020204" pitchFamily="34" charset="0"/>
              </a:rPr>
              <a:t> (Accessed: 15 July 2025).</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Home Office (2025) </a:t>
            </a:r>
            <a:r>
              <a:rPr lang="en-GB" altLang="en-US" sz="1050" i="1" dirty="0">
                <a:latin typeface="Aptos" panose="020B0004020202020204" pitchFamily="34" charset="0"/>
                <a:ea typeface="Aptos" panose="020B0004020202020204" pitchFamily="34" charset="0"/>
                <a:cs typeface="Arial" panose="020B0604020202020204" pitchFamily="34" charset="0"/>
              </a:rPr>
              <a:t>Neighbourhood Policing Guarantee performance framework</a:t>
            </a:r>
            <a:r>
              <a:rPr lang="en-GB" altLang="en-US" sz="1050" dirty="0">
                <a:latin typeface="Aptos" panose="020B0004020202020204" pitchFamily="34" charset="0"/>
                <a:ea typeface="Aptos" panose="020B0004020202020204" pitchFamily="34" charset="0"/>
                <a:cs typeface="Arial" panose="020B0604020202020204" pitchFamily="34" charset="0"/>
              </a:rPr>
              <a:t>. Available at: </a:t>
            </a:r>
            <a:r>
              <a:rPr lang="en-GB" altLang="en-US" sz="1050" u="sng" dirty="0">
                <a:latin typeface="Aptos" panose="020B0004020202020204" pitchFamily="34" charset="0"/>
                <a:ea typeface="Aptos" panose="020B0004020202020204" pitchFamily="34" charset="0"/>
                <a:cs typeface="Arial" panose="020B0604020202020204" pitchFamily="34" charset="0"/>
                <a:hlinkClick r:id="rId10"/>
              </a:rPr>
              <a:t>https://www.gov.uk/government/publications/neighbourhood-policing-guarantee-performance-framework</a:t>
            </a:r>
            <a:r>
              <a:rPr lang="en-GB" altLang="en-US" sz="1050" dirty="0">
                <a:latin typeface="Aptos" panose="020B0004020202020204" pitchFamily="34" charset="0"/>
                <a:ea typeface="Aptos" panose="020B0004020202020204" pitchFamily="34" charset="0"/>
                <a:cs typeface="Arial" panose="020B0604020202020204" pitchFamily="34" charset="0"/>
              </a:rPr>
              <a:t> (Accessed: 15 July 2025).</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Microsoft Copilot (2025) </a:t>
            </a:r>
            <a:r>
              <a:rPr lang="en-GB" altLang="en-US" sz="1050" i="1" dirty="0">
                <a:latin typeface="Aptos" panose="020B0004020202020204" pitchFamily="34" charset="0"/>
                <a:ea typeface="Aptos" panose="020B0004020202020204" pitchFamily="34" charset="0"/>
                <a:cs typeface="Arial" panose="020B0604020202020204" pitchFamily="34" charset="0"/>
              </a:rPr>
              <a:t>Tony Blair as the main figure outside No.10 Downing Street and add Humberside Police Officers</a:t>
            </a:r>
            <a:r>
              <a:rPr lang="en-GB" altLang="en-US" sz="1050" dirty="0">
                <a:latin typeface="Aptos" panose="020B0004020202020204" pitchFamily="34" charset="0"/>
                <a:ea typeface="Aptos" panose="020B0004020202020204" pitchFamily="34" charset="0"/>
                <a:cs typeface="Arial" panose="020B0604020202020204" pitchFamily="34" charset="0"/>
              </a:rPr>
              <a:t>. (Accessed: 23 July 2025).</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Scarman, L. (1981) </a:t>
            </a:r>
            <a:r>
              <a:rPr lang="en-GB" altLang="en-US" sz="1050" i="1" dirty="0">
                <a:latin typeface="Aptos" panose="020B0004020202020204" pitchFamily="34" charset="0"/>
                <a:ea typeface="Aptos" panose="020B0004020202020204" pitchFamily="34" charset="0"/>
                <a:cs typeface="Arial" panose="020B0604020202020204" pitchFamily="34" charset="0"/>
              </a:rPr>
              <a:t>Scarman Inquiry into the Brixton Riots, April 1981: Lord Scarman's report</a:t>
            </a:r>
            <a:r>
              <a:rPr lang="en-GB" altLang="en-US" sz="1050" dirty="0">
                <a:latin typeface="Aptos" panose="020B0004020202020204" pitchFamily="34" charset="0"/>
                <a:ea typeface="Aptos" panose="020B0004020202020204" pitchFamily="34" charset="0"/>
                <a:cs typeface="Arial" panose="020B0604020202020204" pitchFamily="34" charset="0"/>
              </a:rPr>
              <a:t>. London: Home Office Home Office. Available at: </a:t>
            </a:r>
            <a:r>
              <a:rPr lang="en-GB" altLang="en-US" sz="1050" u="sng" dirty="0">
                <a:latin typeface="Aptos" panose="020B0004020202020204" pitchFamily="34" charset="0"/>
                <a:ea typeface="Aptos" panose="020B0004020202020204" pitchFamily="34" charset="0"/>
                <a:cs typeface="Arial" panose="020B0604020202020204" pitchFamily="34" charset="0"/>
                <a:hlinkClick r:id="rId11"/>
              </a:rPr>
              <a:t>https://discovery.nationalarchives.gov.uk/details/r/C14919455</a:t>
            </a:r>
            <a:r>
              <a:rPr lang="en-GB" altLang="en-US" sz="1050" dirty="0">
                <a:latin typeface="Aptos" panose="020B0004020202020204" pitchFamily="34" charset="0"/>
                <a:ea typeface="Aptos" panose="020B0004020202020204" pitchFamily="34" charset="0"/>
                <a:cs typeface="Arial" panose="020B0604020202020204" pitchFamily="34" charset="0"/>
              </a:rPr>
              <a:t> (Accessed: 14 July 2025)</a:t>
            </a:r>
            <a:endParaRPr lang="en-GB" altLang="en-US" sz="1050" dirty="0"/>
          </a:p>
          <a:p>
            <a:pPr marL="0" lvl="0" indent="0" eaLnBrk="0" fontAlgn="base" hangingPunct="0">
              <a:lnSpc>
                <a:spcPct val="100000"/>
              </a:lnSpc>
              <a:spcBef>
                <a:spcPct val="0"/>
              </a:spcBef>
              <a:spcAft>
                <a:spcPct val="0"/>
              </a:spcAft>
              <a:buClrTx/>
              <a:buSzTx/>
              <a:buNone/>
            </a:pPr>
            <a:r>
              <a:rPr lang="en-GB" altLang="en-US" sz="1050" dirty="0">
                <a:latin typeface="Aptos" panose="020B0004020202020204" pitchFamily="34" charset="0"/>
                <a:ea typeface="Aptos" panose="020B0004020202020204" pitchFamily="34" charset="0"/>
                <a:cs typeface="Arial" panose="020B0604020202020204" pitchFamily="34" charset="0"/>
              </a:rPr>
              <a:t>The Police Foundation (2015) </a:t>
            </a:r>
            <a:r>
              <a:rPr lang="en-GB" altLang="en-US" sz="1050" i="1" dirty="0">
                <a:latin typeface="Aptos" panose="020B0004020202020204" pitchFamily="34" charset="0"/>
                <a:ea typeface="Aptos" panose="020B0004020202020204" pitchFamily="34" charset="0"/>
                <a:cs typeface="Arial" panose="020B0604020202020204" pitchFamily="34" charset="0"/>
              </a:rPr>
              <a:t>Neighbourhood policing: Past, present and future</a:t>
            </a:r>
            <a:r>
              <a:rPr lang="en-GB" altLang="en-US" sz="1050" dirty="0">
                <a:latin typeface="Aptos" panose="020B0004020202020204" pitchFamily="34" charset="0"/>
                <a:ea typeface="Aptos" panose="020B0004020202020204" pitchFamily="34" charset="0"/>
                <a:cs typeface="Arial" panose="020B0604020202020204" pitchFamily="34" charset="0"/>
              </a:rPr>
              <a:t>. The Police Foundation. Available at: </a:t>
            </a:r>
            <a:r>
              <a:rPr lang="en-GB" altLang="en-US" sz="1050" u="sng" dirty="0">
                <a:latin typeface="Aptos" panose="020B0004020202020204" pitchFamily="34" charset="0"/>
                <a:ea typeface="Aptos" panose="020B0004020202020204" pitchFamily="34" charset="0"/>
                <a:cs typeface="Arial" panose="020B0604020202020204" pitchFamily="34" charset="0"/>
                <a:hlinkClick r:id="rId12"/>
              </a:rPr>
              <a:t>https://www.police-foundation.org.uk/wp-content/uploads/2017/06/neighbourhood_policing_past_present_future.pdf</a:t>
            </a:r>
            <a:r>
              <a:rPr lang="en-GB" altLang="en-US" sz="1050" dirty="0">
                <a:latin typeface="Aptos" panose="020B0004020202020204" pitchFamily="34" charset="0"/>
                <a:ea typeface="Aptos" panose="020B0004020202020204" pitchFamily="34" charset="0"/>
                <a:cs typeface="Arial" panose="020B0604020202020204" pitchFamily="34" charset="0"/>
              </a:rPr>
              <a:t> (Accessed: 2022 July 2025)</a:t>
            </a:r>
            <a:endParaRPr lang="en-GB" altLang="en-US" sz="1050" dirty="0"/>
          </a:p>
          <a:p>
            <a:endParaRPr lang="en-GB" sz="1000" dirty="0"/>
          </a:p>
        </p:txBody>
      </p:sp>
    </p:spTree>
    <p:extLst>
      <p:ext uri="{BB962C8B-B14F-4D97-AF65-F5344CB8AC3E}">
        <p14:creationId xmlns:p14="http://schemas.microsoft.com/office/powerpoint/2010/main" val="501191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9358-14EE-F24A-7F75-A766884864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71F2E4-9DA2-D150-D1CD-394392461381}"/>
              </a:ext>
            </a:extLst>
          </p:cNvPr>
          <p:cNvSpPr>
            <a:spLocks noGrp="1"/>
          </p:cNvSpPr>
          <p:nvPr>
            <p:ph idx="1"/>
          </p:nvPr>
        </p:nvSpPr>
        <p:spPr>
          <a:xfrm>
            <a:off x="352926" y="1989222"/>
            <a:ext cx="11598441" cy="3866146"/>
          </a:xfrm>
        </p:spPr>
        <p:txBody>
          <a:bodyPr>
            <a:normAutofit fontScale="85000" lnSpcReduction="10000"/>
          </a:bodyPr>
          <a:lstStyle/>
          <a:p>
            <a:pPr marL="0" lvl="0" indent="0" eaLnBrk="0" fontAlgn="base" hangingPunct="0">
              <a:lnSpc>
                <a:spcPct val="100000"/>
              </a:lnSpc>
              <a:spcBef>
                <a:spcPct val="0"/>
              </a:spcBef>
              <a:spcAft>
                <a:spcPct val="0"/>
              </a:spcAft>
              <a:buClrTx/>
              <a:buSzTx/>
              <a:buNone/>
            </a:pPr>
            <a:endParaRPr lang="en-GB" altLang="en-US" dirty="0">
              <a:latin typeface="Aptos" panose="020B0004020202020204" pitchFamily="34" charset="0"/>
              <a:ea typeface="Aptos" panose="020B0004020202020204" pitchFamily="34" charset="0"/>
              <a:cs typeface="Arial" panose="020B0604020202020204" pitchFamily="34" charset="0"/>
            </a:endParaRPr>
          </a:p>
          <a:p>
            <a:pPr marL="0" lvl="0" indent="0" eaLnBrk="0" fontAlgn="base" hangingPunct="0">
              <a:lnSpc>
                <a:spcPct val="100000"/>
              </a:lnSpc>
              <a:spcBef>
                <a:spcPct val="0"/>
              </a:spcBef>
              <a:spcAft>
                <a:spcPct val="0"/>
              </a:spcAft>
              <a:buClrTx/>
              <a:buSzTx/>
              <a:buNone/>
            </a:pPr>
            <a:r>
              <a:rPr lang="en-GB" altLang="en-US" dirty="0">
                <a:latin typeface="Aptos" panose="020B0004020202020204" pitchFamily="34" charset="0"/>
                <a:ea typeface="Aptos" panose="020B0004020202020204" pitchFamily="34" charset="0"/>
                <a:cs typeface="Arial" panose="020B0604020202020204" pitchFamily="34" charset="0"/>
              </a:rPr>
              <a:t>UK Parliament (2003) </a:t>
            </a:r>
            <a:r>
              <a:rPr lang="en-GB" altLang="en-US" i="1" dirty="0">
                <a:latin typeface="Aptos" panose="020B0004020202020204" pitchFamily="34" charset="0"/>
                <a:ea typeface="Aptos" panose="020B0004020202020204" pitchFamily="34" charset="0"/>
                <a:cs typeface="Arial" panose="020B0604020202020204" pitchFamily="34" charset="0"/>
              </a:rPr>
              <a:t>Select Committee on Home Affairs Fourth Report</a:t>
            </a:r>
            <a:r>
              <a:rPr lang="en-GB" altLang="en-US" dirty="0">
                <a:latin typeface="Aptos" panose="020B0004020202020204" pitchFamily="34" charset="0"/>
                <a:ea typeface="Aptos" panose="020B0004020202020204" pitchFamily="34" charset="0"/>
                <a:cs typeface="Arial" panose="020B0604020202020204" pitchFamily="34" charset="0"/>
              </a:rPr>
              <a:t>. Available at: </a:t>
            </a:r>
            <a:r>
              <a:rPr lang="en-GB" altLang="en-US" u="sng" dirty="0">
                <a:latin typeface="Aptos" panose="020B0004020202020204" pitchFamily="34" charset="0"/>
                <a:ea typeface="Aptos" panose="020B0004020202020204" pitchFamily="34" charset="0"/>
                <a:cs typeface="Arial" panose="020B0604020202020204" pitchFamily="34" charset="0"/>
                <a:hlinkClick r:id="rId2"/>
              </a:rPr>
              <a:t>https://publications.parliament.uk/pa/cm200405/cmselect/cmhaff/370/37004.htm</a:t>
            </a:r>
            <a:r>
              <a:rPr lang="en-GB" altLang="en-US" dirty="0">
                <a:latin typeface="Aptos" panose="020B0004020202020204" pitchFamily="34" charset="0"/>
                <a:ea typeface="Aptos" panose="020B0004020202020204" pitchFamily="34" charset="0"/>
                <a:cs typeface="Arial" panose="020B0604020202020204" pitchFamily="34" charset="0"/>
              </a:rPr>
              <a:t> (Accessed: 15 July 2025).</a:t>
            </a:r>
            <a:endParaRPr lang="en-GB" altLang="en-US" dirty="0"/>
          </a:p>
          <a:p>
            <a:pPr marL="0" lvl="0" indent="0" eaLnBrk="0" fontAlgn="base" hangingPunct="0">
              <a:lnSpc>
                <a:spcPct val="100000"/>
              </a:lnSpc>
              <a:spcBef>
                <a:spcPct val="0"/>
              </a:spcBef>
              <a:spcAft>
                <a:spcPct val="0"/>
              </a:spcAft>
              <a:buClrTx/>
              <a:buSzTx/>
              <a:buNone/>
            </a:pPr>
            <a:r>
              <a:rPr lang="en-GB" altLang="en-US" dirty="0">
                <a:latin typeface="Aptos" panose="020B0004020202020204" pitchFamily="34" charset="0"/>
                <a:ea typeface="Aptos" panose="020B0004020202020204" pitchFamily="34" charset="0"/>
                <a:cs typeface="Arial" panose="020B0604020202020204" pitchFamily="34" charset="0"/>
              </a:rPr>
              <a:t>UK </a:t>
            </a:r>
            <a:r>
              <a:rPr lang="en-GB" altLang="en-US" dirty="0" err="1">
                <a:latin typeface="Aptos" panose="020B0004020202020204" pitchFamily="34" charset="0"/>
                <a:ea typeface="Aptos" panose="020B0004020202020204" pitchFamily="34" charset="0"/>
                <a:cs typeface="Arial" panose="020B0604020202020204" pitchFamily="34" charset="0"/>
              </a:rPr>
              <a:t>Parliment</a:t>
            </a:r>
            <a:r>
              <a:rPr lang="en-GB" altLang="en-US" dirty="0">
                <a:latin typeface="Aptos" panose="020B0004020202020204" pitchFamily="34" charset="0"/>
                <a:ea typeface="Aptos" panose="020B0004020202020204" pitchFamily="34" charset="0"/>
                <a:cs typeface="Arial" panose="020B0604020202020204" pitchFamily="34" charset="0"/>
              </a:rPr>
              <a:t> (2010) </a:t>
            </a:r>
            <a:r>
              <a:rPr lang="en-GB" altLang="en-US" i="1" dirty="0">
                <a:latin typeface="Aptos" panose="020B0004020202020204" pitchFamily="34" charset="0"/>
                <a:ea typeface="Aptos" panose="020B0004020202020204" pitchFamily="34" charset="0"/>
                <a:cs typeface="Arial" panose="020B0604020202020204" pitchFamily="34" charset="0"/>
              </a:rPr>
              <a:t>The Government's Approach to Crime Prevention - Home Affairs Committee Contents</a:t>
            </a:r>
            <a:r>
              <a:rPr lang="en-GB" altLang="en-US" dirty="0">
                <a:latin typeface="Aptos" panose="020B0004020202020204" pitchFamily="34" charset="0"/>
                <a:ea typeface="Aptos" panose="020B0004020202020204" pitchFamily="34" charset="0"/>
                <a:cs typeface="Arial" panose="020B0604020202020204" pitchFamily="34" charset="0"/>
              </a:rPr>
              <a:t>. Available at: </a:t>
            </a:r>
            <a:r>
              <a:rPr lang="en-GB" altLang="en-US" u="sng" dirty="0">
                <a:latin typeface="Aptos" panose="020B0004020202020204" pitchFamily="34" charset="0"/>
                <a:ea typeface="Aptos" panose="020B0004020202020204" pitchFamily="34" charset="0"/>
                <a:cs typeface="Arial" panose="020B0604020202020204" pitchFamily="34" charset="0"/>
                <a:hlinkClick r:id="rId3"/>
              </a:rPr>
              <a:t>https://publications.parliament.uk/pa/cm200910/cmselect/cmhaff/242/24205.htm</a:t>
            </a:r>
            <a:r>
              <a:rPr lang="en-GB" altLang="en-US" dirty="0">
                <a:latin typeface="Aptos" panose="020B0004020202020204" pitchFamily="34" charset="0"/>
                <a:ea typeface="Aptos" panose="020B0004020202020204" pitchFamily="34" charset="0"/>
                <a:cs typeface="Arial" panose="020B0604020202020204" pitchFamily="34" charset="0"/>
              </a:rPr>
              <a:t> (Accessed: 22 July 2025).</a:t>
            </a:r>
          </a:p>
          <a:p>
            <a:pPr marL="0" lvl="0" indent="0" eaLnBrk="0" fontAlgn="base" hangingPunct="0">
              <a:lnSpc>
                <a:spcPct val="100000"/>
              </a:lnSpc>
              <a:spcBef>
                <a:spcPct val="0"/>
              </a:spcBef>
              <a:spcAft>
                <a:spcPct val="0"/>
              </a:spcAft>
              <a:buClrTx/>
              <a:buSzTx/>
              <a:buNone/>
            </a:pPr>
            <a:r>
              <a:rPr lang="en-GB" altLang="en-US" dirty="0">
                <a:latin typeface="Aptos" panose="020B0004020202020204" pitchFamily="34" charset="0"/>
                <a:ea typeface="Aptos" panose="020B0004020202020204" pitchFamily="34" charset="0"/>
                <a:cs typeface="Arial" panose="020B0604020202020204" pitchFamily="34" charset="0"/>
              </a:rPr>
              <a:t>Microsoft Copilot (2025) </a:t>
            </a:r>
            <a:r>
              <a:rPr lang="en-GB" altLang="en-US" i="1" dirty="0">
                <a:latin typeface="Aptos" panose="020B0004020202020204" pitchFamily="34" charset="0"/>
                <a:ea typeface="Aptos" panose="020B0004020202020204" pitchFamily="34" charset="0"/>
                <a:cs typeface="Arial" panose="020B0604020202020204" pitchFamily="34" charset="0"/>
              </a:rPr>
              <a:t>Tony Blair as the main figure outside No.10 Downing Street and add Humberside Police Officers</a:t>
            </a:r>
            <a:r>
              <a:rPr lang="en-GB" altLang="en-US" dirty="0">
                <a:latin typeface="Aptos" panose="020B0004020202020204" pitchFamily="34" charset="0"/>
                <a:ea typeface="Aptos" panose="020B0004020202020204" pitchFamily="34" charset="0"/>
                <a:cs typeface="Arial" panose="020B0604020202020204" pitchFamily="34" charset="0"/>
              </a:rPr>
              <a:t>. (Accessed: 23 July 2025).</a:t>
            </a:r>
            <a:endParaRPr lang="en-GB" altLang="en-US" sz="1200" dirty="0"/>
          </a:p>
          <a:p>
            <a:pPr marL="0" lvl="0" indent="0" eaLnBrk="0" fontAlgn="base" hangingPunct="0">
              <a:lnSpc>
                <a:spcPct val="100000"/>
              </a:lnSpc>
              <a:spcBef>
                <a:spcPct val="0"/>
              </a:spcBef>
              <a:spcAft>
                <a:spcPct val="0"/>
              </a:spcAft>
              <a:buClrTx/>
              <a:buSzTx/>
              <a:buNone/>
            </a:pPr>
            <a:r>
              <a:rPr lang="en-GB" altLang="en-US" dirty="0">
                <a:latin typeface="Aptos" panose="020B0004020202020204" pitchFamily="34" charset="0"/>
                <a:ea typeface="Aptos" panose="020B0004020202020204" pitchFamily="34" charset="0"/>
                <a:cs typeface="Arial" panose="020B0604020202020204" pitchFamily="34" charset="0"/>
              </a:rPr>
              <a:t>Scarman, L. (1981) </a:t>
            </a:r>
            <a:r>
              <a:rPr lang="en-GB" altLang="en-US" i="1" dirty="0">
                <a:latin typeface="Aptos" panose="020B0004020202020204" pitchFamily="34" charset="0"/>
                <a:ea typeface="Aptos" panose="020B0004020202020204" pitchFamily="34" charset="0"/>
                <a:cs typeface="Arial" panose="020B0604020202020204" pitchFamily="34" charset="0"/>
              </a:rPr>
              <a:t>Scarman Inquiry into the Brixton Riots, April 1981: Lord Scarman's report</a:t>
            </a:r>
            <a:r>
              <a:rPr lang="en-GB" altLang="en-US" dirty="0">
                <a:latin typeface="Aptos" panose="020B0004020202020204" pitchFamily="34" charset="0"/>
                <a:ea typeface="Aptos" panose="020B0004020202020204" pitchFamily="34" charset="0"/>
                <a:cs typeface="Arial" panose="020B0604020202020204" pitchFamily="34" charset="0"/>
              </a:rPr>
              <a:t>. London: Home Office Home Office. Available at: </a:t>
            </a:r>
            <a:r>
              <a:rPr lang="en-GB" altLang="en-US" u="sng" dirty="0">
                <a:latin typeface="Aptos" panose="020B0004020202020204" pitchFamily="34" charset="0"/>
                <a:ea typeface="Aptos" panose="020B0004020202020204" pitchFamily="34" charset="0"/>
                <a:cs typeface="Arial" panose="020B0604020202020204" pitchFamily="34" charset="0"/>
                <a:hlinkClick r:id="rId4"/>
              </a:rPr>
              <a:t>https://discovery.nationalarchives.gov.uk/details/r/C14919455</a:t>
            </a:r>
            <a:r>
              <a:rPr lang="en-GB" altLang="en-US" dirty="0">
                <a:latin typeface="Aptos" panose="020B0004020202020204" pitchFamily="34" charset="0"/>
                <a:ea typeface="Aptos" panose="020B0004020202020204" pitchFamily="34" charset="0"/>
                <a:cs typeface="Arial" panose="020B0604020202020204" pitchFamily="34" charset="0"/>
              </a:rPr>
              <a:t> (Accessed: 14 July 2025)</a:t>
            </a:r>
            <a:endParaRPr lang="en-GB" altLang="en-US" sz="1200" dirty="0"/>
          </a:p>
          <a:p>
            <a:pPr marL="0" lvl="0" indent="0" eaLnBrk="0" fontAlgn="base" hangingPunct="0">
              <a:lnSpc>
                <a:spcPct val="100000"/>
              </a:lnSpc>
              <a:spcBef>
                <a:spcPct val="0"/>
              </a:spcBef>
              <a:spcAft>
                <a:spcPct val="0"/>
              </a:spcAft>
              <a:buClrTx/>
              <a:buSzTx/>
              <a:buNone/>
            </a:pPr>
            <a:r>
              <a:rPr lang="en-GB" altLang="en-US" dirty="0">
                <a:latin typeface="Aptos" panose="020B0004020202020204" pitchFamily="34" charset="0"/>
                <a:ea typeface="Aptos" panose="020B0004020202020204" pitchFamily="34" charset="0"/>
                <a:cs typeface="Arial" panose="020B0604020202020204" pitchFamily="34" charset="0"/>
              </a:rPr>
              <a:t>The Police Foundation (2015) </a:t>
            </a:r>
            <a:r>
              <a:rPr lang="en-GB" altLang="en-US" i="1" dirty="0">
                <a:latin typeface="Aptos" panose="020B0004020202020204" pitchFamily="34" charset="0"/>
                <a:ea typeface="Aptos" panose="020B0004020202020204" pitchFamily="34" charset="0"/>
                <a:cs typeface="Arial" panose="020B0604020202020204" pitchFamily="34" charset="0"/>
              </a:rPr>
              <a:t>Neighbourhood policing: Past, present and future</a:t>
            </a:r>
            <a:r>
              <a:rPr lang="en-GB" altLang="en-US" dirty="0">
                <a:latin typeface="Aptos" panose="020B0004020202020204" pitchFamily="34" charset="0"/>
                <a:ea typeface="Aptos" panose="020B0004020202020204" pitchFamily="34" charset="0"/>
                <a:cs typeface="Arial" panose="020B0604020202020204" pitchFamily="34" charset="0"/>
              </a:rPr>
              <a:t>. The Police Foundation. Available at: </a:t>
            </a:r>
            <a:r>
              <a:rPr lang="en-GB" altLang="en-US" u="sng" dirty="0">
                <a:latin typeface="Aptos" panose="020B0004020202020204" pitchFamily="34" charset="0"/>
                <a:ea typeface="Aptos" panose="020B0004020202020204" pitchFamily="34" charset="0"/>
                <a:cs typeface="Arial" panose="020B0604020202020204" pitchFamily="34" charset="0"/>
                <a:hlinkClick r:id="rId5"/>
              </a:rPr>
              <a:t>https://www.police-foundation.org.uk/wp-content/uploads/2017/06/neighbourhood_policing_past_present_future.pdf</a:t>
            </a:r>
            <a:r>
              <a:rPr lang="en-GB" altLang="en-US" dirty="0">
                <a:latin typeface="Aptos" panose="020B0004020202020204" pitchFamily="34" charset="0"/>
                <a:ea typeface="Aptos" panose="020B0004020202020204" pitchFamily="34" charset="0"/>
                <a:cs typeface="Arial" panose="020B0604020202020204" pitchFamily="34" charset="0"/>
              </a:rPr>
              <a:t> (Accessed: 2022 July 2025)</a:t>
            </a:r>
            <a:endParaRPr lang="en-GB" altLang="en-US" sz="1200" dirty="0"/>
          </a:p>
          <a:p>
            <a:pPr marL="0" lvl="0" indent="0" eaLnBrk="0" fontAlgn="base" hangingPunct="0">
              <a:lnSpc>
                <a:spcPct val="100000"/>
              </a:lnSpc>
              <a:spcBef>
                <a:spcPct val="0"/>
              </a:spcBef>
              <a:spcAft>
                <a:spcPct val="0"/>
              </a:spcAft>
              <a:buClrTx/>
              <a:buSzTx/>
              <a:buNone/>
            </a:pPr>
            <a:r>
              <a:rPr lang="en-GB" altLang="en-US" dirty="0">
                <a:latin typeface="Aptos" panose="020B0004020202020204" pitchFamily="34" charset="0"/>
                <a:ea typeface="Aptos" panose="020B0004020202020204" pitchFamily="34" charset="0"/>
                <a:cs typeface="Arial" panose="020B0604020202020204" pitchFamily="34" charset="0"/>
              </a:rPr>
              <a:t>UK Parliament (2003) </a:t>
            </a:r>
            <a:r>
              <a:rPr lang="en-GB" altLang="en-US" i="1" dirty="0">
                <a:latin typeface="Aptos" panose="020B0004020202020204" pitchFamily="34" charset="0"/>
                <a:ea typeface="Aptos" panose="020B0004020202020204" pitchFamily="34" charset="0"/>
                <a:cs typeface="Arial" panose="020B0604020202020204" pitchFamily="34" charset="0"/>
              </a:rPr>
              <a:t>Select Committee on Home Affairs Fourth Report</a:t>
            </a:r>
            <a:r>
              <a:rPr lang="en-GB" altLang="en-US" dirty="0">
                <a:latin typeface="Aptos" panose="020B0004020202020204" pitchFamily="34" charset="0"/>
                <a:ea typeface="Aptos" panose="020B0004020202020204" pitchFamily="34" charset="0"/>
                <a:cs typeface="Arial" panose="020B0604020202020204" pitchFamily="34" charset="0"/>
              </a:rPr>
              <a:t>. Available at: </a:t>
            </a:r>
            <a:r>
              <a:rPr lang="en-GB" altLang="en-US" u="sng" dirty="0">
                <a:latin typeface="Aptos" panose="020B0004020202020204" pitchFamily="34" charset="0"/>
                <a:ea typeface="Aptos" panose="020B0004020202020204" pitchFamily="34" charset="0"/>
                <a:cs typeface="Arial" panose="020B0604020202020204" pitchFamily="34" charset="0"/>
                <a:hlinkClick r:id="rId2"/>
              </a:rPr>
              <a:t>https://publications.parliament.uk/pa/cm200405/cmselect/cmhaff/370/37004.htm</a:t>
            </a:r>
            <a:r>
              <a:rPr lang="en-GB" altLang="en-US" dirty="0">
                <a:latin typeface="Aptos" panose="020B0004020202020204" pitchFamily="34" charset="0"/>
                <a:ea typeface="Aptos" panose="020B0004020202020204" pitchFamily="34" charset="0"/>
                <a:cs typeface="Arial" panose="020B0604020202020204" pitchFamily="34" charset="0"/>
              </a:rPr>
              <a:t> (Accessed: 15 July 2025).</a:t>
            </a:r>
            <a:endParaRPr lang="en-GB" altLang="en-US" sz="1200" dirty="0"/>
          </a:p>
          <a:p>
            <a:pPr marL="0" lvl="0" indent="0" eaLnBrk="0" fontAlgn="base" hangingPunct="0">
              <a:lnSpc>
                <a:spcPct val="100000"/>
              </a:lnSpc>
              <a:spcBef>
                <a:spcPct val="0"/>
              </a:spcBef>
              <a:spcAft>
                <a:spcPct val="0"/>
              </a:spcAft>
              <a:buClrTx/>
              <a:buSzTx/>
              <a:buNone/>
            </a:pPr>
            <a:r>
              <a:rPr lang="en-GB" altLang="en-US" dirty="0">
                <a:latin typeface="Aptos" panose="020B0004020202020204" pitchFamily="34" charset="0"/>
                <a:ea typeface="Aptos" panose="020B0004020202020204" pitchFamily="34" charset="0"/>
                <a:cs typeface="Arial" panose="020B0604020202020204" pitchFamily="34" charset="0"/>
              </a:rPr>
              <a:t>UK </a:t>
            </a:r>
            <a:r>
              <a:rPr lang="en-GB" altLang="en-US" dirty="0" err="1">
                <a:latin typeface="Aptos" panose="020B0004020202020204" pitchFamily="34" charset="0"/>
                <a:ea typeface="Aptos" panose="020B0004020202020204" pitchFamily="34" charset="0"/>
                <a:cs typeface="Arial" panose="020B0604020202020204" pitchFamily="34" charset="0"/>
              </a:rPr>
              <a:t>Parliment</a:t>
            </a:r>
            <a:r>
              <a:rPr lang="en-GB" altLang="en-US" dirty="0">
                <a:latin typeface="Aptos" panose="020B0004020202020204" pitchFamily="34" charset="0"/>
                <a:ea typeface="Aptos" panose="020B0004020202020204" pitchFamily="34" charset="0"/>
                <a:cs typeface="Arial" panose="020B0604020202020204" pitchFamily="34" charset="0"/>
              </a:rPr>
              <a:t> (2010) </a:t>
            </a:r>
            <a:r>
              <a:rPr lang="en-GB" altLang="en-US" i="1" dirty="0">
                <a:latin typeface="Aptos" panose="020B0004020202020204" pitchFamily="34" charset="0"/>
                <a:ea typeface="Aptos" panose="020B0004020202020204" pitchFamily="34" charset="0"/>
                <a:cs typeface="Arial" panose="020B0604020202020204" pitchFamily="34" charset="0"/>
              </a:rPr>
              <a:t>The Government's Approach to Crime Prevention - Home Affairs Committee Contents</a:t>
            </a:r>
            <a:r>
              <a:rPr lang="en-GB" altLang="en-US" dirty="0">
                <a:latin typeface="Aptos" panose="020B0004020202020204" pitchFamily="34" charset="0"/>
                <a:ea typeface="Aptos" panose="020B0004020202020204" pitchFamily="34" charset="0"/>
                <a:cs typeface="Arial" panose="020B0604020202020204" pitchFamily="34" charset="0"/>
              </a:rPr>
              <a:t>. Available at: </a:t>
            </a:r>
            <a:r>
              <a:rPr lang="en-GB" altLang="en-US" u="sng" dirty="0">
                <a:latin typeface="Aptos" panose="020B0004020202020204" pitchFamily="34" charset="0"/>
                <a:ea typeface="Aptos" panose="020B0004020202020204" pitchFamily="34" charset="0"/>
                <a:cs typeface="Arial" panose="020B0604020202020204" pitchFamily="34" charset="0"/>
                <a:hlinkClick r:id="rId3"/>
              </a:rPr>
              <a:t>https://publications.parliament.uk/pa/cm200910/cmselect/cmhaff/242/24205.htm</a:t>
            </a:r>
            <a:r>
              <a:rPr lang="en-GB" altLang="en-US" dirty="0">
                <a:latin typeface="Aptos" panose="020B0004020202020204" pitchFamily="34" charset="0"/>
                <a:ea typeface="Aptos" panose="020B0004020202020204" pitchFamily="34" charset="0"/>
                <a:cs typeface="Arial" panose="020B0604020202020204" pitchFamily="34" charset="0"/>
              </a:rPr>
              <a:t> (Accessed: 22 July 2025).</a:t>
            </a:r>
            <a:endParaRPr lang="en-GB" altLang="en-US" sz="1200" dirty="0"/>
          </a:p>
          <a:p>
            <a:endParaRPr lang="en-GB" dirty="0"/>
          </a:p>
        </p:txBody>
      </p:sp>
    </p:spTree>
    <p:extLst>
      <p:ext uri="{BB962C8B-B14F-4D97-AF65-F5344CB8AC3E}">
        <p14:creationId xmlns:p14="http://schemas.microsoft.com/office/powerpoint/2010/main" val="107671757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3779</TotalTime>
  <Words>3866</Words>
  <Application>Microsoft Office PowerPoint</Application>
  <PresentationFormat>Widescreen</PresentationFormat>
  <Paragraphs>219</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Calibri</vt:lpstr>
      <vt:lpstr>Courier New</vt:lpstr>
      <vt:lpstr>Gill Sans MT</vt:lpstr>
      <vt:lpstr>Gallery</vt:lpstr>
      <vt:lpstr>Policing and the political landscape (BMPO7003D)  Presentation on the complex interplay between political influence, policing priorities, and public engagement at a national, regional, and local level  Student Name: Owen Stafford   Student Number: 2327196</vt:lpstr>
      <vt:lpstr>Contents</vt:lpstr>
      <vt:lpstr>Historical perspective and  Policing Institutions </vt:lpstr>
      <vt:lpstr>Tripartite structure and Thatcherism  </vt:lpstr>
      <vt:lpstr>Centralisation </vt:lpstr>
      <vt:lpstr>Police and Crime Commissioners (PCC)  </vt:lpstr>
      <vt:lpstr>Engagement </vt:lpstr>
      <vt:lpstr>The future of political influence on Policing </vt:lpstr>
      <vt:lpstr>Summary </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dc:title>
  <dc:creator>Mike Durke</dc:creator>
  <cp:lastModifiedBy>Stafford, Owen 0774</cp:lastModifiedBy>
  <cp:revision>20</cp:revision>
  <dcterms:created xsi:type="dcterms:W3CDTF">2023-05-09T09:47:04Z</dcterms:created>
  <dcterms:modified xsi:type="dcterms:W3CDTF">2025-07-29T19:19:07Z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529d828-a824-4b78-ab24-eaae5922aa38_Enabled">
    <vt:lpwstr>true</vt:lpwstr>
  </property>
  <property fmtid="{D5CDD505-2E9C-101B-9397-08002B2CF9AE}" pid="3" name="MSIP_Label_f529d828-a824-4b78-ab24-eaae5922aa38_SetDate">
    <vt:lpwstr>2025-07-23T13:41:54Z</vt:lpwstr>
  </property>
  <property fmtid="{D5CDD505-2E9C-101B-9397-08002B2CF9AE}" pid="4" name="MSIP_Label_f529d828-a824-4b78-ab24-eaae5922aa38_Method">
    <vt:lpwstr>Standard</vt:lpwstr>
  </property>
  <property fmtid="{D5CDD505-2E9C-101B-9397-08002B2CF9AE}" pid="5" name="MSIP_Label_f529d828-a824-4b78-ab24-eaae5922aa38_Name">
    <vt:lpwstr>OFFICIAL</vt:lpwstr>
  </property>
  <property fmtid="{D5CDD505-2E9C-101B-9397-08002B2CF9AE}" pid="6" name="MSIP_Label_f529d828-a824-4b78-ab24-eaae5922aa38_SiteId">
    <vt:lpwstr>b23255a1-8f78-4144-8904-31f019036ade</vt:lpwstr>
  </property>
  <property fmtid="{D5CDD505-2E9C-101B-9397-08002B2CF9AE}" pid="7" name="MSIP_Label_f529d828-a824-4b78-ab24-eaae5922aa38_ActionId">
    <vt:lpwstr>1df0236f-efcd-43dc-9fa7-ef4d5d344e52</vt:lpwstr>
  </property>
  <property fmtid="{D5CDD505-2E9C-101B-9397-08002B2CF9AE}" pid="8" name="MSIP_Label_f529d828-a824-4b78-ab24-eaae5922aa38_ContentBits">
    <vt:lpwstr>0</vt:lpwstr>
  </property>
  <property fmtid="{D5CDD505-2E9C-101B-9397-08002B2CF9AE}" pid="9" name="MSIP_Label_f529d828-a824-4b78-ab24-eaae5922aa38_Tag">
    <vt:lpwstr>10, 3, 0, 1</vt:lpwstr>
  </property>
</Properties>
</file>