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313" r:id="rId3"/>
    <p:sldId id="314" r:id="rId4"/>
    <p:sldId id="315" r:id="rId5"/>
    <p:sldId id="316" r:id="rId6"/>
    <p:sldId id="317" r:id="rId7"/>
    <p:sldId id="318" r:id="rId8"/>
    <p:sldId id="319" r:id="rId9"/>
    <p:sldId id="320" r:id="rId10"/>
    <p:sldId id="321" r:id="rId11"/>
    <p:sldId id="322" r:id="rId12"/>
    <p:sldId id="323" r:id="rId13"/>
    <p:sldId id="324" r:id="rId14"/>
    <p:sldId id="325" r:id="rId15"/>
    <p:sldId id="326" r:id="rId16"/>
    <p:sldId id="327" r:id="rId17"/>
    <p:sldId id="328" r:id="rId18"/>
    <p:sldId id="330" r:id="rId19"/>
    <p:sldId id="329" r:id="rId20"/>
    <p:sldId id="331" r:id="rId21"/>
    <p:sldId id="332" r:id="rId22"/>
    <p:sldId id="333" r:id="rId23"/>
    <p:sldId id="334" r:id="rId24"/>
    <p:sldId id="335" r:id="rId25"/>
    <p:sldId id="336" r:id="rId26"/>
    <p:sldId id="362" r:id="rId27"/>
    <p:sldId id="337" r:id="rId28"/>
    <p:sldId id="338" r:id="rId29"/>
    <p:sldId id="339" r:id="rId30"/>
    <p:sldId id="340" r:id="rId31"/>
    <p:sldId id="341" r:id="rId32"/>
    <p:sldId id="342" r:id="rId33"/>
    <p:sldId id="343" r:id="rId34"/>
    <p:sldId id="344" r:id="rId35"/>
    <p:sldId id="345" r:id="rId36"/>
    <p:sldId id="346" r:id="rId37"/>
    <p:sldId id="347" r:id="rId38"/>
    <p:sldId id="348" r:id="rId39"/>
    <p:sldId id="349" r:id="rId40"/>
    <p:sldId id="350" r:id="rId41"/>
    <p:sldId id="351" r:id="rId42"/>
    <p:sldId id="352" r:id="rId43"/>
    <p:sldId id="353" r:id="rId44"/>
    <p:sldId id="354" r:id="rId45"/>
    <p:sldId id="355" r:id="rId46"/>
    <p:sldId id="356" r:id="rId47"/>
    <p:sldId id="357" r:id="rId48"/>
    <p:sldId id="358" r:id="rId49"/>
    <p:sldId id="359" r:id="rId50"/>
    <p:sldId id="360" r:id="rId51"/>
    <p:sldId id="36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15" d="100"/>
          <a:sy n="115" d="100"/>
        </p:scale>
        <p:origin x="318"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50D92E7-8220-4CE8-AD87-455F747D187F}" type="datetimeFigureOut">
              <a:rPr lang="en-GB" smtClean="0"/>
              <a:t>07/11/2017</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F6C18B42-2B8C-4FBF-AED4-174C5E415BD1}"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1893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22886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50D92E7-8220-4CE8-AD87-455F747D187F}" type="datetimeFigureOut">
              <a:rPr lang="en-GB" smtClean="0"/>
              <a:t>07/11/2017</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F6C18B42-2B8C-4FBF-AED4-174C5E415BD1}"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1493131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50D92E7-8220-4CE8-AD87-455F747D187F}" type="datetimeFigureOut">
              <a:rPr lang="en-GB" smtClean="0"/>
              <a:t>07/11/2017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400517894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50D92E7-8220-4CE8-AD87-455F747D187F}" type="datetimeFigureOut">
              <a:rPr lang="en-GB" smtClean="0"/>
              <a:t>07/11/2017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907629074"/>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50D92E7-8220-4CE8-AD87-455F747D187F}" type="datetimeFigureOut">
              <a:rPr lang="en-GB" smtClean="0"/>
              <a:t>07/11/2017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05865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0D92E7-8220-4CE8-AD87-455F747D187F}" type="datetimeFigureOut">
              <a:rPr lang="en-GB" smtClean="0"/>
              <a:t>07/11/2017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624557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50D92E7-8220-4CE8-AD87-455F747D187F}" type="datetimeFigureOut">
              <a:rPr lang="en-GB" smtClean="0"/>
              <a:t>07/11/2017</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F6C18B42-2B8C-4FBF-AED4-174C5E415BD1}"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25305597"/>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50D92E7-8220-4CE8-AD87-455F747D187F}" type="datetimeFigureOut">
              <a:rPr lang="en-GB" smtClean="0"/>
              <a:t>07/11/2017</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1657110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422207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07/11/2017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609382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50D92E7-8220-4CE8-AD87-455F747D187F}" type="datetimeFigureOut">
              <a:rPr lang="en-GB" smtClean="0"/>
              <a:t>07/11/2017</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F6C18B42-2B8C-4FBF-AED4-174C5E415BD1}"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3546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Session%20Recap%2024-10-17.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Social%20Status%20and%20exclusion.ppt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r>
              <a:rPr lang="en-GB" altLang="en-US" sz="4400" dirty="0" smtClean="0"/>
              <a:t>SJEQ7003</a:t>
            </a:r>
            <a:br>
              <a:rPr lang="en-GB" altLang="en-US" sz="4400" dirty="0" smtClean="0"/>
            </a:br>
            <a:r>
              <a:rPr lang="en-GB" altLang="en-US" sz="4400" dirty="0" smtClean="0"/>
              <a:t>Equality and Diversity: Power and Social (Re)production of Inequality</a:t>
            </a:r>
            <a:endParaRPr lang="en-GB" altLang="en-US" sz="4400" dirty="0"/>
          </a:p>
        </p:txBody>
      </p:sp>
      <p:sp>
        <p:nvSpPr>
          <p:cNvPr id="5123" name="Rectangle 3"/>
          <p:cNvSpPr>
            <a:spLocks noGrp="1" noChangeArrowheads="1"/>
          </p:cNvSpPr>
          <p:nvPr>
            <p:ph type="subTitle" idx="1"/>
          </p:nvPr>
        </p:nvSpPr>
        <p:spPr/>
        <p:txBody>
          <a:bodyPr>
            <a:normAutofit fontScale="85000" lnSpcReduction="10000"/>
          </a:bodyPr>
          <a:lstStyle/>
          <a:p>
            <a:r>
              <a:rPr lang="en-GB" altLang="en-US" dirty="0" smtClean="0"/>
              <a:t>Dr Caroline Lohmann-Hancock &amp; Ken Dicks</a:t>
            </a:r>
          </a:p>
          <a:p>
            <a:r>
              <a:rPr lang="en-GB" altLang="en-US" dirty="0" smtClean="0"/>
              <a:t>Session </a:t>
            </a:r>
            <a:r>
              <a:rPr lang="en-GB" altLang="en-US" dirty="0" smtClean="0"/>
              <a:t>6</a:t>
            </a:r>
            <a:endParaRPr lang="en-GB" altLang="en-US" dirty="0" smtClean="0"/>
          </a:p>
        </p:txBody>
      </p:sp>
    </p:spTree>
    <p:extLst>
      <p:ext uri="{BB962C8B-B14F-4D97-AF65-F5344CB8AC3E}">
        <p14:creationId xmlns:p14="http://schemas.microsoft.com/office/powerpoint/2010/main" val="21805620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dirty="0" smtClean="0"/>
              <a:t>Session Recap</a:t>
            </a:r>
          </a:p>
        </p:txBody>
      </p:sp>
      <p:sp>
        <p:nvSpPr>
          <p:cNvPr id="6147" name="Rectangle 3"/>
          <p:cNvSpPr>
            <a:spLocks noGrp="1" noChangeArrowheads="1"/>
          </p:cNvSpPr>
          <p:nvPr>
            <p:ph idx="1"/>
          </p:nvPr>
        </p:nvSpPr>
        <p:spPr>
          <a:xfrm>
            <a:off x="1251678" y="2286001"/>
            <a:ext cx="5360137" cy="539261"/>
          </a:xfrm>
        </p:spPr>
        <p:txBody>
          <a:bodyPr/>
          <a:lstStyle/>
          <a:p>
            <a:pPr eaLnBrk="1" hangingPunct="1"/>
            <a:r>
              <a:rPr lang="en-GB" altLang="en-US" sz="2400" dirty="0" smtClean="0"/>
              <a:t>What did we cover in the last session?</a:t>
            </a:r>
          </a:p>
          <a:p>
            <a:pPr eaLnBrk="1" hangingPunct="1"/>
            <a:endParaRPr lang="en-GB" altLang="en-US" dirty="0" smtClean="0"/>
          </a:p>
        </p:txBody>
      </p:sp>
      <p:pic>
        <p:nvPicPr>
          <p:cNvPr id="2" name="Picture 1">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58354" y="2203939"/>
            <a:ext cx="668215" cy="668215"/>
          </a:xfrm>
          <a:prstGeom prst="rect">
            <a:avLst/>
          </a:prstGeom>
        </p:spPr>
      </p:pic>
    </p:spTree>
    <p:extLst>
      <p:ext uri="{BB962C8B-B14F-4D97-AF65-F5344CB8AC3E}">
        <p14:creationId xmlns:p14="http://schemas.microsoft.com/office/powerpoint/2010/main" val="40854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en-US" smtClean="0"/>
              <a:t>Aims</a:t>
            </a:r>
          </a:p>
        </p:txBody>
      </p:sp>
      <p:sp>
        <p:nvSpPr>
          <p:cNvPr id="6147" name="Rectangle 3"/>
          <p:cNvSpPr>
            <a:spLocks noGrp="1" noChangeArrowheads="1"/>
          </p:cNvSpPr>
          <p:nvPr>
            <p:ph idx="1"/>
          </p:nvPr>
        </p:nvSpPr>
        <p:spPr/>
        <p:txBody>
          <a:bodyPr>
            <a:normAutofit/>
          </a:bodyPr>
          <a:lstStyle/>
          <a:p>
            <a:pPr eaLnBrk="1" hangingPunct="1"/>
            <a:r>
              <a:rPr lang="en-GB" altLang="en-US" sz="3600" dirty="0" smtClean="0"/>
              <a:t>A consideration of the barriers and challenges to initiating and sustaining change in society.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eaLnBrk="1" fontAlgn="auto" hangingPunct="1">
              <a:spcAft>
                <a:spcPts val="0"/>
              </a:spcAft>
              <a:defRPr/>
            </a:pPr>
            <a:r>
              <a:rPr lang="en-GB" smtClean="0"/>
              <a:t>How Do </a:t>
            </a:r>
            <a:br>
              <a:rPr lang="en-GB" smtClean="0"/>
            </a:br>
            <a:r>
              <a:rPr lang="en-GB" smtClean="0"/>
              <a:t>Our Values Change?</a:t>
            </a:r>
            <a:endParaRPr lang="en-GB" dirty="0"/>
          </a:p>
        </p:txBody>
      </p:sp>
      <p:pic>
        <p:nvPicPr>
          <p:cNvPr id="6349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22583" y="2999822"/>
            <a:ext cx="899583" cy="3105150"/>
          </a:xfrm>
        </p:spPr>
      </p:pic>
      <p:pic>
        <p:nvPicPr>
          <p:cNvPr id="634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3814" y="3009347"/>
            <a:ext cx="1003300" cy="311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9780" y="2999822"/>
            <a:ext cx="11303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4578" y="3009347"/>
            <a:ext cx="12573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80005" y="2999822"/>
            <a:ext cx="1333500" cy="311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1520890" y="2006082"/>
            <a:ext cx="9797143"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Society’s values will often influence the way in which </a:t>
            </a:r>
            <a:r>
              <a:rPr lang="en-GB" sz="2800" dirty="0" smtClean="0"/>
              <a:t>people </a:t>
            </a:r>
            <a:r>
              <a:rPr lang="en-GB" sz="2800" dirty="0" smtClean="0"/>
              <a:t>are perceived</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349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349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349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349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34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smtClean="0"/>
              <a:t>Power</a:t>
            </a:r>
          </a:p>
        </p:txBody>
      </p:sp>
      <p:sp>
        <p:nvSpPr>
          <p:cNvPr id="8195" name="Content Placeholder 2"/>
          <p:cNvSpPr>
            <a:spLocks noGrp="1"/>
          </p:cNvSpPr>
          <p:nvPr>
            <p:ph idx="1"/>
          </p:nvPr>
        </p:nvSpPr>
        <p:spPr>
          <a:xfrm>
            <a:off x="1223687" y="1884786"/>
            <a:ext cx="10178322" cy="2612570"/>
          </a:xfrm>
        </p:spPr>
        <p:txBody>
          <a:bodyPr>
            <a:normAutofit/>
          </a:bodyPr>
          <a:lstStyle/>
          <a:p>
            <a:pPr eaLnBrk="1" hangingPunct="1"/>
            <a:r>
              <a:rPr lang="en-GB" altLang="en-US" sz="2800" dirty="0" smtClean="0"/>
              <a:t>Power is . . . </a:t>
            </a:r>
          </a:p>
          <a:p>
            <a:pPr lvl="1" eaLnBrk="1" hangingPunct="1"/>
            <a:r>
              <a:rPr lang="en-GB" altLang="en-US" sz="2800" dirty="0" smtClean="0"/>
              <a:t>‘the probability that one actor within a social relationship will be in a position to carry out his own will, despite resistance, regardless of the basis on which this probability exists’ (Weber, 1978:53).</a:t>
            </a:r>
          </a:p>
        </p:txBody>
      </p:sp>
      <p:sp>
        <p:nvSpPr>
          <p:cNvPr id="2" name="TextBox 1"/>
          <p:cNvSpPr txBox="1"/>
          <p:nvPr/>
        </p:nvSpPr>
        <p:spPr>
          <a:xfrm>
            <a:off x="2883159" y="4721290"/>
            <a:ext cx="7315200" cy="830997"/>
          </a:xfrm>
          <a:prstGeom prst="rect">
            <a:avLst/>
          </a:prstGeom>
          <a:noFill/>
        </p:spPr>
        <p:txBody>
          <a:bodyPr wrap="square" rtlCol="0">
            <a:spAutoFit/>
          </a:bodyPr>
          <a:lstStyle/>
          <a:p>
            <a:pPr algn="ctr"/>
            <a:r>
              <a:rPr lang="en-GB" sz="2400" dirty="0" smtClean="0"/>
              <a:t>Discuss this statement in detail as a group. What is Weber saying about the nature of power here?</a:t>
            </a:r>
            <a:endParaRPr lang="en-GB" sz="2400"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44825" y="5691674"/>
            <a:ext cx="597016" cy="5970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altLang="en-US" smtClean="0"/>
              <a:t>Legitimate Domination</a:t>
            </a:r>
          </a:p>
        </p:txBody>
      </p:sp>
      <p:sp>
        <p:nvSpPr>
          <p:cNvPr id="9219" name="Content Placeholder 2"/>
          <p:cNvSpPr>
            <a:spLocks noGrp="1"/>
          </p:cNvSpPr>
          <p:nvPr>
            <p:ph idx="1"/>
          </p:nvPr>
        </p:nvSpPr>
        <p:spPr/>
        <p:txBody>
          <a:bodyPr>
            <a:normAutofit/>
          </a:bodyPr>
          <a:lstStyle/>
          <a:p>
            <a:pPr eaLnBrk="1" hangingPunct="1"/>
            <a:r>
              <a:rPr lang="en-GB" altLang="en-US" sz="2800" dirty="0" smtClean="0">
                <a:solidFill>
                  <a:schemeClr val="tx1"/>
                </a:solidFill>
              </a:rPr>
              <a:t>Weber saw power as ‘domination’ or ‘discipline’</a:t>
            </a:r>
          </a:p>
          <a:p>
            <a:pPr lvl="1" eaLnBrk="1" hangingPunct="1"/>
            <a:r>
              <a:rPr lang="en-GB" altLang="en-US" sz="2800" dirty="0" smtClean="0">
                <a:solidFill>
                  <a:schemeClr val="tx1"/>
                </a:solidFill>
              </a:rPr>
              <a:t>Domination</a:t>
            </a:r>
          </a:p>
          <a:p>
            <a:pPr lvl="2" eaLnBrk="1" hangingPunct="1"/>
            <a:r>
              <a:rPr lang="en-GB" altLang="en-US" sz="2800" dirty="0" smtClean="0">
                <a:solidFill>
                  <a:schemeClr val="tx1"/>
                </a:solidFill>
              </a:rPr>
              <a:t>The probability that a command will be obeyed</a:t>
            </a:r>
          </a:p>
          <a:p>
            <a:pPr lvl="1" eaLnBrk="1" hangingPunct="1"/>
            <a:r>
              <a:rPr lang="en-GB" altLang="en-US" sz="2800" dirty="0" smtClean="0">
                <a:solidFill>
                  <a:schemeClr val="tx1"/>
                </a:solidFill>
              </a:rPr>
              <a:t>Discipline</a:t>
            </a:r>
          </a:p>
          <a:p>
            <a:pPr lvl="2" eaLnBrk="1" hangingPunct="1"/>
            <a:r>
              <a:rPr lang="en-GB" altLang="en-US" sz="2800" dirty="0" smtClean="0">
                <a:solidFill>
                  <a:schemeClr val="tx1"/>
                </a:solidFill>
              </a:rPr>
              <a:t>Domination becomes discipline, only when, through habit and routine, obedience becomes unthinking and automatic.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smtClean="0"/>
              <a:t>Balancing Power</a:t>
            </a:r>
          </a:p>
        </p:txBody>
      </p:sp>
      <p:sp>
        <p:nvSpPr>
          <p:cNvPr id="10243" name="Content Placeholder 2"/>
          <p:cNvSpPr>
            <a:spLocks noGrp="1"/>
          </p:cNvSpPr>
          <p:nvPr>
            <p:ph idx="1"/>
          </p:nvPr>
        </p:nvSpPr>
        <p:spPr/>
        <p:txBody>
          <a:bodyPr>
            <a:normAutofit/>
          </a:bodyPr>
          <a:lstStyle/>
          <a:p>
            <a:pPr eaLnBrk="1" hangingPunct="1"/>
            <a:r>
              <a:rPr lang="en-GB" altLang="en-US" sz="2800" dirty="0" smtClean="0">
                <a:solidFill>
                  <a:schemeClr val="tx1"/>
                </a:solidFill>
              </a:rPr>
              <a:t>Power</a:t>
            </a:r>
          </a:p>
          <a:p>
            <a:pPr lvl="1" eaLnBrk="1" hangingPunct="1"/>
            <a:r>
              <a:rPr lang="en-GB" altLang="en-US" sz="2800" dirty="0" smtClean="0">
                <a:solidFill>
                  <a:schemeClr val="tx1"/>
                </a:solidFill>
              </a:rPr>
              <a:t>Can be imposed against the will or interests of others</a:t>
            </a:r>
          </a:p>
          <a:p>
            <a:pPr eaLnBrk="1" hangingPunct="1"/>
            <a:r>
              <a:rPr lang="en-GB" altLang="en-US" sz="2800" dirty="0" smtClean="0">
                <a:solidFill>
                  <a:schemeClr val="tx1"/>
                </a:solidFill>
              </a:rPr>
              <a:t>Domination</a:t>
            </a:r>
          </a:p>
          <a:p>
            <a:pPr lvl="1" eaLnBrk="1" hangingPunct="1"/>
            <a:r>
              <a:rPr lang="en-GB" altLang="en-US" sz="2800" dirty="0" smtClean="0">
                <a:solidFill>
                  <a:schemeClr val="tx1"/>
                </a:solidFill>
              </a:rPr>
              <a:t>Involves a certain level of voluntary acceptance or compliance with the right of the powerful to rule and to be obeyed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r>
              <a:rPr lang="en-GB" altLang="en-US" smtClean="0"/>
              <a:t>Norms and Power</a:t>
            </a:r>
          </a:p>
        </p:txBody>
      </p:sp>
      <p:sp>
        <p:nvSpPr>
          <p:cNvPr id="11267" name="Content Placeholder 2"/>
          <p:cNvSpPr>
            <a:spLocks noGrp="1"/>
          </p:cNvSpPr>
          <p:nvPr>
            <p:ph idx="1"/>
          </p:nvPr>
        </p:nvSpPr>
        <p:spPr/>
        <p:txBody>
          <a:bodyPr>
            <a:normAutofit/>
          </a:bodyPr>
          <a:lstStyle/>
          <a:p>
            <a:pPr eaLnBrk="1" hangingPunct="1"/>
            <a:r>
              <a:rPr lang="en-GB" altLang="en-US" sz="2800" dirty="0" smtClean="0">
                <a:solidFill>
                  <a:schemeClr val="tx1"/>
                </a:solidFill>
              </a:rPr>
              <a:t>‘The merely external fact of the order being obeyed is not sufficient to signify domination in our sense; we cannot overlook the meaning of the fact that the command is accepted as a ‘valid’ norm’ (Weber, 1978: 946).</a:t>
            </a:r>
          </a:p>
        </p:txBody>
      </p:sp>
      <p:sp>
        <p:nvSpPr>
          <p:cNvPr id="4" name="TextBox 3"/>
          <p:cNvSpPr txBox="1"/>
          <p:nvPr/>
        </p:nvSpPr>
        <p:spPr>
          <a:xfrm>
            <a:off x="2883159" y="4721290"/>
            <a:ext cx="7315200" cy="830997"/>
          </a:xfrm>
          <a:prstGeom prst="rect">
            <a:avLst/>
          </a:prstGeom>
          <a:noFill/>
        </p:spPr>
        <p:txBody>
          <a:bodyPr wrap="square" rtlCol="0">
            <a:spAutoFit/>
          </a:bodyPr>
          <a:lstStyle/>
          <a:p>
            <a:pPr algn="ctr"/>
            <a:r>
              <a:rPr lang="en-GB" sz="2400" dirty="0" smtClean="0"/>
              <a:t>Discuss this statement in detail as a group. What is Weber saying about the nature of domination here?</a:t>
            </a:r>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44825" y="5691674"/>
            <a:ext cx="597016" cy="5970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smtClean="0"/>
              <a:t>Domination by Whom?	</a:t>
            </a:r>
          </a:p>
        </p:txBody>
      </p:sp>
      <p:sp>
        <p:nvSpPr>
          <p:cNvPr id="3" name="Content Placeholder 2"/>
          <p:cNvSpPr>
            <a:spLocks noGrp="1"/>
          </p:cNvSpPr>
          <p:nvPr>
            <p:ph idx="1"/>
          </p:nvPr>
        </p:nvSpPr>
        <p:spPr>
          <a:xfrm>
            <a:off x="1223686" y="1483568"/>
            <a:ext cx="10178322" cy="3593591"/>
          </a:xfrm>
        </p:spPr>
        <p:txBody>
          <a:bodyPr rtlCol="0">
            <a:noAutofit/>
          </a:bodyPr>
          <a:lstStyle/>
          <a:p>
            <a:pPr indent="-274320" eaLnBrk="1" fontAlgn="auto" hangingPunct="1">
              <a:spcAft>
                <a:spcPts val="0"/>
              </a:spcAft>
              <a:defRPr/>
            </a:pPr>
            <a:r>
              <a:rPr lang="en-GB" sz="2800" dirty="0" smtClean="0">
                <a:solidFill>
                  <a:schemeClr val="tx1"/>
                </a:solidFill>
              </a:rPr>
              <a:t>‘Legitimate’ Domination</a:t>
            </a:r>
          </a:p>
          <a:p>
            <a:pPr marL="640080" lvl="1" indent="-274320" eaLnBrk="1" fontAlgn="auto" hangingPunct="1">
              <a:spcAft>
                <a:spcPts val="0"/>
              </a:spcAft>
              <a:defRPr/>
            </a:pPr>
            <a:r>
              <a:rPr lang="en-GB" sz="2800" dirty="0" smtClean="0">
                <a:solidFill>
                  <a:schemeClr val="tx1"/>
                </a:solidFill>
              </a:rPr>
              <a:t>Economic domination by market forces</a:t>
            </a:r>
          </a:p>
          <a:p>
            <a:pPr marL="640080" lvl="1" indent="-274320" eaLnBrk="1" fontAlgn="auto" hangingPunct="1">
              <a:spcAft>
                <a:spcPts val="0"/>
              </a:spcAft>
              <a:defRPr/>
            </a:pPr>
            <a:r>
              <a:rPr lang="en-GB" sz="2800" dirty="0" smtClean="0">
                <a:solidFill>
                  <a:schemeClr val="tx1"/>
                </a:solidFill>
              </a:rPr>
              <a:t>Money</a:t>
            </a:r>
          </a:p>
          <a:p>
            <a:pPr marL="640080" lvl="1" indent="-274320" eaLnBrk="1" fontAlgn="auto" hangingPunct="1">
              <a:spcAft>
                <a:spcPts val="0"/>
              </a:spcAft>
              <a:defRPr/>
            </a:pPr>
            <a:r>
              <a:rPr lang="en-GB" sz="2800" dirty="0" smtClean="0">
                <a:solidFill>
                  <a:schemeClr val="tx1"/>
                </a:solidFill>
              </a:rPr>
              <a:t>Monarchy	</a:t>
            </a:r>
          </a:p>
          <a:p>
            <a:pPr marL="640080" lvl="1" indent="-274320" eaLnBrk="1" fontAlgn="auto" hangingPunct="1">
              <a:spcAft>
                <a:spcPts val="0"/>
              </a:spcAft>
              <a:defRPr/>
            </a:pPr>
            <a:r>
              <a:rPr lang="en-GB" sz="2800" dirty="0" smtClean="0">
                <a:solidFill>
                  <a:schemeClr val="tx1"/>
                </a:solidFill>
              </a:rPr>
              <a:t>Civil servants following a written procedure on ‘benefits claim’</a:t>
            </a:r>
          </a:p>
          <a:p>
            <a:pPr indent="-274320" eaLnBrk="1" fontAlgn="auto" hangingPunct="1">
              <a:spcAft>
                <a:spcPts val="0"/>
              </a:spcAft>
              <a:defRPr/>
            </a:pPr>
            <a:r>
              <a:rPr lang="en-GB" sz="2800" dirty="0" smtClean="0">
                <a:solidFill>
                  <a:schemeClr val="tx1"/>
                </a:solidFill>
              </a:rPr>
              <a:t>Such an order is ‘legitimate’ or ‘valid’ when it is followed as ‘binding’ because of the prestige attributed to the institution or individual issuing it</a:t>
            </a:r>
          </a:p>
          <a:p>
            <a:pPr indent="-274320" eaLnBrk="1" fontAlgn="auto" hangingPunct="1">
              <a:spcAft>
                <a:spcPts val="0"/>
              </a:spcAft>
              <a:defRPr/>
            </a:pPr>
            <a:endParaRPr lang="en-GB" sz="28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smtClean="0"/>
              <a:t>Power </a:t>
            </a:r>
            <a:br>
              <a:rPr lang="en-GB" altLang="en-US" smtClean="0"/>
            </a:br>
            <a:r>
              <a:rPr lang="en-GB" altLang="en-US" smtClean="0"/>
              <a:t>and Modern Society</a:t>
            </a:r>
          </a:p>
        </p:txBody>
      </p:sp>
      <p:sp>
        <p:nvSpPr>
          <p:cNvPr id="13315" name="Content Placeholder 2"/>
          <p:cNvSpPr>
            <a:spLocks noGrp="1"/>
          </p:cNvSpPr>
          <p:nvPr>
            <p:ph idx="1"/>
          </p:nvPr>
        </p:nvSpPr>
        <p:spPr/>
        <p:txBody>
          <a:bodyPr>
            <a:normAutofit/>
          </a:bodyPr>
          <a:lstStyle/>
          <a:p>
            <a:pPr eaLnBrk="1" hangingPunct="1"/>
            <a:r>
              <a:rPr lang="en-GB" altLang="en-US" sz="2800" dirty="0" smtClean="0"/>
              <a:t> Even the most brutal dictatorship always makes some effort to legitimate its rule!</a:t>
            </a:r>
          </a:p>
          <a:p>
            <a:pPr eaLnBrk="1" hangingPunct="1"/>
            <a:endParaRPr lang="en-GB" altLang="en-US"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smtClean="0"/>
              <a:t>Social Action</a:t>
            </a:r>
          </a:p>
        </p:txBody>
      </p:sp>
      <p:sp>
        <p:nvSpPr>
          <p:cNvPr id="14339" name="Content Placeholder 2"/>
          <p:cNvSpPr>
            <a:spLocks noGrp="1"/>
          </p:cNvSpPr>
          <p:nvPr>
            <p:ph idx="1"/>
          </p:nvPr>
        </p:nvSpPr>
        <p:spPr/>
        <p:txBody>
          <a:bodyPr>
            <a:normAutofit/>
          </a:bodyPr>
          <a:lstStyle/>
          <a:p>
            <a:pPr eaLnBrk="1" hangingPunct="1"/>
            <a:r>
              <a:rPr lang="en-GB" altLang="en-US" sz="2800" dirty="0" smtClean="0">
                <a:solidFill>
                  <a:schemeClr val="tx1"/>
                </a:solidFill>
              </a:rPr>
              <a:t>Sociology is concerned with social action</a:t>
            </a:r>
          </a:p>
          <a:p>
            <a:pPr eaLnBrk="1" hangingPunct="1"/>
            <a:r>
              <a:rPr lang="en-GB" altLang="en-US" sz="2800" dirty="0" smtClean="0">
                <a:solidFill>
                  <a:schemeClr val="tx1"/>
                </a:solidFill>
              </a:rPr>
              <a:t>Social action can change the status quo</a:t>
            </a:r>
          </a:p>
          <a:p>
            <a:pPr eaLnBrk="1" hangingPunct="1"/>
            <a:r>
              <a:rPr lang="en-GB" altLang="en-US" sz="2800" dirty="0" smtClean="0">
                <a:solidFill>
                  <a:schemeClr val="tx1"/>
                </a:solidFill>
              </a:rPr>
              <a:t>Erode barriers</a:t>
            </a:r>
          </a:p>
          <a:p>
            <a:pPr eaLnBrk="1" hangingPunct="1"/>
            <a:r>
              <a:rPr lang="en-GB" altLang="en-US" sz="2800" dirty="0" smtClean="0">
                <a:solidFill>
                  <a:schemeClr val="tx1"/>
                </a:solidFill>
              </a:rPr>
              <a:t>Challenge accepted norms.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smtClean="0"/>
              <a:t>Ideal Types </a:t>
            </a:r>
            <a:br>
              <a:rPr lang="en-GB" altLang="en-US" smtClean="0"/>
            </a:br>
            <a:r>
              <a:rPr lang="en-GB" altLang="en-US" smtClean="0"/>
              <a:t>of Social Action</a:t>
            </a:r>
          </a:p>
        </p:txBody>
      </p:sp>
      <p:sp>
        <p:nvSpPr>
          <p:cNvPr id="15363" name="Content Placeholder 2"/>
          <p:cNvSpPr>
            <a:spLocks noGrp="1"/>
          </p:cNvSpPr>
          <p:nvPr>
            <p:ph idx="1"/>
          </p:nvPr>
        </p:nvSpPr>
        <p:spPr/>
        <p:txBody>
          <a:bodyPr>
            <a:normAutofit/>
          </a:bodyPr>
          <a:lstStyle/>
          <a:p>
            <a:pPr eaLnBrk="1" hangingPunct="1"/>
            <a:r>
              <a:rPr lang="en-GB" altLang="en-US" sz="2800" dirty="0" smtClean="0">
                <a:solidFill>
                  <a:schemeClr val="tx1"/>
                </a:solidFill>
              </a:rPr>
              <a:t>Four types:</a:t>
            </a:r>
          </a:p>
          <a:p>
            <a:pPr eaLnBrk="1" hangingPunct="1"/>
            <a:r>
              <a:rPr lang="en-GB" altLang="en-US" sz="2800" dirty="0" smtClean="0">
                <a:solidFill>
                  <a:schemeClr val="tx1"/>
                </a:solidFill>
              </a:rPr>
              <a:t>Instrumental-rational</a:t>
            </a:r>
          </a:p>
          <a:p>
            <a:pPr eaLnBrk="1" hangingPunct="1"/>
            <a:r>
              <a:rPr lang="en-GB" altLang="en-US" sz="2800" dirty="0" smtClean="0">
                <a:solidFill>
                  <a:schemeClr val="tx1"/>
                </a:solidFill>
              </a:rPr>
              <a:t>Value-rational</a:t>
            </a:r>
          </a:p>
          <a:p>
            <a:pPr eaLnBrk="1" hangingPunct="1"/>
            <a:r>
              <a:rPr lang="en-GB" altLang="en-US" sz="2800" dirty="0" err="1" smtClean="0">
                <a:solidFill>
                  <a:schemeClr val="tx1"/>
                </a:solidFill>
              </a:rPr>
              <a:t>Affectual</a:t>
            </a:r>
            <a:r>
              <a:rPr lang="en-GB" altLang="en-US" sz="2800" dirty="0" smtClean="0">
                <a:solidFill>
                  <a:schemeClr val="tx1"/>
                </a:solidFill>
              </a:rPr>
              <a:t> </a:t>
            </a:r>
          </a:p>
          <a:p>
            <a:pPr eaLnBrk="1" hangingPunct="1"/>
            <a:r>
              <a:rPr lang="en-GB" altLang="en-US" sz="2800" dirty="0" smtClean="0">
                <a:solidFill>
                  <a:schemeClr val="tx1"/>
                </a:solidFill>
              </a:rPr>
              <a:t>Traditional</a:t>
            </a:r>
          </a:p>
          <a:p>
            <a:pPr lvl="1" eaLnBrk="1" hangingPunct="1"/>
            <a:endParaRPr lang="en-GB" altLang="en-US" sz="28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tLang="en-US" smtClean="0"/>
              <a:t>Instrumental-Rational Action</a:t>
            </a:r>
          </a:p>
        </p:txBody>
      </p:sp>
      <p:sp>
        <p:nvSpPr>
          <p:cNvPr id="16387" name="Content Placeholder 2"/>
          <p:cNvSpPr>
            <a:spLocks noGrp="1"/>
          </p:cNvSpPr>
          <p:nvPr>
            <p:ph idx="1"/>
          </p:nvPr>
        </p:nvSpPr>
        <p:spPr>
          <a:xfrm>
            <a:off x="1167702" y="1296956"/>
            <a:ext cx="10178322" cy="2192693"/>
          </a:xfrm>
        </p:spPr>
        <p:txBody>
          <a:bodyPr>
            <a:normAutofit/>
          </a:bodyPr>
          <a:lstStyle/>
          <a:p>
            <a:pPr eaLnBrk="1" hangingPunct="1"/>
            <a:r>
              <a:rPr lang="en-GB" altLang="en-US" sz="2800" dirty="0" smtClean="0">
                <a:solidFill>
                  <a:schemeClr val="tx1"/>
                </a:solidFill>
              </a:rPr>
              <a:t>Relationship of means and end</a:t>
            </a:r>
          </a:p>
          <a:p>
            <a:pPr lvl="1" eaLnBrk="1" hangingPunct="1"/>
            <a:r>
              <a:rPr lang="en-GB" altLang="en-US" sz="2800" dirty="0" smtClean="0">
                <a:solidFill>
                  <a:schemeClr val="tx1"/>
                </a:solidFill>
              </a:rPr>
              <a:t>Action is instrumentally rational (</a:t>
            </a:r>
            <a:r>
              <a:rPr lang="en-GB" altLang="en-US" sz="2800" dirty="0" err="1" smtClean="0">
                <a:solidFill>
                  <a:schemeClr val="tx1"/>
                </a:solidFill>
              </a:rPr>
              <a:t>zweckrational</a:t>
            </a:r>
            <a:r>
              <a:rPr lang="en-GB" altLang="en-US" sz="2800" dirty="0" smtClean="0">
                <a:solidFill>
                  <a:schemeClr val="tx1"/>
                </a:solidFill>
              </a:rPr>
              <a:t>) when the end, the means, and the secondary results are all rationally taken into account and weighed’ (Weber, 1978: 26).</a:t>
            </a:r>
          </a:p>
          <a:p>
            <a:pPr lvl="1" eaLnBrk="1" hangingPunct="1"/>
            <a:endParaRPr lang="en-GB" altLang="en-US" sz="2800" dirty="0" smtClean="0">
              <a:solidFill>
                <a:schemeClr val="tx1"/>
              </a:solidFill>
            </a:endParaRPr>
          </a:p>
        </p:txBody>
      </p:sp>
      <p:sp>
        <p:nvSpPr>
          <p:cNvPr id="2" name="TextBox 1"/>
          <p:cNvSpPr txBox="1"/>
          <p:nvPr/>
        </p:nvSpPr>
        <p:spPr>
          <a:xfrm>
            <a:off x="1138335" y="3536302"/>
            <a:ext cx="10226351" cy="1815882"/>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determined </a:t>
            </a:r>
            <a:r>
              <a:rPr lang="en-GB" sz="2800" dirty="0"/>
              <a:t>by expectations as to the </a:t>
            </a:r>
            <a:r>
              <a:rPr lang="en-GB" sz="2800" dirty="0" smtClean="0"/>
              <a:t>behaviour </a:t>
            </a:r>
            <a:r>
              <a:rPr lang="en-GB" sz="2800" dirty="0"/>
              <a:t>of objects in the environment of other human beings; these expectations are used as "conditions" or "means" for the attainment of the actor's own rationally pursued and calculated ends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44825" y="5691674"/>
            <a:ext cx="597016" cy="597016"/>
          </a:xfrm>
          <a:prstGeom prst="rect">
            <a:avLst/>
          </a:prstGeom>
        </p:spPr>
      </p:pic>
      <p:sp>
        <p:nvSpPr>
          <p:cNvPr id="3" name="TextBox 2"/>
          <p:cNvSpPr txBox="1"/>
          <p:nvPr/>
        </p:nvSpPr>
        <p:spPr>
          <a:xfrm>
            <a:off x="6641841" y="5784980"/>
            <a:ext cx="4004388" cy="369332"/>
          </a:xfrm>
          <a:prstGeom prst="rect">
            <a:avLst/>
          </a:prstGeom>
          <a:noFill/>
        </p:spPr>
        <p:txBody>
          <a:bodyPr wrap="square" rtlCol="0">
            <a:spAutoFit/>
          </a:bodyPr>
          <a:lstStyle/>
          <a:p>
            <a:r>
              <a:rPr lang="en-GB" dirty="0" smtClean="0"/>
              <a:t>Can we think of practical examples?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altLang="en-US" smtClean="0"/>
              <a:t>Value-Rational Action </a:t>
            </a:r>
          </a:p>
        </p:txBody>
      </p:sp>
      <p:sp>
        <p:nvSpPr>
          <p:cNvPr id="17411" name="Content Placeholder 2"/>
          <p:cNvSpPr>
            <a:spLocks noGrp="1"/>
          </p:cNvSpPr>
          <p:nvPr>
            <p:ph idx="1"/>
          </p:nvPr>
        </p:nvSpPr>
        <p:spPr>
          <a:xfrm>
            <a:off x="1251678" y="2286001"/>
            <a:ext cx="10178322" cy="2808513"/>
          </a:xfrm>
        </p:spPr>
        <p:txBody>
          <a:bodyPr>
            <a:normAutofit/>
          </a:bodyPr>
          <a:lstStyle/>
          <a:p>
            <a:pPr eaLnBrk="1" hangingPunct="1"/>
            <a:r>
              <a:rPr lang="en-GB" altLang="en-US" sz="2800" dirty="0" smtClean="0">
                <a:solidFill>
                  <a:schemeClr val="tx1"/>
                </a:solidFill>
              </a:rPr>
              <a:t>Value-rational behaviour or substantive rationality</a:t>
            </a:r>
          </a:p>
          <a:p>
            <a:pPr eaLnBrk="1" hangingPunct="1"/>
            <a:r>
              <a:rPr lang="en-GB" altLang="en-US" sz="2800" dirty="0" smtClean="0">
                <a:solidFill>
                  <a:schemeClr val="tx1"/>
                </a:solidFill>
              </a:rPr>
              <a:t>Self-conscious belief in the intrinsic value of some ethical, artistic, intellectual or religious purpose</a:t>
            </a:r>
          </a:p>
          <a:p>
            <a:pPr eaLnBrk="1" hangingPunct="1"/>
            <a:r>
              <a:rPr lang="en-GB" altLang="en-US" sz="2800" dirty="0" smtClean="0">
                <a:solidFill>
                  <a:schemeClr val="tx1"/>
                </a:solidFill>
              </a:rPr>
              <a:t>This is regardless of the cost to individuals, value conviction are a guide to action for their own sake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77282" y="5229036"/>
            <a:ext cx="597016" cy="597016"/>
          </a:xfrm>
          <a:prstGeom prst="rect">
            <a:avLst/>
          </a:prstGeom>
        </p:spPr>
      </p:pic>
      <p:sp>
        <p:nvSpPr>
          <p:cNvPr id="6" name="TextBox 5"/>
          <p:cNvSpPr txBox="1"/>
          <p:nvPr/>
        </p:nvSpPr>
        <p:spPr>
          <a:xfrm>
            <a:off x="5074298" y="5322342"/>
            <a:ext cx="4004388" cy="369332"/>
          </a:xfrm>
          <a:prstGeom prst="rect">
            <a:avLst/>
          </a:prstGeom>
          <a:noFill/>
        </p:spPr>
        <p:txBody>
          <a:bodyPr wrap="square" rtlCol="0">
            <a:spAutoFit/>
          </a:bodyPr>
          <a:lstStyle/>
          <a:p>
            <a:r>
              <a:rPr lang="en-GB" dirty="0" smtClean="0"/>
              <a:t>Can we think of practical examples?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altLang="en-US" smtClean="0"/>
              <a:t>Affectual Action</a:t>
            </a:r>
          </a:p>
        </p:txBody>
      </p:sp>
      <p:sp>
        <p:nvSpPr>
          <p:cNvPr id="18435" name="Content Placeholder 2"/>
          <p:cNvSpPr>
            <a:spLocks noGrp="1"/>
          </p:cNvSpPr>
          <p:nvPr>
            <p:ph idx="1"/>
          </p:nvPr>
        </p:nvSpPr>
        <p:spPr>
          <a:xfrm>
            <a:off x="1251678" y="1800809"/>
            <a:ext cx="10178322" cy="3593591"/>
          </a:xfrm>
        </p:spPr>
        <p:txBody>
          <a:bodyPr>
            <a:normAutofit/>
          </a:bodyPr>
          <a:lstStyle/>
          <a:p>
            <a:pPr eaLnBrk="1" hangingPunct="1"/>
            <a:r>
              <a:rPr lang="en-GB" altLang="en-US" sz="2800" dirty="0" smtClean="0">
                <a:solidFill>
                  <a:schemeClr val="tx1"/>
                </a:solidFill>
              </a:rPr>
              <a:t>Stimulus to action provided by emotional or psychological feelings</a:t>
            </a:r>
          </a:p>
          <a:p>
            <a:pPr eaLnBrk="1" hangingPunct="1"/>
            <a:r>
              <a:rPr lang="en-GB" altLang="en-US" sz="2800" dirty="0" smtClean="0">
                <a:solidFill>
                  <a:schemeClr val="tx1"/>
                </a:solidFill>
              </a:rPr>
              <a:t>‘action is affectual if it satisfies a need for revenge, sensual gratification, devotion, contemplative bliss, or for the working off of emotional tensions’ (Weber, 1978: 25).</a:t>
            </a:r>
          </a:p>
          <a:p>
            <a:pPr eaLnBrk="1" hangingPunct="1"/>
            <a:r>
              <a:rPr lang="en-GB" altLang="en-US" sz="2800" dirty="0" smtClean="0">
                <a:solidFill>
                  <a:schemeClr val="tx1"/>
                </a:solidFill>
              </a:rPr>
              <a:t>Affectual Action lacks the self-consciousness of value rationality, although both transcend ulterior or instrumental motives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34686" y="5383836"/>
            <a:ext cx="597016" cy="597016"/>
          </a:xfrm>
          <a:prstGeom prst="rect">
            <a:avLst/>
          </a:prstGeom>
        </p:spPr>
      </p:pic>
      <p:sp>
        <p:nvSpPr>
          <p:cNvPr id="6" name="TextBox 5"/>
          <p:cNvSpPr txBox="1"/>
          <p:nvPr/>
        </p:nvSpPr>
        <p:spPr>
          <a:xfrm>
            <a:off x="4831702" y="5477142"/>
            <a:ext cx="4004388" cy="369332"/>
          </a:xfrm>
          <a:prstGeom prst="rect">
            <a:avLst/>
          </a:prstGeom>
          <a:noFill/>
        </p:spPr>
        <p:txBody>
          <a:bodyPr wrap="square" rtlCol="0">
            <a:spAutoFit/>
          </a:bodyPr>
          <a:lstStyle/>
          <a:p>
            <a:r>
              <a:rPr lang="en-GB" dirty="0" smtClean="0"/>
              <a:t>Can we think of practical examples?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altLang="en-US" smtClean="0"/>
              <a:t>Traditional Action</a:t>
            </a:r>
          </a:p>
        </p:txBody>
      </p:sp>
      <p:sp>
        <p:nvSpPr>
          <p:cNvPr id="19459" name="Content Placeholder 2"/>
          <p:cNvSpPr>
            <a:spLocks noGrp="1"/>
          </p:cNvSpPr>
          <p:nvPr>
            <p:ph idx="1"/>
          </p:nvPr>
        </p:nvSpPr>
        <p:spPr/>
        <p:txBody>
          <a:bodyPr>
            <a:normAutofit/>
          </a:bodyPr>
          <a:lstStyle/>
          <a:p>
            <a:pPr eaLnBrk="1" hangingPunct="1"/>
            <a:r>
              <a:rPr lang="en-GB" altLang="en-US" sz="2800" dirty="0" smtClean="0">
                <a:solidFill>
                  <a:schemeClr val="tx1"/>
                </a:solidFill>
              </a:rPr>
              <a:t>Habitual, customary, almost automatic reflexes in the practical action of everyday life</a:t>
            </a:r>
          </a:p>
          <a:p>
            <a:pPr eaLnBrk="1" hangingPunct="1"/>
            <a:r>
              <a:rPr lang="en-GB" altLang="en-US" sz="2800" dirty="0" smtClean="0">
                <a:solidFill>
                  <a:schemeClr val="tx1"/>
                </a:solidFill>
              </a:rPr>
              <a:t>It represents a borderline case</a:t>
            </a:r>
          </a:p>
          <a:p>
            <a:pPr eaLnBrk="1" hangingPunct="1"/>
            <a:r>
              <a:rPr lang="en-GB" altLang="en-US" sz="2800" dirty="0" smtClean="0">
                <a:solidFill>
                  <a:schemeClr val="tx1"/>
                </a:solidFill>
              </a:rPr>
              <a:t>Could include ‘unthinking imitation’ (non-social action) or it can merge into value rationality as it becomes more self-conscious and meaningful (pure social action).</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2631" y="5712210"/>
            <a:ext cx="597016" cy="597016"/>
          </a:xfrm>
          <a:prstGeom prst="rect">
            <a:avLst/>
          </a:prstGeom>
        </p:spPr>
      </p:pic>
      <p:sp>
        <p:nvSpPr>
          <p:cNvPr id="5" name="TextBox 4"/>
          <p:cNvSpPr txBox="1"/>
          <p:nvPr/>
        </p:nvSpPr>
        <p:spPr>
          <a:xfrm>
            <a:off x="4639647" y="5805516"/>
            <a:ext cx="4004388" cy="369332"/>
          </a:xfrm>
          <a:prstGeom prst="rect">
            <a:avLst/>
          </a:prstGeom>
          <a:noFill/>
        </p:spPr>
        <p:txBody>
          <a:bodyPr wrap="square" rtlCol="0">
            <a:spAutoFit/>
          </a:bodyPr>
          <a:lstStyle/>
          <a:p>
            <a:r>
              <a:rPr lang="en-GB" dirty="0" smtClean="0"/>
              <a:t>Can we think of practical examples?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smtClean="0"/>
              <a:t>Functionalist Formation: Merton</a:t>
            </a:r>
          </a:p>
        </p:txBody>
      </p:sp>
      <p:sp>
        <p:nvSpPr>
          <p:cNvPr id="20483" name="Content Placeholder 2"/>
          <p:cNvSpPr>
            <a:spLocks noGrp="1"/>
          </p:cNvSpPr>
          <p:nvPr>
            <p:ph idx="1"/>
          </p:nvPr>
        </p:nvSpPr>
        <p:spPr>
          <a:xfrm>
            <a:off x="1251678" y="2286001"/>
            <a:ext cx="10178322" cy="2285999"/>
          </a:xfrm>
        </p:spPr>
        <p:txBody>
          <a:bodyPr>
            <a:normAutofit/>
          </a:bodyPr>
          <a:lstStyle/>
          <a:p>
            <a:pPr eaLnBrk="1" hangingPunct="1"/>
            <a:r>
              <a:rPr lang="en-GB" altLang="en-US" sz="2800" dirty="0" smtClean="0">
                <a:solidFill>
                  <a:schemeClr val="tx1"/>
                </a:solidFill>
              </a:rPr>
              <a:t>Social Problem:</a:t>
            </a:r>
          </a:p>
          <a:p>
            <a:pPr eaLnBrk="1" hangingPunct="1"/>
            <a:r>
              <a:rPr lang="en-GB" altLang="en-US" sz="2800" dirty="0" smtClean="0">
                <a:solidFill>
                  <a:schemeClr val="tx1"/>
                </a:solidFill>
              </a:rPr>
              <a:t>‘a substantial discrepancy between widely shared social standards and actual conditions of social life’ (Merton, 1971: 799).</a:t>
            </a:r>
          </a:p>
          <a:p>
            <a:pPr lvl="1" eaLnBrk="1" hangingPunct="1"/>
            <a:endParaRPr lang="en-GB" altLang="en-US" sz="2800" dirty="0" smtClean="0">
              <a:solidFill>
                <a:schemeClr val="tx1"/>
              </a:solidFill>
            </a:endParaRPr>
          </a:p>
        </p:txBody>
      </p:sp>
      <p:sp>
        <p:nvSpPr>
          <p:cNvPr id="4" name="TextBox 3"/>
          <p:cNvSpPr txBox="1"/>
          <p:nvPr/>
        </p:nvSpPr>
        <p:spPr>
          <a:xfrm>
            <a:off x="2883159" y="4721290"/>
            <a:ext cx="7315200" cy="830997"/>
          </a:xfrm>
          <a:prstGeom prst="rect">
            <a:avLst/>
          </a:prstGeom>
          <a:noFill/>
        </p:spPr>
        <p:txBody>
          <a:bodyPr wrap="square" rtlCol="0">
            <a:spAutoFit/>
          </a:bodyPr>
          <a:lstStyle/>
          <a:p>
            <a:pPr algn="ctr"/>
            <a:r>
              <a:rPr lang="en-GB" sz="2400" dirty="0" smtClean="0"/>
              <a:t>Discuss this statement in detail as a group. What is Merton saying about the nature of social problems here?</a:t>
            </a:r>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44825" y="5691674"/>
            <a:ext cx="597016" cy="5970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smtClean="0"/>
              <a:t>Social Problems	</a:t>
            </a:r>
          </a:p>
        </p:txBody>
      </p:sp>
      <p:sp>
        <p:nvSpPr>
          <p:cNvPr id="22531" name="Content Placeholder 2"/>
          <p:cNvSpPr>
            <a:spLocks noGrp="1"/>
          </p:cNvSpPr>
          <p:nvPr>
            <p:ph idx="1"/>
          </p:nvPr>
        </p:nvSpPr>
        <p:spPr>
          <a:xfrm>
            <a:off x="1214356" y="1558213"/>
            <a:ext cx="10178322" cy="3593591"/>
          </a:xfrm>
        </p:spPr>
        <p:txBody>
          <a:bodyPr>
            <a:normAutofit/>
          </a:bodyPr>
          <a:lstStyle/>
          <a:p>
            <a:pPr eaLnBrk="1" hangingPunct="1"/>
            <a:r>
              <a:rPr lang="en-GB" altLang="en-US" sz="2800" u="sng" dirty="0" smtClean="0">
                <a:solidFill>
                  <a:schemeClr val="tx1"/>
                </a:solidFill>
              </a:rPr>
              <a:t>Are both partly</a:t>
            </a:r>
          </a:p>
          <a:p>
            <a:pPr eaLnBrk="1" hangingPunct="1"/>
            <a:r>
              <a:rPr lang="en-GB" altLang="en-US" sz="2800" dirty="0" smtClean="0">
                <a:solidFill>
                  <a:schemeClr val="tx1"/>
                </a:solidFill>
              </a:rPr>
              <a:t>Social disorganisation</a:t>
            </a:r>
          </a:p>
          <a:p>
            <a:pPr eaLnBrk="1" hangingPunct="1"/>
            <a:r>
              <a:rPr lang="en-GB" altLang="en-US" sz="2800" u="sng" dirty="0" smtClean="0">
                <a:solidFill>
                  <a:schemeClr val="tx1"/>
                </a:solidFill>
              </a:rPr>
              <a:t>And partly</a:t>
            </a:r>
            <a:endParaRPr lang="en-GB" altLang="en-US" sz="2800" u="sng" dirty="0">
              <a:solidFill>
                <a:schemeClr val="tx1"/>
              </a:solidFill>
            </a:endParaRPr>
          </a:p>
          <a:p>
            <a:pPr eaLnBrk="1" hangingPunct="1"/>
            <a:r>
              <a:rPr lang="en-GB" altLang="en-US" sz="2800" dirty="0" smtClean="0">
                <a:solidFill>
                  <a:schemeClr val="tx1"/>
                </a:solidFill>
              </a:rPr>
              <a:t>Deviant behaviour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smtClean="0"/>
              <a:t>Social Disorganisation and Deviant Behaviour</a:t>
            </a:r>
          </a:p>
        </p:txBody>
      </p:sp>
      <p:sp>
        <p:nvSpPr>
          <p:cNvPr id="21507" name="Content Placeholder 2"/>
          <p:cNvSpPr>
            <a:spLocks noGrp="1"/>
          </p:cNvSpPr>
          <p:nvPr>
            <p:ph idx="1"/>
          </p:nvPr>
        </p:nvSpPr>
        <p:spPr>
          <a:xfrm>
            <a:off x="1261008" y="1950099"/>
            <a:ext cx="10178322" cy="3593591"/>
          </a:xfrm>
        </p:spPr>
        <p:txBody>
          <a:bodyPr>
            <a:normAutofit/>
          </a:bodyPr>
          <a:lstStyle/>
          <a:p>
            <a:pPr eaLnBrk="1" hangingPunct="1"/>
            <a:r>
              <a:rPr lang="en-GB" altLang="en-US" sz="2800" dirty="0" smtClean="0">
                <a:solidFill>
                  <a:schemeClr val="tx1"/>
                </a:solidFill>
              </a:rPr>
              <a:t>‘We can be reasonably sure that the two concepts are analytical, not depictive; abstract, not concrete. They do not describe classes of events in all their complexity but refer only to selected aspects of them. That is why we find in each of the concrete problems examined in this book . . . Evidence of both social disorganization and deviant behaviour, though in differing compound ‘(Merton1971:819)</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34686" y="5383836"/>
            <a:ext cx="597016" cy="597016"/>
          </a:xfrm>
          <a:prstGeom prst="rect">
            <a:avLst/>
          </a:prstGeom>
        </p:spPr>
      </p:pic>
      <p:sp>
        <p:nvSpPr>
          <p:cNvPr id="5" name="TextBox 4"/>
          <p:cNvSpPr txBox="1"/>
          <p:nvPr/>
        </p:nvSpPr>
        <p:spPr>
          <a:xfrm>
            <a:off x="4831702" y="5477142"/>
            <a:ext cx="5282682" cy="369332"/>
          </a:xfrm>
          <a:prstGeom prst="rect">
            <a:avLst/>
          </a:prstGeom>
          <a:noFill/>
        </p:spPr>
        <p:txBody>
          <a:bodyPr wrap="square" rtlCol="0">
            <a:spAutoFit/>
          </a:bodyPr>
          <a:lstStyle/>
          <a:p>
            <a:r>
              <a:rPr lang="en-GB" dirty="0" smtClean="0"/>
              <a:t>What do we already know about deviant behaviour?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smtClean="0"/>
              <a:t>Social Disorganistaion</a:t>
            </a:r>
          </a:p>
        </p:txBody>
      </p:sp>
      <p:sp>
        <p:nvSpPr>
          <p:cNvPr id="23555" name="Content Placeholder 2"/>
          <p:cNvSpPr>
            <a:spLocks noGrp="1"/>
          </p:cNvSpPr>
          <p:nvPr>
            <p:ph idx="1"/>
          </p:nvPr>
        </p:nvSpPr>
        <p:spPr>
          <a:xfrm>
            <a:off x="1121050" y="1838131"/>
            <a:ext cx="10178322" cy="3593591"/>
          </a:xfrm>
        </p:spPr>
        <p:txBody>
          <a:bodyPr>
            <a:normAutofit/>
          </a:bodyPr>
          <a:lstStyle/>
          <a:p>
            <a:pPr eaLnBrk="1" hangingPunct="1"/>
            <a:r>
              <a:rPr lang="en-GB" altLang="en-US" sz="2800" dirty="0" smtClean="0">
                <a:solidFill>
                  <a:schemeClr val="tx1"/>
                </a:solidFill>
              </a:rPr>
              <a:t>‘refers to inadequacies o</a:t>
            </a:r>
            <a:r>
              <a:rPr lang="pt-BR" altLang="en-US" sz="2800" dirty="0" smtClean="0">
                <a:solidFill>
                  <a:schemeClr val="tx1"/>
                </a:solidFill>
              </a:rPr>
              <a:t>r failures in a social system of </a:t>
            </a:r>
            <a:r>
              <a:rPr lang="en-GB" altLang="en-US" sz="2800" dirty="0" smtClean="0">
                <a:solidFill>
                  <a:schemeClr val="tx1"/>
                </a:solidFill>
              </a:rPr>
              <a:t>interrelated statuses and roles</a:t>
            </a:r>
          </a:p>
          <a:p>
            <a:pPr eaLnBrk="1" hangingPunct="1"/>
            <a:r>
              <a:rPr lang="en-GB" altLang="en-US" sz="2800" dirty="0" smtClean="0">
                <a:solidFill>
                  <a:schemeClr val="tx1"/>
                </a:solidFill>
              </a:rPr>
              <a:t>such that the collective purposes and individual objectives of its members are less fully realized than they could be in an alternative workable system’ (Merton, 1971:820).</a:t>
            </a:r>
          </a:p>
          <a:p>
            <a:pPr lvl="1" eaLnBrk="1" hangingPunct="1"/>
            <a:endParaRPr lang="en-GB" altLang="en-US" sz="2800" dirty="0" smtClean="0">
              <a:solidFill>
                <a:schemeClr val="tx1"/>
              </a:solidFill>
            </a:endParaRPr>
          </a:p>
        </p:txBody>
      </p:sp>
      <p:sp>
        <p:nvSpPr>
          <p:cNvPr id="4" name="TextBox 3"/>
          <p:cNvSpPr txBox="1"/>
          <p:nvPr/>
        </p:nvSpPr>
        <p:spPr>
          <a:xfrm>
            <a:off x="2883159" y="4721290"/>
            <a:ext cx="7315200" cy="1200329"/>
          </a:xfrm>
          <a:prstGeom prst="rect">
            <a:avLst/>
          </a:prstGeom>
          <a:noFill/>
        </p:spPr>
        <p:txBody>
          <a:bodyPr wrap="square" rtlCol="0">
            <a:spAutoFit/>
          </a:bodyPr>
          <a:lstStyle/>
          <a:p>
            <a:pPr algn="ctr"/>
            <a:r>
              <a:rPr lang="en-GB" sz="2400" dirty="0" smtClean="0"/>
              <a:t>Discuss this statement in detail as a group. What is Merton saying about the nature of social organisation here?</a:t>
            </a:r>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47462" y="5990182"/>
            <a:ext cx="597016" cy="59701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smtClean="0"/>
              <a:t>Thus . . .</a:t>
            </a:r>
          </a:p>
        </p:txBody>
      </p:sp>
      <p:sp>
        <p:nvSpPr>
          <p:cNvPr id="24579" name="Content Placeholder 2"/>
          <p:cNvSpPr>
            <a:spLocks noGrp="1"/>
          </p:cNvSpPr>
          <p:nvPr>
            <p:ph idx="1"/>
          </p:nvPr>
        </p:nvSpPr>
        <p:spPr>
          <a:xfrm>
            <a:off x="1195695" y="1492899"/>
            <a:ext cx="10178322" cy="3593591"/>
          </a:xfrm>
        </p:spPr>
        <p:txBody>
          <a:bodyPr>
            <a:noAutofit/>
          </a:bodyPr>
          <a:lstStyle/>
          <a:p>
            <a:r>
              <a:rPr lang="en-GB" altLang="en-US" sz="3000" dirty="0" smtClean="0">
                <a:solidFill>
                  <a:schemeClr val="tx1"/>
                </a:solidFill>
              </a:rPr>
              <a:t>the structure of statuses and roles is not as effectively organized as it might be</a:t>
            </a:r>
          </a:p>
          <a:p>
            <a:r>
              <a:rPr lang="en-GB" altLang="en-US" sz="3000" dirty="0" smtClean="0">
                <a:solidFill>
                  <a:schemeClr val="tx1"/>
                </a:solidFill>
              </a:rPr>
              <a:t>This type of statement, then, amounts to a technical judgment about the workings of a social system</a:t>
            </a:r>
          </a:p>
          <a:p>
            <a:r>
              <a:rPr lang="en-GB" altLang="en-US" sz="3000" dirty="0" smtClean="0">
                <a:solidFill>
                  <a:schemeClr val="tx1"/>
                </a:solidFill>
              </a:rPr>
              <a:t>And each case requires the sociological judge to supply competent evidence that the actual organization of social life can, under attainable conditions, be technically improved (Merton, 1971:820).</a:t>
            </a:r>
          </a:p>
          <a:p>
            <a:pPr eaLnBrk="1" hangingPunct="1"/>
            <a:endParaRPr lang="en-GB" altLang="en-US" sz="28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smtClean="0"/>
              <a:t>Problem	</a:t>
            </a:r>
          </a:p>
        </p:txBody>
      </p:sp>
      <p:sp>
        <p:nvSpPr>
          <p:cNvPr id="25603" name="Content Placeholder 2"/>
          <p:cNvSpPr>
            <a:spLocks noGrp="1"/>
          </p:cNvSpPr>
          <p:nvPr>
            <p:ph idx="1"/>
          </p:nvPr>
        </p:nvSpPr>
        <p:spPr>
          <a:xfrm>
            <a:off x="1223687" y="1576876"/>
            <a:ext cx="10178322" cy="2771190"/>
          </a:xfrm>
        </p:spPr>
        <p:txBody>
          <a:bodyPr>
            <a:normAutofit/>
          </a:bodyPr>
          <a:lstStyle/>
          <a:p>
            <a:pPr eaLnBrk="1" hangingPunct="1"/>
            <a:r>
              <a:rPr lang="en-GB" altLang="en-US" sz="2800" dirty="0" smtClean="0">
                <a:solidFill>
                  <a:schemeClr val="tx1"/>
                </a:solidFill>
              </a:rPr>
              <a:t>Critics would suggest that ‘its not that easy’ to give evidence of how such social systems could be improved!</a:t>
            </a:r>
          </a:p>
          <a:p>
            <a:pPr eaLnBrk="1" hangingPunct="1"/>
            <a:r>
              <a:rPr lang="en-GB" altLang="en-US" sz="2800" dirty="0" smtClean="0">
                <a:solidFill>
                  <a:schemeClr val="tx1"/>
                </a:solidFill>
              </a:rPr>
              <a:t>We have already highlighted that</a:t>
            </a:r>
          </a:p>
          <a:p>
            <a:pPr eaLnBrk="1" hangingPunct="1"/>
            <a:r>
              <a:rPr lang="en-GB" altLang="en-US" sz="2800" dirty="0" smtClean="0">
                <a:solidFill>
                  <a:schemeClr val="tx1"/>
                </a:solidFill>
              </a:rPr>
              <a:t>social exclusion has aspects of multiple-dimensionality</a:t>
            </a:r>
          </a:p>
          <a:p>
            <a:pPr lvl="1" eaLnBrk="1" hangingPunct="1"/>
            <a:r>
              <a:rPr lang="en-GB" altLang="en-US" sz="2800" dirty="0" smtClean="0">
                <a:solidFill>
                  <a:schemeClr val="tx1"/>
                </a:solidFill>
              </a:rPr>
              <a:t>Can you recall some of these? </a:t>
            </a:r>
          </a:p>
        </p:txBody>
      </p:sp>
      <p:pic>
        <p:nvPicPr>
          <p:cNvPr id="2" name="Picture 1">
            <a:hlinkClick r:id="rId2" action="ppaction://hlinkpres?slideindex=1&amp;slidetit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61717" y="4222029"/>
            <a:ext cx="699653" cy="699653"/>
          </a:xfrm>
          <a:prstGeom prst="rect">
            <a:avLst/>
          </a:prstGeom>
        </p:spPr>
      </p:pic>
      <p:sp>
        <p:nvSpPr>
          <p:cNvPr id="3" name="TextBox 2"/>
          <p:cNvSpPr txBox="1"/>
          <p:nvPr/>
        </p:nvSpPr>
        <p:spPr>
          <a:xfrm>
            <a:off x="1073021" y="5113176"/>
            <a:ext cx="10319657" cy="1384995"/>
          </a:xfrm>
          <a:prstGeom prst="rect">
            <a:avLst/>
          </a:prstGeom>
          <a:noFill/>
        </p:spPr>
        <p:txBody>
          <a:bodyPr wrap="square" rtlCol="0">
            <a:spAutoFit/>
          </a:bodyPr>
          <a:lstStyle/>
          <a:p>
            <a:pPr marL="285750" indent="-285750">
              <a:buFont typeface="Arial" panose="020B0604020202020204" pitchFamily="34" charset="0"/>
              <a:buChar char="•"/>
            </a:pPr>
            <a:r>
              <a:rPr lang="en-GB" altLang="en-US" sz="2800" dirty="0"/>
              <a:t>Many would also suggest that rather than society having ‘technical issues’ exclusion is a result of ‘political issues’</a:t>
            </a:r>
          </a:p>
          <a:p>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smtClean="0"/>
              <a:t>Merton Acknowledges that . . .</a:t>
            </a:r>
          </a:p>
        </p:txBody>
      </p:sp>
      <p:sp>
        <p:nvSpPr>
          <p:cNvPr id="26627" name="Content Placeholder 2"/>
          <p:cNvSpPr>
            <a:spLocks noGrp="1"/>
          </p:cNvSpPr>
          <p:nvPr>
            <p:ph idx="1"/>
          </p:nvPr>
        </p:nvSpPr>
        <p:spPr/>
        <p:txBody>
          <a:bodyPr>
            <a:normAutofit/>
          </a:bodyPr>
          <a:lstStyle/>
          <a:p>
            <a:pPr eaLnBrk="1" hangingPunct="1"/>
            <a:r>
              <a:rPr lang="en-GB" altLang="en-US" sz="2800" dirty="0" smtClean="0">
                <a:solidFill>
                  <a:schemeClr val="tx1"/>
                </a:solidFill>
              </a:rPr>
              <a:t>For the sociologist to confine himself only to the conditions in society that a majority of people regard as undesirable would be to exclude study of all manner of other conditions that are in fact at odds with the declared values of those who accept these conditions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886409" y="382385"/>
            <a:ext cx="11047444" cy="1492132"/>
          </a:xfrm>
        </p:spPr>
        <p:txBody>
          <a:bodyPr/>
          <a:lstStyle/>
          <a:p>
            <a:pPr eaLnBrk="1" hangingPunct="1"/>
            <a:r>
              <a:rPr lang="en-GB" altLang="en-US" dirty="0" smtClean="0"/>
              <a:t>Social Values / Social Problems</a:t>
            </a:r>
          </a:p>
        </p:txBody>
      </p:sp>
      <p:sp>
        <p:nvSpPr>
          <p:cNvPr id="27651" name="Content Placeholder 2"/>
          <p:cNvSpPr>
            <a:spLocks noGrp="1"/>
          </p:cNvSpPr>
          <p:nvPr>
            <p:ph idx="1"/>
          </p:nvPr>
        </p:nvSpPr>
        <p:spPr>
          <a:xfrm>
            <a:off x="1223686" y="1324948"/>
            <a:ext cx="10178322" cy="3593591"/>
          </a:xfrm>
        </p:spPr>
        <p:txBody>
          <a:bodyPr>
            <a:noAutofit/>
          </a:bodyPr>
          <a:lstStyle/>
          <a:p>
            <a:pPr eaLnBrk="1" hangingPunct="1"/>
            <a:r>
              <a:rPr lang="en-GB" altLang="en-US" sz="2800" dirty="0" smtClean="0">
                <a:solidFill>
                  <a:schemeClr val="tx1"/>
                </a:solidFill>
              </a:rPr>
              <a:t>Not all conditions and processes of society inimical (unfavourable) to the values of men (sic) are recognized as such by them </a:t>
            </a:r>
          </a:p>
          <a:p>
            <a:pPr eaLnBrk="1" hangingPunct="1"/>
            <a:r>
              <a:rPr lang="en-GB" altLang="en-US" sz="2800" dirty="0" smtClean="0">
                <a:solidFill>
                  <a:schemeClr val="tx1"/>
                </a:solidFill>
              </a:rPr>
              <a:t>Those objective social conditions identified by problem definers as </a:t>
            </a:r>
          </a:p>
          <a:p>
            <a:pPr lvl="1" eaLnBrk="1" hangingPunct="1"/>
            <a:r>
              <a:rPr lang="en-GB" altLang="en-US" sz="2800" dirty="0" smtClean="0">
                <a:solidFill>
                  <a:schemeClr val="tx1"/>
                </a:solidFill>
              </a:rPr>
              <a:t>at odds with social values</a:t>
            </a:r>
          </a:p>
          <a:p>
            <a:pPr lvl="1" eaLnBrk="1" hangingPunct="1"/>
            <a:r>
              <a:rPr lang="en-GB" altLang="en-US" sz="2800" dirty="0" smtClean="0">
                <a:solidFill>
                  <a:schemeClr val="tx1"/>
                </a:solidFill>
              </a:rPr>
              <a:t>are latent social problems</a:t>
            </a:r>
          </a:p>
          <a:p>
            <a:pPr lvl="1" eaLnBrk="1" hangingPunct="1"/>
            <a:r>
              <a:rPr lang="en-GB" altLang="en-US" sz="2800" dirty="0" smtClean="0">
                <a:solidFill>
                  <a:schemeClr val="tx1"/>
                </a:solidFill>
              </a:rPr>
              <a:t>conditions that are also at odds with values current in the </a:t>
            </a:r>
            <a:r>
              <a:rPr lang="en-GB" altLang="en-US" sz="2800" smtClean="0">
                <a:solidFill>
                  <a:schemeClr val="tx1"/>
                </a:solidFill>
              </a:rPr>
              <a:t>society </a:t>
            </a:r>
            <a:r>
              <a:rPr lang="en-GB" altLang="en-US" sz="2800" smtClean="0">
                <a:solidFill>
                  <a:schemeClr val="tx1"/>
                </a:solidFill>
              </a:rPr>
              <a:t>but </a:t>
            </a:r>
            <a:r>
              <a:rPr lang="en-GB" altLang="en-US" sz="2800" dirty="0" smtClean="0">
                <a:solidFill>
                  <a:schemeClr val="tx1"/>
                </a:solidFill>
              </a:rPr>
              <a:t>are not generally recognized as being so (Merton, 1971: 806).</a:t>
            </a:r>
          </a:p>
          <a:p>
            <a:pPr eaLnBrk="1" hangingPunct="1"/>
            <a:endParaRPr lang="en-GB" altLang="en-US" sz="28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765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p:cNvSpPr>
            <a:spLocks noGrp="1"/>
          </p:cNvSpPr>
          <p:nvPr>
            <p:ph type="title"/>
          </p:nvPr>
        </p:nvSpPr>
        <p:spPr/>
        <p:txBody>
          <a:bodyPr/>
          <a:lstStyle/>
          <a:p>
            <a:pPr eaLnBrk="1" hangingPunct="1"/>
            <a:r>
              <a:rPr lang="en-GB" altLang="en-US" smtClean="0"/>
              <a:t>Constructing Social Problems </a:t>
            </a:r>
          </a:p>
        </p:txBody>
      </p:sp>
      <p:pic>
        <p:nvPicPr>
          <p:cNvPr id="28675" name="Picture 2"/>
          <p:cNvPicPr>
            <a:picLocks noGrp="1" noChangeAspect="1" noChangeArrowheads="1"/>
          </p:cNvPicPr>
          <p:nvPr>
            <p:ph sz="quarter" idx="4294967295"/>
          </p:nvPr>
        </p:nvPicPr>
        <p:blipFill>
          <a:blip r:embed="rId2">
            <a:extLst>
              <a:ext uri="{28A0092B-C50C-407E-A947-70E740481C1C}">
                <a14:useLocalDpi xmlns:a14="http://schemas.microsoft.com/office/drawing/2010/main" val="0"/>
              </a:ext>
            </a:extLst>
          </a:blip>
          <a:srcRect/>
          <a:stretch>
            <a:fillRect/>
          </a:stretch>
        </p:blipFill>
        <p:spPr>
          <a:xfrm>
            <a:off x="5989604" y="1817105"/>
            <a:ext cx="5304105" cy="3305401"/>
          </a:xfrm>
          <a:prstGeom prst="rect">
            <a:avLst/>
          </a:prstGeom>
        </p:spPr>
      </p:pic>
      <p:sp>
        <p:nvSpPr>
          <p:cNvPr id="28676" name="Content Placeholder 5"/>
          <p:cNvSpPr>
            <a:spLocks noGrp="1"/>
          </p:cNvSpPr>
          <p:nvPr>
            <p:ph sz="quarter" idx="4294967295"/>
          </p:nvPr>
        </p:nvSpPr>
        <p:spPr>
          <a:xfrm>
            <a:off x="1182828" y="1734492"/>
            <a:ext cx="4559300" cy="3494087"/>
          </a:xfrm>
          <a:prstGeom prst="rect">
            <a:avLst/>
          </a:prstGeom>
        </p:spPr>
        <p:txBody>
          <a:bodyPr>
            <a:normAutofit lnSpcReduction="10000"/>
          </a:bodyPr>
          <a:lstStyle/>
          <a:p>
            <a:pPr eaLnBrk="1" hangingPunct="1"/>
            <a:r>
              <a:rPr lang="en-GB" altLang="en-US" sz="2800" dirty="0" smtClean="0">
                <a:solidFill>
                  <a:schemeClr val="tx1"/>
                </a:solidFill>
              </a:rPr>
              <a:t>Members’ Definition</a:t>
            </a:r>
          </a:p>
          <a:p>
            <a:pPr lvl="1" eaLnBrk="1" hangingPunct="1"/>
            <a:r>
              <a:rPr lang="en-GB" altLang="en-US" sz="2800" dirty="0" smtClean="0">
                <a:solidFill>
                  <a:schemeClr val="tx1"/>
                </a:solidFill>
              </a:rPr>
              <a:t>Members of the system or ‘society’ under consideration </a:t>
            </a:r>
          </a:p>
          <a:p>
            <a:pPr eaLnBrk="1" hangingPunct="1"/>
            <a:r>
              <a:rPr lang="en-GB" altLang="en-US" sz="2800" dirty="0" smtClean="0">
                <a:solidFill>
                  <a:schemeClr val="tx1"/>
                </a:solidFill>
              </a:rPr>
              <a:t>Sociologist’s Definition</a:t>
            </a:r>
          </a:p>
          <a:p>
            <a:pPr lvl="1" eaLnBrk="1" hangingPunct="1"/>
            <a:r>
              <a:rPr lang="en-GB" altLang="en-US" sz="2800" dirty="0" smtClean="0">
                <a:solidFill>
                  <a:schemeClr val="tx1"/>
                </a:solidFill>
              </a:rPr>
              <a:t>How the ‘problem’ is defined by sociologists.</a:t>
            </a:r>
          </a:p>
          <a:p>
            <a:pPr lvl="1" eaLnBrk="1" hangingPunct="1"/>
            <a:endParaRPr lang="en-GB" altLang="en-US" sz="28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6">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67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8676">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867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rot="16200000">
            <a:off x="-397809" y="3387985"/>
            <a:ext cx="4098658" cy="830997"/>
          </a:xfrm>
          <a:prstGeom prst="rect">
            <a:avLst/>
          </a:prstGeom>
          <a:noFill/>
        </p:spPr>
        <p:txBody>
          <a:bodyPr wrap="square" rtlCol="0">
            <a:spAutoFit/>
          </a:bodyPr>
          <a:lstStyle/>
          <a:p>
            <a:pPr algn="ctr"/>
            <a:r>
              <a:rPr lang="en-GB" sz="2400" b="1" dirty="0" smtClean="0"/>
              <a:t>Perspective of the members of the group</a:t>
            </a:r>
            <a:endParaRPr lang="en-GB" sz="2400" b="1" dirty="0"/>
          </a:p>
        </p:txBody>
      </p:sp>
      <p:sp>
        <p:nvSpPr>
          <p:cNvPr id="3" name="TextBox 2"/>
          <p:cNvSpPr txBox="1"/>
          <p:nvPr/>
        </p:nvSpPr>
        <p:spPr>
          <a:xfrm>
            <a:off x="4438258" y="258929"/>
            <a:ext cx="4640428" cy="461665"/>
          </a:xfrm>
          <a:prstGeom prst="rect">
            <a:avLst/>
          </a:prstGeom>
          <a:noFill/>
        </p:spPr>
        <p:txBody>
          <a:bodyPr wrap="square" rtlCol="0">
            <a:spAutoFit/>
          </a:bodyPr>
          <a:lstStyle/>
          <a:p>
            <a:pPr algn="ctr"/>
            <a:r>
              <a:rPr lang="en-GB" sz="2400" b="1" dirty="0" smtClean="0"/>
              <a:t>Sociologists perspective</a:t>
            </a:r>
            <a:endParaRPr lang="en-GB" sz="2400" b="1" dirty="0"/>
          </a:p>
        </p:txBody>
      </p:sp>
      <p:sp>
        <p:nvSpPr>
          <p:cNvPr id="4" name="TextBox 3"/>
          <p:cNvSpPr txBox="1"/>
          <p:nvPr/>
        </p:nvSpPr>
        <p:spPr>
          <a:xfrm>
            <a:off x="4152122" y="923730"/>
            <a:ext cx="1707502" cy="646331"/>
          </a:xfrm>
          <a:prstGeom prst="rect">
            <a:avLst/>
          </a:prstGeom>
          <a:noFill/>
        </p:spPr>
        <p:txBody>
          <a:bodyPr wrap="square" rtlCol="0">
            <a:spAutoFit/>
          </a:bodyPr>
          <a:lstStyle/>
          <a:p>
            <a:pPr algn="ctr"/>
            <a:r>
              <a:rPr lang="en-GB" dirty="0" smtClean="0"/>
              <a:t>This is a problem</a:t>
            </a:r>
            <a:endParaRPr lang="en-GB" dirty="0"/>
          </a:p>
        </p:txBody>
      </p:sp>
      <p:sp>
        <p:nvSpPr>
          <p:cNvPr id="5" name="TextBox 4"/>
          <p:cNvSpPr txBox="1"/>
          <p:nvPr/>
        </p:nvSpPr>
        <p:spPr>
          <a:xfrm rot="16200000">
            <a:off x="2139819" y="2691881"/>
            <a:ext cx="1707502" cy="646331"/>
          </a:xfrm>
          <a:prstGeom prst="rect">
            <a:avLst/>
          </a:prstGeom>
          <a:noFill/>
        </p:spPr>
        <p:txBody>
          <a:bodyPr wrap="square" rtlCol="0">
            <a:spAutoFit/>
          </a:bodyPr>
          <a:lstStyle/>
          <a:p>
            <a:pPr algn="ctr"/>
            <a:r>
              <a:rPr lang="en-GB" dirty="0" smtClean="0"/>
              <a:t>This is a problem</a:t>
            </a:r>
            <a:endParaRPr lang="en-GB" dirty="0"/>
          </a:p>
        </p:txBody>
      </p:sp>
      <p:sp>
        <p:nvSpPr>
          <p:cNvPr id="6" name="TextBox 5"/>
          <p:cNvSpPr txBox="1"/>
          <p:nvPr/>
        </p:nvSpPr>
        <p:spPr>
          <a:xfrm>
            <a:off x="8074090" y="920028"/>
            <a:ext cx="1707502" cy="646331"/>
          </a:xfrm>
          <a:prstGeom prst="rect">
            <a:avLst/>
          </a:prstGeom>
          <a:noFill/>
        </p:spPr>
        <p:txBody>
          <a:bodyPr wrap="square" rtlCol="0">
            <a:spAutoFit/>
          </a:bodyPr>
          <a:lstStyle/>
          <a:p>
            <a:pPr algn="ctr"/>
            <a:r>
              <a:rPr lang="en-GB" dirty="0" smtClean="0"/>
              <a:t>This is </a:t>
            </a:r>
            <a:r>
              <a:rPr lang="en-GB" u="sng" dirty="0" smtClean="0"/>
              <a:t>not</a:t>
            </a:r>
            <a:r>
              <a:rPr lang="en-GB" dirty="0" smtClean="0"/>
              <a:t> a problem</a:t>
            </a:r>
            <a:endParaRPr lang="en-GB" dirty="0"/>
          </a:p>
        </p:txBody>
      </p:sp>
      <p:sp>
        <p:nvSpPr>
          <p:cNvPr id="7" name="TextBox 6"/>
          <p:cNvSpPr txBox="1"/>
          <p:nvPr/>
        </p:nvSpPr>
        <p:spPr>
          <a:xfrm rot="16200000">
            <a:off x="2139819" y="4804673"/>
            <a:ext cx="1707502" cy="646331"/>
          </a:xfrm>
          <a:prstGeom prst="rect">
            <a:avLst/>
          </a:prstGeom>
          <a:noFill/>
        </p:spPr>
        <p:txBody>
          <a:bodyPr wrap="square" rtlCol="0">
            <a:spAutoFit/>
          </a:bodyPr>
          <a:lstStyle/>
          <a:p>
            <a:pPr algn="ctr"/>
            <a:r>
              <a:rPr lang="en-GB" dirty="0" smtClean="0"/>
              <a:t>This is </a:t>
            </a:r>
            <a:r>
              <a:rPr lang="en-GB" u="sng" dirty="0" smtClean="0"/>
              <a:t>not</a:t>
            </a:r>
            <a:r>
              <a:rPr lang="en-GB" dirty="0" smtClean="0"/>
              <a:t> a problem</a:t>
            </a:r>
            <a:endParaRPr lang="en-GB" dirty="0"/>
          </a:p>
        </p:txBody>
      </p:sp>
      <p:sp>
        <p:nvSpPr>
          <p:cNvPr id="8" name="TextBox 7"/>
          <p:cNvSpPr txBox="1"/>
          <p:nvPr/>
        </p:nvSpPr>
        <p:spPr>
          <a:xfrm>
            <a:off x="3904860" y="2416629"/>
            <a:ext cx="2202025" cy="923330"/>
          </a:xfrm>
          <a:prstGeom prst="rect">
            <a:avLst/>
          </a:prstGeom>
          <a:noFill/>
        </p:spPr>
        <p:txBody>
          <a:bodyPr wrap="square" rtlCol="0">
            <a:spAutoFit/>
          </a:bodyPr>
          <a:lstStyle/>
          <a:p>
            <a:pPr algn="ctr"/>
            <a:r>
              <a:rPr lang="en-GB" b="1" dirty="0" smtClean="0"/>
              <a:t>(1)</a:t>
            </a:r>
          </a:p>
          <a:p>
            <a:pPr algn="ctr"/>
            <a:r>
              <a:rPr lang="en-GB" b="1" dirty="0" smtClean="0"/>
              <a:t>Manifest social problem</a:t>
            </a:r>
            <a:endParaRPr lang="en-GB" b="1" dirty="0"/>
          </a:p>
        </p:txBody>
      </p:sp>
      <p:sp>
        <p:nvSpPr>
          <p:cNvPr id="9" name="TextBox 8"/>
          <p:cNvSpPr txBox="1"/>
          <p:nvPr/>
        </p:nvSpPr>
        <p:spPr>
          <a:xfrm>
            <a:off x="7826827" y="4416195"/>
            <a:ext cx="2202025" cy="923330"/>
          </a:xfrm>
          <a:prstGeom prst="rect">
            <a:avLst/>
          </a:prstGeom>
          <a:noFill/>
        </p:spPr>
        <p:txBody>
          <a:bodyPr wrap="square" rtlCol="0">
            <a:spAutoFit/>
          </a:bodyPr>
          <a:lstStyle/>
          <a:p>
            <a:pPr algn="ctr"/>
            <a:r>
              <a:rPr lang="en-GB" b="1" dirty="0" smtClean="0"/>
              <a:t>(4)</a:t>
            </a:r>
          </a:p>
          <a:p>
            <a:pPr algn="ctr"/>
            <a:r>
              <a:rPr lang="en-GB" b="1" dirty="0" smtClean="0"/>
              <a:t>Normal social condition</a:t>
            </a:r>
            <a:endParaRPr lang="en-GB" b="1" dirty="0"/>
          </a:p>
        </p:txBody>
      </p:sp>
      <p:sp>
        <p:nvSpPr>
          <p:cNvPr id="10" name="TextBox 9"/>
          <p:cNvSpPr txBox="1"/>
          <p:nvPr/>
        </p:nvSpPr>
        <p:spPr>
          <a:xfrm>
            <a:off x="3904860" y="4534087"/>
            <a:ext cx="2202025" cy="923330"/>
          </a:xfrm>
          <a:prstGeom prst="rect">
            <a:avLst/>
          </a:prstGeom>
          <a:noFill/>
        </p:spPr>
        <p:txBody>
          <a:bodyPr wrap="square" rtlCol="0">
            <a:spAutoFit/>
          </a:bodyPr>
          <a:lstStyle/>
          <a:p>
            <a:pPr algn="ctr"/>
            <a:r>
              <a:rPr lang="en-GB" b="1" dirty="0" smtClean="0"/>
              <a:t>(3)</a:t>
            </a:r>
          </a:p>
          <a:p>
            <a:pPr algn="ctr"/>
            <a:r>
              <a:rPr lang="en-GB" b="1" dirty="0" smtClean="0"/>
              <a:t>Latent social problem</a:t>
            </a:r>
            <a:endParaRPr lang="en-GB" b="1" dirty="0"/>
          </a:p>
        </p:txBody>
      </p:sp>
      <p:sp>
        <p:nvSpPr>
          <p:cNvPr id="11" name="TextBox 10"/>
          <p:cNvSpPr txBox="1"/>
          <p:nvPr/>
        </p:nvSpPr>
        <p:spPr>
          <a:xfrm>
            <a:off x="7826828" y="2416629"/>
            <a:ext cx="2202025" cy="923330"/>
          </a:xfrm>
          <a:prstGeom prst="rect">
            <a:avLst/>
          </a:prstGeom>
          <a:noFill/>
        </p:spPr>
        <p:txBody>
          <a:bodyPr wrap="square" rtlCol="0">
            <a:spAutoFit/>
          </a:bodyPr>
          <a:lstStyle/>
          <a:p>
            <a:pPr algn="ctr"/>
            <a:r>
              <a:rPr lang="en-GB" b="1" dirty="0" smtClean="0"/>
              <a:t>(2)</a:t>
            </a:r>
          </a:p>
          <a:p>
            <a:pPr algn="ctr"/>
            <a:r>
              <a:rPr lang="en-GB" b="1" dirty="0" smtClean="0"/>
              <a:t>Spurious social problem</a:t>
            </a:r>
            <a:endParaRPr lang="en-GB" b="1" dirty="0"/>
          </a:p>
        </p:txBody>
      </p:sp>
    </p:spTree>
    <p:extLst>
      <p:ext uri="{BB962C8B-B14F-4D97-AF65-F5344CB8AC3E}">
        <p14:creationId xmlns:p14="http://schemas.microsoft.com/office/powerpoint/2010/main" val="1708653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altLang="en-US" smtClean="0"/>
              <a:t>Defining Social Problems</a:t>
            </a:r>
          </a:p>
        </p:txBody>
      </p:sp>
      <p:sp>
        <p:nvSpPr>
          <p:cNvPr id="29699" name="Content Placeholder 4"/>
          <p:cNvSpPr>
            <a:spLocks noGrp="1"/>
          </p:cNvSpPr>
          <p:nvPr>
            <p:ph sz="quarter" idx="4294967295"/>
          </p:nvPr>
        </p:nvSpPr>
        <p:spPr>
          <a:xfrm>
            <a:off x="1110733" y="3907307"/>
            <a:ext cx="4559300" cy="2260228"/>
          </a:xfrm>
          <a:prstGeom prst="rect">
            <a:avLst/>
          </a:prstGeom>
        </p:spPr>
        <p:txBody>
          <a:bodyPr/>
          <a:lstStyle/>
          <a:p>
            <a:pPr eaLnBrk="1" hangingPunct="1"/>
            <a:r>
              <a:rPr lang="en-GB" altLang="en-US" sz="2400" dirty="0" smtClean="0">
                <a:solidFill>
                  <a:schemeClr val="tx1"/>
                </a:solidFill>
              </a:rPr>
              <a:t>‘Spurious’ social problem</a:t>
            </a:r>
          </a:p>
          <a:p>
            <a:pPr lvl="1" eaLnBrk="1" hangingPunct="1"/>
            <a:r>
              <a:rPr lang="en-GB" altLang="en-US" sz="2400" dirty="0" smtClean="0">
                <a:solidFill>
                  <a:schemeClr val="tx1"/>
                </a:solidFill>
              </a:rPr>
              <a:t>Sociologists take the ‘moral high ground’ and consider the organisation as ‘seeing what’s not there’</a:t>
            </a:r>
          </a:p>
        </p:txBody>
      </p:sp>
      <p:sp>
        <p:nvSpPr>
          <p:cNvPr id="29700" name="Content Placeholder 5"/>
          <p:cNvSpPr>
            <a:spLocks noGrp="1"/>
          </p:cNvSpPr>
          <p:nvPr>
            <p:ph sz="quarter" idx="4294967295"/>
          </p:nvPr>
        </p:nvSpPr>
        <p:spPr>
          <a:xfrm>
            <a:off x="6212028" y="1547879"/>
            <a:ext cx="4559300" cy="2203028"/>
          </a:xfrm>
          <a:prstGeom prst="rect">
            <a:avLst/>
          </a:prstGeom>
        </p:spPr>
        <p:txBody>
          <a:bodyPr/>
          <a:lstStyle/>
          <a:p>
            <a:pPr eaLnBrk="1" hangingPunct="1"/>
            <a:r>
              <a:rPr lang="en-GB" altLang="en-US" sz="2400" dirty="0" smtClean="0">
                <a:solidFill>
                  <a:schemeClr val="tx1"/>
                </a:solidFill>
              </a:rPr>
              <a:t>‘Latent’ social problem</a:t>
            </a:r>
          </a:p>
          <a:p>
            <a:pPr lvl="1" eaLnBrk="1" hangingPunct="1"/>
            <a:r>
              <a:rPr lang="en-GB" altLang="en-US" sz="2400" dirty="0" smtClean="0">
                <a:solidFill>
                  <a:schemeClr val="tx1"/>
                </a:solidFill>
              </a:rPr>
              <a:t>Again the sociologist takes the ‘moral high ground’ and suggest that the organisation ‘can not see the problem’</a:t>
            </a:r>
          </a:p>
          <a:p>
            <a:pPr marL="0" indent="0" eaLnBrk="1" hangingPunct="1">
              <a:buNone/>
            </a:pPr>
            <a:endParaRPr lang="en-GB" altLang="en-US" sz="2400" dirty="0" smtClean="0">
              <a:solidFill>
                <a:schemeClr val="tx1"/>
              </a:solidFill>
            </a:endParaRPr>
          </a:p>
          <a:p>
            <a:pPr eaLnBrk="1" hangingPunct="1"/>
            <a:endParaRPr lang="en-GB" altLang="en-US" sz="2400" dirty="0" smtClean="0">
              <a:solidFill>
                <a:schemeClr val="tx1"/>
              </a:solidFill>
            </a:endParaRPr>
          </a:p>
        </p:txBody>
      </p:sp>
      <p:sp>
        <p:nvSpPr>
          <p:cNvPr id="5" name="Content Placeholder 4"/>
          <p:cNvSpPr>
            <a:spLocks noGrp="1"/>
          </p:cNvSpPr>
          <p:nvPr>
            <p:ph sz="quarter" idx="4294967295"/>
          </p:nvPr>
        </p:nvSpPr>
        <p:spPr>
          <a:xfrm>
            <a:off x="1120064" y="1631855"/>
            <a:ext cx="5038140" cy="1185991"/>
          </a:xfrm>
          <a:prstGeom prst="rect">
            <a:avLst/>
          </a:prstGeom>
        </p:spPr>
        <p:txBody>
          <a:bodyPr>
            <a:noAutofit/>
          </a:bodyPr>
          <a:lstStyle/>
          <a:p>
            <a:pPr eaLnBrk="1" hangingPunct="1"/>
            <a:r>
              <a:rPr lang="en-GB" altLang="en-US" sz="2400" dirty="0" smtClean="0">
                <a:solidFill>
                  <a:schemeClr val="tx1"/>
                </a:solidFill>
              </a:rPr>
              <a:t>‘Manifest’ social problem</a:t>
            </a:r>
          </a:p>
          <a:p>
            <a:pPr lvl="1" eaLnBrk="1" hangingPunct="1"/>
            <a:r>
              <a:rPr lang="en-GB" altLang="en-US" sz="2400" dirty="0" smtClean="0">
                <a:solidFill>
                  <a:schemeClr val="tx1"/>
                </a:solidFill>
              </a:rPr>
              <a:t>Both the organisation and sociologist agree ‘there is a problem’</a:t>
            </a:r>
          </a:p>
        </p:txBody>
      </p:sp>
      <p:sp>
        <p:nvSpPr>
          <p:cNvPr id="6" name="Content Placeholder 5"/>
          <p:cNvSpPr>
            <a:spLocks noGrp="1"/>
          </p:cNvSpPr>
          <p:nvPr>
            <p:ph sz="quarter" idx="4294967295"/>
          </p:nvPr>
        </p:nvSpPr>
        <p:spPr>
          <a:xfrm>
            <a:off x="6252461" y="4163562"/>
            <a:ext cx="4559300" cy="1789370"/>
          </a:xfrm>
          <a:prstGeom prst="rect">
            <a:avLst/>
          </a:prstGeom>
        </p:spPr>
        <p:txBody>
          <a:bodyPr>
            <a:normAutofit lnSpcReduction="10000"/>
          </a:bodyPr>
          <a:lstStyle/>
          <a:p>
            <a:pPr eaLnBrk="1" hangingPunct="1"/>
            <a:r>
              <a:rPr lang="en-GB" altLang="en-US" sz="2400" dirty="0" smtClean="0">
                <a:solidFill>
                  <a:schemeClr val="tx1"/>
                </a:solidFill>
              </a:rPr>
              <a:t>‘Normal’ social condition</a:t>
            </a:r>
          </a:p>
          <a:p>
            <a:pPr lvl="1" eaLnBrk="1" hangingPunct="1"/>
            <a:r>
              <a:rPr lang="en-GB" altLang="en-US" sz="2400" dirty="0" smtClean="0">
                <a:solidFill>
                  <a:schemeClr val="tx1"/>
                </a:solidFill>
              </a:rPr>
              <a:t>Both sociologist and organisation do not perceive a problem! </a:t>
            </a:r>
          </a:p>
          <a:p>
            <a:pPr eaLnBrk="1" hangingPunct="1"/>
            <a:endParaRPr lang="en-GB" altLang="en-US" sz="2400" dirty="0" smtClean="0">
              <a:solidFill>
                <a:schemeClr val="tx1"/>
              </a:solidFill>
            </a:endParaRPr>
          </a:p>
          <a:p>
            <a:pPr eaLnBrk="1" hangingPunct="1"/>
            <a:endParaRPr lang="en-GB" altLang="en-US" sz="2400" dirty="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9699">
                                            <p:txEl>
                                              <p:pRg st="0" end="0"/>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0">
                                            <p:txEl>
                                              <p:pRg st="0" end="0"/>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29700" grpId="0" build="p"/>
      <p:bldP spid="5" grpId="0" build="p"/>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smtClean="0"/>
              <a:t>So . . .</a:t>
            </a:r>
          </a:p>
        </p:txBody>
      </p:sp>
      <p:sp>
        <p:nvSpPr>
          <p:cNvPr id="30723" name="Content Placeholder 4"/>
          <p:cNvSpPr>
            <a:spLocks noGrp="1"/>
          </p:cNvSpPr>
          <p:nvPr>
            <p:ph idx="1"/>
          </p:nvPr>
        </p:nvSpPr>
        <p:spPr/>
        <p:txBody>
          <a:bodyPr>
            <a:noAutofit/>
          </a:bodyPr>
          <a:lstStyle/>
          <a:p>
            <a:pPr eaLnBrk="1" hangingPunct="1"/>
            <a:r>
              <a:rPr lang="en-GB" altLang="en-US" sz="2400" dirty="0" smtClean="0">
                <a:solidFill>
                  <a:schemeClr val="tx1"/>
                </a:solidFill>
              </a:rPr>
              <a:t>Defining social problems is often dependant upon where an individual ‘sits’ in society</a:t>
            </a:r>
          </a:p>
          <a:p>
            <a:pPr lvl="1" eaLnBrk="1" hangingPunct="1"/>
            <a:r>
              <a:rPr lang="en-GB" altLang="en-US" sz="2400" dirty="0" smtClean="0">
                <a:solidFill>
                  <a:schemeClr val="tx1"/>
                </a:solidFill>
              </a:rPr>
              <a:t>Viewpoints are value laden</a:t>
            </a:r>
          </a:p>
          <a:p>
            <a:pPr lvl="1" eaLnBrk="1" hangingPunct="1"/>
            <a:r>
              <a:rPr lang="en-GB" altLang="en-US" sz="2400" dirty="0" smtClean="0">
                <a:solidFill>
                  <a:schemeClr val="tx1"/>
                </a:solidFill>
              </a:rPr>
              <a:t>Those with power decide ‘what is a problem’ and how this definition is constructed</a:t>
            </a:r>
          </a:p>
          <a:p>
            <a:pPr lvl="2" eaLnBrk="1" hangingPunct="1"/>
            <a:r>
              <a:rPr lang="en-GB" altLang="en-US" sz="2400" dirty="0" smtClean="0">
                <a:solidFill>
                  <a:schemeClr val="tx1"/>
                </a:solidFill>
              </a:rPr>
              <a:t>E.g. unemployment </a:t>
            </a:r>
          </a:p>
          <a:p>
            <a:pPr lvl="3" eaLnBrk="1" hangingPunct="1"/>
            <a:r>
              <a:rPr lang="en-GB" altLang="en-US" sz="2400" dirty="0" smtClean="0">
                <a:solidFill>
                  <a:schemeClr val="tx1"/>
                </a:solidFill>
              </a:rPr>
              <a:t>I want to work but can’t find a job</a:t>
            </a:r>
          </a:p>
          <a:p>
            <a:pPr lvl="3" eaLnBrk="1" hangingPunct="1"/>
            <a:r>
              <a:rPr lang="en-GB" altLang="en-US" sz="2400" dirty="0" smtClean="0">
                <a:solidFill>
                  <a:schemeClr val="tx1"/>
                </a:solidFill>
              </a:rPr>
              <a:t>They are lazy and there are jobs out there if they look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eaLnBrk="1" hangingPunct="1"/>
            <a:r>
              <a:rPr lang="en-GB" altLang="en-US" smtClean="0"/>
              <a:t>Value-Conflict Approach: Waller, Fuller &amp; Myers</a:t>
            </a:r>
          </a:p>
        </p:txBody>
      </p:sp>
      <p:sp>
        <p:nvSpPr>
          <p:cNvPr id="31747" name="Content Placeholder 2"/>
          <p:cNvSpPr>
            <a:spLocks noGrp="1"/>
          </p:cNvSpPr>
          <p:nvPr>
            <p:ph idx="1"/>
          </p:nvPr>
        </p:nvSpPr>
        <p:spPr/>
        <p:txBody>
          <a:bodyPr/>
          <a:lstStyle/>
          <a:p>
            <a:pPr eaLnBrk="1" hangingPunct="1"/>
            <a:r>
              <a:rPr lang="en-GB" altLang="en-US" smtClean="0"/>
              <a:t>This approach is linked to Merton’s typology but is distinct</a:t>
            </a:r>
          </a:p>
          <a:p>
            <a:pPr lvl="1" eaLnBrk="1" hangingPunct="1"/>
            <a:r>
              <a:rPr lang="en-GB" altLang="en-US" smtClean="0"/>
              <a:t>A social problem is a condition which is defined by a considerable number of persons as a deviation from some social norm which they cherish (Merton, 1941b: 320).</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en-GB" altLang="en-US" smtClean="0"/>
              <a:t>Problem Agents</a:t>
            </a:r>
          </a:p>
        </p:txBody>
      </p:sp>
      <p:sp>
        <p:nvSpPr>
          <p:cNvPr id="32771" name="Content Placeholder 2"/>
          <p:cNvSpPr>
            <a:spLocks noGrp="1"/>
          </p:cNvSpPr>
          <p:nvPr>
            <p:ph idx="1"/>
          </p:nvPr>
        </p:nvSpPr>
        <p:spPr/>
        <p:txBody>
          <a:bodyPr/>
          <a:lstStyle/>
          <a:p>
            <a:pPr eaLnBrk="1" hangingPunct="1"/>
            <a:r>
              <a:rPr lang="en-GB" altLang="en-US" smtClean="0"/>
              <a:t>Merton does not define</a:t>
            </a:r>
          </a:p>
          <a:p>
            <a:pPr lvl="1" eaLnBrk="1" hangingPunct="1"/>
            <a:r>
              <a:rPr lang="en-GB" altLang="en-US" smtClean="0"/>
              <a:t>whose standards and whose perceptions of actual conditions and discrepancy are being indicated</a:t>
            </a:r>
          </a:p>
          <a:p>
            <a:pPr eaLnBrk="1" hangingPunct="1"/>
            <a:r>
              <a:rPr lang="en-GB" altLang="en-US" smtClean="0"/>
              <a:t>Fuller and Myers specify</a:t>
            </a:r>
          </a:p>
          <a:p>
            <a:pPr lvl="1" eaLnBrk="1" hangingPunct="1"/>
            <a:r>
              <a:rPr lang="en-GB" altLang="en-US" smtClean="0"/>
              <a:t>A considerable number of persons who subscribe to the social norm in question, perceive the condition as a deviation from them, and define it as a social problem.</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GB" altLang="en-US" smtClean="0"/>
              <a:t>Whose Problem</a:t>
            </a:r>
          </a:p>
        </p:txBody>
      </p:sp>
      <p:sp>
        <p:nvSpPr>
          <p:cNvPr id="33795" name="Content Placeholder 2"/>
          <p:cNvSpPr>
            <a:spLocks noGrp="1"/>
          </p:cNvSpPr>
          <p:nvPr>
            <p:ph idx="1"/>
          </p:nvPr>
        </p:nvSpPr>
        <p:spPr/>
        <p:txBody>
          <a:bodyPr/>
          <a:lstStyle/>
          <a:p>
            <a:pPr eaLnBrk="1" hangingPunct="1"/>
            <a:r>
              <a:rPr lang="en-GB" altLang="en-US" smtClean="0"/>
              <a:t>Fuller and Myers (1941b: 320) consider that</a:t>
            </a:r>
          </a:p>
          <a:p>
            <a:pPr lvl="1" eaLnBrk="1" hangingPunct="1"/>
            <a:r>
              <a:rPr lang="en-GB" altLang="en-US" smtClean="0"/>
              <a:t>if conditions are not defined as social problems by the people involved in them, they are not problems to those people</a:t>
            </a:r>
          </a:p>
          <a:p>
            <a:pPr eaLnBrk="1" hangingPunct="1"/>
            <a:r>
              <a:rPr lang="en-GB" altLang="en-US" smtClean="0"/>
              <a:t>This perspective gives a voice to the group under consideration </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tLang="en-US" smtClean="0"/>
              <a:t>Value Judgements</a:t>
            </a:r>
          </a:p>
        </p:txBody>
      </p:sp>
      <p:sp>
        <p:nvSpPr>
          <p:cNvPr id="34819" name="Content Placeholder 2"/>
          <p:cNvSpPr>
            <a:spLocks noGrp="1"/>
          </p:cNvSpPr>
          <p:nvPr>
            <p:ph idx="1"/>
          </p:nvPr>
        </p:nvSpPr>
        <p:spPr/>
        <p:txBody>
          <a:bodyPr/>
          <a:lstStyle/>
          <a:p>
            <a:pPr eaLnBrk="1" hangingPunct="1"/>
            <a:r>
              <a:rPr lang="en-GB" altLang="en-US" smtClean="0"/>
              <a:t>Sociologists must, therefore, study </a:t>
            </a:r>
          </a:p>
          <a:p>
            <a:pPr lvl="1" eaLnBrk="1" hangingPunct="1"/>
            <a:r>
              <a:rPr lang="en-GB" altLang="en-US" smtClean="0"/>
              <a:t>not only the objective conditions phase of a social problem </a:t>
            </a:r>
          </a:p>
          <a:p>
            <a:pPr lvl="1" eaLnBrk="1" hangingPunct="1"/>
            <a:r>
              <a:rPr lang="en-GB" altLang="en-US" smtClean="0"/>
              <a:t>but also the value-judgments of the people involved in it </a:t>
            </a:r>
          </a:p>
          <a:p>
            <a:pPr lvl="1" eaLnBrk="1" hangingPunct="1"/>
            <a:r>
              <a:rPr lang="en-GB" altLang="en-US" smtClean="0"/>
              <a:t>which cause them to define the same condition and means to its solution </a:t>
            </a:r>
          </a:p>
          <a:p>
            <a:pPr lvl="1" eaLnBrk="1" hangingPunct="1"/>
            <a:r>
              <a:rPr lang="en-GB" altLang="en-US" smtClean="0"/>
              <a:t>in different ways (Fuller &amp; Myers, 1941b:321)</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altLang="en-US" smtClean="0"/>
              <a:t>Objective Conditions and Subjective Awareness</a:t>
            </a:r>
          </a:p>
        </p:txBody>
      </p:sp>
      <p:sp>
        <p:nvSpPr>
          <p:cNvPr id="35843" name="Content Placeholder 2"/>
          <p:cNvSpPr>
            <a:spLocks noGrp="1"/>
          </p:cNvSpPr>
          <p:nvPr>
            <p:ph idx="1"/>
          </p:nvPr>
        </p:nvSpPr>
        <p:spPr/>
        <p:txBody>
          <a:bodyPr/>
          <a:lstStyle/>
          <a:p>
            <a:pPr eaLnBrk="1" hangingPunct="1"/>
            <a:r>
              <a:rPr lang="en-GB" altLang="en-US" smtClean="0"/>
              <a:t>Fuller and Myers view the </a:t>
            </a:r>
          </a:p>
          <a:p>
            <a:pPr lvl="1" eaLnBrk="1" hangingPunct="1"/>
            <a:r>
              <a:rPr lang="en-GB" altLang="en-US" smtClean="0"/>
              <a:t>objective conditions </a:t>
            </a:r>
          </a:p>
          <a:p>
            <a:pPr lvl="1" eaLnBrk="1" hangingPunct="1"/>
            <a:r>
              <a:rPr lang="en-GB" altLang="en-US" smtClean="0"/>
              <a:t>as not sufficient (but rather as only necessary) for the existence of a social problem</a:t>
            </a:r>
          </a:p>
          <a:p>
            <a:pPr eaLnBrk="1" hangingPunct="1"/>
            <a:r>
              <a:rPr lang="en-GB" altLang="en-US" smtClean="0"/>
              <a:t>This leads them to be concerned equally with explaining </a:t>
            </a:r>
          </a:p>
          <a:p>
            <a:pPr lvl="1" eaLnBrk="1" hangingPunct="1"/>
            <a:r>
              <a:rPr lang="en-GB" altLang="en-US" smtClean="0"/>
              <a:t>the causes of the objective conditions</a:t>
            </a:r>
          </a:p>
          <a:p>
            <a:pPr lvl="1" eaLnBrk="1" hangingPunct="1"/>
            <a:r>
              <a:rPr lang="en-GB" altLang="en-US" smtClean="0"/>
              <a:t>and the process by which they become defined as social problems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eaLnBrk="1" hangingPunct="1"/>
            <a:r>
              <a:rPr lang="en-GB" altLang="en-US" smtClean="0"/>
              <a:t>Value Judgements:</a:t>
            </a:r>
            <a:br>
              <a:rPr lang="en-GB" altLang="en-US" smtClean="0"/>
            </a:br>
            <a:r>
              <a:rPr lang="en-GB" altLang="en-US" smtClean="0"/>
              <a:t>Waller, Fuller &amp; Meyers</a:t>
            </a:r>
          </a:p>
        </p:txBody>
      </p:sp>
      <p:sp>
        <p:nvSpPr>
          <p:cNvPr id="36867" name="Content Placeholder 2"/>
          <p:cNvSpPr>
            <a:spLocks noGrp="1"/>
          </p:cNvSpPr>
          <p:nvPr>
            <p:ph idx="1"/>
          </p:nvPr>
        </p:nvSpPr>
        <p:spPr/>
        <p:txBody>
          <a:bodyPr/>
          <a:lstStyle/>
          <a:p>
            <a:pPr eaLnBrk="1" hangingPunct="1"/>
            <a:r>
              <a:rPr lang="en-GB" altLang="en-US" smtClean="0"/>
              <a:t>Value judgments lead people to </a:t>
            </a:r>
          </a:p>
          <a:p>
            <a:pPr lvl="1" eaLnBrk="1" hangingPunct="1"/>
            <a:r>
              <a:rPr lang="en-GB" altLang="en-US" smtClean="0"/>
              <a:t>denounce conditions as undesirable and repugnant to them and to define such conditions as social problems</a:t>
            </a:r>
          </a:p>
          <a:p>
            <a:pPr lvl="1" eaLnBrk="1" hangingPunct="1"/>
            <a:r>
              <a:rPr lang="en-GB" altLang="en-US" smtClean="0"/>
              <a:t>value judgments lead people to define conditions</a:t>
            </a:r>
          </a:p>
          <a:p>
            <a:pPr eaLnBrk="1" hangingPunct="1"/>
            <a:r>
              <a:rPr lang="en-GB" altLang="en-US" smtClean="0"/>
              <a:t>Thus values are the key element in explaining the subjective elements of social problems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GB" altLang="en-US" smtClean="0"/>
              <a:t>Value Judgements:</a:t>
            </a:r>
            <a:br>
              <a:rPr lang="en-GB" altLang="en-US" smtClean="0"/>
            </a:br>
            <a:r>
              <a:rPr lang="en-GB" altLang="en-US" smtClean="0"/>
              <a:t>Waller, Fuller &amp; Meyers</a:t>
            </a:r>
          </a:p>
        </p:txBody>
      </p:sp>
      <p:sp>
        <p:nvSpPr>
          <p:cNvPr id="37891" name="Content Placeholder 2"/>
          <p:cNvSpPr>
            <a:spLocks noGrp="1"/>
          </p:cNvSpPr>
          <p:nvPr>
            <p:ph idx="1"/>
          </p:nvPr>
        </p:nvSpPr>
        <p:spPr/>
        <p:txBody>
          <a:bodyPr/>
          <a:lstStyle/>
          <a:p>
            <a:pPr eaLnBrk="1" hangingPunct="1"/>
            <a:r>
              <a:rPr lang="pt-BR" altLang="en-US" smtClean="0"/>
              <a:t>Fuller (1938:419) </a:t>
            </a:r>
          </a:p>
          <a:p>
            <a:pPr lvl="1" eaLnBrk="1" hangingPunct="1"/>
            <a:r>
              <a:rPr lang="en-GB" altLang="en-US" smtClean="0"/>
              <a:t>Value-judgments themselves are in most instances a formal cause of the condition which is regarded as undesirable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eaLnBrk="1" hangingPunct="1"/>
            <a:r>
              <a:rPr lang="en-GB" altLang="en-US" smtClean="0"/>
              <a:t>Typology of Social Problems:</a:t>
            </a:r>
            <a:br>
              <a:rPr lang="en-GB" altLang="en-US" smtClean="0"/>
            </a:br>
            <a:r>
              <a:rPr lang="en-GB" altLang="en-US" smtClean="0"/>
              <a:t>Waller, Fuller &amp; Meyers</a:t>
            </a:r>
          </a:p>
        </p:txBody>
      </p:sp>
      <p:sp>
        <p:nvSpPr>
          <p:cNvPr id="38915" name="Content Placeholder 2"/>
          <p:cNvSpPr>
            <a:spLocks noGrp="1"/>
          </p:cNvSpPr>
          <p:nvPr>
            <p:ph idx="1"/>
          </p:nvPr>
        </p:nvSpPr>
        <p:spPr/>
        <p:txBody>
          <a:bodyPr/>
          <a:lstStyle/>
          <a:p>
            <a:pPr eaLnBrk="1" hangingPunct="1"/>
            <a:r>
              <a:rPr lang="en-GB" altLang="en-US" smtClean="0"/>
              <a:t>Fuller and Myers (1941a) </a:t>
            </a:r>
          </a:p>
          <a:p>
            <a:pPr lvl="1" eaLnBrk="1" hangingPunct="1"/>
            <a:r>
              <a:rPr lang="en-GB" altLang="en-US" smtClean="0"/>
              <a:t>classify problems as to whether the causes of the conditions include </a:t>
            </a:r>
          </a:p>
          <a:p>
            <a:pPr lvl="2" eaLnBrk="1" hangingPunct="1"/>
            <a:r>
              <a:rPr lang="en-GB" altLang="en-US" smtClean="0"/>
              <a:t>physical events</a:t>
            </a:r>
          </a:p>
          <a:p>
            <a:pPr lvl="2" eaLnBrk="1" hangingPunct="1"/>
            <a:r>
              <a:rPr lang="en-GB" altLang="en-US" smtClean="0"/>
              <a:t>value-judgments</a:t>
            </a:r>
          </a:p>
          <a:p>
            <a:pPr lvl="2" eaLnBrk="1" hangingPunct="1"/>
            <a:r>
              <a:rPr lang="en-GB" altLang="en-US" smtClean="0"/>
              <a:t>or moral ambiguity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smtClean="0"/>
              <a:t>Value Judgements:</a:t>
            </a:r>
            <a:br>
              <a:rPr lang="en-GB" altLang="en-US" smtClean="0"/>
            </a:br>
            <a:r>
              <a:rPr lang="en-GB" altLang="en-US" smtClean="0"/>
              <a:t>Waller, Fuller &amp; Meyers</a:t>
            </a:r>
          </a:p>
        </p:txBody>
      </p:sp>
      <p:sp>
        <p:nvSpPr>
          <p:cNvPr id="39939" name="Content Placeholder 2"/>
          <p:cNvSpPr>
            <a:spLocks noGrp="1"/>
          </p:cNvSpPr>
          <p:nvPr>
            <p:ph idx="1"/>
          </p:nvPr>
        </p:nvSpPr>
        <p:spPr/>
        <p:txBody>
          <a:bodyPr/>
          <a:lstStyle/>
          <a:p>
            <a:pPr eaLnBrk="1" hangingPunct="1"/>
            <a:r>
              <a:rPr lang="en-GB" altLang="en-US" smtClean="0"/>
              <a:t>Value-judgments </a:t>
            </a:r>
          </a:p>
          <a:p>
            <a:pPr lvl="1" eaLnBrk="1" hangingPunct="1"/>
            <a:r>
              <a:rPr lang="en-GB" altLang="en-US" smtClean="0"/>
              <a:t>not only help to create the condition but prevent its solution (1941a:29)</a:t>
            </a:r>
          </a:p>
          <a:p>
            <a:pPr lvl="2" eaLnBrk="1" hangingPunct="1"/>
            <a:r>
              <a:rPr lang="en-GB" altLang="en-US" smtClean="0"/>
              <a:t>E.g. A value-scheme which prohibits frank discussion of sex problems in the home and school is a causal item in the existence of the condition, venereal disease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altLang="en-US" smtClean="0"/>
              <a:t>Taboos</a:t>
            </a:r>
          </a:p>
        </p:txBody>
      </p:sp>
      <p:sp>
        <p:nvSpPr>
          <p:cNvPr id="40963" name="Content Placeholder 2"/>
          <p:cNvSpPr>
            <a:spLocks noGrp="1"/>
          </p:cNvSpPr>
          <p:nvPr>
            <p:ph idx="1"/>
          </p:nvPr>
        </p:nvSpPr>
        <p:spPr/>
        <p:txBody>
          <a:bodyPr/>
          <a:lstStyle/>
          <a:p>
            <a:pPr eaLnBrk="1" hangingPunct="1"/>
            <a:r>
              <a:rPr lang="en-GB" altLang="en-US" sz="1800" smtClean="0"/>
              <a:t>The same taboos which contribute to the causation of the condition frustrate public programs which are designed to eradicate it</a:t>
            </a:r>
          </a:p>
          <a:p>
            <a:pPr lvl="1" eaLnBrk="1" hangingPunct="1"/>
            <a:r>
              <a:rPr lang="en-GB" altLang="en-US" sz="1800" smtClean="0"/>
              <a:t>value-judgments which deny social acceptance to the mother of a child born out of wedlock</a:t>
            </a:r>
          </a:p>
          <a:p>
            <a:pPr lvl="2" eaLnBrk="1" hangingPunct="1"/>
            <a:r>
              <a:rPr lang="en-GB" altLang="en-US" sz="1600" smtClean="0"/>
              <a:t>not only contribute causally to such conditions as </a:t>
            </a:r>
          </a:p>
          <a:p>
            <a:pPr lvl="2" eaLnBrk="1" hangingPunct="1"/>
            <a:r>
              <a:rPr lang="en-GB" altLang="en-US" sz="1600" smtClean="0"/>
              <a:t>abortions</a:t>
            </a:r>
          </a:p>
          <a:p>
            <a:pPr lvl="2" eaLnBrk="1" hangingPunct="1"/>
            <a:r>
              <a:rPr lang="en-GB" altLang="en-US" sz="1600" smtClean="0"/>
              <a:t>infant mortality</a:t>
            </a:r>
          </a:p>
          <a:p>
            <a:pPr lvl="2" eaLnBrk="1" hangingPunct="1"/>
            <a:r>
              <a:rPr lang="en-GB" altLang="en-US" sz="1600" smtClean="0"/>
              <a:t>and abandoned children</a:t>
            </a:r>
          </a:p>
          <a:p>
            <a:pPr lvl="1" eaLnBrk="1" hangingPunct="1"/>
            <a:r>
              <a:rPr lang="en-GB" altLang="en-US" sz="1800" smtClean="0"/>
              <a:t>all of which are socially disapproved</a:t>
            </a:r>
          </a:p>
          <a:p>
            <a:pPr lvl="2" eaLnBrk="1" hangingPunct="1"/>
            <a:r>
              <a:rPr lang="en-GB" altLang="en-US" sz="1600" smtClean="0"/>
              <a:t>but such value-judgments also obstruct efforts to solve the illegitimacy problem by impeding free  discussion of it (Waller, Fuller &amp; Meyer, 1941a:26).</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altLang="en-US" smtClean="0"/>
              <a:t>Paradox</a:t>
            </a:r>
          </a:p>
        </p:txBody>
      </p:sp>
      <p:sp>
        <p:nvSpPr>
          <p:cNvPr id="41987" name="Content Placeholder 2"/>
          <p:cNvSpPr>
            <a:spLocks noGrp="1"/>
          </p:cNvSpPr>
          <p:nvPr>
            <p:ph idx="1"/>
          </p:nvPr>
        </p:nvSpPr>
        <p:spPr/>
        <p:txBody>
          <a:bodyPr/>
          <a:lstStyle/>
          <a:p>
            <a:pPr eaLnBrk="1" hangingPunct="1"/>
            <a:r>
              <a:rPr lang="en-GB" altLang="en-US" sz="2000" smtClean="0"/>
              <a:t>The very people</a:t>
            </a:r>
          </a:p>
          <a:p>
            <a:pPr lvl="1" eaLnBrk="1" hangingPunct="1"/>
            <a:r>
              <a:rPr lang="en-GB" altLang="en-US" sz="2000" smtClean="0"/>
              <a:t>Social workers</a:t>
            </a:r>
          </a:p>
          <a:p>
            <a:pPr lvl="1" eaLnBrk="1" hangingPunct="1"/>
            <a:r>
              <a:rPr lang="en-GB" altLang="en-US" sz="2000" smtClean="0"/>
              <a:t>liberal statesmen</a:t>
            </a:r>
          </a:p>
          <a:p>
            <a:pPr lvl="1" eaLnBrk="1" hangingPunct="1"/>
            <a:r>
              <a:rPr lang="en-GB" altLang="en-US" sz="2000" smtClean="0"/>
              <a:t>and assorted other "do-gooders" </a:t>
            </a:r>
          </a:p>
          <a:p>
            <a:pPr lvl="1" eaLnBrk="1" hangingPunct="1"/>
            <a:r>
              <a:rPr lang="en-GB" altLang="en-US" sz="2000" smtClean="0"/>
              <a:t>among whom they included sociologists</a:t>
            </a:r>
          </a:p>
          <a:p>
            <a:pPr eaLnBrk="1" hangingPunct="1"/>
            <a:r>
              <a:rPr lang="en-GB" altLang="en-US" sz="2000" smtClean="0"/>
              <a:t>who invoke their humanitarian mores to define conditions as social problems</a:t>
            </a:r>
          </a:p>
          <a:p>
            <a:pPr lvl="1" eaLnBrk="1" hangingPunct="1"/>
            <a:r>
              <a:rPr lang="en-GB" altLang="en-US" sz="2000" smtClean="0"/>
              <a:t>Themselves subscribe to and support policies based on those same mores, that insure the persistence of the social condition without alleviation, amelioration, or eradication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r>
              <a:rPr lang="en-GB" altLang="en-US" smtClean="0"/>
              <a:t>Social Mores</a:t>
            </a:r>
          </a:p>
        </p:txBody>
      </p:sp>
      <p:sp>
        <p:nvSpPr>
          <p:cNvPr id="43011" name="Content Placeholder 2"/>
          <p:cNvSpPr>
            <a:spLocks noGrp="1"/>
          </p:cNvSpPr>
          <p:nvPr>
            <p:ph idx="1"/>
          </p:nvPr>
        </p:nvSpPr>
        <p:spPr/>
        <p:txBody>
          <a:bodyPr/>
          <a:lstStyle/>
          <a:p>
            <a:pPr eaLnBrk="1" hangingPunct="1"/>
            <a:r>
              <a:rPr lang="en-GB" altLang="en-US" smtClean="0"/>
              <a:t>Values both </a:t>
            </a:r>
          </a:p>
          <a:p>
            <a:pPr lvl="1" eaLnBrk="1" hangingPunct="1"/>
            <a:r>
              <a:rPr lang="en-GB" altLang="en-US" smtClean="0"/>
              <a:t>cause the condition </a:t>
            </a:r>
          </a:p>
          <a:p>
            <a:pPr lvl="1" eaLnBrk="1" hangingPunct="1"/>
            <a:r>
              <a:rPr lang="en-GB" altLang="en-US" smtClean="0"/>
              <a:t>and inhibit its solution</a:t>
            </a:r>
          </a:p>
          <a:p>
            <a:pPr eaLnBrk="1" hangingPunct="1"/>
            <a:r>
              <a:rPr lang="en-GB" altLang="en-US" smtClean="0"/>
              <a:t>Waller's position that </a:t>
            </a:r>
          </a:p>
          <a:p>
            <a:pPr lvl="1" eaLnBrk="1" hangingPunct="1"/>
            <a:r>
              <a:rPr lang="en-GB" altLang="en-US" smtClean="0"/>
              <a:t>conflicts in and between the mores themselves produce social problems</a:t>
            </a:r>
          </a:p>
          <a:p>
            <a:pPr lvl="1" eaLnBrk="1" hangingPunct="1"/>
            <a:r>
              <a:rPr lang="en-GB" altLang="en-US" smtClean="0"/>
              <a:t>with the implication that </a:t>
            </a:r>
          </a:p>
          <a:p>
            <a:pPr lvl="2" eaLnBrk="1" hangingPunct="1"/>
            <a:r>
              <a:rPr lang="en-GB" altLang="en-US" smtClean="0"/>
              <a:t>different values or mores</a:t>
            </a:r>
          </a:p>
          <a:p>
            <a:pPr lvl="2" eaLnBrk="1" hangingPunct="1"/>
            <a:r>
              <a:rPr lang="en-GB" altLang="en-US" smtClean="0"/>
              <a:t>acting independently</a:t>
            </a:r>
          </a:p>
          <a:p>
            <a:pPr lvl="2" eaLnBrk="1" hangingPunct="1"/>
            <a:r>
              <a:rPr lang="en-GB" altLang="en-US" smtClean="0"/>
              <a:t>may interfere with each other or work at cross purposes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pPr eaLnBrk="1" hangingPunct="1"/>
            <a:r>
              <a:rPr lang="en-GB" altLang="en-US" smtClean="0"/>
              <a:t>Active Agents in Society</a:t>
            </a:r>
          </a:p>
        </p:txBody>
      </p:sp>
      <p:sp>
        <p:nvSpPr>
          <p:cNvPr id="44035" name="Content Placeholder 2"/>
          <p:cNvSpPr>
            <a:spLocks noGrp="1"/>
          </p:cNvSpPr>
          <p:nvPr>
            <p:ph idx="1"/>
          </p:nvPr>
        </p:nvSpPr>
        <p:spPr/>
        <p:txBody>
          <a:bodyPr/>
          <a:lstStyle/>
          <a:p>
            <a:pPr eaLnBrk="1" hangingPunct="1"/>
            <a:r>
              <a:rPr lang="en-GB" altLang="en-US" smtClean="0"/>
              <a:t>To the extent that </a:t>
            </a:r>
          </a:p>
          <a:p>
            <a:pPr lvl="1" eaLnBrk="1" hangingPunct="1"/>
            <a:r>
              <a:rPr lang="en-GB" altLang="en-US" smtClean="0"/>
              <a:t>Values</a:t>
            </a:r>
          </a:p>
          <a:p>
            <a:pPr lvl="2" eaLnBrk="1" hangingPunct="1"/>
            <a:r>
              <a:rPr lang="en-GB" altLang="en-US" smtClean="0"/>
              <a:t>rather than individuals or groups of people</a:t>
            </a:r>
          </a:p>
          <a:p>
            <a:pPr lvl="1" eaLnBrk="1" hangingPunct="1"/>
            <a:r>
              <a:rPr lang="en-GB" altLang="en-US" smtClean="0"/>
              <a:t>are seen as the active agents in the society</a:t>
            </a:r>
          </a:p>
          <a:p>
            <a:pPr eaLnBrk="1" hangingPunct="1"/>
            <a:endParaRPr lang="en-GB" altLang="en-US" smtClean="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ltLang="en-US" smtClean="0"/>
              <a:t>Value Conflict:</a:t>
            </a:r>
            <a:br>
              <a:rPr lang="en-GB" altLang="en-US" smtClean="0"/>
            </a:br>
            <a:r>
              <a:rPr lang="en-GB" altLang="en-US" smtClean="0"/>
              <a:t>Becker (1966: 6)</a:t>
            </a:r>
          </a:p>
        </p:txBody>
      </p:sp>
      <p:sp>
        <p:nvSpPr>
          <p:cNvPr id="45059" name="Content Placeholder 2"/>
          <p:cNvSpPr>
            <a:spLocks noGrp="1"/>
          </p:cNvSpPr>
          <p:nvPr>
            <p:ph idx="1"/>
          </p:nvPr>
        </p:nvSpPr>
        <p:spPr/>
        <p:txBody>
          <a:bodyPr/>
          <a:lstStyle/>
          <a:p>
            <a:pPr eaLnBrk="1" hangingPunct="1"/>
            <a:r>
              <a:rPr lang="en-GB" altLang="en-US" smtClean="0"/>
              <a:t>Becker acknowledges that group definitions of social problems usually do have reference to some </a:t>
            </a:r>
          </a:p>
          <a:p>
            <a:pPr lvl="1" eaLnBrk="1" hangingPunct="1"/>
            <a:r>
              <a:rPr lang="en-GB" altLang="en-US" smtClean="0"/>
              <a:t>empirically verifiable social conditions</a:t>
            </a:r>
          </a:p>
          <a:p>
            <a:pPr eaLnBrk="1" hangingPunct="1"/>
            <a:r>
              <a:rPr lang="en-GB" altLang="en-US" smtClean="0"/>
              <a:t>Groups do not typically get upset over "nothing." </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altLang="en-US" smtClean="0"/>
              <a:t>Empirically Verifiable Claims</a:t>
            </a:r>
          </a:p>
        </p:txBody>
      </p:sp>
      <p:sp>
        <p:nvSpPr>
          <p:cNvPr id="46083" name="Content Placeholder 2"/>
          <p:cNvSpPr>
            <a:spLocks noGrp="1"/>
          </p:cNvSpPr>
          <p:nvPr>
            <p:ph idx="1"/>
          </p:nvPr>
        </p:nvSpPr>
        <p:spPr/>
        <p:txBody>
          <a:bodyPr/>
          <a:lstStyle/>
          <a:p>
            <a:pPr eaLnBrk="1" hangingPunct="1"/>
            <a:r>
              <a:rPr lang="en-GB" altLang="en-US" smtClean="0"/>
              <a:t>Empirically verifiable claims about the </a:t>
            </a:r>
          </a:p>
          <a:p>
            <a:pPr lvl="1" eaLnBrk="1" hangingPunct="1"/>
            <a:r>
              <a:rPr lang="en-GB" altLang="en-US" smtClean="0"/>
              <a:t>Scale</a:t>
            </a:r>
          </a:p>
          <a:p>
            <a:pPr lvl="1" eaLnBrk="1" hangingPunct="1"/>
            <a:r>
              <a:rPr lang="en-GB" altLang="en-US" smtClean="0"/>
              <a:t>Intensity</a:t>
            </a:r>
          </a:p>
          <a:p>
            <a:pPr lvl="1" eaLnBrk="1" hangingPunct="1"/>
            <a:r>
              <a:rPr lang="en-GB" altLang="en-US" smtClean="0"/>
              <a:t>Distribution</a:t>
            </a:r>
          </a:p>
          <a:p>
            <a:pPr lvl="1" eaLnBrk="1" hangingPunct="1"/>
            <a:r>
              <a:rPr lang="en-GB" altLang="en-US" smtClean="0"/>
              <a:t>and effects of the imputed social conditions</a:t>
            </a:r>
          </a:p>
          <a:p>
            <a:pPr eaLnBrk="1" hangingPunct="1"/>
            <a:r>
              <a:rPr lang="en-GB" altLang="en-US" smtClean="0"/>
              <a:t>May be present</a:t>
            </a:r>
          </a:p>
          <a:p>
            <a:pPr lvl="1" eaLnBrk="1" hangingPunct="1"/>
            <a:r>
              <a:rPr lang="en-GB" altLang="en-US" smtClean="0"/>
              <a:t>but it may not and theoretically it need not</a:t>
            </a:r>
          </a:p>
          <a:p>
            <a:pPr eaLnBrk="1" hangingPunct="1"/>
            <a:endParaRPr lang="en-GB" altLang="en-US" smtClean="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r>
              <a:rPr lang="en-GB" altLang="en-US" smtClean="0"/>
              <a:t>Social Problems as Process</a:t>
            </a:r>
          </a:p>
        </p:txBody>
      </p:sp>
      <p:sp>
        <p:nvSpPr>
          <p:cNvPr id="47107" name="Content Placeholder 2"/>
          <p:cNvSpPr>
            <a:spLocks noGrp="1"/>
          </p:cNvSpPr>
          <p:nvPr>
            <p:ph idx="1"/>
          </p:nvPr>
        </p:nvSpPr>
        <p:spPr/>
        <p:txBody>
          <a:bodyPr/>
          <a:lstStyle/>
          <a:p>
            <a:pPr eaLnBrk="1" hangingPunct="1"/>
            <a:r>
              <a:rPr lang="en-GB" altLang="en-US" smtClean="0"/>
              <a:t>Social problems can be defined as </a:t>
            </a:r>
          </a:p>
          <a:p>
            <a:pPr lvl="1" eaLnBrk="1" hangingPunct="1"/>
            <a:r>
              <a:rPr lang="en-GB" altLang="en-US" smtClean="0"/>
              <a:t>the activities of groups making assertions of grievances and claims with respect to some putative conditions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altLang="en-US" smtClean="0"/>
              <a:t>Groups Defining Conditions as Social Problems</a:t>
            </a:r>
          </a:p>
        </p:txBody>
      </p:sp>
      <p:sp>
        <p:nvSpPr>
          <p:cNvPr id="48131" name="Content Placeholder 2"/>
          <p:cNvSpPr>
            <a:spLocks noGrp="1"/>
          </p:cNvSpPr>
          <p:nvPr>
            <p:ph idx="1"/>
          </p:nvPr>
        </p:nvSpPr>
        <p:spPr/>
        <p:txBody>
          <a:bodyPr/>
          <a:lstStyle/>
          <a:p>
            <a:pPr eaLnBrk="1" hangingPunct="1"/>
            <a:r>
              <a:rPr lang="en-GB" altLang="en-US" smtClean="0"/>
              <a:t>May be kept going by interests or values, or any mixture or combination of them</a:t>
            </a:r>
          </a:p>
          <a:p>
            <a:pPr lvl="1" eaLnBrk="1" hangingPunct="1"/>
            <a:r>
              <a:rPr lang="en-GB" altLang="en-US" smtClean="0"/>
              <a:t>Some of the interesting varieties might include the following:</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t>Groups Defining Conditions as Social Problems</a:t>
            </a:r>
          </a:p>
        </p:txBody>
      </p:sp>
      <p:sp>
        <p:nvSpPr>
          <p:cNvPr id="49155" name="Content Placeholder 2"/>
          <p:cNvSpPr>
            <a:spLocks noGrp="1"/>
          </p:cNvSpPr>
          <p:nvPr>
            <p:ph idx="1"/>
          </p:nvPr>
        </p:nvSpPr>
        <p:spPr/>
        <p:txBody>
          <a:bodyPr/>
          <a:lstStyle/>
          <a:p>
            <a:pPr eaLnBrk="1" hangingPunct="1"/>
            <a:r>
              <a:rPr lang="en-GB" altLang="en-US" smtClean="0"/>
              <a:t>Value groups may find that as they raise a condition as a social problem, </a:t>
            </a:r>
          </a:p>
          <a:p>
            <a:pPr lvl="1" eaLnBrk="1" hangingPunct="1"/>
            <a:r>
              <a:rPr lang="en-GB" altLang="en-US" smtClean="0"/>
              <a:t>they gain as allies other groups who have a vested interest in their position</a:t>
            </a:r>
          </a:p>
          <a:p>
            <a:pPr lvl="1" eaLnBrk="1" hangingPunct="1"/>
            <a:r>
              <a:rPr lang="en-GB" altLang="en-US" smtClean="0"/>
              <a:t>Or they may be opposed by groups who have a vested  interest in the status quo</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hangingPunct="1"/>
            <a:r>
              <a:rPr lang="en-GB" altLang="en-US" smtClean="0"/>
              <a:t>Groups Defining Conditions as Social Problems</a:t>
            </a:r>
          </a:p>
        </p:txBody>
      </p:sp>
      <p:sp>
        <p:nvSpPr>
          <p:cNvPr id="50179" name="Content Placeholder 2"/>
          <p:cNvSpPr>
            <a:spLocks noGrp="1"/>
          </p:cNvSpPr>
          <p:nvPr>
            <p:ph idx="1"/>
          </p:nvPr>
        </p:nvSpPr>
        <p:spPr/>
        <p:txBody>
          <a:bodyPr/>
          <a:lstStyle/>
          <a:p>
            <a:pPr eaLnBrk="1" hangingPunct="1"/>
            <a:r>
              <a:rPr lang="en-GB" altLang="en-US" smtClean="0"/>
              <a:t>Interest groups may find that </a:t>
            </a:r>
          </a:p>
          <a:p>
            <a:pPr lvl="1" eaLnBrk="1" hangingPunct="1"/>
            <a:r>
              <a:rPr lang="en-GB" altLang="en-US" smtClean="0"/>
              <a:t>the dialogue of public debate must take place in terms of values or ideals</a:t>
            </a:r>
          </a:p>
          <a:p>
            <a:pPr eaLnBrk="1" hangingPunct="1"/>
            <a:r>
              <a:rPr lang="en-GB" altLang="en-US" smtClean="0"/>
              <a:t>In order to present its claims effectively, or argue its position,</a:t>
            </a:r>
          </a:p>
          <a:p>
            <a:pPr lvl="1" eaLnBrk="1" hangingPunct="1"/>
            <a:r>
              <a:rPr lang="en-GB" altLang="en-US" smtClean="0"/>
              <a:t>it must acquire a set of values that legitimate their claim</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smtClean="0"/>
              <a:t>Groups Defining Conditions as Social Problems</a:t>
            </a:r>
          </a:p>
        </p:txBody>
      </p:sp>
      <p:sp>
        <p:nvSpPr>
          <p:cNvPr id="51203" name="Content Placeholder 2"/>
          <p:cNvSpPr>
            <a:spLocks noGrp="1"/>
          </p:cNvSpPr>
          <p:nvPr>
            <p:ph idx="1"/>
          </p:nvPr>
        </p:nvSpPr>
        <p:spPr/>
        <p:txBody>
          <a:bodyPr/>
          <a:lstStyle/>
          <a:p>
            <a:pPr eaLnBrk="1" hangingPunct="1"/>
            <a:r>
              <a:rPr lang="en-GB" altLang="en-US" smtClean="0"/>
              <a:t>A given protest group may find a convenient overlap between </a:t>
            </a:r>
          </a:p>
          <a:p>
            <a:pPr lvl="1" eaLnBrk="1" hangingPunct="1"/>
            <a:r>
              <a:rPr lang="en-GB" altLang="en-US" smtClean="0"/>
              <a:t>their interests and their values</a:t>
            </a:r>
          </a:p>
          <a:p>
            <a:pPr eaLnBrk="1" hangingPunct="1"/>
            <a:r>
              <a:rPr lang="en-GB" altLang="en-US" smtClean="0"/>
              <a:t>That is, </a:t>
            </a:r>
          </a:p>
          <a:p>
            <a:pPr lvl="1" eaLnBrk="1" hangingPunct="1"/>
            <a:r>
              <a:rPr lang="en-GB" altLang="en-US" smtClean="0"/>
              <a:t>the things they want to ask for are just those things that are easily justified and legitimated</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r>
              <a:rPr lang="en-GB" altLang="en-US" smtClean="0"/>
              <a:t>Groups Defining Conditions as Social Problems</a:t>
            </a:r>
          </a:p>
        </p:txBody>
      </p:sp>
      <p:sp>
        <p:nvSpPr>
          <p:cNvPr id="52227" name="Content Placeholder 2"/>
          <p:cNvSpPr>
            <a:spLocks noGrp="1"/>
          </p:cNvSpPr>
          <p:nvPr>
            <p:ph idx="1"/>
          </p:nvPr>
        </p:nvSpPr>
        <p:spPr/>
        <p:txBody>
          <a:bodyPr/>
          <a:lstStyle/>
          <a:p>
            <a:pPr eaLnBrk="1" hangingPunct="1"/>
            <a:r>
              <a:rPr lang="en-GB" altLang="en-US" smtClean="0"/>
              <a:t>Alternatively, </a:t>
            </a:r>
          </a:p>
          <a:p>
            <a:pPr lvl="1" eaLnBrk="1" hangingPunct="1"/>
            <a:r>
              <a:rPr lang="en-GB" altLang="en-US" smtClean="0"/>
              <a:t>a group may find itself </a:t>
            </a:r>
          </a:p>
          <a:p>
            <a:pPr lvl="2" eaLnBrk="1" hangingPunct="1"/>
            <a:r>
              <a:rPr lang="en-GB" altLang="en-US" smtClean="0"/>
              <a:t>cross-pressured </a:t>
            </a:r>
          </a:p>
          <a:p>
            <a:pPr lvl="1" eaLnBrk="1" hangingPunct="1"/>
            <a:r>
              <a:rPr lang="en-GB" altLang="en-US" smtClean="0"/>
              <a:t>when their interest requires them to </a:t>
            </a:r>
          </a:p>
          <a:p>
            <a:pPr lvl="2" eaLnBrk="1" hangingPunct="1"/>
            <a:r>
              <a:rPr lang="en-GB" altLang="en-US" smtClean="0"/>
              <a:t>sacrifice </a:t>
            </a:r>
          </a:p>
          <a:p>
            <a:pPr lvl="2" eaLnBrk="1" hangingPunct="1"/>
            <a:r>
              <a:rPr lang="en-GB" altLang="en-US" smtClean="0"/>
              <a:t>or ignore some strongly felt value</a:t>
            </a:r>
          </a:p>
          <a:p>
            <a:pPr lvl="2" eaLnBrk="1" hangingPunct="1"/>
            <a:r>
              <a:rPr lang="en-GB" altLang="en-US" smtClean="0"/>
              <a:t>or their values require them to work against their own best interests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r>
              <a:rPr lang="en-GB" altLang="en-US" smtClean="0"/>
              <a:t>Groups Defining Conditions as Social Problems</a:t>
            </a:r>
          </a:p>
        </p:txBody>
      </p:sp>
      <p:sp>
        <p:nvSpPr>
          <p:cNvPr id="53251" name="Content Placeholder 2"/>
          <p:cNvSpPr>
            <a:spLocks noGrp="1"/>
          </p:cNvSpPr>
          <p:nvPr>
            <p:ph idx="1"/>
          </p:nvPr>
        </p:nvSpPr>
        <p:spPr/>
        <p:txBody>
          <a:bodyPr>
            <a:normAutofit fontScale="92500" lnSpcReduction="20000"/>
          </a:bodyPr>
          <a:lstStyle/>
          <a:p>
            <a:pPr eaLnBrk="1" hangingPunct="1"/>
            <a:r>
              <a:rPr lang="en-GB" altLang="en-US" sz="1800" smtClean="0"/>
              <a:t>To the extent that a disinterested value-oriented group is successful in their activity</a:t>
            </a:r>
          </a:p>
          <a:p>
            <a:pPr lvl="1" eaLnBrk="1" hangingPunct="1"/>
            <a:r>
              <a:rPr lang="en-GB" altLang="en-US" sz="1800" smtClean="0"/>
              <a:t>they may develop various interests to protect </a:t>
            </a:r>
          </a:p>
          <a:p>
            <a:pPr lvl="2" eaLnBrk="1" hangingPunct="1"/>
            <a:r>
              <a:rPr lang="en-GB" altLang="en-US" sz="1600" smtClean="0"/>
              <a:t>Organizations</a:t>
            </a:r>
          </a:p>
          <a:p>
            <a:pPr lvl="2" eaLnBrk="1" hangingPunct="1"/>
            <a:r>
              <a:rPr lang="en-GB" altLang="en-US" sz="1600" smtClean="0"/>
              <a:t>Careers</a:t>
            </a:r>
          </a:p>
          <a:p>
            <a:pPr lvl="2" eaLnBrk="1" hangingPunct="1"/>
            <a:r>
              <a:rPr lang="en-GB" altLang="en-US" sz="1600" smtClean="0"/>
              <a:t>Reputations</a:t>
            </a:r>
          </a:p>
          <a:p>
            <a:pPr lvl="1" eaLnBrk="1" hangingPunct="1"/>
            <a:r>
              <a:rPr lang="en-GB" altLang="en-US" sz="1800" smtClean="0"/>
              <a:t>They may face a crisis of the </a:t>
            </a:r>
          </a:p>
          <a:p>
            <a:pPr lvl="2" eaLnBrk="1" hangingPunct="1"/>
            <a:r>
              <a:rPr lang="en-GB" altLang="en-US" sz="1600" smtClean="0"/>
              <a:t>‘routinization of disinterest’ </a:t>
            </a:r>
          </a:p>
          <a:p>
            <a:pPr lvl="1" eaLnBrk="1" hangingPunct="1"/>
            <a:r>
              <a:rPr lang="en-GB" altLang="en-US" sz="1800" smtClean="0"/>
              <a:t>when they become vulnerable to the charge of being </a:t>
            </a:r>
          </a:p>
          <a:p>
            <a:pPr lvl="2" eaLnBrk="1" hangingPunct="1"/>
            <a:r>
              <a:rPr lang="en-GB" altLang="en-US" sz="1600" smtClean="0"/>
              <a:t>interested </a:t>
            </a:r>
          </a:p>
          <a:p>
            <a:pPr lvl="2" eaLnBrk="1" hangingPunct="1"/>
            <a:r>
              <a:rPr lang="en-GB" altLang="en-US" sz="1600" smtClean="0"/>
              <a:t>and self-serving </a:t>
            </a:r>
          </a:p>
          <a:p>
            <a:pPr lvl="1" eaLnBrk="1" hangingPunct="1"/>
            <a:r>
              <a:rPr lang="en-GB" altLang="en-US" sz="1800" smtClean="0"/>
              <a:t>rather than humanitarian </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r>
              <a:rPr lang="en-GB" altLang="en-US" smtClean="0"/>
              <a:t>References</a:t>
            </a:r>
          </a:p>
        </p:txBody>
      </p:sp>
      <p:sp>
        <p:nvSpPr>
          <p:cNvPr id="54275" name="Content Placeholder 2"/>
          <p:cNvSpPr>
            <a:spLocks noGrp="1"/>
          </p:cNvSpPr>
          <p:nvPr>
            <p:ph idx="1"/>
          </p:nvPr>
        </p:nvSpPr>
        <p:spPr/>
        <p:txBody>
          <a:bodyPr/>
          <a:lstStyle/>
          <a:p>
            <a:pPr eaLnBrk="1" hangingPunct="1"/>
            <a:r>
              <a:rPr lang="en-GB" altLang="en-US" sz="1600" smtClean="0"/>
              <a:t>Weber M (1978) Economy and Society: An Outline of Interpretive Sociology, Volumes I and II, Berkeley and Los Angeles, CA: University of California Press.</a:t>
            </a:r>
          </a:p>
          <a:p>
            <a:pPr eaLnBrk="1" hangingPunct="1"/>
            <a:r>
              <a:rPr lang="en-GB" altLang="en-US" sz="1600" smtClean="0"/>
              <a:t>Fuller R and Myers R (1941a) "Some aspects of a theory of social problems." American Sociological Review 6 (February): 24- 32.</a:t>
            </a:r>
          </a:p>
          <a:p>
            <a:pPr eaLnBrk="1" hangingPunct="1"/>
            <a:r>
              <a:rPr lang="en-GB" altLang="en-US" sz="1600" smtClean="0"/>
              <a:t>Fuller R and Myers R 1941b "The natural history of a social problem." American Sociological Review 6(June): 320-328</a:t>
            </a:r>
          </a:p>
          <a:p>
            <a:pPr eaLnBrk="1" hangingPunct="1"/>
            <a:r>
              <a:rPr lang="en-GB" altLang="en-US" sz="1600" smtClean="0"/>
              <a:t>Becker, HS. (1966) Social Problems: A Modern Approach. New York: John Wiley</a:t>
            </a:r>
          </a:p>
          <a:p>
            <a:pPr eaLnBrk="1" hangingPunct="1"/>
            <a:r>
              <a:rPr lang="en-GB" altLang="en-US" sz="1600" smtClean="0"/>
              <a:t>Waller, W (1936) "Social Problems and the mores.“ American Sociological Review 1 (December): 922-934.</a:t>
            </a:r>
          </a:p>
          <a:p>
            <a:pPr eaLnBrk="1" hangingPunct="1"/>
            <a:r>
              <a:rPr lang="en-GB" altLang="en-US" sz="1600" smtClean="0"/>
              <a:t>Merton, Robert K. and Robert A. Nisbet 1971 Contemporary Social Problems. Revised. New York: Harcourt, Brace and World.</a:t>
            </a:r>
          </a:p>
          <a:p>
            <a:pPr eaLnBrk="1" hangingPunct="1"/>
            <a:endParaRPr lang="en-GB" altLang="en-US" sz="160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901</TotalTime>
  <Words>2408</Words>
  <Application>Microsoft Office PowerPoint</Application>
  <PresentationFormat>Widescreen</PresentationFormat>
  <Paragraphs>270</Paragraphs>
  <Slides>51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Arial</vt:lpstr>
      <vt:lpstr>Gill Sans MT</vt:lpstr>
      <vt:lpstr>Impact</vt:lpstr>
      <vt:lpstr>Badge</vt:lpstr>
      <vt:lpstr>SJEQ7003 Equality and Diversity: Power and Social (Re)production of Inequality</vt:lpstr>
      <vt:lpstr>Session Recap</vt:lpstr>
      <vt:lpstr>Aims</vt:lpstr>
      <vt:lpstr>How Do  Our Values Change?</vt:lpstr>
      <vt:lpstr>Power</vt:lpstr>
      <vt:lpstr>Legitimate Domination</vt:lpstr>
      <vt:lpstr>Balancing Power</vt:lpstr>
      <vt:lpstr>Norms and Power</vt:lpstr>
      <vt:lpstr>Domination by Whom? </vt:lpstr>
      <vt:lpstr>Power  and Modern Society</vt:lpstr>
      <vt:lpstr>Social Action</vt:lpstr>
      <vt:lpstr>Ideal Types  of Social Action</vt:lpstr>
      <vt:lpstr>Instrumental-Rational Action</vt:lpstr>
      <vt:lpstr>Value-Rational Action </vt:lpstr>
      <vt:lpstr>Affectual Action</vt:lpstr>
      <vt:lpstr>Traditional Action</vt:lpstr>
      <vt:lpstr>Functionalist Formation: Merton</vt:lpstr>
      <vt:lpstr>Social Problems </vt:lpstr>
      <vt:lpstr>Social Disorganisation and Deviant Behaviour</vt:lpstr>
      <vt:lpstr>Social Disorganistaion</vt:lpstr>
      <vt:lpstr>Thus . . .</vt:lpstr>
      <vt:lpstr>Problem </vt:lpstr>
      <vt:lpstr>Merton Acknowledges that . . .</vt:lpstr>
      <vt:lpstr>Social Values / Social Problems</vt:lpstr>
      <vt:lpstr>Constructing Social Problems </vt:lpstr>
      <vt:lpstr>PowerPoint Presentation</vt:lpstr>
      <vt:lpstr>Defining Social Problems</vt:lpstr>
      <vt:lpstr>So . . .</vt:lpstr>
      <vt:lpstr>Value-Conflict Approach: Waller, Fuller &amp; Myers</vt:lpstr>
      <vt:lpstr>Problem Agents</vt:lpstr>
      <vt:lpstr>Whose Problem</vt:lpstr>
      <vt:lpstr>Value Judgements</vt:lpstr>
      <vt:lpstr>Objective Conditions and Subjective Awareness</vt:lpstr>
      <vt:lpstr>Value Judgements: Waller, Fuller &amp; Meyers</vt:lpstr>
      <vt:lpstr>Value Judgements: Waller, Fuller &amp; Meyers</vt:lpstr>
      <vt:lpstr>Typology of Social Problems: Waller, Fuller &amp; Meyers</vt:lpstr>
      <vt:lpstr>Value Judgements: Waller, Fuller &amp; Meyers</vt:lpstr>
      <vt:lpstr>Taboos</vt:lpstr>
      <vt:lpstr>Paradox</vt:lpstr>
      <vt:lpstr>Social Mores</vt:lpstr>
      <vt:lpstr>Active Agents in Society</vt:lpstr>
      <vt:lpstr>Value Conflict: Becker (1966: 6)</vt:lpstr>
      <vt:lpstr>Empirically Verifiable Claims</vt:lpstr>
      <vt:lpstr>Social Problems as Process</vt:lpstr>
      <vt:lpstr>Groups Defining Conditions as Social Problems</vt:lpstr>
      <vt:lpstr>Groups Defining Conditions as Social Problems</vt:lpstr>
      <vt:lpstr>Groups Defining Conditions as Social Problems</vt:lpstr>
      <vt:lpstr>Groups Defining Conditions as Social Problems</vt:lpstr>
      <vt:lpstr>Groups Defining Conditions as Social Problems</vt:lpstr>
      <vt:lpstr>Groups Defining Conditions as Social Problems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Equality and Diversity: Power and Social (Re)production of Inequality</dc:title>
  <dc:creator>Caroline Lohmann-Hancock</dc:creator>
  <cp:lastModifiedBy>Ken Dicks</cp:lastModifiedBy>
  <cp:revision>46</cp:revision>
  <dcterms:created xsi:type="dcterms:W3CDTF">2017-09-21T13:20:37Z</dcterms:created>
  <dcterms:modified xsi:type="dcterms:W3CDTF">2017-11-07T16:35:10Z</dcterms:modified>
</cp:coreProperties>
</file>