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sldIdLst>
    <p:sldId id="289" r:id="rId5"/>
    <p:sldId id="257" r:id="rId6"/>
    <p:sldId id="258" r:id="rId7"/>
    <p:sldId id="259" r:id="rId8"/>
    <p:sldId id="260" r:id="rId9"/>
    <p:sldId id="262" r:id="rId10"/>
    <p:sldId id="263" r:id="rId11"/>
    <p:sldId id="264" r:id="rId12"/>
    <p:sldId id="265" r:id="rId13"/>
    <p:sldId id="293" r:id="rId14"/>
    <p:sldId id="294" r:id="rId15"/>
    <p:sldId id="268" r:id="rId16"/>
    <p:sldId id="295" r:id="rId17"/>
    <p:sldId id="296" r:id="rId18"/>
    <p:sldId id="297" r:id="rId19"/>
    <p:sldId id="285" r:id="rId20"/>
    <p:sldId id="298" r:id="rId21"/>
    <p:sldId id="288" r:id="rId22"/>
    <p:sldId id="275" r:id="rId23"/>
    <p:sldId id="276" r:id="rId24"/>
    <p:sldId id="299" r:id="rId25"/>
    <p:sldId id="300" r:id="rId26"/>
    <p:sldId id="301" r:id="rId27"/>
    <p:sldId id="281" r:id="rId28"/>
    <p:sldId id="282" r:id="rId29"/>
    <p:sldId id="302" r:id="rId30"/>
    <p:sldId id="303" r:id="rId31"/>
    <p:sldId id="305" r:id="rId32"/>
    <p:sldId id="306" r:id="rId33"/>
    <p:sldId id="284" r:id="rId34"/>
    <p:sldId id="292" r:id="rId35"/>
    <p:sldId id="261" r:id="rId36"/>
    <p:sldId id="271" r:id="rId37"/>
    <p:sldId id="290" r:id="rId38"/>
    <p:sldId id="29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82A390-EFBB-4628-849C-35782F6286DF}" v="274" dt="2025-11-03T11:03:01.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2907" autoAdjust="0"/>
  </p:normalViewPr>
  <p:slideViewPr>
    <p:cSldViewPr snapToGrid="0">
      <p:cViewPr>
        <p:scale>
          <a:sx n="76" d="100"/>
          <a:sy n="76" d="100"/>
        </p:scale>
        <p:origin x="22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61d5ee7f-06c0-4f10-9d6b-8ae77b7c967d" providerId="ADAL" clId="{DC5BA0AC-5C40-42FD-AA92-F21123A437B6}"/>
    <pc:docChg chg="undo redo custSel addSld delSld modSld sldOrd modMainMaster">
      <pc:chgData name="Razia Begum (2217307)" userId="61d5ee7f-06c0-4f10-9d6b-8ae77b7c967d" providerId="ADAL" clId="{DC5BA0AC-5C40-42FD-AA92-F21123A437B6}" dt="2025-11-03T11:37:28.473" v="9913" actId="20577"/>
      <pc:docMkLst>
        <pc:docMk/>
      </pc:docMkLst>
      <pc:sldChg chg="addSp delSp modSp del mod">
        <pc:chgData name="Razia Begum (2217307)" userId="61d5ee7f-06c0-4f10-9d6b-8ae77b7c967d" providerId="ADAL" clId="{DC5BA0AC-5C40-42FD-AA92-F21123A437B6}" dt="2025-10-27T10:39:45.008" v="2882" actId="2696"/>
        <pc:sldMkLst>
          <pc:docMk/>
          <pc:sldMk cId="3201590715" sldId="256"/>
        </pc:sldMkLst>
      </pc:sldChg>
      <pc:sldChg chg="addSp delSp modSp new mod setBg">
        <pc:chgData name="Razia Begum (2217307)" userId="61d5ee7f-06c0-4f10-9d6b-8ae77b7c967d" providerId="ADAL" clId="{DC5BA0AC-5C40-42FD-AA92-F21123A437B6}" dt="2025-11-02T10:41:05.436" v="9414"/>
        <pc:sldMkLst>
          <pc:docMk/>
          <pc:sldMk cId="2928044722" sldId="257"/>
        </pc:sldMkLst>
        <pc:spChg chg="mod">
          <ac:chgData name="Razia Begum (2217307)" userId="61d5ee7f-06c0-4f10-9d6b-8ae77b7c967d" providerId="ADAL" clId="{DC5BA0AC-5C40-42FD-AA92-F21123A437B6}" dt="2025-10-30T09:21:14.335" v="6945" actId="1076"/>
          <ac:spMkLst>
            <pc:docMk/>
            <pc:sldMk cId="2928044722" sldId="257"/>
            <ac:spMk id="2" creationId="{F5D82081-456A-8BA8-4DF0-566AABC34C61}"/>
          </ac:spMkLst>
        </pc:spChg>
        <pc:spChg chg="add mod">
          <ac:chgData name="Razia Begum (2217307)" userId="61d5ee7f-06c0-4f10-9d6b-8ae77b7c967d" providerId="ADAL" clId="{DC5BA0AC-5C40-42FD-AA92-F21123A437B6}" dt="2025-10-30T08:47:44.913" v="6711" actId="12"/>
          <ac:spMkLst>
            <pc:docMk/>
            <pc:sldMk cId="2928044722" sldId="257"/>
            <ac:spMk id="4" creationId="{8EBD0D24-5A61-E082-1AFB-67B6CCBC241B}"/>
          </ac:spMkLst>
        </pc:spChg>
        <pc:spChg chg="add mod">
          <ac:chgData name="Razia Begum (2217307)" userId="61d5ee7f-06c0-4f10-9d6b-8ae77b7c967d" providerId="ADAL" clId="{DC5BA0AC-5C40-42FD-AA92-F21123A437B6}" dt="2025-10-30T09:35:02.573" v="7003" actId="2711"/>
          <ac:spMkLst>
            <pc:docMk/>
            <pc:sldMk cId="2928044722" sldId="257"/>
            <ac:spMk id="7" creationId="{498D487F-CBF7-A008-BFA5-69C391CA0847}"/>
          </ac:spMkLst>
        </pc:spChg>
        <pc:picChg chg="add mod">
          <ac:chgData name="Razia Begum (2217307)" userId="61d5ee7f-06c0-4f10-9d6b-8ae77b7c967d" providerId="ADAL" clId="{DC5BA0AC-5C40-42FD-AA92-F21123A437B6}" dt="2025-10-30T08:46:54.565" v="6703" actId="1076"/>
          <ac:picMkLst>
            <pc:docMk/>
            <pc:sldMk cId="2928044722" sldId="257"/>
            <ac:picMk id="6" creationId="{06B2C1BA-2EDF-1DF7-D816-B4BD23FCB4D5}"/>
          </ac:picMkLst>
        </pc:picChg>
      </pc:sldChg>
      <pc:sldChg chg="addSp delSp modSp new mod">
        <pc:chgData name="Razia Begum (2217307)" userId="61d5ee7f-06c0-4f10-9d6b-8ae77b7c967d" providerId="ADAL" clId="{DC5BA0AC-5C40-42FD-AA92-F21123A437B6}" dt="2025-11-01T08:22:39.362" v="9406" actId="1076"/>
        <pc:sldMkLst>
          <pc:docMk/>
          <pc:sldMk cId="3563981038" sldId="258"/>
        </pc:sldMkLst>
        <pc:spChg chg="mod">
          <ac:chgData name="Razia Begum (2217307)" userId="61d5ee7f-06c0-4f10-9d6b-8ae77b7c967d" providerId="ADAL" clId="{DC5BA0AC-5C40-42FD-AA92-F21123A437B6}" dt="2025-10-30T09:21:22.253" v="6946" actId="20577"/>
          <ac:spMkLst>
            <pc:docMk/>
            <pc:sldMk cId="3563981038" sldId="258"/>
            <ac:spMk id="2" creationId="{4CEE5161-73DA-CD5A-D62A-FED65C23F1D9}"/>
          </ac:spMkLst>
        </pc:spChg>
        <pc:spChg chg="add mod">
          <ac:chgData name="Razia Begum (2217307)" userId="61d5ee7f-06c0-4f10-9d6b-8ae77b7c967d" providerId="ADAL" clId="{DC5BA0AC-5C40-42FD-AA92-F21123A437B6}" dt="2025-10-30T09:13:25.259" v="6770" actId="1076"/>
          <ac:spMkLst>
            <pc:docMk/>
            <pc:sldMk cId="3563981038" sldId="258"/>
            <ac:spMk id="4" creationId="{7EA8A8D8-0F63-5687-F520-CD4E47C72152}"/>
          </ac:spMkLst>
        </pc:spChg>
        <pc:spChg chg="add mod">
          <ac:chgData name="Razia Begum (2217307)" userId="61d5ee7f-06c0-4f10-9d6b-8ae77b7c967d" providerId="ADAL" clId="{DC5BA0AC-5C40-42FD-AA92-F21123A437B6}" dt="2025-11-01T08:22:37.472" v="9405" actId="1076"/>
          <ac:spMkLst>
            <pc:docMk/>
            <pc:sldMk cId="3563981038" sldId="258"/>
            <ac:spMk id="6" creationId="{67B10770-F645-5936-8F22-B7C04876E5EC}"/>
          </ac:spMkLst>
        </pc:spChg>
        <pc:picChg chg="add mod">
          <ac:chgData name="Razia Begum (2217307)" userId="61d5ee7f-06c0-4f10-9d6b-8ae77b7c967d" providerId="ADAL" clId="{DC5BA0AC-5C40-42FD-AA92-F21123A437B6}" dt="2025-11-01T08:22:39.362" v="9406" actId="1076"/>
          <ac:picMkLst>
            <pc:docMk/>
            <pc:sldMk cId="3563981038" sldId="258"/>
            <ac:picMk id="7" creationId="{6C19644F-634C-16FE-0659-B3F39C8ABD8A}"/>
          </ac:picMkLst>
        </pc:picChg>
      </pc:sldChg>
      <pc:sldChg chg="addSp delSp modSp new mod">
        <pc:chgData name="Razia Begum (2217307)" userId="61d5ee7f-06c0-4f10-9d6b-8ae77b7c967d" providerId="ADAL" clId="{DC5BA0AC-5C40-42FD-AA92-F21123A437B6}" dt="2025-10-30T09:34:25.568" v="7001" actId="2711"/>
        <pc:sldMkLst>
          <pc:docMk/>
          <pc:sldMk cId="720739117" sldId="259"/>
        </pc:sldMkLst>
        <pc:spChg chg="mod">
          <ac:chgData name="Razia Begum (2217307)" userId="61d5ee7f-06c0-4f10-9d6b-8ae77b7c967d" providerId="ADAL" clId="{DC5BA0AC-5C40-42FD-AA92-F21123A437B6}" dt="2025-10-30T09:21:55.137" v="6951" actId="1076"/>
          <ac:spMkLst>
            <pc:docMk/>
            <pc:sldMk cId="720739117" sldId="259"/>
            <ac:spMk id="2" creationId="{0C12A4BD-48B5-87D9-33E7-39EB8862CDE6}"/>
          </ac:spMkLst>
        </pc:spChg>
        <pc:spChg chg="add mod">
          <ac:chgData name="Razia Begum (2217307)" userId="61d5ee7f-06c0-4f10-9d6b-8ae77b7c967d" providerId="ADAL" clId="{DC5BA0AC-5C40-42FD-AA92-F21123A437B6}" dt="2025-10-30T09:32:45.739" v="6988" actId="12"/>
          <ac:spMkLst>
            <pc:docMk/>
            <pc:sldMk cId="720739117" sldId="259"/>
            <ac:spMk id="4" creationId="{CA64F40F-BAFC-70F1-A982-8052AFAB124E}"/>
          </ac:spMkLst>
        </pc:spChg>
        <pc:spChg chg="add mod">
          <ac:chgData name="Razia Begum (2217307)" userId="61d5ee7f-06c0-4f10-9d6b-8ae77b7c967d" providerId="ADAL" clId="{DC5BA0AC-5C40-42FD-AA92-F21123A437B6}" dt="2025-10-30T09:34:25.568" v="7001" actId="2711"/>
          <ac:spMkLst>
            <pc:docMk/>
            <pc:sldMk cId="720739117" sldId="259"/>
            <ac:spMk id="8" creationId="{D8325C15-8DE3-0BD0-C17A-36BDA3D70740}"/>
          </ac:spMkLst>
        </pc:spChg>
        <pc:picChg chg="add mod">
          <ac:chgData name="Razia Begum (2217307)" userId="61d5ee7f-06c0-4f10-9d6b-8ae77b7c967d" providerId="ADAL" clId="{DC5BA0AC-5C40-42FD-AA92-F21123A437B6}" dt="2025-10-26T16:45:45.520" v="900" actId="1076"/>
          <ac:picMkLst>
            <pc:docMk/>
            <pc:sldMk cId="720739117" sldId="259"/>
            <ac:picMk id="7" creationId="{AB385293-5CF2-0E97-D54F-56946880F569}"/>
          </ac:picMkLst>
        </pc:picChg>
      </pc:sldChg>
      <pc:sldChg chg="addSp delSp modSp new mod">
        <pc:chgData name="Razia Begum (2217307)" userId="61d5ee7f-06c0-4f10-9d6b-8ae77b7c967d" providerId="ADAL" clId="{DC5BA0AC-5C40-42FD-AA92-F21123A437B6}" dt="2025-11-03T11:37:28.473" v="9913" actId="20577"/>
        <pc:sldMkLst>
          <pc:docMk/>
          <pc:sldMk cId="1791989346" sldId="260"/>
        </pc:sldMkLst>
        <pc:spChg chg="mod">
          <ac:chgData name="Razia Begum (2217307)" userId="61d5ee7f-06c0-4f10-9d6b-8ae77b7c967d" providerId="ADAL" clId="{DC5BA0AC-5C40-42FD-AA92-F21123A437B6}" dt="2025-10-30T09:23:55.047" v="6976" actId="20577"/>
          <ac:spMkLst>
            <pc:docMk/>
            <pc:sldMk cId="1791989346" sldId="260"/>
            <ac:spMk id="2" creationId="{E30293B1-247C-CDFC-8B60-BC67C01DA307}"/>
          </ac:spMkLst>
        </pc:spChg>
        <pc:spChg chg="add mod">
          <ac:chgData name="Razia Begum (2217307)" userId="61d5ee7f-06c0-4f10-9d6b-8ae77b7c967d" providerId="ADAL" clId="{DC5BA0AC-5C40-42FD-AA92-F21123A437B6}" dt="2025-11-03T11:37:28.473" v="9913" actId="20577"/>
          <ac:spMkLst>
            <pc:docMk/>
            <pc:sldMk cId="1791989346" sldId="260"/>
            <ac:spMk id="4" creationId="{FD5600A0-06A0-3225-58D0-83380D6B2772}"/>
          </ac:spMkLst>
        </pc:spChg>
        <pc:spChg chg="add mod">
          <ac:chgData name="Razia Begum (2217307)" userId="61d5ee7f-06c0-4f10-9d6b-8ae77b7c967d" providerId="ADAL" clId="{DC5BA0AC-5C40-42FD-AA92-F21123A437B6}" dt="2025-10-30T09:17:11.520" v="6849" actId="1076"/>
          <ac:spMkLst>
            <pc:docMk/>
            <pc:sldMk cId="1791989346" sldId="260"/>
            <ac:spMk id="8" creationId="{391554A2-6B74-1503-DDAB-373807EAA32B}"/>
          </ac:spMkLst>
        </pc:spChg>
        <pc:picChg chg="add mod">
          <ac:chgData name="Razia Begum (2217307)" userId="61d5ee7f-06c0-4f10-9d6b-8ae77b7c967d" providerId="ADAL" clId="{DC5BA0AC-5C40-42FD-AA92-F21123A437B6}" dt="2025-10-28T14:14:54.054" v="5292" actId="1076"/>
          <ac:picMkLst>
            <pc:docMk/>
            <pc:sldMk cId="1791989346" sldId="260"/>
            <ac:picMk id="7" creationId="{1D488D8C-1477-355A-381F-7730FDD3CA30}"/>
          </ac:picMkLst>
        </pc:picChg>
      </pc:sldChg>
      <pc:sldChg chg="addSp delSp modSp new mod">
        <pc:chgData name="Razia Begum (2217307)" userId="61d5ee7f-06c0-4f10-9d6b-8ae77b7c967d" providerId="ADAL" clId="{DC5BA0AC-5C40-42FD-AA92-F21123A437B6}" dt="2025-11-03T11:02:17.740" v="9902" actId="114"/>
        <pc:sldMkLst>
          <pc:docMk/>
          <pc:sldMk cId="384788025" sldId="261"/>
        </pc:sldMkLst>
        <pc:spChg chg="add mod">
          <ac:chgData name="Razia Begum (2217307)" userId="61d5ee7f-06c0-4f10-9d6b-8ae77b7c967d" providerId="ADAL" clId="{DC5BA0AC-5C40-42FD-AA92-F21123A437B6}" dt="2025-11-03T11:02:17.740" v="9902" actId="114"/>
          <ac:spMkLst>
            <pc:docMk/>
            <pc:sldMk cId="384788025" sldId="261"/>
            <ac:spMk id="6" creationId="{B3A378E0-A621-B767-6D5B-8724790D35A6}"/>
          </ac:spMkLst>
        </pc:spChg>
        <pc:spChg chg="add mod">
          <ac:chgData name="Razia Begum (2217307)" userId="61d5ee7f-06c0-4f10-9d6b-8ae77b7c967d" providerId="ADAL" clId="{DC5BA0AC-5C40-42FD-AA92-F21123A437B6}" dt="2025-10-28T14:50:13.664" v="5806" actId="1076"/>
          <ac:spMkLst>
            <pc:docMk/>
            <pc:sldMk cId="384788025" sldId="261"/>
            <ac:spMk id="8" creationId="{48D61984-7BFF-AB64-1B7A-E73CFB488A36}"/>
          </ac:spMkLst>
        </pc:spChg>
      </pc:sldChg>
      <pc:sldChg chg="addSp modSp new mod">
        <pc:chgData name="Razia Begum (2217307)" userId="61d5ee7f-06c0-4f10-9d6b-8ae77b7c967d" providerId="ADAL" clId="{DC5BA0AC-5C40-42FD-AA92-F21123A437B6}" dt="2025-10-30T09:36:12.196" v="7029" actId="12"/>
        <pc:sldMkLst>
          <pc:docMk/>
          <pc:sldMk cId="2007528127" sldId="262"/>
        </pc:sldMkLst>
        <pc:spChg chg="mod">
          <ac:chgData name="Razia Begum (2217307)" userId="61d5ee7f-06c0-4f10-9d6b-8ae77b7c967d" providerId="ADAL" clId="{DC5BA0AC-5C40-42FD-AA92-F21123A437B6}" dt="2025-10-30T09:33:45.354" v="6996" actId="14100"/>
          <ac:spMkLst>
            <pc:docMk/>
            <pc:sldMk cId="2007528127" sldId="262"/>
            <ac:spMk id="2" creationId="{394ABE20-203A-622F-7F61-64FDE7833C5B}"/>
          </ac:spMkLst>
        </pc:spChg>
        <pc:spChg chg="add mod">
          <ac:chgData name="Razia Begum (2217307)" userId="61d5ee7f-06c0-4f10-9d6b-8ae77b7c967d" providerId="ADAL" clId="{DC5BA0AC-5C40-42FD-AA92-F21123A437B6}" dt="2025-10-30T09:36:12.196" v="7029" actId="12"/>
          <ac:spMkLst>
            <pc:docMk/>
            <pc:sldMk cId="2007528127" sldId="262"/>
            <ac:spMk id="4" creationId="{61DA546A-9B89-B8C8-BA64-E7C80C220CAC}"/>
          </ac:spMkLst>
        </pc:spChg>
        <pc:spChg chg="add mod">
          <ac:chgData name="Razia Begum (2217307)" userId="61d5ee7f-06c0-4f10-9d6b-8ae77b7c967d" providerId="ADAL" clId="{DC5BA0AC-5C40-42FD-AA92-F21123A437B6}" dt="2025-10-30T09:35:50.071" v="7022" actId="255"/>
          <ac:spMkLst>
            <pc:docMk/>
            <pc:sldMk cId="2007528127" sldId="262"/>
            <ac:spMk id="7" creationId="{0DBC8579-A2DB-3DBE-0F9A-292F7A09CD58}"/>
          </ac:spMkLst>
        </pc:spChg>
        <pc:picChg chg="add mod">
          <ac:chgData name="Razia Begum (2217307)" userId="61d5ee7f-06c0-4f10-9d6b-8ae77b7c967d" providerId="ADAL" clId="{DC5BA0AC-5C40-42FD-AA92-F21123A437B6}" dt="2025-10-30T09:34:00.424" v="6999" actId="1076"/>
          <ac:picMkLst>
            <pc:docMk/>
            <pc:sldMk cId="2007528127" sldId="262"/>
            <ac:picMk id="6" creationId="{D7D631C7-FE6A-820E-D361-60FC43475884}"/>
          </ac:picMkLst>
        </pc:picChg>
      </pc:sldChg>
      <pc:sldChg chg="addSp modSp new mod">
        <pc:chgData name="Razia Begum (2217307)" userId="61d5ee7f-06c0-4f10-9d6b-8ae77b7c967d" providerId="ADAL" clId="{DC5BA0AC-5C40-42FD-AA92-F21123A437B6}" dt="2025-10-30T09:38:32.723" v="7049" actId="12"/>
        <pc:sldMkLst>
          <pc:docMk/>
          <pc:sldMk cId="2256301919" sldId="263"/>
        </pc:sldMkLst>
        <pc:spChg chg="mod">
          <ac:chgData name="Razia Begum (2217307)" userId="61d5ee7f-06c0-4f10-9d6b-8ae77b7c967d" providerId="ADAL" clId="{DC5BA0AC-5C40-42FD-AA92-F21123A437B6}" dt="2025-10-30T09:37:51.799" v="7042" actId="1076"/>
          <ac:spMkLst>
            <pc:docMk/>
            <pc:sldMk cId="2256301919" sldId="263"/>
            <ac:spMk id="2" creationId="{5298B4E1-22F0-E8FC-5B15-9A6DAC1D91FC}"/>
          </ac:spMkLst>
        </pc:spChg>
        <pc:spChg chg="add mod">
          <ac:chgData name="Razia Begum (2217307)" userId="61d5ee7f-06c0-4f10-9d6b-8ae77b7c967d" providerId="ADAL" clId="{DC5BA0AC-5C40-42FD-AA92-F21123A437B6}" dt="2025-10-30T09:38:32.723" v="7049" actId="12"/>
          <ac:spMkLst>
            <pc:docMk/>
            <pc:sldMk cId="2256301919" sldId="263"/>
            <ac:spMk id="5" creationId="{1BA0EA69-C2AC-71F6-1036-D4A9A6A318D0}"/>
          </ac:spMkLst>
        </pc:spChg>
        <pc:spChg chg="add mod">
          <ac:chgData name="Razia Begum (2217307)" userId="61d5ee7f-06c0-4f10-9d6b-8ae77b7c967d" providerId="ADAL" clId="{DC5BA0AC-5C40-42FD-AA92-F21123A437B6}" dt="2025-10-30T09:37:24.984" v="7038" actId="2711"/>
          <ac:spMkLst>
            <pc:docMk/>
            <pc:sldMk cId="2256301919" sldId="263"/>
            <ac:spMk id="7" creationId="{2EDDA69F-C800-C59D-A2F0-1C6AE02F60F9}"/>
          </ac:spMkLst>
        </pc:spChg>
        <pc:picChg chg="add mod">
          <ac:chgData name="Razia Begum (2217307)" userId="61d5ee7f-06c0-4f10-9d6b-8ae77b7c967d" providerId="ADAL" clId="{DC5BA0AC-5C40-42FD-AA92-F21123A437B6}" dt="2025-10-30T09:37:09.183" v="7036" actId="1076"/>
          <ac:picMkLst>
            <pc:docMk/>
            <pc:sldMk cId="2256301919" sldId="263"/>
            <ac:picMk id="6" creationId="{0CDEC195-8EF8-B3C5-9A54-94EA864BB8F2}"/>
          </ac:picMkLst>
        </pc:picChg>
      </pc:sldChg>
      <pc:sldChg chg="addSp modSp new mod">
        <pc:chgData name="Razia Begum (2217307)" userId="61d5ee7f-06c0-4f10-9d6b-8ae77b7c967d" providerId="ADAL" clId="{DC5BA0AC-5C40-42FD-AA92-F21123A437B6}" dt="2025-10-30T09:41:37.389" v="7071" actId="20577"/>
        <pc:sldMkLst>
          <pc:docMk/>
          <pc:sldMk cId="114809233" sldId="264"/>
        </pc:sldMkLst>
        <pc:spChg chg="mod">
          <ac:chgData name="Razia Begum (2217307)" userId="61d5ee7f-06c0-4f10-9d6b-8ae77b7c967d" providerId="ADAL" clId="{DC5BA0AC-5C40-42FD-AA92-F21123A437B6}" dt="2025-10-30T09:41:37.389" v="7071" actId="20577"/>
          <ac:spMkLst>
            <pc:docMk/>
            <pc:sldMk cId="114809233" sldId="264"/>
            <ac:spMk id="2" creationId="{C766DD09-94E5-5FA6-C843-69D8EA552081}"/>
          </ac:spMkLst>
        </pc:spChg>
        <pc:spChg chg="add mod">
          <ac:chgData name="Razia Begum (2217307)" userId="61d5ee7f-06c0-4f10-9d6b-8ae77b7c967d" providerId="ADAL" clId="{DC5BA0AC-5C40-42FD-AA92-F21123A437B6}" dt="2025-10-30T09:39:37.785" v="7057" actId="12"/>
          <ac:spMkLst>
            <pc:docMk/>
            <pc:sldMk cId="114809233" sldId="264"/>
            <ac:spMk id="4" creationId="{D0C5785E-AA34-511D-D12F-9BF1EF6F4E11}"/>
          </ac:spMkLst>
        </pc:spChg>
        <pc:spChg chg="add mod">
          <ac:chgData name="Razia Begum (2217307)" userId="61d5ee7f-06c0-4f10-9d6b-8ae77b7c967d" providerId="ADAL" clId="{DC5BA0AC-5C40-42FD-AA92-F21123A437B6}" dt="2025-10-28T11:49:42.789" v="4493" actId="1076"/>
          <ac:spMkLst>
            <pc:docMk/>
            <pc:sldMk cId="114809233" sldId="264"/>
            <ac:spMk id="6" creationId="{E0FA2D38-A7E2-3C52-C86E-54063D8FF28D}"/>
          </ac:spMkLst>
        </pc:spChg>
        <pc:picChg chg="add mod">
          <ac:chgData name="Razia Begum (2217307)" userId="61d5ee7f-06c0-4f10-9d6b-8ae77b7c967d" providerId="ADAL" clId="{DC5BA0AC-5C40-42FD-AA92-F21123A437B6}" dt="2025-10-26T17:15:09.687" v="1156" actId="14100"/>
          <ac:picMkLst>
            <pc:docMk/>
            <pc:sldMk cId="114809233" sldId="264"/>
            <ac:picMk id="5" creationId="{839A8247-82AB-D461-4A64-8E47A7A4C490}"/>
          </ac:picMkLst>
        </pc:picChg>
      </pc:sldChg>
      <pc:sldChg chg="addSp modSp new mod">
        <pc:chgData name="Razia Begum (2217307)" userId="61d5ee7f-06c0-4f10-9d6b-8ae77b7c967d" providerId="ADAL" clId="{DC5BA0AC-5C40-42FD-AA92-F21123A437B6}" dt="2025-10-30T09:42:07.325" v="7077" actId="12"/>
        <pc:sldMkLst>
          <pc:docMk/>
          <pc:sldMk cId="733493687" sldId="265"/>
        </pc:sldMkLst>
        <pc:spChg chg="mod">
          <ac:chgData name="Razia Begum (2217307)" userId="61d5ee7f-06c0-4f10-9d6b-8ae77b7c967d" providerId="ADAL" clId="{DC5BA0AC-5C40-42FD-AA92-F21123A437B6}" dt="2025-10-26T17:16:01.393" v="1165" actId="14100"/>
          <ac:spMkLst>
            <pc:docMk/>
            <pc:sldMk cId="733493687" sldId="265"/>
            <ac:spMk id="2" creationId="{A4F03DF5-4B35-EE94-319D-44AF5AFB212C}"/>
          </ac:spMkLst>
        </pc:spChg>
        <pc:spChg chg="add mod">
          <ac:chgData name="Razia Begum (2217307)" userId="61d5ee7f-06c0-4f10-9d6b-8ae77b7c967d" providerId="ADAL" clId="{DC5BA0AC-5C40-42FD-AA92-F21123A437B6}" dt="2025-10-30T09:42:07.325" v="7077" actId="12"/>
          <ac:spMkLst>
            <pc:docMk/>
            <pc:sldMk cId="733493687" sldId="265"/>
            <ac:spMk id="4" creationId="{FA007DBC-1327-C834-3DDF-D518558F62D4}"/>
          </ac:spMkLst>
        </pc:spChg>
        <pc:spChg chg="add mod">
          <ac:chgData name="Razia Begum (2217307)" userId="61d5ee7f-06c0-4f10-9d6b-8ae77b7c967d" providerId="ADAL" clId="{DC5BA0AC-5C40-42FD-AA92-F21123A437B6}" dt="2025-10-26T17:35:28.296" v="1195" actId="1076"/>
          <ac:spMkLst>
            <pc:docMk/>
            <pc:sldMk cId="733493687" sldId="265"/>
            <ac:spMk id="8" creationId="{5E1DD5B2-CF2B-2D8D-53BC-F34E82E97E41}"/>
          </ac:spMkLst>
        </pc:spChg>
        <pc:picChg chg="add mod">
          <ac:chgData name="Razia Begum (2217307)" userId="61d5ee7f-06c0-4f10-9d6b-8ae77b7c967d" providerId="ADAL" clId="{DC5BA0AC-5C40-42FD-AA92-F21123A437B6}" dt="2025-10-30T09:40:39.983" v="7064" actId="14100"/>
          <ac:picMkLst>
            <pc:docMk/>
            <pc:sldMk cId="733493687" sldId="265"/>
            <ac:picMk id="6" creationId="{3054BB40-B861-D82F-A8FE-CB49F6CCCE94}"/>
          </ac:picMkLst>
        </pc:picChg>
      </pc:sldChg>
      <pc:sldChg chg="addSp delSp modSp new del mod setBg">
        <pc:chgData name="Razia Begum (2217307)" userId="61d5ee7f-06c0-4f10-9d6b-8ae77b7c967d" providerId="ADAL" clId="{DC5BA0AC-5C40-42FD-AA92-F21123A437B6}" dt="2025-10-30T09:44:55.327" v="7083" actId="2696"/>
        <pc:sldMkLst>
          <pc:docMk/>
          <pc:sldMk cId="3105113932" sldId="266"/>
        </pc:sldMkLst>
      </pc:sldChg>
      <pc:sldChg chg="addSp delSp modSp new del mod setBg">
        <pc:chgData name="Razia Begum (2217307)" userId="61d5ee7f-06c0-4f10-9d6b-8ae77b7c967d" providerId="ADAL" clId="{DC5BA0AC-5C40-42FD-AA92-F21123A437B6}" dt="2025-10-30T10:11:30.898" v="7273" actId="2696"/>
        <pc:sldMkLst>
          <pc:docMk/>
          <pc:sldMk cId="2461767560" sldId="267"/>
        </pc:sldMkLst>
      </pc:sldChg>
      <pc:sldChg chg="addSp delSp modSp new mod">
        <pc:chgData name="Razia Begum (2217307)" userId="61d5ee7f-06c0-4f10-9d6b-8ae77b7c967d" providerId="ADAL" clId="{DC5BA0AC-5C40-42FD-AA92-F21123A437B6}" dt="2025-10-30T10:19:25.844" v="7371" actId="20577"/>
        <pc:sldMkLst>
          <pc:docMk/>
          <pc:sldMk cId="4261158112" sldId="268"/>
        </pc:sldMkLst>
        <pc:spChg chg="mod">
          <ac:chgData name="Razia Begum (2217307)" userId="61d5ee7f-06c0-4f10-9d6b-8ae77b7c967d" providerId="ADAL" clId="{DC5BA0AC-5C40-42FD-AA92-F21123A437B6}" dt="2025-10-30T10:17:50.103" v="7320" actId="14100"/>
          <ac:spMkLst>
            <pc:docMk/>
            <pc:sldMk cId="4261158112" sldId="268"/>
            <ac:spMk id="2" creationId="{0A35619D-3391-8E4E-1866-2D93B9EEA544}"/>
          </ac:spMkLst>
        </pc:spChg>
        <pc:spChg chg="add mod">
          <ac:chgData name="Razia Begum (2217307)" userId="61d5ee7f-06c0-4f10-9d6b-8ae77b7c967d" providerId="ADAL" clId="{DC5BA0AC-5C40-42FD-AA92-F21123A437B6}" dt="2025-10-30T10:19:25.844" v="7371" actId="20577"/>
          <ac:spMkLst>
            <pc:docMk/>
            <pc:sldMk cId="4261158112" sldId="268"/>
            <ac:spMk id="7" creationId="{7CA952A1-F2C3-A9CB-0093-78432BA0083F}"/>
          </ac:spMkLst>
        </pc:spChg>
        <pc:spChg chg="add mod">
          <ac:chgData name="Razia Begum (2217307)" userId="61d5ee7f-06c0-4f10-9d6b-8ae77b7c967d" providerId="ADAL" clId="{DC5BA0AC-5C40-42FD-AA92-F21123A437B6}" dt="2025-10-30T10:17:19.685" v="7318" actId="1076"/>
          <ac:spMkLst>
            <pc:docMk/>
            <pc:sldMk cId="4261158112" sldId="268"/>
            <ac:spMk id="9" creationId="{8CAFD0AC-50F1-52C0-FA97-99C74F13AA81}"/>
          </ac:spMkLst>
        </pc:spChg>
        <pc:picChg chg="add mod">
          <ac:chgData name="Razia Begum (2217307)" userId="61d5ee7f-06c0-4f10-9d6b-8ae77b7c967d" providerId="ADAL" clId="{DC5BA0AC-5C40-42FD-AA92-F21123A437B6}" dt="2025-10-30T10:17:13.039" v="7317" actId="14100"/>
          <ac:picMkLst>
            <pc:docMk/>
            <pc:sldMk cId="4261158112" sldId="268"/>
            <ac:picMk id="8" creationId="{E495FCC0-575F-58FA-B9B0-9CE1AB621B97}"/>
          </ac:picMkLst>
        </pc:picChg>
      </pc:sldChg>
      <pc:sldChg chg="addSp modSp new del mod">
        <pc:chgData name="Razia Begum (2217307)" userId="61d5ee7f-06c0-4f10-9d6b-8ae77b7c967d" providerId="ADAL" clId="{DC5BA0AC-5C40-42FD-AA92-F21123A437B6}" dt="2025-10-26T17:53:48.429" v="1301" actId="2696"/>
        <pc:sldMkLst>
          <pc:docMk/>
          <pc:sldMk cId="40821634" sldId="269"/>
        </pc:sldMkLst>
      </pc:sldChg>
      <pc:sldChg chg="addSp modSp new del mod setBg">
        <pc:chgData name="Razia Begum (2217307)" userId="61d5ee7f-06c0-4f10-9d6b-8ae77b7c967d" providerId="ADAL" clId="{DC5BA0AC-5C40-42FD-AA92-F21123A437B6}" dt="2025-10-30T13:27:26.368" v="7397" actId="2696"/>
        <pc:sldMkLst>
          <pc:docMk/>
          <pc:sldMk cId="3052316907" sldId="270"/>
        </pc:sldMkLst>
      </pc:sldChg>
      <pc:sldChg chg="addSp modSp new mod">
        <pc:chgData name="Razia Begum (2217307)" userId="61d5ee7f-06c0-4f10-9d6b-8ae77b7c967d" providerId="ADAL" clId="{DC5BA0AC-5C40-42FD-AA92-F21123A437B6}" dt="2025-11-03T11:03:01.395" v="9903" actId="20577"/>
        <pc:sldMkLst>
          <pc:docMk/>
          <pc:sldMk cId="3866361378" sldId="271"/>
        </pc:sldMkLst>
        <pc:spChg chg="add mod">
          <ac:chgData name="Razia Begum (2217307)" userId="61d5ee7f-06c0-4f10-9d6b-8ae77b7c967d" providerId="ADAL" clId="{DC5BA0AC-5C40-42FD-AA92-F21123A437B6}" dt="2025-11-03T11:03:01.395" v="9903" actId="20577"/>
          <ac:spMkLst>
            <pc:docMk/>
            <pc:sldMk cId="3866361378" sldId="271"/>
            <ac:spMk id="3" creationId="{EE13E407-3153-5545-A39F-E98ADF398F02}"/>
          </ac:spMkLst>
        </pc:spChg>
      </pc:sldChg>
      <pc:sldChg chg="addSp delSp modSp new del mod setBg">
        <pc:chgData name="Razia Begum (2217307)" userId="61d5ee7f-06c0-4f10-9d6b-8ae77b7c967d" providerId="ADAL" clId="{DC5BA0AC-5C40-42FD-AA92-F21123A437B6}" dt="2025-10-30T13:34:09.360" v="7428" actId="2696"/>
        <pc:sldMkLst>
          <pc:docMk/>
          <pc:sldMk cId="4016811006" sldId="272"/>
        </pc:sldMkLst>
      </pc:sldChg>
      <pc:sldChg chg="addSp delSp modSp new del mod setBg">
        <pc:chgData name="Razia Begum (2217307)" userId="61d5ee7f-06c0-4f10-9d6b-8ae77b7c967d" providerId="ADAL" clId="{DC5BA0AC-5C40-42FD-AA92-F21123A437B6}" dt="2025-10-30T13:39:40.096" v="7440" actId="2696"/>
        <pc:sldMkLst>
          <pc:docMk/>
          <pc:sldMk cId="428919040" sldId="273"/>
        </pc:sldMkLst>
      </pc:sldChg>
      <pc:sldChg chg="addSp modSp new del mod">
        <pc:chgData name="Razia Begum (2217307)" userId="61d5ee7f-06c0-4f10-9d6b-8ae77b7c967d" providerId="ADAL" clId="{DC5BA0AC-5C40-42FD-AA92-F21123A437B6}" dt="2025-10-26T18:08:19.576" v="1441" actId="2696"/>
        <pc:sldMkLst>
          <pc:docMk/>
          <pc:sldMk cId="1965806209" sldId="274"/>
        </pc:sldMkLst>
      </pc:sldChg>
      <pc:sldChg chg="addSp modSp new mod">
        <pc:chgData name="Razia Begum (2217307)" userId="61d5ee7f-06c0-4f10-9d6b-8ae77b7c967d" providerId="ADAL" clId="{DC5BA0AC-5C40-42FD-AA92-F21123A437B6}" dt="2025-11-01T08:09:58.675" v="9397" actId="1076"/>
        <pc:sldMkLst>
          <pc:docMk/>
          <pc:sldMk cId="2771457639" sldId="275"/>
        </pc:sldMkLst>
        <pc:spChg chg="mod">
          <ac:chgData name="Razia Begum (2217307)" userId="61d5ee7f-06c0-4f10-9d6b-8ae77b7c967d" providerId="ADAL" clId="{DC5BA0AC-5C40-42FD-AA92-F21123A437B6}" dt="2025-10-30T14:23:09.941" v="7703" actId="1076"/>
          <ac:spMkLst>
            <pc:docMk/>
            <pc:sldMk cId="2771457639" sldId="275"/>
            <ac:spMk id="2" creationId="{4CC03188-2B44-D1D4-6A68-785781905714}"/>
          </ac:spMkLst>
        </pc:spChg>
        <pc:spChg chg="add mod">
          <ac:chgData name="Razia Begum (2217307)" userId="61d5ee7f-06c0-4f10-9d6b-8ae77b7c967d" providerId="ADAL" clId="{DC5BA0AC-5C40-42FD-AA92-F21123A437B6}" dt="2025-10-30T14:23:03.023" v="7702" actId="1076"/>
          <ac:spMkLst>
            <pc:docMk/>
            <pc:sldMk cId="2771457639" sldId="275"/>
            <ac:spMk id="4" creationId="{C3117D23-188D-69A4-E6FB-AB2FAA05FF6E}"/>
          </ac:spMkLst>
        </pc:spChg>
        <pc:spChg chg="add mod">
          <ac:chgData name="Razia Begum (2217307)" userId="61d5ee7f-06c0-4f10-9d6b-8ae77b7c967d" providerId="ADAL" clId="{DC5BA0AC-5C40-42FD-AA92-F21123A437B6}" dt="2025-11-01T08:09:58.675" v="9397" actId="1076"/>
          <ac:spMkLst>
            <pc:docMk/>
            <pc:sldMk cId="2771457639" sldId="275"/>
            <ac:spMk id="6" creationId="{246C1A7F-A414-58C0-6B08-8F37F811279F}"/>
          </ac:spMkLst>
        </pc:spChg>
        <pc:picChg chg="add mod modCrop">
          <ac:chgData name="Razia Begum (2217307)" userId="61d5ee7f-06c0-4f10-9d6b-8ae77b7c967d" providerId="ADAL" clId="{DC5BA0AC-5C40-42FD-AA92-F21123A437B6}" dt="2025-11-01T08:09:53.315" v="9396" actId="1076"/>
          <ac:picMkLst>
            <pc:docMk/>
            <pc:sldMk cId="2771457639" sldId="275"/>
            <ac:picMk id="5" creationId="{4B89D2AF-1806-466E-E4C0-ACC62B8F2772}"/>
          </ac:picMkLst>
        </pc:picChg>
      </pc:sldChg>
      <pc:sldChg chg="addSp delSp modSp new mod">
        <pc:chgData name="Razia Begum (2217307)" userId="61d5ee7f-06c0-4f10-9d6b-8ae77b7c967d" providerId="ADAL" clId="{DC5BA0AC-5C40-42FD-AA92-F21123A437B6}" dt="2025-11-02T10:45:13.170" v="9435" actId="313"/>
        <pc:sldMkLst>
          <pc:docMk/>
          <pc:sldMk cId="4184490942" sldId="276"/>
        </pc:sldMkLst>
        <pc:spChg chg="mod">
          <ac:chgData name="Razia Begum (2217307)" userId="61d5ee7f-06c0-4f10-9d6b-8ae77b7c967d" providerId="ADAL" clId="{DC5BA0AC-5C40-42FD-AA92-F21123A437B6}" dt="2025-10-30T14:23:36.176" v="7704" actId="2711"/>
          <ac:spMkLst>
            <pc:docMk/>
            <pc:sldMk cId="4184490942" sldId="276"/>
            <ac:spMk id="2" creationId="{0A74E836-C7E1-76A9-1FC5-358AFB6430E0}"/>
          </ac:spMkLst>
        </pc:spChg>
        <pc:spChg chg="add mod">
          <ac:chgData name="Razia Begum (2217307)" userId="61d5ee7f-06c0-4f10-9d6b-8ae77b7c967d" providerId="ADAL" clId="{DC5BA0AC-5C40-42FD-AA92-F21123A437B6}" dt="2025-11-02T10:45:13.170" v="9435" actId="313"/>
          <ac:spMkLst>
            <pc:docMk/>
            <pc:sldMk cId="4184490942" sldId="276"/>
            <ac:spMk id="4" creationId="{061E7380-039E-891D-B42B-B079B8B8C270}"/>
          </ac:spMkLst>
        </pc:spChg>
        <pc:spChg chg="add mod">
          <ac:chgData name="Razia Begum (2217307)" userId="61d5ee7f-06c0-4f10-9d6b-8ae77b7c967d" providerId="ADAL" clId="{DC5BA0AC-5C40-42FD-AA92-F21123A437B6}" dt="2025-10-28T12:00:06.624" v="4600" actId="1076"/>
          <ac:spMkLst>
            <pc:docMk/>
            <pc:sldMk cId="4184490942" sldId="276"/>
            <ac:spMk id="7" creationId="{AAA63C1D-35BA-AD1D-EDD1-796294A5D519}"/>
          </ac:spMkLst>
        </pc:spChg>
        <pc:picChg chg="add mod">
          <ac:chgData name="Razia Begum (2217307)" userId="61d5ee7f-06c0-4f10-9d6b-8ae77b7c967d" providerId="ADAL" clId="{DC5BA0AC-5C40-42FD-AA92-F21123A437B6}" dt="2025-10-27T10:05:44.771" v="2545" actId="1076"/>
          <ac:picMkLst>
            <pc:docMk/>
            <pc:sldMk cId="4184490942" sldId="276"/>
            <ac:picMk id="5" creationId="{9997892B-37E9-E68A-FEAF-2F53ACC1A6F3}"/>
          </ac:picMkLst>
        </pc:picChg>
      </pc:sldChg>
      <pc:sldChg chg="addSp delSp modSp new del mod setBg">
        <pc:chgData name="Razia Begum (2217307)" userId="61d5ee7f-06c0-4f10-9d6b-8ae77b7c967d" providerId="ADAL" clId="{DC5BA0AC-5C40-42FD-AA92-F21123A437B6}" dt="2025-10-30T14:32:43.300" v="7764" actId="2696"/>
        <pc:sldMkLst>
          <pc:docMk/>
          <pc:sldMk cId="2603754344" sldId="277"/>
        </pc:sldMkLst>
      </pc:sldChg>
      <pc:sldChg chg="addSp modSp new add del mod setBg">
        <pc:chgData name="Razia Begum (2217307)" userId="61d5ee7f-06c0-4f10-9d6b-8ae77b7c967d" providerId="ADAL" clId="{DC5BA0AC-5C40-42FD-AA92-F21123A437B6}" dt="2025-10-30T14:37:28.845" v="7785" actId="2696"/>
        <pc:sldMkLst>
          <pc:docMk/>
          <pc:sldMk cId="472489465" sldId="278"/>
        </pc:sldMkLst>
      </pc:sldChg>
      <pc:sldChg chg="addSp delSp modSp new del mod setBg">
        <pc:chgData name="Razia Begum (2217307)" userId="61d5ee7f-06c0-4f10-9d6b-8ae77b7c967d" providerId="ADAL" clId="{DC5BA0AC-5C40-42FD-AA92-F21123A437B6}" dt="2025-10-30T14:52:45.874" v="7883" actId="2696"/>
        <pc:sldMkLst>
          <pc:docMk/>
          <pc:sldMk cId="849267393" sldId="279"/>
        </pc:sldMkLst>
      </pc:sldChg>
      <pc:sldChg chg="addSp delSp modSp new del mod ord">
        <pc:chgData name="Razia Begum (2217307)" userId="61d5ee7f-06c0-4f10-9d6b-8ae77b7c967d" providerId="ADAL" clId="{DC5BA0AC-5C40-42FD-AA92-F21123A437B6}" dt="2025-10-30T20:33:31.302" v="8424" actId="2696"/>
        <pc:sldMkLst>
          <pc:docMk/>
          <pc:sldMk cId="558624733" sldId="280"/>
        </pc:sldMkLst>
      </pc:sldChg>
      <pc:sldChg chg="addSp delSp modSp new add del mod">
        <pc:chgData name="Razia Begum (2217307)" userId="61d5ee7f-06c0-4f10-9d6b-8ae77b7c967d" providerId="ADAL" clId="{DC5BA0AC-5C40-42FD-AA92-F21123A437B6}" dt="2025-10-29T13:24:51.099" v="6600" actId="47"/>
        <pc:sldMkLst>
          <pc:docMk/>
          <pc:sldMk cId="2866383627" sldId="281"/>
        </pc:sldMkLst>
        <pc:spChg chg="add mod">
          <ac:chgData name="Razia Begum (2217307)" userId="61d5ee7f-06c0-4f10-9d6b-8ae77b7c967d" providerId="ADAL" clId="{DC5BA0AC-5C40-42FD-AA92-F21123A437B6}" dt="2025-10-26T15:37:04.900" v="218" actId="20577"/>
          <ac:spMkLst>
            <pc:docMk/>
            <pc:sldMk cId="2866383627" sldId="281"/>
            <ac:spMk id="4" creationId="{3B51E41F-0461-F148-AFDC-A7F97B69EC31}"/>
          </ac:spMkLst>
        </pc:spChg>
        <pc:spChg chg="add mod">
          <ac:chgData name="Razia Begum (2217307)" userId="61d5ee7f-06c0-4f10-9d6b-8ae77b7c967d" providerId="ADAL" clId="{DC5BA0AC-5C40-42FD-AA92-F21123A437B6}" dt="2025-10-28T17:51:12.354" v="6497" actId="20577"/>
          <ac:spMkLst>
            <pc:docMk/>
            <pc:sldMk cId="2866383627" sldId="281"/>
            <ac:spMk id="6" creationId="{764B1FB6-FEC4-DF55-CEEB-F4DB42BF6D43}"/>
          </ac:spMkLst>
        </pc:spChg>
        <pc:picChg chg="add mod">
          <ac:chgData name="Razia Begum (2217307)" userId="61d5ee7f-06c0-4f10-9d6b-8ae77b7c967d" providerId="ADAL" clId="{DC5BA0AC-5C40-42FD-AA92-F21123A437B6}" dt="2025-10-26T15:35:13.954" v="212" actId="1076"/>
          <ac:picMkLst>
            <pc:docMk/>
            <pc:sldMk cId="2866383627" sldId="281"/>
            <ac:picMk id="4098" creationId="{214619D5-20A0-1B00-FE26-D59A54CCD374}"/>
          </ac:picMkLst>
        </pc:picChg>
      </pc:sldChg>
      <pc:sldChg chg="addSp delSp modSp new add del mod">
        <pc:chgData name="Razia Begum (2217307)" userId="61d5ee7f-06c0-4f10-9d6b-8ae77b7c967d" providerId="ADAL" clId="{DC5BA0AC-5C40-42FD-AA92-F21123A437B6}" dt="2025-11-02T10:49:21.059" v="9584" actId="14100"/>
        <pc:sldMkLst>
          <pc:docMk/>
          <pc:sldMk cId="2608480688" sldId="282"/>
        </pc:sldMkLst>
        <pc:spChg chg="mod">
          <ac:chgData name="Razia Begum (2217307)" userId="61d5ee7f-06c0-4f10-9d6b-8ae77b7c967d" providerId="ADAL" clId="{DC5BA0AC-5C40-42FD-AA92-F21123A437B6}" dt="2025-10-30T14:58:50.371" v="7897" actId="14100"/>
          <ac:spMkLst>
            <pc:docMk/>
            <pc:sldMk cId="2608480688" sldId="282"/>
            <ac:spMk id="2" creationId="{47032A36-D3DC-474C-607D-444887D1B739}"/>
          </ac:spMkLst>
        </pc:spChg>
        <pc:spChg chg="add mod">
          <ac:chgData name="Razia Begum (2217307)" userId="61d5ee7f-06c0-4f10-9d6b-8ae77b7c967d" providerId="ADAL" clId="{DC5BA0AC-5C40-42FD-AA92-F21123A437B6}" dt="2025-11-02T10:49:21.059" v="9584" actId="14100"/>
          <ac:spMkLst>
            <pc:docMk/>
            <pc:sldMk cId="2608480688" sldId="282"/>
            <ac:spMk id="4" creationId="{9095BDE4-DD48-A6FE-0E0D-F5E3BEFDCAA5}"/>
          </ac:spMkLst>
        </pc:spChg>
      </pc:sldChg>
      <pc:sldChg chg="addSp delSp modSp new del mod setBg">
        <pc:chgData name="Razia Begum (2217307)" userId="61d5ee7f-06c0-4f10-9d6b-8ae77b7c967d" providerId="ADAL" clId="{DC5BA0AC-5C40-42FD-AA92-F21123A437B6}" dt="2025-10-30T20:09:51.590" v="8217" actId="2696"/>
        <pc:sldMkLst>
          <pc:docMk/>
          <pc:sldMk cId="2734578125" sldId="283"/>
        </pc:sldMkLst>
      </pc:sldChg>
      <pc:sldChg chg="addSp delSp modSp new mod setBg delDesignElem">
        <pc:chgData name="Razia Begum (2217307)" userId="61d5ee7f-06c0-4f10-9d6b-8ae77b7c967d" providerId="ADAL" clId="{DC5BA0AC-5C40-42FD-AA92-F21123A437B6}" dt="2025-11-02T10:52:56.557" v="9619" actId="1076"/>
        <pc:sldMkLst>
          <pc:docMk/>
          <pc:sldMk cId="2250952652" sldId="284"/>
        </pc:sldMkLst>
        <pc:spChg chg="mod">
          <ac:chgData name="Razia Begum (2217307)" userId="61d5ee7f-06c0-4f10-9d6b-8ae77b7c967d" providerId="ADAL" clId="{DC5BA0AC-5C40-42FD-AA92-F21123A437B6}" dt="2025-11-02T10:52:52.054" v="9618" actId="1076"/>
          <ac:spMkLst>
            <pc:docMk/>
            <pc:sldMk cId="2250952652" sldId="284"/>
            <ac:spMk id="2" creationId="{53DB873F-365D-4315-555A-E7F712F8E460}"/>
          </ac:spMkLst>
        </pc:spChg>
        <pc:spChg chg="add mod ord">
          <ac:chgData name="Razia Begum (2217307)" userId="61d5ee7f-06c0-4f10-9d6b-8ae77b7c967d" providerId="ADAL" clId="{DC5BA0AC-5C40-42FD-AA92-F21123A437B6}" dt="2025-11-02T10:52:56.557" v="9619" actId="1076"/>
          <ac:spMkLst>
            <pc:docMk/>
            <pc:sldMk cId="2250952652" sldId="284"/>
            <ac:spMk id="4" creationId="{C7C7805D-D114-12E9-10A0-98B197135CA8}"/>
          </ac:spMkLst>
        </pc:spChg>
        <pc:spChg chg="add mod">
          <ac:chgData name="Razia Begum (2217307)" userId="61d5ee7f-06c0-4f10-9d6b-8ae77b7c967d" providerId="ADAL" clId="{DC5BA0AC-5C40-42FD-AA92-F21123A437B6}" dt="2025-10-27T15:54:13.189" v="3102" actId="20577"/>
          <ac:spMkLst>
            <pc:docMk/>
            <pc:sldMk cId="2250952652" sldId="284"/>
            <ac:spMk id="6" creationId="{0F52BB20-E1F8-FA18-76F8-52690DADD4C9}"/>
          </ac:spMkLst>
        </pc:spChg>
        <pc:spChg chg="add del">
          <ac:chgData name="Razia Begum (2217307)" userId="61d5ee7f-06c0-4f10-9d6b-8ae77b7c967d" providerId="ADAL" clId="{DC5BA0AC-5C40-42FD-AA92-F21123A437B6}" dt="2025-11-01T08:11:19.952" v="9401"/>
          <ac:spMkLst>
            <pc:docMk/>
            <pc:sldMk cId="2250952652" sldId="284"/>
            <ac:spMk id="10" creationId="{F541DB91-0B10-46D9-B34B-7BFF9602606D}"/>
          </ac:spMkLst>
        </pc:spChg>
        <pc:spChg chg="add del">
          <ac:chgData name="Razia Begum (2217307)" userId="61d5ee7f-06c0-4f10-9d6b-8ae77b7c967d" providerId="ADAL" clId="{DC5BA0AC-5C40-42FD-AA92-F21123A437B6}" dt="2025-11-01T08:11:19.952" v="9401"/>
          <ac:spMkLst>
            <pc:docMk/>
            <pc:sldMk cId="2250952652" sldId="284"/>
            <ac:spMk id="12" creationId="{9CF7FE1C-8BC5-4B0C-A2BC-93AB72C90FDD}"/>
          </ac:spMkLst>
        </pc:spChg>
        <pc:picChg chg="add mod ord">
          <ac:chgData name="Razia Begum (2217307)" userId="61d5ee7f-06c0-4f10-9d6b-8ae77b7c967d" providerId="ADAL" clId="{DC5BA0AC-5C40-42FD-AA92-F21123A437B6}" dt="2025-10-27T10:16:44.819" v="2675" actId="27614"/>
          <ac:picMkLst>
            <pc:docMk/>
            <pc:sldMk cId="2250952652" sldId="284"/>
            <ac:picMk id="5" creationId="{6A442E3F-2147-C693-92C7-DB0683DE3B8F}"/>
          </ac:picMkLst>
        </pc:picChg>
      </pc:sldChg>
      <pc:sldChg chg="addSp modSp new mod">
        <pc:chgData name="Razia Begum (2217307)" userId="61d5ee7f-06c0-4f10-9d6b-8ae77b7c967d" providerId="ADAL" clId="{DC5BA0AC-5C40-42FD-AA92-F21123A437B6}" dt="2025-11-03T11:36:38.922" v="9906" actId="113"/>
        <pc:sldMkLst>
          <pc:docMk/>
          <pc:sldMk cId="3681847385" sldId="285"/>
        </pc:sldMkLst>
        <pc:spChg chg="mod">
          <ac:chgData name="Razia Begum (2217307)" userId="61d5ee7f-06c0-4f10-9d6b-8ae77b7c967d" providerId="ADAL" clId="{DC5BA0AC-5C40-42FD-AA92-F21123A437B6}" dt="2025-10-30T14:18:31.592" v="7651" actId="2711"/>
          <ac:spMkLst>
            <pc:docMk/>
            <pc:sldMk cId="3681847385" sldId="285"/>
            <ac:spMk id="2" creationId="{6E388DDB-3E30-D8C6-8DE4-65391841784E}"/>
          </ac:spMkLst>
        </pc:spChg>
        <pc:spChg chg="add mod">
          <ac:chgData name="Razia Begum (2217307)" userId="61d5ee7f-06c0-4f10-9d6b-8ae77b7c967d" providerId="ADAL" clId="{DC5BA0AC-5C40-42FD-AA92-F21123A437B6}" dt="2025-11-03T11:36:38.922" v="9906" actId="113"/>
          <ac:spMkLst>
            <pc:docMk/>
            <pc:sldMk cId="3681847385" sldId="285"/>
            <ac:spMk id="5" creationId="{008E4C7E-39E8-ACE0-5CEC-BD21B6C59E89}"/>
          </ac:spMkLst>
        </pc:spChg>
        <pc:spChg chg="add mod">
          <ac:chgData name="Razia Begum (2217307)" userId="61d5ee7f-06c0-4f10-9d6b-8ae77b7c967d" providerId="ADAL" clId="{DC5BA0AC-5C40-42FD-AA92-F21123A437B6}" dt="2025-10-30T13:56:25.365" v="7504" actId="1076"/>
          <ac:spMkLst>
            <pc:docMk/>
            <pc:sldMk cId="3681847385" sldId="285"/>
            <ac:spMk id="7" creationId="{4EDB80A3-7082-9616-D640-538EFF70D314}"/>
          </ac:spMkLst>
        </pc:spChg>
        <pc:picChg chg="add mod">
          <ac:chgData name="Razia Begum (2217307)" userId="61d5ee7f-06c0-4f10-9d6b-8ae77b7c967d" providerId="ADAL" clId="{DC5BA0AC-5C40-42FD-AA92-F21123A437B6}" dt="2025-10-26T18:29:13.993" v="1529" actId="1076"/>
          <ac:picMkLst>
            <pc:docMk/>
            <pc:sldMk cId="3681847385" sldId="285"/>
            <ac:picMk id="3" creationId="{F1DDA1F3-D44B-92E2-B340-5339440A76BC}"/>
          </ac:picMkLst>
        </pc:picChg>
      </pc:sldChg>
      <pc:sldChg chg="addSp delSp modSp new del mod setBg">
        <pc:chgData name="Razia Begum (2217307)" userId="61d5ee7f-06c0-4f10-9d6b-8ae77b7c967d" providerId="ADAL" clId="{DC5BA0AC-5C40-42FD-AA92-F21123A437B6}" dt="2025-10-30T14:08:21.969" v="7518" actId="2696"/>
        <pc:sldMkLst>
          <pc:docMk/>
          <pc:sldMk cId="2085140715" sldId="286"/>
        </pc:sldMkLst>
      </pc:sldChg>
      <pc:sldChg chg="add del">
        <pc:chgData name="Razia Begum (2217307)" userId="61d5ee7f-06c0-4f10-9d6b-8ae77b7c967d" providerId="ADAL" clId="{DC5BA0AC-5C40-42FD-AA92-F21123A437B6}" dt="2025-10-30T14:08:49.637" v="7521" actId="2696"/>
        <pc:sldMkLst>
          <pc:docMk/>
          <pc:sldMk cId="3669661088" sldId="286"/>
        </pc:sldMkLst>
      </pc:sldChg>
      <pc:sldChg chg="addSp delSp modSp new del mod ord setBg">
        <pc:chgData name="Razia Begum (2217307)" userId="61d5ee7f-06c0-4f10-9d6b-8ae77b7c967d" providerId="ADAL" clId="{DC5BA0AC-5C40-42FD-AA92-F21123A437B6}" dt="2025-10-30T13:55:52.618" v="7502" actId="2696"/>
        <pc:sldMkLst>
          <pc:docMk/>
          <pc:sldMk cId="2321976901" sldId="287"/>
        </pc:sldMkLst>
      </pc:sldChg>
      <pc:sldChg chg="addSp modSp new mod">
        <pc:chgData name="Razia Begum (2217307)" userId="61d5ee7f-06c0-4f10-9d6b-8ae77b7c967d" providerId="ADAL" clId="{DC5BA0AC-5C40-42FD-AA92-F21123A437B6}" dt="2025-10-31T09:40:01.917" v="9389" actId="1076"/>
        <pc:sldMkLst>
          <pc:docMk/>
          <pc:sldMk cId="2490985952" sldId="288"/>
        </pc:sldMkLst>
        <pc:spChg chg="mod">
          <ac:chgData name="Razia Begum (2217307)" userId="61d5ee7f-06c0-4f10-9d6b-8ae77b7c967d" providerId="ADAL" clId="{DC5BA0AC-5C40-42FD-AA92-F21123A437B6}" dt="2025-10-31T09:39:30.252" v="9384" actId="1076"/>
          <ac:spMkLst>
            <pc:docMk/>
            <pc:sldMk cId="2490985952" sldId="288"/>
            <ac:spMk id="2" creationId="{AD3B36C4-F0FE-9FAA-52B7-F38032BD2A2D}"/>
          </ac:spMkLst>
        </pc:spChg>
        <pc:spChg chg="add mod">
          <ac:chgData name="Razia Begum (2217307)" userId="61d5ee7f-06c0-4f10-9d6b-8ae77b7c967d" providerId="ADAL" clId="{DC5BA0AC-5C40-42FD-AA92-F21123A437B6}" dt="2025-10-31T09:40:01.917" v="9389" actId="1076"/>
          <ac:spMkLst>
            <pc:docMk/>
            <pc:sldMk cId="2490985952" sldId="288"/>
            <ac:spMk id="4" creationId="{ABC26347-9A93-1A45-2823-737DE6D31E01}"/>
          </ac:spMkLst>
        </pc:spChg>
        <pc:spChg chg="add mod">
          <ac:chgData name="Razia Begum (2217307)" userId="61d5ee7f-06c0-4f10-9d6b-8ae77b7c967d" providerId="ADAL" clId="{DC5BA0AC-5C40-42FD-AA92-F21123A437B6}" dt="2025-10-31T09:39:50.114" v="9388" actId="1076"/>
          <ac:spMkLst>
            <pc:docMk/>
            <pc:sldMk cId="2490985952" sldId="288"/>
            <ac:spMk id="6" creationId="{B8948574-1F9F-FDE0-3A1F-50F6FC0FC6B8}"/>
          </ac:spMkLst>
        </pc:spChg>
        <pc:picChg chg="add mod">
          <ac:chgData name="Razia Begum (2217307)" userId="61d5ee7f-06c0-4f10-9d6b-8ae77b7c967d" providerId="ADAL" clId="{DC5BA0AC-5C40-42FD-AA92-F21123A437B6}" dt="2025-10-31T09:39:42.944" v="9387" actId="1076"/>
          <ac:picMkLst>
            <pc:docMk/>
            <pc:sldMk cId="2490985952" sldId="288"/>
            <ac:picMk id="5" creationId="{D01162DB-827E-983C-85AC-844C31E02FEF}"/>
          </ac:picMkLst>
        </pc:picChg>
      </pc:sldChg>
      <pc:sldChg chg="addSp delSp modSp new mod setBg delDesignElem">
        <pc:chgData name="Razia Begum (2217307)" userId="61d5ee7f-06c0-4f10-9d6b-8ae77b7c967d" providerId="ADAL" clId="{DC5BA0AC-5C40-42FD-AA92-F21123A437B6}" dt="2025-11-02T10:55:03.850" v="9659" actId="1076"/>
        <pc:sldMkLst>
          <pc:docMk/>
          <pc:sldMk cId="2230075554" sldId="289"/>
        </pc:sldMkLst>
        <pc:spChg chg="add mod">
          <ac:chgData name="Razia Begum (2217307)" userId="61d5ee7f-06c0-4f10-9d6b-8ae77b7c967d" providerId="ADAL" clId="{DC5BA0AC-5C40-42FD-AA92-F21123A437B6}" dt="2025-11-02T10:55:03.850" v="9659" actId="1076"/>
          <ac:spMkLst>
            <pc:docMk/>
            <pc:sldMk cId="2230075554" sldId="289"/>
            <ac:spMk id="4" creationId="{EAA3E3D6-31A8-023B-C953-CE7546583E81}"/>
          </ac:spMkLst>
        </pc:spChg>
        <pc:spChg chg="add mod">
          <ac:chgData name="Razia Begum (2217307)" userId="61d5ee7f-06c0-4f10-9d6b-8ae77b7c967d" providerId="ADAL" clId="{DC5BA0AC-5C40-42FD-AA92-F21123A437B6}" dt="2025-11-02T10:54:08.951" v="9627" actId="1076"/>
          <ac:spMkLst>
            <pc:docMk/>
            <pc:sldMk cId="2230075554" sldId="289"/>
            <ac:spMk id="7" creationId="{1CBA3829-6A63-FCC4-2F31-766133898BEA}"/>
          </ac:spMkLst>
        </pc:spChg>
        <pc:spChg chg="add del">
          <ac:chgData name="Razia Begum (2217307)" userId="61d5ee7f-06c0-4f10-9d6b-8ae77b7c967d" providerId="ADAL" clId="{DC5BA0AC-5C40-42FD-AA92-F21123A437B6}" dt="2025-11-01T08:11:19.952" v="9401"/>
          <ac:spMkLst>
            <pc:docMk/>
            <pc:sldMk cId="2230075554" sldId="289"/>
            <ac:spMk id="25" creationId="{04812C46-200A-4DEB-A05E-3ED6C68C2387}"/>
          </ac:spMkLst>
        </pc:spChg>
        <pc:spChg chg="add del">
          <ac:chgData name="Razia Begum (2217307)" userId="61d5ee7f-06c0-4f10-9d6b-8ae77b7c967d" providerId="ADAL" clId="{DC5BA0AC-5C40-42FD-AA92-F21123A437B6}" dt="2025-11-01T08:11:19.952" v="9401"/>
          <ac:spMkLst>
            <pc:docMk/>
            <pc:sldMk cId="2230075554" sldId="289"/>
            <ac:spMk id="27" creationId="{D1EA859B-E555-4109-94F3-6700E046E008}"/>
          </ac:spMkLst>
        </pc:spChg>
        <pc:picChg chg="add mod">
          <ac:chgData name="Razia Begum (2217307)" userId="61d5ee7f-06c0-4f10-9d6b-8ae77b7c967d" providerId="ADAL" clId="{DC5BA0AC-5C40-42FD-AA92-F21123A437B6}" dt="2025-10-27T10:38:21.555" v="2861" actId="14100"/>
          <ac:picMkLst>
            <pc:docMk/>
            <pc:sldMk cId="2230075554" sldId="289"/>
            <ac:picMk id="2" creationId="{763230A0-4F59-F9C6-6466-DC0EBF795CFA}"/>
          </ac:picMkLst>
        </pc:picChg>
      </pc:sldChg>
      <pc:sldChg chg="new del">
        <pc:chgData name="Razia Begum (2217307)" userId="61d5ee7f-06c0-4f10-9d6b-8ae77b7c967d" providerId="ADAL" clId="{DC5BA0AC-5C40-42FD-AA92-F21123A437B6}" dt="2025-10-27T10:30:40.589" v="2760" actId="680"/>
        <pc:sldMkLst>
          <pc:docMk/>
          <pc:sldMk cId="3761573637" sldId="289"/>
        </pc:sldMkLst>
      </pc:sldChg>
      <pc:sldChg chg="addSp modSp new mod">
        <pc:chgData name="Razia Begum (2217307)" userId="61d5ee7f-06c0-4f10-9d6b-8ae77b7c967d" providerId="ADAL" clId="{DC5BA0AC-5C40-42FD-AA92-F21123A437B6}" dt="2025-10-31T09:19:57.144" v="9058" actId="1076"/>
        <pc:sldMkLst>
          <pc:docMk/>
          <pc:sldMk cId="343109691" sldId="290"/>
        </pc:sldMkLst>
        <pc:spChg chg="add mod">
          <ac:chgData name="Razia Begum (2217307)" userId="61d5ee7f-06c0-4f10-9d6b-8ae77b7c967d" providerId="ADAL" clId="{DC5BA0AC-5C40-42FD-AA92-F21123A437B6}" dt="2025-10-31T09:19:57.144" v="9058" actId="1076"/>
          <ac:spMkLst>
            <pc:docMk/>
            <pc:sldMk cId="343109691" sldId="290"/>
            <ac:spMk id="3" creationId="{5D7A1248-3F03-0A2A-0367-C00542E8B29E}"/>
          </ac:spMkLst>
        </pc:spChg>
      </pc:sldChg>
      <pc:sldChg chg="addSp delSp modSp new mod">
        <pc:chgData name="Razia Begum (2217307)" userId="61d5ee7f-06c0-4f10-9d6b-8ae77b7c967d" providerId="ADAL" clId="{DC5BA0AC-5C40-42FD-AA92-F21123A437B6}" dt="2025-10-31T09:33:39.647" v="9336" actId="20577"/>
        <pc:sldMkLst>
          <pc:docMk/>
          <pc:sldMk cId="983515998" sldId="291"/>
        </pc:sldMkLst>
        <pc:spChg chg="add del mod">
          <ac:chgData name="Razia Begum (2217307)" userId="61d5ee7f-06c0-4f10-9d6b-8ae77b7c967d" providerId="ADAL" clId="{DC5BA0AC-5C40-42FD-AA92-F21123A437B6}" dt="2025-10-31T09:33:39.647" v="9336" actId="20577"/>
          <ac:spMkLst>
            <pc:docMk/>
            <pc:sldMk cId="983515998" sldId="291"/>
            <ac:spMk id="3" creationId="{17A56DFD-32B5-5CD9-FE53-05A086CD0DE7}"/>
          </ac:spMkLst>
        </pc:spChg>
      </pc:sldChg>
      <pc:sldChg chg="addSp modSp new mod">
        <pc:chgData name="Razia Begum (2217307)" userId="61d5ee7f-06c0-4f10-9d6b-8ae77b7c967d" providerId="ADAL" clId="{DC5BA0AC-5C40-42FD-AA92-F21123A437B6}" dt="2025-10-28T17:53:20.996" v="6501" actId="1076"/>
        <pc:sldMkLst>
          <pc:docMk/>
          <pc:sldMk cId="352921577" sldId="292"/>
        </pc:sldMkLst>
        <pc:spChg chg="add mod">
          <ac:chgData name="Razia Begum (2217307)" userId="61d5ee7f-06c0-4f10-9d6b-8ae77b7c967d" providerId="ADAL" clId="{DC5BA0AC-5C40-42FD-AA92-F21123A437B6}" dt="2025-10-28T17:22:42.782" v="6145" actId="1076"/>
          <ac:spMkLst>
            <pc:docMk/>
            <pc:sldMk cId="352921577" sldId="292"/>
            <ac:spMk id="2" creationId="{BFF3DE66-FFE0-42CE-6624-DBE9E55DE4B9}"/>
          </ac:spMkLst>
        </pc:spChg>
        <pc:spChg chg="add mod">
          <ac:chgData name="Razia Begum (2217307)" userId="61d5ee7f-06c0-4f10-9d6b-8ae77b7c967d" providerId="ADAL" clId="{DC5BA0AC-5C40-42FD-AA92-F21123A437B6}" dt="2025-10-28T17:53:20.996" v="6501" actId="1076"/>
          <ac:spMkLst>
            <pc:docMk/>
            <pc:sldMk cId="352921577" sldId="292"/>
            <ac:spMk id="4" creationId="{8E0AE2D2-CDBC-9BB7-2104-E7311189D429}"/>
          </ac:spMkLst>
        </pc:spChg>
        <pc:picChg chg="add mod">
          <ac:chgData name="Razia Begum (2217307)" userId="61d5ee7f-06c0-4f10-9d6b-8ae77b7c967d" providerId="ADAL" clId="{DC5BA0AC-5C40-42FD-AA92-F21123A437B6}" dt="2025-10-28T17:23:17.072" v="6149" actId="1076"/>
          <ac:picMkLst>
            <pc:docMk/>
            <pc:sldMk cId="352921577" sldId="292"/>
            <ac:picMk id="5" creationId="{CFE82210-06F4-2DC9-B278-B447F4917A25}"/>
          </ac:picMkLst>
        </pc:picChg>
      </pc:sldChg>
      <pc:sldChg chg="new del">
        <pc:chgData name="Razia Begum (2217307)" userId="61d5ee7f-06c0-4f10-9d6b-8ae77b7c967d" providerId="ADAL" clId="{DC5BA0AC-5C40-42FD-AA92-F21123A437B6}" dt="2025-10-28T14:49:47.572" v="5802" actId="47"/>
        <pc:sldMkLst>
          <pc:docMk/>
          <pc:sldMk cId="1223992041" sldId="292"/>
        </pc:sldMkLst>
      </pc:sldChg>
      <pc:sldChg chg="new del">
        <pc:chgData name="Razia Begum (2217307)" userId="61d5ee7f-06c0-4f10-9d6b-8ae77b7c967d" providerId="ADAL" clId="{DC5BA0AC-5C40-42FD-AA92-F21123A437B6}" dt="2025-10-29T13:24:36.931" v="6594" actId="47"/>
        <pc:sldMkLst>
          <pc:docMk/>
          <pc:sldMk cId="94876282" sldId="293"/>
        </pc:sldMkLst>
      </pc:sldChg>
      <pc:sldChg chg="addSp modSp new mod">
        <pc:chgData name="Razia Begum (2217307)" userId="61d5ee7f-06c0-4f10-9d6b-8ae77b7c967d" providerId="ADAL" clId="{DC5BA0AC-5C40-42FD-AA92-F21123A437B6}" dt="2025-10-30T10:02:36.856" v="7223" actId="1076"/>
        <pc:sldMkLst>
          <pc:docMk/>
          <pc:sldMk cId="2094242986" sldId="293"/>
        </pc:sldMkLst>
        <pc:spChg chg="mod">
          <ac:chgData name="Razia Begum (2217307)" userId="61d5ee7f-06c0-4f10-9d6b-8ae77b7c967d" providerId="ADAL" clId="{DC5BA0AC-5C40-42FD-AA92-F21123A437B6}" dt="2025-10-30T09:45:19.837" v="7088" actId="14100"/>
          <ac:spMkLst>
            <pc:docMk/>
            <pc:sldMk cId="2094242986" sldId="293"/>
            <ac:spMk id="2" creationId="{95D2D6A9-E76C-AA3E-39D2-9FB96F103EA4}"/>
          </ac:spMkLst>
        </pc:spChg>
        <pc:spChg chg="add mod">
          <ac:chgData name="Razia Begum (2217307)" userId="61d5ee7f-06c0-4f10-9d6b-8ae77b7c967d" providerId="ADAL" clId="{DC5BA0AC-5C40-42FD-AA92-F21123A437B6}" dt="2025-10-30T10:02:36.856" v="7223" actId="1076"/>
          <ac:spMkLst>
            <pc:docMk/>
            <pc:sldMk cId="2094242986" sldId="293"/>
            <ac:spMk id="4" creationId="{5C7592CE-CCD7-EEA2-8108-9D847A28AC71}"/>
          </ac:spMkLst>
        </pc:spChg>
      </pc:sldChg>
      <pc:sldChg chg="new del">
        <pc:chgData name="Razia Begum (2217307)" userId="61d5ee7f-06c0-4f10-9d6b-8ae77b7c967d" providerId="ADAL" clId="{DC5BA0AC-5C40-42FD-AA92-F21123A437B6}" dt="2025-10-29T13:24:41.833" v="6596" actId="47"/>
        <pc:sldMkLst>
          <pc:docMk/>
          <pc:sldMk cId="3892088729" sldId="293"/>
        </pc:sldMkLst>
      </pc:sldChg>
      <pc:sldChg chg="addSp modSp new mod">
        <pc:chgData name="Razia Begum (2217307)" userId="61d5ee7f-06c0-4f10-9d6b-8ae77b7c967d" providerId="ADAL" clId="{DC5BA0AC-5C40-42FD-AA92-F21123A437B6}" dt="2025-10-30T10:16:37.995" v="7313" actId="20577"/>
        <pc:sldMkLst>
          <pc:docMk/>
          <pc:sldMk cId="371837002" sldId="294"/>
        </pc:sldMkLst>
        <pc:spChg chg="mod">
          <ac:chgData name="Razia Begum (2217307)" userId="61d5ee7f-06c0-4f10-9d6b-8ae77b7c967d" providerId="ADAL" clId="{DC5BA0AC-5C40-42FD-AA92-F21123A437B6}" dt="2025-10-30T10:03:42.550" v="7230" actId="14100"/>
          <ac:spMkLst>
            <pc:docMk/>
            <pc:sldMk cId="371837002" sldId="294"/>
            <ac:spMk id="2" creationId="{F32D3B26-BE56-E132-0B83-4C2882E5420B}"/>
          </ac:spMkLst>
        </pc:spChg>
        <pc:spChg chg="add mod">
          <ac:chgData name="Razia Begum (2217307)" userId="61d5ee7f-06c0-4f10-9d6b-8ae77b7c967d" providerId="ADAL" clId="{DC5BA0AC-5C40-42FD-AA92-F21123A437B6}" dt="2025-10-30T10:15:59.927" v="7290" actId="1076"/>
          <ac:spMkLst>
            <pc:docMk/>
            <pc:sldMk cId="371837002" sldId="294"/>
            <ac:spMk id="4" creationId="{48760C18-91DF-6E13-B4E4-F2894B125A35}"/>
          </ac:spMkLst>
        </pc:spChg>
        <pc:spChg chg="add mod">
          <ac:chgData name="Razia Begum (2217307)" userId="61d5ee7f-06c0-4f10-9d6b-8ae77b7c967d" providerId="ADAL" clId="{DC5BA0AC-5C40-42FD-AA92-F21123A437B6}" dt="2025-10-30T10:16:37.995" v="7313" actId="20577"/>
          <ac:spMkLst>
            <pc:docMk/>
            <pc:sldMk cId="371837002" sldId="294"/>
            <ac:spMk id="6" creationId="{52089918-5B79-2902-FAB5-2089BBDCDFB4}"/>
          </ac:spMkLst>
        </pc:spChg>
        <pc:picChg chg="add mod modCrop">
          <ac:chgData name="Razia Begum (2217307)" userId="61d5ee7f-06c0-4f10-9d6b-8ae77b7c967d" providerId="ADAL" clId="{DC5BA0AC-5C40-42FD-AA92-F21123A437B6}" dt="2025-10-30T10:16:04.033" v="7291" actId="1076"/>
          <ac:picMkLst>
            <pc:docMk/>
            <pc:sldMk cId="371837002" sldId="294"/>
            <ac:picMk id="5" creationId="{4F10C42F-A62B-32F2-72E7-60D2A9507723}"/>
          </ac:picMkLst>
        </pc:picChg>
      </pc:sldChg>
      <pc:sldChg chg="addSp modSp new mod">
        <pc:chgData name="Razia Begum (2217307)" userId="61d5ee7f-06c0-4f10-9d6b-8ae77b7c967d" providerId="ADAL" clId="{DC5BA0AC-5C40-42FD-AA92-F21123A437B6}" dt="2025-11-02T10:57:15.130" v="9660" actId="20577"/>
        <pc:sldMkLst>
          <pc:docMk/>
          <pc:sldMk cId="2847688228" sldId="295"/>
        </pc:sldMkLst>
        <pc:spChg chg="mod">
          <ac:chgData name="Razia Begum (2217307)" userId="61d5ee7f-06c0-4f10-9d6b-8ae77b7c967d" providerId="ADAL" clId="{DC5BA0AC-5C40-42FD-AA92-F21123A437B6}" dt="2025-10-30T13:24:36.492" v="7378" actId="14100"/>
          <ac:spMkLst>
            <pc:docMk/>
            <pc:sldMk cId="2847688228" sldId="295"/>
            <ac:spMk id="2" creationId="{D8377FAE-94ED-D306-E639-8D5FE893F4F0}"/>
          </ac:spMkLst>
        </pc:spChg>
        <pc:spChg chg="add mod">
          <ac:chgData name="Razia Begum (2217307)" userId="61d5ee7f-06c0-4f10-9d6b-8ae77b7c967d" providerId="ADAL" clId="{DC5BA0AC-5C40-42FD-AA92-F21123A437B6}" dt="2025-11-02T10:57:15.130" v="9660" actId="20577"/>
          <ac:spMkLst>
            <pc:docMk/>
            <pc:sldMk cId="2847688228" sldId="295"/>
            <ac:spMk id="4" creationId="{0B4FC6BF-9BA2-6300-21AD-DA64FE800C65}"/>
          </ac:spMkLst>
        </pc:spChg>
      </pc:sldChg>
      <pc:sldChg chg="addSp modSp new mod">
        <pc:chgData name="Razia Begum (2217307)" userId="61d5ee7f-06c0-4f10-9d6b-8ae77b7c967d" providerId="ADAL" clId="{DC5BA0AC-5C40-42FD-AA92-F21123A437B6}" dt="2025-11-02T10:43:30.140" v="9419" actId="1076"/>
        <pc:sldMkLst>
          <pc:docMk/>
          <pc:sldMk cId="3201494577" sldId="296"/>
        </pc:sldMkLst>
        <pc:spChg chg="mod">
          <ac:chgData name="Razia Begum (2217307)" userId="61d5ee7f-06c0-4f10-9d6b-8ae77b7c967d" providerId="ADAL" clId="{DC5BA0AC-5C40-42FD-AA92-F21123A437B6}" dt="2025-10-30T13:31:09.783" v="7405" actId="14100"/>
          <ac:spMkLst>
            <pc:docMk/>
            <pc:sldMk cId="3201494577" sldId="296"/>
            <ac:spMk id="2" creationId="{F1E54133-06BE-EABE-9117-50B1D14F96AE}"/>
          </ac:spMkLst>
        </pc:spChg>
        <pc:spChg chg="add mod">
          <ac:chgData name="Razia Begum (2217307)" userId="61d5ee7f-06c0-4f10-9d6b-8ae77b7c967d" providerId="ADAL" clId="{DC5BA0AC-5C40-42FD-AA92-F21123A437B6}" dt="2025-11-02T10:43:30.140" v="9419" actId="1076"/>
          <ac:spMkLst>
            <pc:docMk/>
            <pc:sldMk cId="3201494577" sldId="296"/>
            <ac:spMk id="4" creationId="{91F30058-77E2-B468-169A-C72F444B0594}"/>
          </ac:spMkLst>
        </pc:spChg>
      </pc:sldChg>
      <pc:sldChg chg="addSp modSp new mod">
        <pc:chgData name="Razia Begum (2217307)" userId="61d5ee7f-06c0-4f10-9d6b-8ae77b7c967d" providerId="ADAL" clId="{DC5BA0AC-5C40-42FD-AA92-F21123A437B6}" dt="2025-10-30T13:54:06.697" v="7501" actId="1076"/>
        <pc:sldMkLst>
          <pc:docMk/>
          <pc:sldMk cId="3186510531" sldId="297"/>
        </pc:sldMkLst>
        <pc:spChg chg="mod">
          <ac:chgData name="Razia Begum (2217307)" userId="61d5ee7f-06c0-4f10-9d6b-8ae77b7c967d" providerId="ADAL" clId="{DC5BA0AC-5C40-42FD-AA92-F21123A437B6}" dt="2025-10-30T13:54:06.697" v="7501" actId="1076"/>
          <ac:spMkLst>
            <pc:docMk/>
            <pc:sldMk cId="3186510531" sldId="297"/>
            <ac:spMk id="2" creationId="{CAEFB1AF-C710-3347-543D-36EEDC372D25}"/>
          </ac:spMkLst>
        </pc:spChg>
        <pc:spChg chg="add mod">
          <ac:chgData name="Razia Begum (2217307)" userId="61d5ee7f-06c0-4f10-9d6b-8ae77b7c967d" providerId="ADAL" clId="{DC5BA0AC-5C40-42FD-AA92-F21123A437B6}" dt="2025-10-30T13:52:37.376" v="7494" actId="1076"/>
          <ac:spMkLst>
            <pc:docMk/>
            <pc:sldMk cId="3186510531" sldId="297"/>
            <ac:spMk id="4" creationId="{8F46F98E-4FA2-F770-5170-8FBCC912A60C}"/>
          </ac:spMkLst>
        </pc:spChg>
      </pc:sldChg>
      <pc:sldChg chg="addSp delSp modSp new mod">
        <pc:chgData name="Razia Begum (2217307)" userId="61d5ee7f-06c0-4f10-9d6b-8ae77b7c967d" providerId="ADAL" clId="{DC5BA0AC-5C40-42FD-AA92-F21123A437B6}" dt="2025-11-02T10:44:48.436" v="9434" actId="1076"/>
        <pc:sldMkLst>
          <pc:docMk/>
          <pc:sldMk cId="1566801322" sldId="298"/>
        </pc:sldMkLst>
        <pc:spChg chg="mod">
          <ac:chgData name="Razia Begum (2217307)" userId="61d5ee7f-06c0-4f10-9d6b-8ae77b7c967d" providerId="ADAL" clId="{DC5BA0AC-5C40-42FD-AA92-F21123A437B6}" dt="2025-10-30T14:00:34.735" v="7510" actId="14100"/>
          <ac:spMkLst>
            <pc:docMk/>
            <pc:sldMk cId="1566801322" sldId="298"/>
            <ac:spMk id="2" creationId="{7525FA97-C0AE-22DF-AF71-230097C19C56}"/>
          </ac:spMkLst>
        </pc:spChg>
        <pc:spChg chg="add mod">
          <ac:chgData name="Razia Begum (2217307)" userId="61d5ee7f-06c0-4f10-9d6b-8ae77b7c967d" providerId="ADAL" clId="{DC5BA0AC-5C40-42FD-AA92-F21123A437B6}" dt="2025-11-02T10:44:48.436" v="9434" actId="1076"/>
          <ac:spMkLst>
            <pc:docMk/>
            <pc:sldMk cId="1566801322" sldId="298"/>
            <ac:spMk id="6" creationId="{56B35A7D-8B01-BD2B-B2C4-2508D07810E1}"/>
          </ac:spMkLst>
        </pc:spChg>
      </pc:sldChg>
      <pc:sldChg chg="addSp modSp new del mod">
        <pc:chgData name="Razia Begum (2217307)" userId="61d5ee7f-06c0-4f10-9d6b-8ae77b7c967d" providerId="ADAL" clId="{DC5BA0AC-5C40-42FD-AA92-F21123A437B6}" dt="2025-10-30T13:56:10.978" v="7503" actId="2696"/>
        <pc:sldMkLst>
          <pc:docMk/>
          <pc:sldMk cId="3308437993" sldId="298"/>
        </pc:sldMkLst>
      </pc:sldChg>
      <pc:sldChg chg="addSp modSp new mod">
        <pc:chgData name="Razia Begum (2217307)" userId="61d5ee7f-06c0-4f10-9d6b-8ae77b7c967d" providerId="ADAL" clId="{DC5BA0AC-5C40-42FD-AA92-F21123A437B6}" dt="2025-11-02T10:58:09.977" v="9664" actId="1036"/>
        <pc:sldMkLst>
          <pc:docMk/>
          <pc:sldMk cId="3498898366" sldId="299"/>
        </pc:sldMkLst>
        <pc:spChg chg="mod">
          <ac:chgData name="Razia Begum (2217307)" userId="61d5ee7f-06c0-4f10-9d6b-8ae77b7c967d" providerId="ADAL" clId="{DC5BA0AC-5C40-42FD-AA92-F21123A437B6}" dt="2025-11-02T10:58:09.977" v="9664" actId="1036"/>
          <ac:spMkLst>
            <pc:docMk/>
            <pc:sldMk cId="3498898366" sldId="299"/>
            <ac:spMk id="2" creationId="{4F5A5186-4DFF-BB47-66FD-340C91D0E0CF}"/>
          </ac:spMkLst>
        </pc:spChg>
        <pc:spChg chg="add mod">
          <ac:chgData name="Razia Begum (2217307)" userId="61d5ee7f-06c0-4f10-9d6b-8ae77b7c967d" providerId="ADAL" clId="{DC5BA0AC-5C40-42FD-AA92-F21123A437B6}" dt="2025-11-02T10:57:54.302" v="9663" actId="5793"/>
          <ac:spMkLst>
            <pc:docMk/>
            <pc:sldMk cId="3498898366" sldId="299"/>
            <ac:spMk id="4" creationId="{BFDE9008-FC8E-0176-8330-5C141D73A47E}"/>
          </ac:spMkLst>
        </pc:spChg>
      </pc:sldChg>
      <pc:sldChg chg="addSp delSp modSp new mod">
        <pc:chgData name="Razia Begum (2217307)" userId="61d5ee7f-06c0-4f10-9d6b-8ae77b7c967d" providerId="ADAL" clId="{DC5BA0AC-5C40-42FD-AA92-F21123A437B6}" dt="2025-11-02T10:46:13.370" v="9448" actId="1076"/>
        <pc:sldMkLst>
          <pc:docMk/>
          <pc:sldMk cId="1063997972" sldId="300"/>
        </pc:sldMkLst>
        <pc:spChg chg="mod">
          <ac:chgData name="Razia Begum (2217307)" userId="61d5ee7f-06c0-4f10-9d6b-8ae77b7c967d" providerId="ADAL" clId="{DC5BA0AC-5C40-42FD-AA92-F21123A437B6}" dt="2025-10-30T14:35:35.446" v="7771" actId="14100"/>
          <ac:spMkLst>
            <pc:docMk/>
            <pc:sldMk cId="1063997972" sldId="300"/>
            <ac:spMk id="2" creationId="{02C0A474-7C98-8981-C484-51F3E8327C20}"/>
          </ac:spMkLst>
        </pc:spChg>
        <pc:spChg chg="add mod">
          <ac:chgData name="Razia Begum (2217307)" userId="61d5ee7f-06c0-4f10-9d6b-8ae77b7c967d" providerId="ADAL" clId="{DC5BA0AC-5C40-42FD-AA92-F21123A437B6}" dt="2025-11-02T10:45:59.430" v="9445" actId="20577"/>
          <ac:spMkLst>
            <pc:docMk/>
            <pc:sldMk cId="1063997972" sldId="300"/>
            <ac:spMk id="4" creationId="{A7F6E08B-1A38-6FA8-4139-A23570C4DA3D}"/>
          </ac:spMkLst>
        </pc:spChg>
        <pc:spChg chg="add del mod">
          <ac:chgData name="Razia Begum (2217307)" userId="61d5ee7f-06c0-4f10-9d6b-8ae77b7c967d" providerId="ADAL" clId="{DC5BA0AC-5C40-42FD-AA92-F21123A437B6}" dt="2025-11-02T10:46:13.370" v="9448" actId="1076"/>
          <ac:spMkLst>
            <pc:docMk/>
            <pc:sldMk cId="1063997972" sldId="300"/>
            <ac:spMk id="6" creationId="{F620EBF2-5982-EE77-0306-321DC83641DC}"/>
          </ac:spMkLst>
        </pc:spChg>
      </pc:sldChg>
      <pc:sldChg chg="addSp modSp new mod">
        <pc:chgData name="Razia Begum (2217307)" userId="61d5ee7f-06c0-4f10-9d6b-8ae77b7c967d" providerId="ADAL" clId="{DC5BA0AC-5C40-42FD-AA92-F21123A437B6}" dt="2025-11-02T10:58:31.036" v="9666" actId="20577"/>
        <pc:sldMkLst>
          <pc:docMk/>
          <pc:sldMk cId="72720233" sldId="301"/>
        </pc:sldMkLst>
        <pc:spChg chg="mod">
          <ac:chgData name="Razia Begum (2217307)" userId="61d5ee7f-06c0-4f10-9d6b-8ae77b7c967d" providerId="ADAL" clId="{DC5BA0AC-5C40-42FD-AA92-F21123A437B6}" dt="2025-10-30T14:45:24.274" v="7847" actId="14100"/>
          <ac:spMkLst>
            <pc:docMk/>
            <pc:sldMk cId="72720233" sldId="301"/>
            <ac:spMk id="2" creationId="{2D538B39-BD5B-F247-2EA1-64C4933CBF7E}"/>
          </ac:spMkLst>
        </pc:spChg>
        <pc:spChg chg="add mod">
          <ac:chgData name="Razia Begum (2217307)" userId="61d5ee7f-06c0-4f10-9d6b-8ae77b7c967d" providerId="ADAL" clId="{DC5BA0AC-5C40-42FD-AA92-F21123A437B6}" dt="2025-11-02T10:58:31.036" v="9666" actId="20577"/>
          <ac:spMkLst>
            <pc:docMk/>
            <pc:sldMk cId="72720233" sldId="301"/>
            <ac:spMk id="4" creationId="{5FC86AF9-3589-B381-9EC1-87BFAFDC3082}"/>
          </ac:spMkLst>
        </pc:spChg>
      </pc:sldChg>
      <pc:sldChg chg="addSp delSp modSp new mod">
        <pc:chgData name="Razia Begum (2217307)" userId="61d5ee7f-06c0-4f10-9d6b-8ae77b7c967d" providerId="ADAL" clId="{DC5BA0AC-5C40-42FD-AA92-F21123A437B6}" dt="2025-11-02T11:09:15.100" v="9897" actId="20577"/>
        <pc:sldMkLst>
          <pc:docMk/>
          <pc:sldMk cId="354171132" sldId="302"/>
        </pc:sldMkLst>
        <pc:spChg chg="mod">
          <ac:chgData name="Razia Begum (2217307)" userId="61d5ee7f-06c0-4f10-9d6b-8ae77b7c967d" providerId="ADAL" clId="{DC5BA0AC-5C40-42FD-AA92-F21123A437B6}" dt="2025-10-30T20:01:59.745" v="8182" actId="14100"/>
          <ac:spMkLst>
            <pc:docMk/>
            <pc:sldMk cId="354171132" sldId="302"/>
            <ac:spMk id="2" creationId="{F65F2E8A-8DA4-39D5-5227-9EA7331F725C}"/>
          </ac:spMkLst>
        </pc:spChg>
        <pc:spChg chg="add mod">
          <ac:chgData name="Razia Begum (2217307)" userId="61d5ee7f-06c0-4f10-9d6b-8ae77b7c967d" providerId="ADAL" clId="{DC5BA0AC-5C40-42FD-AA92-F21123A437B6}" dt="2025-11-02T11:09:15.100" v="9897" actId="20577"/>
          <ac:spMkLst>
            <pc:docMk/>
            <pc:sldMk cId="354171132" sldId="302"/>
            <ac:spMk id="4" creationId="{6C87684E-3E86-BB6A-8E85-79FC3718DAFE}"/>
          </ac:spMkLst>
        </pc:spChg>
      </pc:sldChg>
      <pc:sldChg chg="addSp modSp new mod">
        <pc:chgData name="Razia Begum (2217307)" userId="61d5ee7f-06c0-4f10-9d6b-8ae77b7c967d" providerId="ADAL" clId="{DC5BA0AC-5C40-42FD-AA92-F21123A437B6}" dt="2025-11-02T11:02:31.938" v="9706" actId="12"/>
        <pc:sldMkLst>
          <pc:docMk/>
          <pc:sldMk cId="3068002177" sldId="303"/>
        </pc:sldMkLst>
        <pc:spChg chg="mod">
          <ac:chgData name="Razia Begum (2217307)" userId="61d5ee7f-06c0-4f10-9d6b-8ae77b7c967d" providerId="ADAL" clId="{DC5BA0AC-5C40-42FD-AA92-F21123A437B6}" dt="2025-10-30T20:02:14.018" v="8185" actId="27636"/>
          <ac:spMkLst>
            <pc:docMk/>
            <pc:sldMk cId="3068002177" sldId="303"/>
            <ac:spMk id="2" creationId="{2FFC37A9-0BFB-7D2E-960C-AB6EB77AC2AF}"/>
          </ac:spMkLst>
        </pc:spChg>
        <pc:spChg chg="add mod">
          <ac:chgData name="Razia Begum (2217307)" userId="61d5ee7f-06c0-4f10-9d6b-8ae77b7c967d" providerId="ADAL" clId="{DC5BA0AC-5C40-42FD-AA92-F21123A437B6}" dt="2025-11-02T11:02:31.938" v="9706" actId="12"/>
          <ac:spMkLst>
            <pc:docMk/>
            <pc:sldMk cId="3068002177" sldId="303"/>
            <ac:spMk id="4" creationId="{0330A0F9-F04F-2AFC-26A0-F4C61CFD60FC}"/>
          </ac:spMkLst>
        </pc:spChg>
      </pc:sldChg>
      <pc:sldChg chg="addSp modSp new del mod">
        <pc:chgData name="Razia Begum (2217307)" userId="61d5ee7f-06c0-4f10-9d6b-8ae77b7c967d" providerId="ADAL" clId="{DC5BA0AC-5C40-42FD-AA92-F21123A437B6}" dt="2025-10-31T09:28:51.328" v="9232" actId="2696"/>
        <pc:sldMkLst>
          <pc:docMk/>
          <pc:sldMk cId="3032472510" sldId="304"/>
        </pc:sldMkLst>
      </pc:sldChg>
      <pc:sldChg chg="addSp modSp new mod">
        <pc:chgData name="Razia Begum (2217307)" userId="61d5ee7f-06c0-4f10-9d6b-8ae77b7c967d" providerId="ADAL" clId="{DC5BA0AC-5C40-42FD-AA92-F21123A437B6}" dt="2025-11-02T11:02:57.332" v="9710" actId="14100"/>
        <pc:sldMkLst>
          <pc:docMk/>
          <pc:sldMk cId="663878815" sldId="305"/>
        </pc:sldMkLst>
        <pc:spChg chg="mod">
          <ac:chgData name="Razia Begum (2217307)" userId="61d5ee7f-06c0-4f10-9d6b-8ae77b7c967d" providerId="ADAL" clId="{DC5BA0AC-5C40-42FD-AA92-F21123A437B6}" dt="2025-10-30T20:28:05.675" v="8368" actId="14100"/>
          <ac:spMkLst>
            <pc:docMk/>
            <pc:sldMk cId="663878815" sldId="305"/>
            <ac:spMk id="2" creationId="{0DC8313C-2BCF-D965-A916-0CBC23EEDFD6}"/>
          </ac:spMkLst>
        </pc:spChg>
        <pc:spChg chg="add mod">
          <ac:chgData name="Razia Begum (2217307)" userId="61d5ee7f-06c0-4f10-9d6b-8ae77b7c967d" providerId="ADAL" clId="{DC5BA0AC-5C40-42FD-AA92-F21123A437B6}" dt="2025-11-02T11:02:57.332" v="9710" actId="14100"/>
          <ac:spMkLst>
            <pc:docMk/>
            <pc:sldMk cId="663878815" sldId="305"/>
            <ac:spMk id="4" creationId="{609574B9-84E2-E423-F1D7-2BBD39402B7E}"/>
          </ac:spMkLst>
        </pc:spChg>
      </pc:sldChg>
      <pc:sldChg chg="addSp modSp new mod">
        <pc:chgData name="Razia Begum (2217307)" userId="61d5ee7f-06c0-4f10-9d6b-8ae77b7c967d" providerId="ADAL" clId="{DC5BA0AC-5C40-42FD-AA92-F21123A437B6}" dt="2025-11-02T11:03:26.612" v="9715" actId="1076"/>
        <pc:sldMkLst>
          <pc:docMk/>
          <pc:sldMk cId="3230133125" sldId="306"/>
        </pc:sldMkLst>
        <pc:spChg chg="mod">
          <ac:chgData name="Razia Begum (2217307)" userId="61d5ee7f-06c0-4f10-9d6b-8ae77b7c967d" providerId="ADAL" clId="{DC5BA0AC-5C40-42FD-AA92-F21123A437B6}" dt="2025-10-30T20:33:03.612" v="8422" actId="14100"/>
          <ac:spMkLst>
            <pc:docMk/>
            <pc:sldMk cId="3230133125" sldId="306"/>
            <ac:spMk id="2" creationId="{E6DA03FF-ACEF-C263-14B0-2CAD673FF089}"/>
          </ac:spMkLst>
        </pc:spChg>
        <pc:spChg chg="add mod">
          <ac:chgData name="Razia Begum (2217307)" userId="61d5ee7f-06c0-4f10-9d6b-8ae77b7c967d" providerId="ADAL" clId="{DC5BA0AC-5C40-42FD-AA92-F21123A437B6}" dt="2025-11-02T11:03:26.612" v="9715" actId="1076"/>
          <ac:spMkLst>
            <pc:docMk/>
            <pc:sldMk cId="3230133125" sldId="306"/>
            <ac:spMk id="4" creationId="{0360DC29-E47C-D423-E519-A0A16C45DD47}"/>
          </ac:spMkLst>
        </pc:spChg>
      </pc:sldChg>
      <pc:sldChg chg="new del">
        <pc:chgData name="Razia Begum (2217307)" userId="61d5ee7f-06c0-4f10-9d6b-8ae77b7c967d" providerId="ADAL" clId="{DC5BA0AC-5C40-42FD-AA92-F21123A437B6}" dt="2025-10-31T11:34:07.398" v="9394" actId="2696"/>
        <pc:sldMkLst>
          <pc:docMk/>
          <pc:sldMk cId="2460116774" sldId="307"/>
        </pc:sldMkLst>
      </pc:sldChg>
      <pc:sldChg chg="new del">
        <pc:chgData name="Razia Begum (2217307)" userId="61d5ee7f-06c0-4f10-9d6b-8ae77b7c967d" providerId="ADAL" clId="{DC5BA0AC-5C40-42FD-AA92-F21123A437B6}" dt="2025-11-03T11:23:37.024" v="9905" actId="680"/>
        <pc:sldMkLst>
          <pc:docMk/>
          <pc:sldMk cId="3694310626" sldId="307"/>
        </pc:sldMkLst>
      </pc:sldChg>
      <pc:sldChg chg="new del">
        <pc:chgData name="Razia Begum (2217307)" userId="61d5ee7f-06c0-4f10-9d6b-8ae77b7c967d" providerId="ADAL" clId="{DC5BA0AC-5C40-42FD-AA92-F21123A437B6}" dt="2025-10-31T11:34:11.023" v="9395" actId="2696"/>
        <pc:sldMkLst>
          <pc:docMk/>
          <pc:sldMk cId="1506825830" sldId="308"/>
        </pc:sldMkLst>
      </pc:sldChg>
      <pc:sldMasterChg chg="setBg modSldLayout">
        <pc:chgData name="Razia Begum (2217307)" userId="61d5ee7f-06c0-4f10-9d6b-8ae77b7c967d" providerId="ADAL" clId="{DC5BA0AC-5C40-42FD-AA92-F21123A437B6}" dt="2025-11-02T10:41:05.436" v="9414"/>
        <pc:sldMasterMkLst>
          <pc:docMk/>
          <pc:sldMasterMk cId="789939214" sldId="2147483648"/>
        </pc:sldMasterMkLst>
        <pc:sldLayoutChg chg="setBg">
          <pc:chgData name="Razia Begum (2217307)" userId="61d5ee7f-06c0-4f10-9d6b-8ae77b7c967d" providerId="ADAL" clId="{DC5BA0AC-5C40-42FD-AA92-F21123A437B6}" dt="2025-11-02T10:41:05.436" v="9414"/>
          <pc:sldLayoutMkLst>
            <pc:docMk/>
            <pc:sldMasterMk cId="789939214" sldId="2147483648"/>
            <pc:sldLayoutMk cId="2758119596" sldId="2147483649"/>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3102133569" sldId="2147483650"/>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3751834486" sldId="2147483651"/>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1980640252" sldId="2147483652"/>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1309008498" sldId="2147483653"/>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2819706709" sldId="2147483654"/>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3842894289" sldId="2147483655"/>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2918728018" sldId="2147483656"/>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193268082" sldId="2147483657"/>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3575055367" sldId="2147483658"/>
          </pc:sldLayoutMkLst>
        </pc:sldLayoutChg>
        <pc:sldLayoutChg chg="setBg">
          <pc:chgData name="Razia Begum (2217307)" userId="61d5ee7f-06c0-4f10-9d6b-8ae77b7c967d" providerId="ADAL" clId="{DC5BA0AC-5C40-42FD-AA92-F21123A437B6}" dt="2025-11-02T10:41:05.436" v="9414"/>
          <pc:sldLayoutMkLst>
            <pc:docMk/>
            <pc:sldMasterMk cId="789939214" sldId="2147483648"/>
            <pc:sldLayoutMk cId="377007017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8C61D-E115-4B87-8DF9-D9285FADF923}"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411534-2C9D-4791-B42D-582A957AAE46}" type="slidenum">
              <a:rPr lang="en-GB" smtClean="0"/>
              <a:t>‹#›</a:t>
            </a:fld>
            <a:endParaRPr lang="en-GB"/>
          </a:p>
        </p:txBody>
      </p:sp>
    </p:spTree>
    <p:extLst>
      <p:ext uri="{BB962C8B-B14F-4D97-AF65-F5344CB8AC3E}">
        <p14:creationId xmlns:p14="http://schemas.microsoft.com/office/powerpoint/2010/main" val="3414285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1</a:t>
            </a:fld>
            <a:endParaRPr lang="en-GB"/>
          </a:p>
        </p:txBody>
      </p:sp>
    </p:spTree>
    <p:extLst>
      <p:ext uri="{BB962C8B-B14F-4D97-AF65-F5344CB8AC3E}">
        <p14:creationId xmlns:p14="http://schemas.microsoft.com/office/powerpoint/2010/main" val="987279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2</a:t>
            </a:fld>
            <a:endParaRPr lang="en-GB"/>
          </a:p>
        </p:txBody>
      </p:sp>
    </p:spTree>
    <p:extLst>
      <p:ext uri="{BB962C8B-B14F-4D97-AF65-F5344CB8AC3E}">
        <p14:creationId xmlns:p14="http://schemas.microsoft.com/office/powerpoint/2010/main" val="2050716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8</a:t>
            </a:fld>
            <a:endParaRPr lang="en-GB"/>
          </a:p>
        </p:txBody>
      </p:sp>
    </p:spTree>
    <p:extLst>
      <p:ext uri="{BB962C8B-B14F-4D97-AF65-F5344CB8AC3E}">
        <p14:creationId xmlns:p14="http://schemas.microsoft.com/office/powerpoint/2010/main" val="3187038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9</a:t>
            </a:fld>
            <a:endParaRPr lang="en-GB"/>
          </a:p>
        </p:txBody>
      </p:sp>
    </p:spTree>
    <p:extLst>
      <p:ext uri="{BB962C8B-B14F-4D97-AF65-F5344CB8AC3E}">
        <p14:creationId xmlns:p14="http://schemas.microsoft.com/office/powerpoint/2010/main" val="3964811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18</a:t>
            </a:fld>
            <a:endParaRPr lang="en-GB"/>
          </a:p>
        </p:txBody>
      </p:sp>
    </p:spTree>
    <p:extLst>
      <p:ext uri="{BB962C8B-B14F-4D97-AF65-F5344CB8AC3E}">
        <p14:creationId xmlns:p14="http://schemas.microsoft.com/office/powerpoint/2010/main" val="1660083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19</a:t>
            </a:fld>
            <a:endParaRPr lang="en-GB"/>
          </a:p>
        </p:txBody>
      </p:sp>
    </p:spTree>
    <p:extLst>
      <p:ext uri="{BB962C8B-B14F-4D97-AF65-F5344CB8AC3E}">
        <p14:creationId xmlns:p14="http://schemas.microsoft.com/office/powerpoint/2010/main" val="39647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22</a:t>
            </a:fld>
            <a:endParaRPr lang="en-GB"/>
          </a:p>
        </p:txBody>
      </p:sp>
    </p:spTree>
    <p:extLst>
      <p:ext uri="{BB962C8B-B14F-4D97-AF65-F5344CB8AC3E}">
        <p14:creationId xmlns:p14="http://schemas.microsoft.com/office/powerpoint/2010/main" val="2040570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25</a:t>
            </a:fld>
            <a:endParaRPr lang="en-GB"/>
          </a:p>
        </p:txBody>
      </p:sp>
    </p:spTree>
    <p:extLst>
      <p:ext uri="{BB962C8B-B14F-4D97-AF65-F5344CB8AC3E}">
        <p14:creationId xmlns:p14="http://schemas.microsoft.com/office/powerpoint/2010/main" val="3706704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26</a:t>
            </a:fld>
            <a:endParaRPr lang="en-GB"/>
          </a:p>
        </p:txBody>
      </p:sp>
    </p:spTree>
    <p:extLst>
      <p:ext uri="{BB962C8B-B14F-4D97-AF65-F5344CB8AC3E}">
        <p14:creationId xmlns:p14="http://schemas.microsoft.com/office/powerpoint/2010/main" val="3556858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28</a:t>
            </a:fld>
            <a:endParaRPr lang="en-GB"/>
          </a:p>
        </p:txBody>
      </p:sp>
    </p:spTree>
    <p:extLst>
      <p:ext uri="{BB962C8B-B14F-4D97-AF65-F5344CB8AC3E}">
        <p14:creationId xmlns:p14="http://schemas.microsoft.com/office/powerpoint/2010/main" val="3375973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30</a:t>
            </a:fld>
            <a:endParaRPr lang="en-GB"/>
          </a:p>
        </p:txBody>
      </p:sp>
    </p:spTree>
    <p:extLst>
      <p:ext uri="{BB962C8B-B14F-4D97-AF65-F5344CB8AC3E}">
        <p14:creationId xmlns:p14="http://schemas.microsoft.com/office/powerpoint/2010/main" val="23697112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32</a:t>
            </a:fld>
            <a:endParaRPr lang="en-GB"/>
          </a:p>
        </p:txBody>
      </p:sp>
    </p:spTree>
    <p:extLst>
      <p:ext uri="{BB962C8B-B14F-4D97-AF65-F5344CB8AC3E}">
        <p14:creationId xmlns:p14="http://schemas.microsoft.com/office/powerpoint/2010/main" val="4094666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33</a:t>
            </a:fld>
            <a:endParaRPr lang="en-GB"/>
          </a:p>
        </p:txBody>
      </p:sp>
    </p:spTree>
    <p:extLst>
      <p:ext uri="{BB962C8B-B14F-4D97-AF65-F5344CB8AC3E}">
        <p14:creationId xmlns:p14="http://schemas.microsoft.com/office/powerpoint/2010/main" val="894682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34</a:t>
            </a:fld>
            <a:endParaRPr lang="en-GB"/>
          </a:p>
        </p:txBody>
      </p:sp>
    </p:spTree>
    <p:extLst>
      <p:ext uri="{BB962C8B-B14F-4D97-AF65-F5344CB8AC3E}">
        <p14:creationId xmlns:p14="http://schemas.microsoft.com/office/powerpoint/2010/main" val="1966828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411534-2C9D-4791-B42D-582A957AAE46}" type="slidenum">
              <a:rPr lang="en-GB" smtClean="0"/>
              <a:t>35</a:t>
            </a:fld>
            <a:endParaRPr lang="en-GB"/>
          </a:p>
        </p:txBody>
      </p:sp>
    </p:spTree>
    <p:extLst>
      <p:ext uri="{BB962C8B-B14F-4D97-AF65-F5344CB8AC3E}">
        <p14:creationId xmlns:p14="http://schemas.microsoft.com/office/powerpoint/2010/main" val="2949441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45DED-9E62-BB7A-0FCB-F88280C8E5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C8B943-9A5F-AFB7-CA1D-97659CCBDD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9CE888-5635-4B89-68BC-D96DA6666F06}"/>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86709C9C-3A4E-A3F7-390F-1740529B9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DF1E6-BE0F-CB32-434F-6BCD1D7838F5}"/>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2758119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3F387-573B-3015-DD95-F1EE06E950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85F466-C85F-2239-639A-5FA32C9BF7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CC40F9-F112-AE06-BE16-4D5CD51F65DC}"/>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C9A50F18-C657-D336-0CA2-C3FE95012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30479-AB13-F06D-6823-0C84E2A1B806}"/>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310213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D8219-2FCB-53EB-6EB6-634FEAF5E2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9CEB60-75D5-26D0-8FEF-CB127727FB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4595A5-9D52-20AF-9481-F023795D863F}"/>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164CD47A-F40E-7972-9D92-2143427EA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754E30-8175-0803-E402-5DC31BD6EAE0}"/>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3751834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C7778-F7C8-992E-31D3-D46ACAE8AA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86273-858C-546B-596E-B2E9DF5A14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F1BCBF-3233-0E16-29F2-57DCF2954C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70B1D6-1EC5-A9E0-BEFF-23DA584425CC}"/>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6" name="Footer Placeholder 5">
            <a:extLst>
              <a:ext uri="{FF2B5EF4-FFF2-40B4-BE49-F238E27FC236}">
                <a16:creationId xmlns:a16="http://schemas.microsoft.com/office/drawing/2014/main" id="{1BE92533-C5DF-07C1-F8A5-E939CB16B8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48CC67-D43D-9A1A-B0AE-D39345E76BB0}"/>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1980640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7E6CF-A005-F56E-CE63-7AFCDB36C3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8A05A1-EEC4-46D2-5ED4-55AD4F3D13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B0E364-D22E-C39B-35CC-8A08B53B45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2004B-9E8A-987C-623C-8EC85DD59B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E49B51-4C86-B98D-DF9F-94F5489A1F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609E9-5DE4-E55B-F0E4-C55D3F542B86}"/>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8" name="Footer Placeholder 7">
            <a:extLst>
              <a:ext uri="{FF2B5EF4-FFF2-40B4-BE49-F238E27FC236}">
                <a16:creationId xmlns:a16="http://schemas.microsoft.com/office/drawing/2014/main" id="{026B6534-5068-1625-844F-00DCC7975F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6B8F73-2B47-2AFD-D7A5-C88AFB77262C}"/>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1309008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E0FFE-A948-C3FF-A373-86087F8C85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6F494F-96D4-ECCD-DA5B-276A63EFC118}"/>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4" name="Footer Placeholder 3">
            <a:extLst>
              <a:ext uri="{FF2B5EF4-FFF2-40B4-BE49-F238E27FC236}">
                <a16:creationId xmlns:a16="http://schemas.microsoft.com/office/drawing/2014/main" id="{F63C4A10-D133-0AD4-B939-B0386687D3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8306E3-383A-6F42-70D6-3AF5E3A14350}"/>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2819706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8AAEFD-6D6B-EDC0-89DE-190965368FE1}"/>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3" name="Footer Placeholder 2">
            <a:extLst>
              <a:ext uri="{FF2B5EF4-FFF2-40B4-BE49-F238E27FC236}">
                <a16:creationId xmlns:a16="http://schemas.microsoft.com/office/drawing/2014/main" id="{5EA365B4-8CE5-F376-9D1D-DAF5791F93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B493E1-5284-E9F4-6DA6-5874BDEE48B5}"/>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3842894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65C46-A0A0-50F3-630A-7D624C435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B0BABE-9C49-A831-4D76-2BEACCBBB4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C75247-C79A-5D99-DBE2-774BF975B1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CEE882-F365-9EFC-9A05-D07C9B1F7C1B}"/>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6" name="Footer Placeholder 5">
            <a:extLst>
              <a:ext uri="{FF2B5EF4-FFF2-40B4-BE49-F238E27FC236}">
                <a16:creationId xmlns:a16="http://schemas.microsoft.com/office/drawing/2014/main" id="{2402F624-3536-F608-070D-ABFB1C2FE5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8DABCE-4B27-7042-42AD-89D373E13094}"/>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291872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6BEF4-2716-54EB-B2F8-2ED3B796C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AA9CA2-79E5-B05A-4128-F461E9EA94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308E0D-A40B-ADD9-26A5-1F0830DD7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25DCB7-71E3-C7F2-870D-46982DB4F539}"/>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6" name="Footer Placeholder 5">
            <a:extLst>
              <a:ext uri="{FF2B5EF4-FFF2-40B4-BE49-F238E27FC236}">
                <a16:creationId xmlns:a16="http://schemas.microsoft.com/office/drawing/2014/main" id="{59326411-34C5-FBEB-900B-57EE6EB918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5283AC-22D8-3688-CFD1-AF6740AD259D}"/>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193268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034A-6085-42C9-218E-0CEACF4DC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49940-C606-1ACD-58E1-B910CADA56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2471E-586E-54F2-B1D8-1AA67A4CEC89}"/>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19B7C382-A56C-F926-3FC8-A4CEE90310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76C75-BAAE-970A-F9A0-E9E3AF567E73}"/>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3575055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CD8613-2807-B7C9-7B80-6761216B25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186A33-F2A9-94DF-4185-04223355FE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FD2980-C562-27BB-4665-5F35C9EABF65}"/>
              </a:ext>
            </a:extLst>
          </p:cNvPr>
          <p:cNvSpPr>
            <a:spLocks noGrp="1"/>
          </p:cNvSpPr>
          <p:nvPr>
            <p:ph type="dt" sz="half" idx="10"/>
          </p:nvPr>
        </p:nvSpPr>
        <p:spPr/>
        <p:txBody>
          <a:body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5BE50838-8EDE-71A1-601A-5AA3488529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5B43B-DC3F-08AE-9CD8-F37D95311860}"/>
              </a:ext>
            </a:extLst>
          </p:cNvPr>
          <p:cNvSpPr>
            <a:spLocks noGrp="1"/>
          </p:cNvSpPr>
          <p:nvPr>
            <p:ph type="sldNum" sz="quarter" idx="12"/>
          </p:nvPr>
        </p:nvSpPr>
        <p:spPr/>
        <p:txBody>
          <a:bodyPr/>
          <a:lstStyle/>
          <a:p>
            <a:fld id="{9C6E33F4-F066-4203-BB74-4DB07CB5C5DE}" type="slidenum">
              <a:rPr lang="en-GB" smtClean="0"/>
              <a:t>‹#›</a:t>
            </a:fld>
            <a:endParaRPr lang="en-GB"/>
          </a:p>
        </p:txBody>
      </p:sp>
    </p:spTree>
    <p:extLst>
      <p:ext uri="{BB962C8B-B14F-4D97-AF65-F5344CB8AC3E}">
        <p14:creationId xmlns:p14="http://schemas.microsoft.com/office/powerpoint/2010/main" val="3770070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tx2">
                <a:lumMod val="25000"/>
                <a:lumOff val="75000"/>
              </a:schemeClr>
            </a:gs>
            <a:gs pos="83000">
              <a:schemeClr val="tx2">
                <a:lumMod val="25000"/>
                <a:lumOff val="7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4CF65D-7D49-EF46-86E7-826E31C8F6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903E27-D213-2CB1-2905-C38708E234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3FCAAA-91A9-A9B1-F345-F6138B90E7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57D113-A85F-4044-ABB2-D245E53D4572}" type="datetimeFigureOut">
              <a:rPr lang="en-GB" smtClean="0"/>
              <a:t>02/11/2025</a:t>
            </a:fld>
            <a:endParaRPr lang="en-GB"/>
          </a:p>
        </p:txBody>
      </p:sp>
      <p:sp>
        <p:nvSpPr>
          <p:cNvPr id="5" name="Footer Placeholder 4">
            <a:extLst>
              <a:ext uri="{FF2B5EF4-FFF2-40B4-BE49-F238E27FC236}">
                <a16:creationId xmlns:a16="http://schemas.microsoft.com/office/drawing/2014/main" id="{86C327F7-4534-BD70-07A9-EFB549AB3B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41CF85-98B6-62E1-269C-398AF39C60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6E33F4-F066-4203-BB74-4DB07CB5C5DE}" type="slidenum">
              <a:rPr lang="en-GB" smtClean="0"/>
              <a:t>‹#›</a:t>
            </a:fld>
            <a:endParaRPr lang="en-GB"/>
          </a:p>
        </p:txBody>
      </p:sp>
    </p:spTree>
    <p:extLst>
      <p:ext uri="{BB962C8B-B14F-4D97-AF65-F5344CB8AC3E}">
        <p14:creationId xmlns:p14="http://schemas.microsoft.com/office/powerpoint/2010/main" val="789939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www.nice.org.uk/guidance/ng28"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hyperlink" Target="https://insul.agvahealthcare.in/type-2-diabetes/" TargetMode="External"/><Relationship Id="rId13" Type="http://schemas.openxmlformats.org/officeDocument/2006/relationships/hyperlink" Target="https://www.diabetes.org.uk/about_us/news/statistics" TargetMode="External"/><Relationship Id="rId3" Type="http://schemas.openxmlformats.org/officeDocument/2006/relationships/hyperlink" Target="https://www.addmoretolives.com/what-exactly-is-type-2-diabetes-a-comprehensive-guide/" TargetMode="External"/><Relationship Id="rId7" Type="http://schemas.openxmlformats.org/officeDocument/2006/relationships/hyperlink" Target="https://doi.org/10.1002/wps.20407" TargetMode="External"/><Relationship Id="rId12" Type="http://schemas.openxmlformats.org/officeDocument/2006/relationships/hyperlink" Target="https://www.diabetes.org.uk/"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doi.org/10.1136/bmjopen-2018-024262" TargetMode="External"/><Relationship Id="rId11" Type="http://schemas.openxmlformats.org/officeDocument/2006/relationships/hyperlink" Target="https://www.diabetes.org.uk/about-diabetes/type-2-diabetes/treatments" TargetMode="External"/><Relationship Id="rId5" Type="http://schemas.openxmlformats.org/officeDocument/2006/relationships/hyperlink" Target="https://www.coalitionforpersonalisedcare.org.uk/" TargetMode="External"/><Relationship Id="rId10" Type="http://schemas.openxmlformats.org/officeDocument/2006/relationships/hyperlink" Target="https://www.gov.uk/government/publications/national-service-framework-diabetes" TargetMode="External"/><Relationship Id="rId4" Type="http://schemas.openxmlformats.org/officeDocument/2006/relationships/hyperlink" Target="https://bnf.nice.org.uk/" TargetMode="External"/><Relationship Id="rId9" Type="http://schemas.openxmlformats.org/officeDocument/2006/relationships/hyperlink" Target="https://www.desmond-project.org.uk/"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counterweight.org/blogs/articles/modifiable-and-non-modifiable-risk-factors-for-hypertension?srsltid=AfmBOop5jxZq61FtSg7IpnIYQf8NpAaoqdkO9ds5kaKnqWQyK6gvDIl" TargetMode="External"/><Relationship Id="rId13" Type="http://schemas.openxmlformats.org/officeDocument/2006/relationships/hyperlink" Target="https://idf.org/about-diabetes/diabetes-facts-figures" TargetMode="External"/><Relationship Id="rId3" Type="http://schemas.openxmlformats.org/officeDocument/2006/relationships/hyperlink" Target="https://www.diabetes.org.uk/type-2" TargetMode="External"/><Relationship Id="rId7" Type="http://schemas.openxmlformats.org/officeDocument/2006/relationships/hyperlink" Target="https://tcoyd.org/2021/10/medications-and-other-treatment-options-to-reduce-complications-from-type-2-diabetes/" TargetMode="External"/><Relationship Id="rId12" Type="http://schemas.openxmlformats.org/officeDocument/2006/relationships/hyperlink" Target="https://doi.org/10.1111/hsc.12839"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statista.com/chart/23491/share-of-adults-with-diabetes-world-region/?srsltid=AfmBOoqamqORtPdFbLOqtxvLMRw689dF_MFfjJAifwvqByjYg7t1DNL0" TargetMode="External"/><Relationship Id="rId11" Type="http://schemas.openxmlformats.org/officeDocument/2006/relationships/hyperlink" Target="https://doi.org/10.3389/fendo.2025.1538143" TargetMode="External"/><Relationship Id="rId5" Type="http://schemas.openxmlformats.org/officeDocument/2006/relationships/hyperlink" Target="https://www.ons.gov.uk/peoplepopulationandcommunity/healthandsocialcare/healthinequalities/bulletins/riskfactorsforprediabetesandundiagnosedtype2diabetesinengland/2013to2019" TargetMode="External"/><Relationship Id="rId15" Type="http://schemas.openxmlformats.org/officeDocument/2006/relationships/hyperlink" Target="https://jamanetwork.com/journals/jama/fullarticle/2835629" TargetMode="External"/><Relationship Id="rId10" Type="http://schemas.openxmlformats.org/officeDocument/2006/relationships/hyperlink" Target="https://www.gov.uk/government/statistics/diabetes-profile-update-march-2025" TargetMode="External"/><Relationship Id="rId4" Type="http://schemas.openxmlformats.org/officeDocument/2006/relationships/hyperlink" Target="https://journals.plos.org/plosone/article?id=10.1371/journal.pone.0242415" TargetMode="External"/><Relationship Id="rId9" Type="http://schemas.openxmlformats.org/officeDocument/2006/relationships/hyperlink" Target="https://www.health.com/type-2-diabetes-symptoms-11708750" TargetMode="External"/><Relationship Id="rId14" Type="http://schemas.openxmlformats.org/officeDocument/2006/relationships/hyperlink" Target="https://www.uptodate.com/contents/clinical-presentation-diagnosis-and-initial-evaluation-of-diabetes-mellitus-in-adults"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england.nhs.uk/personalisedcare/comprehensive-model" TargetMode="External"/><Relationship Id="rId13" Type="http://schemas.openxmlformats.org/officeDocument/2006/relationships/hyperlink" Target="https://www.nice.org.uk/guidance/ng56" TargetMode="External"/><Relationship Id="rId3" Type="http://schemas.openxmlformats.org/officeDocument/2006/relationships/hyperlink" Target="https://www.thelancet.com/journals/lancet/article/PIIS0140-6736%2823%2901301-6/fulltext" TargetMode="External"/><Relationship Id="rId7" Type="http://schemas.openxmlformats.org/officeDocument/2006/relationships/hyperlink" Target="https://www.england.nhs.uk/publication/universal-personalised-care-implementing-the-comprehensive-model/" TargetMode="External"/><Relationship Id="rId12" Type="http://schemas.openxmlformats.org/officeDocument/2006/relationships/hyperlink" Target="https://www.nice.org.uk/about/what-we-do/health-inequalities"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england.nhs.uk/2019/01/long-term-plan/" TargetMode="External"/><Relationship Id="rId11" Type="http://schemas.openxmlformats.org/officeDocument/2006/relationships/hyperlink" Target="https://www.nice.org.uk/guidance/ng28" TargetMode="External"/><Relationship Id="rId5" Type="http://schemas.openxmlformats.org/officeDocument/2006/relationships/hyperlink" Target="https://doi.org/10.1136/bmj.o775" TargetMode="External"/><Relationship Id="rId10" Type="http://schemas.openxmlformats.org/officeDocument/2006/relationships/hyperlink" Target="https://www.nhsinform.scot/illnesses-and-conditions/diabetes" TargetMode="External"/><Relationship Id="rId4" Type="http://schemas.openxmlformats.org/officeDocument/2006/relationships/hyperlink" Target="https://www.england.nhs.uk/london/wp-content/uploads/sites/8/2019/07/dia-consensus-type2-27092018-FINAL.pdf" TargetMode="External"/><Relationship Id="rId9" Type="http://schemas.openxmlformats.org/officeDocument/2006/relationships/hyperlink" Target="https://www.england.nhs.uk/diabetes/dpp"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doi.org/10.1136/bmj.e5452" TargetMode="External"/><Relationship Id="rId13" Type="http://schemas.openxmlformats.org/officeDocument/2006/relationships/hyperlink" Target="https://doi.org/10.1136/bmj-2022-070312" TargetMode="External"/><Relationship Id="rId3" Type="http://schemas.openxmlformats.org/officeDocument/2006/relationships/hyperlink" Target="https://www.nice.org.uk/guidance/ng28" TargetMode="External"/><Relationship Id="rId7" Type="http://schemas.openxmlformats.org/officeDocument/2006/relationships/hyperlink" Target="https://www.scie.org.uk/co-production" TargetMode="External"/><Relationship Id="rId12" Type="http://schemas.openxmlformats.org/officeDocument/2006/relationships/hyperlink" Target="https://worldpopulationreview.com/country-rankings/diabetes-rates-by-country"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rmi.edu.pk/disease/type-2-diabetes-mellitus" TargetMode="External"/><Relationship Id="rId11" Type="http://schemas.openxmlformats.org/officeDocument/2006/relationships/hyperlink" Target="https://www.who.int/news-room/fact-sheets/detail/diabetes" TargetMode="External"/><Relationship Id="rId5" Type="http://schemas.openxmlformats.org/officeDocument/2006/relationships/hyperlink" Target="https://doi.org/10.2196/21609" TargetMode="External"/><Relationship Id="rId10" Type="http://schemas.openxmlformats.org/officeDocument/2006/relationships/hyperlink" Target="https://www.cardiometabolichealth.org/economic-burden-of-diabetes-on-the-rise/" TargetMode="External"/><Relationship Id="rId4" Type="http://schemas.openxmlformats.org/officeDocument/2006/relationships/hyperlink" Target="https://www.gov.uk/government/publications/health-matters-preventing-type-2-diabetes" TargetMode="External"/><Relationship Id="rId9" Type="http://schemas.openxmlformats.org/officeDocument/2006/relationships/hyperlink" Target="https://www.york.ac.uk/ch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hand holding a wooden block with a stethoscope&#10;&#10;AI-generated content may be incorrect.">
            <a:extLst>
              <a:ext uri="{FF2B5EF4-FFF2-40B4-BE49-F238E27FC236}">
                <a16:creationId xmlns:a16="http://schemas.microsoft.com/office/drawing/2014/main" id="{763230A0-4F59-F9C6-6466-DC0EBF795CFA}"/>
              </a:ext>
            </a:extLst>
          </p:cNvPr>
          <p:cNvPicPr>
            <a:picLocks noChangeAspect="1"/>
          </p:cNvPicPr>
          <p:nvPr/>
        </p:nvPicPr>
        <p:blipFill>
          <a:blip r:embed="rId3"/>
          <a:srcRect l="5531" r="2" b="2"/>
          <a:stretch>
            <a:fillRect/>
          </a:stretch>
        </p:blipFill>
        <p:spPr>
          <a:xfrm>
            <a:off x="-3047" y="10"/>
            <a:ext cx="8970878"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AA3E3D6-31A8-023B-C953-CE7546583E81}"/>
              </a:ext>
            </a:extLst>
          </p:cNvPr>
          <p:cNvSpPr txBox="1"/>
          <p:nvPr/>
        </p:nvSpPr>
        <p:spPr>
          <a:xfrm>
            <a:off x="7826495" y="2906485"/>
            <a:ext cx="4363979" cy="3222647"/>
          </a:xfrm>
          <a:prstGeom prst="rect">
            <a:avLst/>
          </a:prstGeom>
        </p:spPr>
        <p:txBody>
          <a:bodyPr vert="horz" lIns="91440" tIns="45720" rIns="91440" bIns="45720" rtlCol="0">
            <a:normAutofit/>
          </a:bodyPr>
          <a:lstStyle/>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Student Name:  Razia Begum</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Student Number:  2217307</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Programme: MSc Public Health and Social Care in Practice</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Module</a:t>
            </a:r>
            <a:r>
              <a:rPr lang="en-US" sz="1600" dirty="0"/>
              <a:t>: </a:t>
            </a:r>
            <a:r>
              <a:rPr kumimoji="0" lang="en-US" sz="1600" b="0" i="0" u="none" strike="noStrike" cap="none" spc="0" normalizeH="0" baseline="0" noProof="0" dirty="0">
                <a:ln>
                  <a:noFill/>
                </a:ln>
                <a:effectLst/>
                <a:uLnTx/>
                <a:uFillTx/>
              </a:rPr>
              <a:t>Community Care and Management of Longer-term Conditions  </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Module code: LCHS7003</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Lecturer</a:t>
            </a:r>
            <a:r>
              <a:rPr lang="en-US" sz="1600" dirty="0"/>
              <a:t>: </a:t>
            </a:r>
            <a:r>
              <a:rPr kumimoji="0" lang="en-US" sz="1600" b="0" i="0" u="none" strike="noStrike" cap="none" spc="0" normalizeH="0" baseline="0" noProof="0" dirty="0">
                <a:ln>
                  <a:noFill/>
                </a:ln>
                <a:effectLst/>
                <a:uLnTx/>
                <a:uFillTx/>
              </a:rPr>
              <a:t>Dr Aishat </a:t>
            </a:r>
            <a:r>
              <a:rPr kumimoji="0" lang="en-US" sz="1600" b="0" i="0" u="none" strike="noStrike" cap="none" spc="0" normalizeH="0" baseline="0" noProof="0" dirty="0" err="1">
                <a:ln>
                  <a:noFill/>
                </a:ln>
                <a:effectLst/>
                <a:uLnTx/>
                <a:uFillTx/>
              </a:rPr>
              <a:t>Bakre</a:t>
            </a:r>
            <a:r>
              <a:rPr kumimoji="0" lang="en-US" sz="1600" b="0" i="0" u="none" strike="noStrike" cap="none" spc="0" normalizeH="0" baseline="0" noProof="0" dirty="0">
                <a:ln>
                  <a:noFill/>
                </a:ln>
                <a:effectLst/>
                <a:uLnTx/>
                <a:uFillTx/>
              </a:rPr>
              <a:t>	</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Assignment Title</a:t>
            </a:r>
            <a:r>
              <a:rPr lang="en-US" sz="1600" dirty="0"/>
              <a:t>: </a:t>
            </a:r>
            <a:r>
              <a:rPr kumimoji="0" lang="en-US" sz="1600" b="0" i="0" u="none" strike="noStrike" cap="none" spc="0" normalizeH="0" baseline="0" noProof="0" dirty="0">
                <a:ln>
                  <a:noFill/>
                </a:ln>
                <a:effectLst/>
                <a:uLnTx/>
                <a:uFillTx/>
              </a:rPr>
              <a:t>Component 2 Individual Presentation	</a:t>
            </a:r>
          </a:p>
          <a:p>
            <a:pPr marR="0" lvl="0" fontAlgn="auto">
              <a:lnSpc>
                <a:spcPct val="110000"/>
              </a:lnSpc>
              <a:spcBef>
                <a:spcPts val="0"/>
              </a:spcBef>
              <a:spcAft>
                <a:spcPts val="0"/>
              </a:spcAft>
              <a:buClrTx/>
              <a:buSzTx/>
              <a:tabLst/>
              <a:defRPr/>
            </a:pPr>
            <a:r>
              <a:rPr kumimoji="0" lang="en-US" sz="1600" b="0" i="0" u="none" strike="noStrike" cap="none" spc="0" normalizeH="0" baseline="0" noProof="0" dirty="0">
                <a:ln>
                  <a:noFill/>
                </a:ln>
                <a:effectLst/>
                <a:uLnTx/>
                <a:uFillTx/>
              </a:rPr>
              <a:t>Date:  04-11-2025</a:t>
            </a:r>
          </a:p>
          <a:p>
            <a:pPr indent="-228600">
              <a:lnSpc>
                <a:spcPct val="90000"/>
              </a:lnSpc>
              <a:spcAft>
                <a:spcPts val="600"/>
              </a:spcAft>
              <a:buFont typeface="Arial" panose="020B0604020202020204" pitchFamily="34" charset="0"/>
              <a:buChar char="•"/>
            </a:pPr>
            <a:endParaRPr lang="en-US" sz="1400" dirty="0"/>
          </a:p>
        </p:txBody>
      </p:sp>
      <p:sp>
        <p:nvSpPr>
          <p:cNvPr id="7" name="TextBox 6">
            <a:extLst>
              <a:ext uri="{FF2B5EF4-FFF2-40B4-BE49-F238E27FC236}">
                <a16:creationId xmlns:a16="http://schemas.microsoft.com/office/drawing/2014/main" id="{1CBA3829-6A63-FCC4-2F31-766133898BEA}"/>
              </a:ext>
            </a:extLst>
          </p:cNvPr>
          <p:cNvSpPr txBox="1"/>
          <p:nvPr/>
        </p:nvSpPr>
        <p:spPr>
          <a:xfrm>
            <a:off x="210820" y="6316911"/>
            <a:ext cx="1471878" cy="369332"/>
          </a:xfrm>
          <a:prstGeom prst="rect">
            <a:avLst/>
          </a:prstGeom>
          <a:noFill/>
        </p:spPr>
        <p:txBody>
          <a:bodyPr wrap="none" rtlCol="0">
            <a:spAutoFit/>
          </a:bodyPr>
          <a:lstStyle/>
          <a:p>
            <a:r>
              <a:rPr lang="en-GB" dirty="0"/>
              <a:t>(</a:t>
            </a:r>
            <a:r>
              <a:rPr lang="en-GB" sz="1600" dirty="0">
                <a:latin typeface="Arial" panose="020B0604020202020204" pitchFamily="34" charset="0"/>
                <a:cs typeface="Arial" panose="020B0604020202020204" pitchFamily="34" charset="0"/>
              </a:rPr>
              <a:t>Admin, 2024)</a:t>
            </a:r>
          </a:p>
        </p:txBody>
      </p:sp>
    </p:spTree>
    <p:extLst>
      <p:ext uri="{BB962C8B-B14F-4D97-AF65-F5344CB8AC3E}">
        <p14:creationId xmlns:p14="http://schemas.microsoft.com/office/powerpoint/2010/main" val="2230075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2081-456A-8BA8-4DF0-566AABC34C61}"/>
              </a:ext>
            </a:extLst>
          </p:cNvPr>
          <p:cNvSpPr>
            <a:spLocks noGrp="1"/>
          </p:cNvSpPr>
          <p:nvPr>
            <p:ph type="title"/>
          </p:nvPr>
        </p:nvSpPr>
        <p:spPr>
          <a:xfrm>
            <a:off x="522317" y="298624"/>
            <a:ext cx="7559180" cy="708666"/>
          </a:xfrm>
        </p:spPr>
        <p:txBody>
          <a:bodyPr>
            <a:normAutofit fontScale="90000"/>
          </a:bodyPr>
          <a:lstStyle/>
          <a:p>
            <a:br>
              <a:rPr lang="en-US" sz="2800" b="1" dirty="0"/>
            </a:br>
            <a:r>
              <a:rPr lang="en-US" sz="3100" b="1" dirty="0">
                <a:latin typeface="Arial" panose="020B0604020202020204" pitchFamily="34" charset="0"/>
                <a:cs typeface="Arial" panose="020B0604020202020204" pitchFamily="34" charset="0"/>
              </a:rPr>
              <a:t>Definition and Overview of Type 2 Diabetes</a:t>
            </a:r>
            <a:br>
              <a:rPr lang="en-US" dirty="0"/>
            </a:br>
            <a:endParaRPr lang="en-GB" dirty="0"/>
          </a:p>
        </p:txBody>
      </p:sp>
      <p:sp>
        <p:nvSpPr>
          <p:cNvPr id="4" name="TextBox 3">
            <a:extLst>
              <a:ext uri="{FF2B5EF4-FFF2-40B4-BE49-F238E27FC236}">
                <a16:creationId xmlns:a16="http://schemas.microsoft.com/office/drawing/2014/main" id="{8EBD0D24-5A61-E082-1AFB-67B6CCBC241B}"/>
              </a:ext>
            </a:extLst>
          </p:cNvPr>
          <p:cNvSpPr txBox="1"/>
          <p:nvPr/>
        </p:nvSpPr>
        <p:spPr>
          <a:xfrm>
            <a:off x="268448" y="1502562"/>
            <a:ext cx="6157519" cy="4524315"/>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presentation is tailored for primary care nurses and diabetes screening nurses, who play a key role in diagnosing, assessing, treating, and managing patients with Type 2 diabetes in the UK.</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Diabetes is a chronic disease that occurs either when the pancreas does not produce enough insulin or when the body cannot effectively use the insulin it produce.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leads to hyperglycaemia, which over time damages blood vessels and organs such as the heart, kidneys, eyes, and nerves.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Often asymptomatic in early stages; may remain undiagnosed for years. Because symptoms develop slowly, many individuals are only diagnosed after complications arise.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Type 2 Diabetes</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is often linked to lifestyle and can be preventable.</a:t>
            </a:r>
            <a:endParaRPr lang="en-US" dirty="0"/>
          </a:p>
        </p:txBody>
      </p:sp>
      <p:pic>
        <p:nvPicPr>
          <p:cNvPr id="6" name="Picture 5">
            <a:extLst>
              <a:ext uri="{FF2B5EF4-FFF2-40B4-BE49-F238E27FC236}">
                <a16:creationId xmlns:a16="http://schemas.microsoft.com/office/drawing/2014/main" id="{06B2C1BA-2EDF-1DF7-D816-B4BD23FCB4D5}"/>
              </a:ext>
            </a:extLst>
          </p:cNvPr>
          <p:cNvPicPr>
            <a:picLocks noChangeAspect="1"/>
          </p:cNvPicPr>
          <p:nvPr/>
        </p:nvPicPr>
        <p:blipFill>
          <a:blip r:embed="rId3"/>
          <a:stretch>
            <a:fillRect/>
          </a:stretch>
        </p:blipFill>
        <p:spPr>
          <a:xfrm>
            <a:off x="7038975" y="1263508"/>
            <a:ext cx="5153025" cy="4093660"/>
          </a:xfrm>
          <a:prstGeom prst="rect">
            <a:avLst/>
          </a:prstGeom>
        </p:spPr>
      </p:pic>
      <p:sp>
        <p:nvSpPr>
          <p:cNvPr id="7" name="TextBox 6">
            <a:extLst>
              <a:ext uri="{FF2B5EF4-FFF2-40B4-BE49-F238E27FC236}">
                <a16:creationId xmlns:a16="http://schemas.microsoft.com/office/drawing/2014/main" id="{498D487F-CBF7-A008-BFA5-69C391CA0847}"/>
              </a:ext>
            </a:extLst>
          </p:cNvPr>
          <p:cNvSpPr txBox="1"/>
          <p:nvPr/>
        </p:nvSpPr>
        <p:spPr>
          <a:xfrm>
            <a:off x="8397380" y="5686413"/>
            <a:ext cx="3659015" cy="923330"/>
          </a:xfrm>
          <a:prstGeom prst="rect">
            <a:avLst/>
          </a:prstGeom>
          <a:noFill/>
        </p:spPr>
        <p:txBody>
          <a:bodyPr wrap="none" rtlCol="0">
            <a:spAutoFit/>
          </a:bodyPr>
          <a:lstStyle/>
          <a:p>
            <a:r>
              <a:rPr lang="en-GB" dirty="0"/>
              <a:t>(</a:t>
            </a:r>
            <a:r>
              <a:rPr lang="en-GB" dirty="0">
                <a:latin typeface="Arial" panose="020B0604020202020204" pitchFamily="34" charset="0"/>
                <a:cs typeface="Arial" panose="020B0604020202020204" pitchFamily="34" charset="0"/>
              </a:rPr>
              <a:t>World Health Organization, 2024;</a:t>
            </a:r>
          </a:p>
          <a:p>
            <a:r>
              <a:rPr lang="en-GB" dirty="0">
                <a:latin typeface="Arial" panose="020B0604020202020204" pitchFamily="34" charset="0"/>
                <a:cs typeface="Arial" panose="020B0604020202020204" pitchFamily="34" charset="0"/>
              </a:rPr>
              <a:t>National Health Service, 2025;</a:t>
            </a:r>
          </a:p>
          <a:p>
            <a:r>
              <a:rPr lang="en-GB" dirty="0">
                <a:latin typeface="Arial" panose="020B0604020202020204" pitchFamily="34" charset="0"/>
                <a:cs typeface="Arial" panose="020B0604020202020204" pitchFamily="34" charset="0"/>
              </a:rPr>
              <a:t>Rehman Medical Institute, 2025</a:t>
            </a:r>
            <a:r>
              <a:rPr lang="en-GB" dirty="0"/>
              <a:t>)</a:t>
            </a:r>
          </a:p>
        </p:txBody>
      </p:sp>
    </p:spTree>
    <p:extLst>
      <p:ext uri="{BB962C8B-B14F-4D97-AF65-F5344CB8AC3E}">
        <p14:creationId xmlns:p14="http://schemas.microsoft.com/office/powerpoint/2010/main" val="292804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5161-73DA-CD5A-D62A-FED65C23F1D9}"/>
              </a:ext>
            </a:extLst>
          </p:cNvPr>
          <p:cNvSpPr>
            <a:spLocks noGrp="1"/>
          </p:cNvSpPr>
          <p:nvPr>
            <p:ph type="title"/>
          </p:nvPr>
        </p:nvSpPr>
        <p:spPr>
          <a:xfrm>
            <a:off x="469084" y="264457"/>
            <a:ext cx="5772325" cy="733833"/>
          </a:xfrm>
        </p:spPr>
        <p:txBody>
          <a:bodyPr>
            <a:normAutofit fontScale="90000"/>
          </a:bodyPr>
          <a:lstStyle/>
          <a:p>
            <a:br>
              <a:rPr lang="en-US" sz="2800" b="1" dirty="0"/>
            </a:br>
            <a:br>
              <a:rPr lang="en-US" sz="2800" b="1" dirty="0"/>
            </a:br>
            <a:r>
              <a:rPr lang="en-US" sz="3100" b="1" dirty="0">
                <a:latin typeface="Arial" panose="020B0604020202020204" pitchFamily="34" charset="0"/>
                <a:cs typeface="Arial" panose="020B0604020202020204" pitchFamily="34" charset="0"/>
              </a:rPr>
              <a:t>Common Symptoms of Type 2 Diabetes</a:t>
            </a:r>
            <a:br>
              <a:rPr lang="en-US" dirty="0"/>
            </a:br>
            <a:endParaRPr lang="en-GB" dirty="0"/>
          </a:p>
        </p:txBody>
      </p:sp>
      <p:sp>
        <p:nvSpPr>
          <p:cNvPr id="4" name="TextBox 3">
            <a:extLst>
              <a:ext uri="{FF2B5EF4-FFF2-40B4-BE49-F238E27FC236}">
                <a16:creationId xmlns:a16="http://schemas.microsoft.com/office/drawing/2014/main" id="{7EA8A8D8-0F63-5687-F520-CD4E47C72152}"/>
              </a:ext>
            </a:extLst>
          </p:cNvPr>
          <p:cNvSpPr txBox="1"/>
          <p:nvPr/>
        </p:nvSpPr>
        <p:spPr>
          <a:xfrm>
            <a:off x="202900" y="1466683"/>
            <a:ext cx="6716989" cy="4524315"/>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Fatigue</a:t>
            </a:r>
            <a:r>
              <a:rPr lang="en-US" dirty="0">
                <a:latin typeface="Arial" panose="020B0604020202020204" pitchFamily="34" charset="0"/>
                <a:cs typeface="Arial" panose="020B0604020202020204" pitchFamily="34" charset="0"/>
              </a:rPr>
              <a:t>  High blood glucose levels prevent cells from efficiently using glucose for energy, leading to persistent tiredness.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Polyuria (frequent urination)</a:t>
            </a:r>
            <a:r>
              <a:rPr lang="en-US" dirty="0">
                <a:latin typeface="Arial" panose="020B0604020202020204" pitchFamily="34" charset="0"/>
                <a:cs typeface="Arial" panose="020B0604020202020204" pitchFamily="34" charset="0"/>
              </a:rPr>
              <a:t>  Excess glucose in the blood is excreted through urine, drawing water with it and increasing urination frequency.</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Polydipsia (increased thirst)</a:t>
            </a:r>
            <a:r>
              <a:rPr lang="en-US" dirty="0">
                <a:latin typeface="Arial" panose="020B0604020202020204" pitchFamily="34" charset="0"/>
                <a:cs typeface="Arial" panose="020B0604020202020204" pitchFamily="34" charset="0"/>
              </a:rPr>
              <a:t>  Frequent urination causes dehydration, triggering the brain’s thirst response.</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Blurred vision</a:t>
            </a:r>
            <a:r>
              <a:rPr lang="en-US" dirty="0">
                <a:latin typeface="Arial" panose="020B0604020202020204" pitchFamily="34" charset="0"/>
                <a:cs typeface="Arial" panose="020B0604020202020204" pitchFamily="34" charset="0"/>
              </a:rPr>
              <a:t>  Fluctuating blood sugar levels can cause the lens of the eye to swell, affecting focus and clarity.</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Slow wound healing</a:t>
            </a:r>
            <a:r>
              <a:rPr lang="en-US" dirty="0">
                <a:latin typeface="Arial" panose="020B0604020202020204" pitchFamily="34" charset="0"/>
                <a:cs typeface="Arial" panose="020B0604020202020204" pitchFamily="34" charset="0"/>
              </a:rPr>
              <a:t>  High glucose impairs immune function and blood flow, delaying tissue repair and increasing infection risk.</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Recurrent infections</a:t>
            </a:r>
            <a:r>
              <a:rPr lang="en-US" dirty="0">
                <a:latin typeface="Arial" panose="020B0604020202020204" pitchFamily="34" charset="0"/>
                <a:cs typeface="Arial" panose="020B0604020202020204" pitchFamily="34" charset="0"/>
              </a:rPr>
              <a:t>  Elevated glucose creates an ideal environment for bacterial and fungal growth, especially in the urinary tract and skin. </a:t>
            </a:r>
          </a:p>
        </p:txBody>
      </p:sp>
      <p:sp>
        <p:nvSpPr>
          <p:cNvPr id="6" name="TextBox 5">
            <a:extLst>
              <a:ext uri="{FF2B5EF4-FFF2-40B4-BE49-F238E27FC236}">
                <a16:creationId xmlns:a16="http://schemas.microsoft.com/office/drawing/2014/main" id="{67B10770-F645-5936-8F22-B7C04876E5EC}"/>
              </a:ext>
            </a:extLst>
          </p:cNvPr>
          <p:cNvSpPr txBox="1"/>
          <p:nvPr/>
        </p:nvSpPr>
        <p:spPr>
          <a:xfrm>
            <a:off x="7018590" y="5751371"/>
            <a:ext cx="4850933" cy="646331"/>
          </a:xfrm>
          <a:prstGeom prst="rect">
            <a:avLst/>
          </a:prstGeom>
          <a:noFill/>
        </p:spPr>
        <p:txBody>
          <a:bodyPr wrap="square">
            <a:spAutoFit/>
          </a:bodyPr>
          <a:lstStyle/>
          <a:p>
            <a:r>
              <a:rPr lang="nl-NL" sz="1600" dirty="0">
                <a:latin typeface="Arial" panose="020B0604020202020204" pitchFamily="34" charset="0"/>
                <a:cs typeface="Arial" panose="020B0604020202020204" pitchFamily="34" charset="0"/>
              </a:rPr>
              <a:t>(</a:t>
            </a:r>
            <a:r>
              <a:rPr lang="nl-NL" dirty="0">
                <a:latin typeface="Arial" panose="020B0604020202020204" pitchFamily="34" charset="0"/>
                <a:cs typeface="Arial" panose="020B0604020202020204" pitchFamily="34" charset="0"/>
              </a:rPr>
              <a:t>Yang et al., 2022); NHS, 2025; Diabetes UK, 2025;Gordon, 2025</a:t>
            </a:r>
            <a:r>
              <a:rPr lang="nl-NL"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C19644F-634C-16FE-0659-B3F39C8ABD8A}"/>
              </a:ext>
            </a:extLst>
          </p:cNvPr>
          <p:cNvPicPr>
            <a:picLocks noChangeAspect="1"/>
          </p:cNvPicPr>
          <p:nvPr/>
        </p:nvPicPr>
        <p:blipFill>
          <a:blip r:embed="rId2"/>
          <a:stretch>
            <a:fillRect/>
          </a:stretch>
        </p:blipFill>
        <p:spPr>
          <a:xfrm>
            <a:off x="7111436" y="778705"/>
            <a:ext cx="4665240" cy="4728398"/>
          </a:xfrm>
          <a:prstGeom prst="rect">
            <a:avLst/>
          </a:prstGeom>
        </p:spPr>
      </p:pic>
    </p:spTree>
    <p:extLst>
      <p:ext uri="{BB962C8B-B14F-4D97-AF65-F5344CB8AC3E}">
        <p14:creationId xmlns:p14="http://schemas.microsoft.com/office/powerpoint/2010/main" val="3563981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2A4BD-48B5-87D9-33E7-39EB8862CDE6}"/>
              </a:ext>
            </a:extLst>
          </p:cNvPr>
          <p:cNvSpPr>
            <a:spLocks noGrp="1"/>
          </p:cNvSpPr>
          <p:nvPr>
            <p:ph type="title"/>
          </p:nvPr>
        </p:nvSpPr>
        <p:spPr>
          <a:xfrm>
            <a:off x="755073" y="365126"/>
            <a:ext cx="5542968" cy="761648"/>
          </a:xfrm>
        </p:spPr>
        <p:txBody>
          <a:bodyPr>
            <a:normAutofit fontScale="90000"/>
          </a:bodyPr>
          <a:lstStyle/>
          <a:p>
            <a:br>
              <a:rPr lang="en-GB" sz="2800" dirty="0"/>
            </a:br>
            <a:br>
              <a:rPr lang="en-GB" sz="2800" dirty="0"/>
            </a:br>
            <a:r>
              <a:rPr lang="en-GB" sz="3100" b="1" dirty="0">
                <a:latin typeface="Arial" panose="020B0604020202020204" pitchFamily="34" charset="0"/>
                <a:cs typeface="Arial" panose="020B0604020202020204" pitchFamily="34" charset="0"/>
              </a:rPr>
              <a:t>Aetiology – Modifiable Risk Factors for Type 2 Diabetes</a:t>
            </a:r>
            <a:br>
              <a:rPr lang="en-GB" dirty="0"/>
            </a:br>
            <a:endParaRPr lang="en-GB" dirty="0"/>
          </a:p>
        </p:txBody>
      </p:sp>
      <p:sp>
        <p:nvSpPr>
          <p:cNvPr id="4" name="TextBox 3">
            <a:extLst>
              <a:ext uri="{FF2B5EF4-FFF2-40B4-BE49-F238E27FC236}">
                <a16:creationId xmlns:a16="http://schemas.microsoft.com/office/drawing/2014/main" id="{CA64F40F-BAFC-70F1-A982-8052AFAB124E}"/>
              </a:ext>
            </a:extLst>
          </p:cNvPr>
          <p:cNvSpPr txBox="1"/>
          <p:nvPr/>
        </p:nvSpPr>
        <p:spPr>
          <a:xfrm>
            <a:off x="553031" y="1417739"/>
            <a:ext cx="5828137" cy="4801314"/>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Obesity, especially central adiposity</a:t>
            </a:r>
            <a:r>
              <a:rPr lang="en-US" dirty="0">
                <a:latin typeface="Arial" panose="020B0604020202020204" pitchFamily="34" charset="0"/>
                <a:cs typeface="Arial" panose="020B0604020202020204" pitchFamily="34" charset="0"/>
              </a:rPr>
              <a:t>  Excess abdominal fat increases insulin resistance by releasing hormones that interfere with insulin action.</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Sedentary behaviour</a:t>
            </a:r>
            <a:r>
              <a:rPr lang="en-US" dirty="0">
                <a:latin typeface="Arial" panose="020B0604020202020204" pitchFamily="34" charset="0"/>
                <a:cs typeface="Arial" panose="020B0604020202020204" pitchFamily="34" charset="0"/>
              </a:rPr>
              <a:t>  Physical inactivity reduces insulin sensitivity and contributes to weight gain, both of which elevate diabetes risk.</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Poor dietary habits </a:t>
            </a:r>
            <a:r>
              <a:rPr lang="en-US" dirty="0">
                <a:latin typeface="Arial" panose="020B0604020202020204" pitchFamily="34" charset="0"/>
                <a:cs typeface="Arial" panose="020B0604020202020204" pitchFamily="34" charset="0"/>
              </a:rPr>
              <a:t>(high sugar and fat intake)  Diets rich in processed foods and sugary drinks spike blood glucose and promote fat accumulation.</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Smoking and alcohol use</a:t>
            </a:r>
            <a:r>
              <a:rPr lang="en-US" dirty="0">
                <a:latin typeface="Arial" panose="020B0604020202020204" pitchFamily="34" charset="0"/>
                <a:cs typeface="Arial" panose="020B0604020202020204" pitchFamily="34" charset="0"/>
              </a:rPr>
              <a:t> Smoking increases inflammation and insulin resistance, while excessive alcohol can impair liver function and glucose regulation.</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Socioeconomic factors</a:t>
            </a:r>
            <a:r>
              <a:rPr lang="en-US" dirty="0">
                <a:latin typeface="Arial" panose="020B0604020202020204" pitchFamily="34" charset="0"/>
                <a:cs typeface="Arial" panose="020B0604020202020204" pitchFamily="34" charset="0"/>
              </a:rPr>
              <a:t>  Limited access to healthy food, healthcare, and education in lower-income groups increases vulnerability to poor lifestyle choices and delayed diagnosis.</a:t>
            </a:r>
          </a:p>
        </p:txBody>
      </p:sp>
      <p:pic>
        <p:nvPicPr>
          <p:cNvPr id="7" name="Picture 6">
            <a:extLst>
              <a:ext uri="{FF2B5EF4-FFF2-40B4-BE49-F238E27FC236}">
                <a16:creationId xmlns:a16="http://schemas.microsoft.com/office/drawing/2014/main" id="{AB385293-5CF2-0E97-D54F-56946880F569}"/>
              </a:ext>
            </a:extLst>
          </p:cNvPr>
          <p:cNvPicPr>
            <a:picLocks noChangeAspect="1"/>
          </p:cNvPicPr>
          <p:nvPr/>
        </p:nvPicPr>
        <p:blipFill>
          <a:blip r:embed="rId2"/>
          <a:stretch>
            <a:fillRect/>
          </a:stretch>
        </p:blipFill>
        <p:spPr>
          <a:xfrm>
            <a:off x="7066969" y="1012348"/>
            <a:ext cx="4572000" cy="4572000"/>
          </a:xfrm>
          <a:prstGeom prst="rect">
            <a:avLst/>
          </a:prstGeom>
        </p:spPr>
      </p:pic>
      <p:sp>
        <p:nvSpPr>
          <p:cNvPr id="8" name="TextBox 7">
            <a:extLst>
              <a:ext uri="{FF2B5EF4-FFF2-40B4-BE49-F238E27FC236}">
                <a16:creationId xmlns:a16="http://schemas.microsoft.com/office/drawing/2014/main" id="{D8325C15-8DE3-0BD0-C17A-36BDA3D70740}"/>
              </a:ext>
            </a:extLst>
          </p:cNvPr>
          <p:cNvSpPr txBox="1"/>
          <p:nvPr/>
        </p:nvSpPr>
        <p:spPr>
          <a:xfrm>
            <a:off x="8072345" y="6058432"/>
            <a:ext cx="3717684" cy="369332"/>
          </a:xfrm>
          <a:prstGeom prst="rect">
            <a:avLst/>
          </a:prstGeom>
          <a:noFill/>
        </p:spPr>
        <p:txBody>
          <a:bodyPr wrap="none" rtlCol="0">
            <a:spAutoFit/>
          </a:bodyPr>
          <a:lstStyle/>
          <a:p>
            <a:r>
              <a:rPr lang="en-GB" dirty="0"/>
              <a:t>(</a:t>
            </a:r>
            <a:r>
              <a:rPr lang="en-GB" dirty="0" err="1">
                <a:latin typeface="Arial" panose="020B0604020202020204" pitchFamily="34" charset="0"/>
                <a:cs typeface="Arial" panose="020B0604020202020204" pitchFamily="34" charset="0"/>
              </a:rPr>
              <a:t>Stringhini</a:t>
            </a:r>
            <a:r>
              <a:rPr lang="en-GB" dirty="0">
                <a:latin typeface="Arial" panose="020B0604020202020204" pitchFamily="34" charset="0"/>
                <a:cs typeface="Arial" panose="020B0604020202020204" pitchFamily="34" charset="0"/>
              </a:rPr>
              <a:t> et al., 2012; Giles,2021</a:t>
            </a:r>
            <a:r>
              <a:rPr lang="en-GB" dirty="0"/>
              <a:t>)</a:t>
            </a:r>
          </a:p>
        </p:txBody>
      </p:sp>
    </p:spTree>
    <p:extLst>
      <p:ext uri="{BB962C8B-B14F-4D97-AF65-F5344CB8AC3E}">
        <p14:creationId xmlns:p14="http://schemas.microsoft.com/office/powerpoint/2010/main" val="720739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93B1-247C-CDFC-8B60-BC67C01DA307}"/>
              </a:ext>
            </a:extLst>
          </p:cNvPr>
          <p:cNvSpPr>
            <a:spLocks noGrp="1"/>
          </p:cNvSpPr>
          <p:nvPr>
            <p:ph type="title"/>
          </p:nvPr>
        </p:nvSpPr>
        <p:spPr>
          <a:xfrm>
            <a:off x="838200" y="365126"/>
            <a:ext cx="6401499" cy="809334"/>
          </a:xfrm>
        </p:spPr>
        <p:txBody>
          <a:bodyPr>
            <a:normAutofit fontScale="90000"/>
          </a:bodyPr>
          <a:lstStyle/>
          <a:p>
            <a:br>
              <a:rPr lang="en-US" dirty="0"/>
            </a:br>
            <a:r>
              <a:rPr lang="en-US" sz="3100" b="1" dirty="0">
                <a:latin typeface="Arial" panose="020B0604020202020204" pitchFamily="34" charset="0"/>
                <a:cs typeface="Arial" panose="020B0604020202020204" pitchFamily="34" charset="0"/>
              </a:rPr>
              <a:t>Aetiology – Non-Modifiable Risk Factors of Type 2 Diabetes</a:t>
            </a:r>
            <a:br>
              <a:rPr lang="en-US" dirty="0"/>
            </a:br>
            <a:endParaRPr lang="en-GB" dirty="0"/>
          </a:p>
        </p:txBody>
      </p:sp>
      <p:sp>
        <p:nvSpPr>
          <p:cNvPr id="4" name="TextBox 3">
            <a:extLst>
              <a:ext uri="{FF2B5EF4-FFF2-40B4-BE49-F238E27FC236}">
                <a16:creationId xmlns:a16="http://schemas.microsoft.com/office/drawing/2014/main" id="{FD5600A0-06A0-3225-58D0-83380D6B2772}"/>
              </a:ext>
            </a:extLst>
          </p:cNvPr>
          <p:cNvSpPr txBox="1"/>
          <p:nvPr/>
        </p:nvSpPr>
        <p:spPr>
          <a:xfrm>
            <a:off x="708318" y="1985807"/>
            <a:ext cx="6097384" cy="3139321"/>
          </a:xfrm>
          <a:prstGeom prst="rect">
            <a:avLst/>
          </a:prstGeom>
          <a:noFill/>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Age (45 years) Risk increases with age due to declining beta-cell function.</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Family history of diabetes  </a:t>
            </a:r>
            <a:r>
              <a:rPr lang="en-US" dirty="0">
                <a:latin typeface="Arial" panose="020B0604020202020204" pitchFamily="34" charset="0"/>
                <a:cs typeface="Arial" panose="020B0604020202020204" pitchFamily="34" charset="0"/>
              </a:rPr>
              <a:t>Genetic predisposition significantly raises risk .</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Ethnicity</a:t>
            </a:r>
            <a:r>
              <a:rPr lang="en-US" dirty="0">
                <a:latin typeface="Arial" panose="020B0604020202020204" pitchFamily="34" charset="0"/>
                <a:cs typeface="Arial" panose="020B0604020202020204" pitchFamily="34" charset="0"/>
              </a:rPr>
              <a:t> (South Asian, Black, and Chinese groups)  Higher prevalence due to genetic and metabolic factors.</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History of gestational diabetes </a:t>
            </a:r>
            <a:r>
              <a:rPr lang="en-US" dirty="0">
                <a:latin typeface="Arial" panose="020B0604020202020204" pitchFamily="34" charset="0"/>
                <a:cs typeface="Arial" panose="020B0604020202020204" pitchFamily="34" charset="0"/>
              </a:rPr>
              <a:t>Women with prior GDM have elevated long-term risk .</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Genetic </a:t>
            </a:r>
            <a:r>
              <a:rPr lang="en-US" b="1">
                <a:latin typeface="Arial" panose="020B0604020202020204" pitchFamily="34" charset="0"/>
                <a:cs typeface="Arial" panose="020B0604020202020204" pitchFamily="34" charset="0"/>
              </a:rPr>
              <a:t>markers </a:t>
            </a:r>
            <a:r>
              <a:rPr lang="en-US">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Certain gene variants affect insulin production and glucose metabolism </a:t>
            </a:r>
          </a:p>
        </p:txBody>
      </p:sp>
      <p:pic>
        <p:nvPicPr>
          <p:cNvPr id="7" name="Picture 6">
            <a:extLst>
              <a:ext uri="{FF2B5EF4-FFF2-40B4-BE49-F238E27FC236}">
                <a16:creationId xmlns:a16="http://schemas.microsoft.com/office/drawing/2014/main" id="{1D488D8C-1477-355A-381F-7730FDD3CA30}"/>
              </a:ext>
            </a:extLst>
          </p:cNvPr>
          <p:cNvPicPr>
            <a:picLocks noChangeAspect="1"/>
          </p:cNvPicPr>
          <p:nvPr/>
        </p:nvPicPr>
        <p:blipFill>
          <a:blip r:embed="rId2"/>
          <a:stretch>
            <a:fillRect/>
          </a:stretch>
        </p:blipFill>
        <p:spPr>
          <a:xfrm>
            <a:off x="7139791" y="1269468"/>
            <a:ext cx="4572000" cy="4572000"/>
          </a:xfrm>
          <a:prstGeom prst="rect">
            <a:avLst/>
          </a:prstGeom>
        </p:spPr>
      </p:pic>
      <p:sp>
        <p:nvSpPr>
          <p:cNvPr id="8" name="TextBox 7">
            <a:extLst>
              <a:ext uri="{FF2B5EF4-FFF2-40B4-BE49-F238E27FC236}">
                <a16:creationId xmlns:a16="http://schemas.microsoft.com/office/drawing/2014/main" id="{391554A2-6B74-1503-DDAB-373807EAA32B}"/>
              </a:ext>
            </a:extLst>
          </p:cNvPr>
          <p:cNvSpPr txBox="1"/>
          <p:nvPr/>
        </p:nvSpPr>
        <p:spPr>
          <a:xfrm>
            <a:off x="8178883" y="5936476"/>
            <a:ext cx="3159263" cy="646331"/>
          </a:xfrm>
          <a:prstGeom prst="rect">
            <a:avLst/>
          </a:prstGeom>
          <a:noFill/>
        </p:spPr>
        <p:txBody>
          <a:bodyPr wrap="none" rtlCol="0">
            <a:spAutoFit/>
          </a:bodyPr>
          <a:lstStyle/>
          <a:p>
            <a:r>
              <a:rPr lang="en-GB" dirty="0"/>
              <a:t>(Giles, 2021; Yang et al., 2022;</a:t>
            </a:r>
          </a:p>
          <a:p>
            <a:r>
              <a:rPr lang="en-GB" dirty="0"/>
              <a:t>Moran et al., 2022)</a:t>
            </a:r>
          </a:p>
        </p:txBody>
      </p:sp>
    </p:spTree>
    <p:extLst>
      <p:ext uri="{BB962C8B-B14F-4D97-AF65-F5344CB8AC3E}">
        <p14:creationId xmlns:p14="http://schemas.microsoft.com/office/powerpoint/2010/main" val="1791989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ABE20-203A-622F-7F61-64FDE7833C5B}"/>
              </a:ext>
            </a:extLst>
          </p:cNvPr>
          <p:cNvSpPr>
            <a:spLocks noGrp="1"/>
          </p:cNvSpPr>
          <p:nvPr>
            <p:ph type="title"/>
          </p:nvPr>
        </p:nvSpPr>
        <p:spPr>
          <a:xfrm>
            <a:off x="838200" y="365126"/>
            <a:ext cx="6343996" cy="881784"/>
          </a:xfrm>
        </p:spPr>
        <p:txBody>
          <a:bodyPr>
            <a:normAutofit fontScale="90000"/>
          </a:bodyPr>
          <a:lstStyle/>
          <a:p>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Prevalence of Type 2 Diabetes in the UK</a:t>
            </a:r>
            <a:br>
              <a:rPr lang="en-US" dirty="0"/>
            </a:br>
            <a:endParaRPr lang="en-GB" dirty="0"/>
          </a:p>
        </p:txBody>
      </p:sp>
      <p:sp>
        <p:nvSpPr>
          <p:cNvPr id="4" name="TextBox 3">
            <a:extLst>
              <a:ext uri="{FF2B5EF4-FFF2-40B4-BE49-F238E27FC236}">
                <a16:creationId xmlns:a16="http://schemas.microsoft.com/office/drawing/2014/main" id="{61DA546A-9B89-B8C8-BA64-E7C80C220CAC}"/>
              </a:ext>
            </a:extLst>
          </p:cNvPr>
          <p:cNvSpPr txBox="1"/>
          <p:nvPr/>
        </p:nvSpPr>
        <p:spPr>
          <a:xfrm>
            <a:off x="516266" y="1880722"/>
            <a:ext cx="6094602" cy="3970318"/>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Diagnosed Cases</a:t>
            </a:r>
            <a:r>
              <a:rPr lang="en-US" dirty="0">
                <a:latin typeface="Arial" panose="020B0604020202020204" pitchFamily="34" charset="0"/>
                <a:cs typeface="Arial" panose="020B0604020202020204" pitchFamily="34" charset="0"/>
              </a:rPr>
              <a:t>: Over 4.3 million people in the UK have been diagnosed with diabetes, with around 90% of these being Type 2. This reflects the widespread nature of the condition and its growing impact on public health.</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Undiagnosed Cases</a:t>
            </a:r>
            <a:r>
              <a:rPr lang="en-US" dirty="0">
                <a:latin typeface="Arial" panose="020B0604020202020204" pitchFamily="34" charset="0"/>
                <a:cs typeface="Arial" panose="020B0604020202020204" pitchFamily="34" charset="0"/>
              </a:rPr>
              <a:t>: An estimated 850,000 people in the UK may be living with undiagnosed Type 2 diabetes.  These individuals are at risk of developing serious complications due to delayed treatment.</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Trend</a:t>
            </a:r>
            <a:r>
              <a:rPr lang="en-US" dirty="0">
                <a:latin typeface="Arial" panose="020B0604020202020204" pitchFamily="34" charset="0"/>
                <a:cs typeface="Arial" panose="020B0604020202020204" pitchFamily="34" charset="0"/>
              </a:rPr>
              <a:t>: The prevalence is rising due to an aging population, increasing obesity rates, and sedentary lifestyles. These factors contribute to a steady increase in new diagnoses each year. </a:t>
            </a:r>
          </a:p>
          <a:p>
            <a:r>
              <a:rPr lang="en-US"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D7D631C7-FE6A-820E-D361-60FC43475884}"/>
              </a:ext>
            </a:extLst>
          </p:cNvPr>
          <p:cNvPicPr>
            <a:picLocks noChangeAspect="1"/>
          </p:cNvPicPr>
          <p:nvPr/>
        </p:nvPicPr>
        <p:blipFill>
          <a:blip r:embed="rId2"/>
          <a:stretch>
            <a:fillRect/>
          </a:stretch>
        </p:blipFill>
        <p:spPr>
          <a:xfrm>
            <a:off x="7500532" y="1601246"/>
            <a:ext cx="4557973" cy="4072068"/>
          </a:xfrm>
          <a:prstGeom prst="rect">
            <a:avLst/>
          </a:prstGeom>
        </p:spPr>
      </p:pic>
      <p:sp>
        <p:nvSpPr>
          <p:cNvPr id="7" name="TextBox 6">
            <a:extLst>
              <a:ext uri="{FF2B5EF4-FFF2-40B4-BE49-F238E27FC236}">
                <a16:creationId xmlns:a16="http://schemas.microsoft.com/office/drawing/2014/main" id="{0DBC8579-A2DB-3DBE-0F9A-292F7A09CD58}"/>
              </a:ext>
            </a:extLst>
          </p:cNvPr>
          <p:cNvSpPr txBox="1"/>
          <p:nvPr/>
        </p:nvSpPr>
        <p:spPr>
          <a:xfrm>
            <a:off x="8500184" y="6182915"/>
            <a:ext cx="335220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(Diabetes, 2023; Finning,2024)</a:t>
            </a:r>
          </a:p>
        </p:txBody>
      </p:sp>
    </p:spTree>
    <p:extLst>
      <p:ext uri="{BB962C8B-B14F-4D97-AF65-F5344CB8AC3E}">
        <p14:creationId xmlns:p14="http://schemas.microsoft.com/office/powerpoint/2010/main" val="2007528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8B4E1-22F0-E8FC-5B15-9A6DAC1D91FC}"/>
              </a:ext>
            </a:extLst>
          </p:cNvPr>
          <p:cNvSpPr>
            <a:spLocks noGrp="1"/>
          </p:cNvSpPr>
          <p:nvPr>
            <p:ph type="title"/>
          </p:nvPr>
        </p:nvSpPr>
        <p:spPr>
          <a:xfrm>
            <a:off x="663633" y="257061"/>
            <a:ext cx="5671657" cy="962204"/>
          </a:xfrm>
        </p:spPr>
        <p:txBody>
          <a:bodyPr>
            <a:normAutofit fontScale="90000"/>
          </a:bodyPr>
          <a:lstStyle/>
          <a:p>
            <a:br>
              <a:rPr lang="en-GB" sz="2800" dirty="0"/>
            </a:br>
            <a:br>
              <a:rPr lang="en-GB" sz="3100"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Global Prevalence of Type 2 Diabetes</a:t>
            </a:r>
            <a:br>
              <a:rPr lang="en-GB" dirty="0"/>
            </a:br>
            <a:endParaRPr lang="en-GB" dirty="0"/>
          </a:p>
        </p:txBody>
      </p:sp>
      <p:sp>
        <p:nvSpPr>
          <p:cNvPr id="5" name="TextBox 4">
            <a:extLst>
              <a:ext uri="{FF2B5EF4-FFF2-40B4-BE49-F238E27FC236}">
                <a16:creationId xmlns:a16="http://schemas.microsoft.com/office/drawing/2014/main" id="{1BA0EA69-C2AC-71F6-1036-D4A9A6A318D0}"/>
              </a:ext>
            </a:extLst>
          </p:cNvPr>
          <p:cNvSpPr txBox="1"/>
          <p:nvPr/>
        </p:nvSpPr>
        <p:spPr>
          <a:xfrm>
            <a:off x="477471" y="1560352"/>
            <a:ext cx="5671657" cy="3693319"/>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Worldwide Cases</a:t>
            </a:r>
            <a:r>
              <a:rPr lang="en-US" dirty="0">
                <a:latin typeface="Arial" panose="020B0604020202020204" pitchFamily="34" charset="0"/>
                <a:cs typeface="Arial" panose="020B0604020202020204" pitchFamily="34" charset="0"/>
              </a:rPr>
              <a:t>: 537 million adults globally are living with diabetes, with the majority having Type 2.  This makes diabetes one of the most common non-communicable diseases worldwide.</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Projected Growth</a:t>
            </a:r>
            <a:r>
              <a:rPr lang="en-US" dirty="0">
                <a:latin typeface="Arial" panose="020B0604020202020204" pitchFamily="34" charset="0"/>
                <a:cs typeface="Arial" panose="020B0604020202020204" pitchFamily="34" charset="0"/>
              </a:rPr>
              <a:t>: The number is expected to rise to 643 million by 2030 and 783 million by 2045.  Rapid urbanization, dietary changes, and reduced physical activity are driving this increase.</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Regional Disparities</a:t>
            </a:r>
            <a:r>
              <a:rPr lang="en-US" dirty="0">
                <a:latin typeface="Arial" panose="020B0604020202020204" pitchFamily="34" charset="0"/>
                <a:cs typeface="Arial" panose="020B0604020202020204" pitchFamily="34" charset="0"/>
              </a:rPr>
              <a:t>: Low- and middle-income countries are experiencing the fastest growth in prevalence.  Limited access to healthcare and preventive services exacerbates the burden in these regions.</a:t>
            </a:r>
          </a:p>
        </p:txBody>
      </p:sp>
      <p:pic>
        <p:nvPicPr>
          <p:cNvPr id="6" name="Picture 5">
            <a:extLst>
              <a:ext uri="{FF2B5EF4-FFF2-40B4-BE49-F238E27FC236}">
                <a16:creationId xmlns:a16="http://schemas.microsoft.com/office/drawing/2014/main" id="{0CDEC195-8EF8-B3C5-9A54-94EA864BB8F2}"/>
              </a:ext>
            </a:extLst>
          </p:cNvPr>
          <p:cNvPicPr>
            <a:picLocks noChangeAspect="1"/>
          </p:cNvPicPr>
          <p:nvPr/>
        </p:nvPicPr>
        <p:blipFill>
          <a:blip r:embed="rId2"/>
          <a:stretch>
            <a:fillRect/>
          </a:stretch>
        </p:blipFill>
        <p:spPr>
          <a:xfrm>
            <a:off x="6935827" y="955951"/>
            <a:ext cx="4963488" cy="4963488"/>
          </a:xfrm>
          <a:prstGeom prst="rect">
            <a:avLst/>
          </a:prstGeom>
        </p:spPr>
      </p:pic>
      <p:sp>
        <p:nvSpPr>
          <p:cNvPr id="7" name="TextBox 6">
            <a:extLst>
              <a:ext uri="{FF2B5EF4-FFF2-40B4-BE49-F238E27FC236}">
                <a16:creationId xmlns:a16="http://schemas.microsoft.com/office/drawing/2014/main" id="{2EDDA69F-C800-C59D-A2F0-1C6AE02F60F9}"/>
              </a:ext>
            </a:extLst>
          </p:cNvPr>
          <p:cNvSpPr txBox="1"/>
          <p:nvPr/>
        </p:nvSpPr>
        <p:spPr>
          <a:xfrm>
            <a:off x="7291123" y="6058826"/>
            <a:ext cx="4378122"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(International Diabetes Federation, 2021;</a:t>
            </a:r>
          </a:p>
          <a:p>
            <a:r>
              <a:rPr lang="en-GB" dirty="0">
                <a:latin typeface="Arial" panose="020B0604020202020204" pitchFamily="34" charset="0"/>
                <a:cs typeface="Arial" panose="020B0604020202020204" pitchFamily="34" charset="0"/>
              </a:rPr>
              <a:t>Fleck, 2024)</a:t>
            </a:r>
          </a:p>
        </p:txBody>
      </p:sp>
    </p:spTree>
    <p:extLst>
      <p:ext uri="{BB962C8B-B14F-4D97-AF65-F5344CB8AC3E}">
        <p14:creationId xmlns:p14="http://schemas.microsoft.com/office/powerpoint/2010/main" val="2256301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6DD09-94E5-5FA6-C843-69D8EA552081}"/>
              </a:ext>
            </a:extLst>
          </p:cNvPr>
          <p:cNvSpPr>
            <a:spLocks noGrp="1"/>
          </p:cNvSpPr>
          <p:nvPr>
            <p:ph type="title"/>
          </p:nvPr>
        </p:nvSpPr>
        <p:spPr>
          <a:xfrm>
            <a:off x="838200" y="365125"/>
            <a:ext cx="6636391" cy="868057"/>
          </a:xfrm>
        </p:spPr>
        <p:txBody>
          <a:bodyPr>
            <a:normAutofit/>
          </a:bodyPr>
          <a:lstStyle/>
          <a:p>
            <a:r>
              <a:rPr lang="en-GB" sz="2800" b="1" dirty="0">
                <a:latin typeface="Arial" panose="020B0604020202020204" pitchFamily="34" charset="0"/>
                <a:cs typeface="Arial" panose="020B0604020202020204" pitchFamily="34" charset="0"/>
              </a:rPr>
              <a:t>Economic Burden of Type 2 Diabetes -UK</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0C5785E-AA34-511D-D12F-9BF1EF6F4E11}"/>
              </a:ext>
            </a:extLst>
          </p:cNvPr>
          <p:cNvSpPr txBox="1"/>
          <p:nvPr/>
        </p:nvSpPr>
        <p:spPr>
          <a:xfrm>
            <a:off x="343951" y="1543575"/>
            <a:ext cx="5752049" cy="5078313"/>
          </a:xfrm>
          <a:prstGeom prst="rect">
            <a:avLst/>
          </a:prstGeom>
          <a:noFill/>
        </p:spPr>
        <p:txBody>
          <a:bodyPr wrap="square">
            <a:spAutoFit/>
          </a:bodyPr>
          <a:lstStyle/>
          <a:p>
            <a:pPr>
              <a:buNone/>
            </a:pP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NHS Cost</a:t>
            </a:r>
            <a:r>
              <a:rPr lang="en-US" dirty="0">
                <a:latin typeface="Arial" panose="020B0604020202020204" pitchFamily="34" charset="0"/>
                <a:cs typeface="Arial" panose="020B0604020202020204" pitchFamily="34" charset="0"/>
              </a:rPr>
              <a:t>: Type 2 diabetes costs the NHS approximately £10 billion annually. This includes direct healthcare costs such as prescriptions, hospital admissions, and managing complications like cardiovascular disease and kidney failure (University of York, 2024).</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Primary Care Pressure</a:t>
            </a:r>
            <a:r>
              <a:rPr lang="en-US" dirty="0">
                <a:latin typeface="Arial" panose="020B0604020202020204" pitchFamily="34" charset="0"/>
                <a:cs typeface="Arial" panose="020B0604020202020204" pitchFamily="34" charset="0"/>
              </a:rPr>
              <a:t>: General practices manage the majority of diabetes care, increasing demand for appointments, monitoring, and medication reviews. This places a significant strain on already stretched primary care services (NHS England,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Long-Term Costs</a:t>
            </a:r>
            <a:r>
              <a:rPr lang="en-US" dirty="0">
                <a:latin typeface="Arial" panose="020B0604020202020204" pitchFamily="34" charset="0"/>
                <a:cs typeface="Arial" panose="020B0604020202020204" pitchFamily="34" charset="0"/>
              </a:rPr>
              <a:t>: Delayed diagnosis and poor </a:t>
            </a:r>
            <a:r>
              <a:rPr lang="en-US" dirty="0" err="1">
                <a:latin typeface="Arial" panose="020B0604020202020204" pitchFamily="34" charset="0"/>
                <a:cs typeface="Arial" panose="020B0604020202020204" pitchFamily="34" charset="0"/>
              </a:rPr>
              <a:t>glycaemic</a:t>
            </a:r>
            <a:r>
              <a:rPr lang="en-US" dirty="0">
                <a:latin typeface="Arial" panose="020B0604020202020204" pitchFamily="34" charset="0"/>
                <a:cs typeface="Arial" panose="020B0604020202020204" pitchFamily="34" charset="0"/>
              </a:rPr>
              <a:t> control lead to higher long-term costs due to preventable complications. Investing in early intervention and prevention could reduce future financial burden (University of York, 2024).</a:t>
            </a:r>
          </a:p>
          <a:p>
            <a:pPr>
              <a:buNone/>
            </a:pPr>
            <a:r>
              <a:rPr lang="en-US" dirty="0">
                <a:latin typeface="Arial" panose="020B0604020202020204" pitchFamily="34" charset="0"/>
                <a:cs typeface="Arial" panose="020B0604020202020204" pitchFamily="34" charset="0"/>
              </a:rPr>
              <a:t> </a:t>
            </a:r>
            <a:endParaRPr lang="en-US" dirty="0"/>
          </a:p>
        </p:txBody>
      </p:sp>
      <p:pic>
        <p:nvPicPr>
          <p:cNvPr id="5" name="Picture 4">
            <a:extLst>
              <a:ext uri="{FF2B5EF4-FFF2-40B4-BE49-F238E27FC236}">
                <a16:creationId xmlns:a16="http://schemas.microsoft.com/office/drawing/2014/main" id="{839A8247-82AB-D461-4A64-8E47A7A4C490}"/>
              </a:ext>
            </a:extLst>
          </p:cNvPr>
          <p:cNvPicPr>
            <a:picLocks noChangeAspect="1"/>
          </p:cNvPicPr>
          <p:nvPr/>
        </p:nvPicPr>
        <p:blipFill>
          <a:blip r:embed="rId3"/>
          <a:stretch>
            <a:fillRect/>
          </a:stretch>
        </p:blipFill>
        <p:spPr>
          <a:xfrm>
            <a:off x="6442311" y="1233182"/>
            <a:ext cx="5637836" cy="4907559"/>
          </a:xfrm>
          <a:prstGeom prst="rect">
            <a:avLst/>
          </a:prstGeom>
        </p:spPr>
      </p:pic>
      <p:sp>
        <p:nvSpPr>
          <p:cNvPr id="6" name="TextBox 5">
            <a:extLst>
              <a:ext uri="{FF2B5EF4-FFF2-40B4-BE49-F238E27FC236}">
                <a16:creationId xmlns:a16="http://schemas.microsoft.com/office/drawing/2014/main" id="{E0FA2D38-A7E2-3C52-C86E-54063D8FF28D}"/>
              </a:ext>
            </a:extLst>
          </p:cNvPr>
          <p:cNvSpPr txBox="1"/>
          <p:nvPr/>
        </p:nvSpPr>
        <p:spPr>
          <a:xfrm>
            <a:off x="8850168" y="6294501"/>
            <a:ext cx="3067891" cy="369332"/>
          </a:xfrm>
          <a:prstGeom prst="rect">
            <a:avLst/>
          </a:prstGeom>
          <a:noFill/>
        </p:spPr>
        <p:txBody>
          <a:bodyPr wrap="none" rtlCol="0">
            <a:spAutoFit/>
          </a:bodyPr>
          <a:lstStyle/>
          <a:p>
            <a:r>
              <a:rPr lang="en-GB" dirty="0"/>
              <a:t>(Public Health England,2018)</a:t>
            </a:r>
          </a:p>
        </p:txBody>
      </p:sp>
    </p:spTree>
    <p:extLst>
      <p:ext uri="{BB962C8B-B14F-4D97-AF65-F5344CB8AC3E}">
        <p14:creationId xmlns:p14="http://schemas.microsoft.com/office/powerpoint/2010/main" val="114809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03DF5-4B35-EE94-319D-44AF5AFB212C}"/>
              </a:ext>
            </a:extLst>
          </p:cNvPr>
          <p:cNvSpPr>
            <a:spLocks noGrp="1"/>
          </p:cNvSpPr>
          <p:nvPr>
            <p:ph type="title"/>
          </p:nvPr>
        </p:nvSpPr>
        <p:spPr>
          <a:xfrm>
            <a:off x="838200" y="365125"/>
            <a:ext cx="6485389" cy="532497"/>
          </a:xfrm>
        </p:spPr>
        <p:txBody>
          <a:bodyPr>
            <a:normAutofit fontScale="90000"/>
          </a:bodyPr>
          <a:lstStyle/>
          <a:p>
            <a:br>
              <a:rPr lang="en-US" sz="2800" b="1" dirty="0"/>
            </a:br>
            <a:br>
              <a:rPr lang="en-US" sz="2800" b="1" dirty="0"/>
            </a:br>
            <a:r>
              <a:rPr lang="en-US" sz="2800" b="1" dirty="0"/>
              <a:t>Economic Burden of Type 2 Diabetes – Global</a:t>
            </a:r>
            <a:br>
              <a:rPr lang="en-US" dirty="0"/>
            </a:br>
            <a:endParaRPr lang="en-GB" dirty="0"/>
          </a:p>
        </p:txBody>
      </p:sp>
      <p:sp>
        <p:nvSpPr>
          <p:cNvPr id="4" name="TextBox 3">
            <a:extLst>
              <a:ext uri="{FF2B5EF4-FFF2-40B4-BE49-F238E27FC236}">
                <a16:creationId xmlns:a16="http://schemas.microsoft.com/office/drawing/2014/main" id="{FA007DBC-1327-C834-3DDF-D518558F62D4}"/>
              </a:ext>
            </a:extLst>
          </p:cNvPr>
          <p:cNvSpPr txBox="1"/>
          <p:nvPr/>
        </p:nvSpPr>
        <p:spPr>
          <a:xfrm>
            <a:off x="211937" y="1998653"/>
            <a:ext cx="6413307" cy="3970318"/>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Global Healthcare Spending</a:t>
            </a:r>
            <a:r>
              <a:rPr lang="en-US" dirty="0">
                <a:latin typeface="Arial" panose="020B0604020202020204" pitchFamily="34" charset="0"/>
                <a:cs typeface="Arial" panose="020B0604020202020204" pitchFamily="34" charset="0"/>
              </a:rPr>
              <a:t>: Diabetes accounts for over $966 billion in global health expenditure. This represents about 11.5% of total global health spending, with costs rising rapidly (IDF, 2021).</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Disproportionate Impact</a:t>
            </a:r>
            <a:r>
              <a:rPr lang="en-US" dirty="0">
                <a:latin typeface="Arial" panose="020B0604020202020204" pitchFamily="34" charset="0"/>
                <a:cs typeface="Arial" panose="020B0604020202020204" pitchFamily="34" charset="0"/>
              </a:rPr>
              <a:t>: Low- and middle-income countries face rising costs with limited healthcare infrastructure. These regions often lack access to affordable medications and diagnostic tools, worsening outcomes (WHO, 2024).</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Productivity Losses</a:t>
            </a:r>
            <a:r>
              <a:rPr lang="en-US" dirty="0">
                <a:latin typeface="Arial" panose="020B0604020202020204" pitchFamily="34" charset="0"/>
                <a:cs typeface="Arial" panose="020B0604020202020204" pitchFamily="34" charset="0"/>
              </a:rPr>
              <a:t>: Diabetes leads to reduced workforce participation and increased disability-adjusted life years (DALYs). This affects national economies through lost productivity and increased social welfare costs (Lancet, 2023).</a:t>
            </a:r>
          </a:p>
        </p:txBody>
      </p:sp>
      <p:pic>
        <p:nvPicPr>
          <p:cNvPr id="6" name="Picture 5">
            <a:extLst>
              <a:ext uri="{FF2B5EF4-FFF2-40B4-BE49-F238E27FC236}">
                <a16:creationId xmlns:a16="http://schemas.microsoft.com/office/drawing/2014/main" id="{3054BB40-B861-D82F-A8FE-CB49F6CCCE94}"/>
              </a:ext>
            </a:extLst>
          </p:cNvPr>
          <p:cNvPicPr>
            <a:picLocks noChangeAspect="1"/>
          </p:cNvPicPr>
          <p:nvPr/>
        </p:nvPicPr>
        <p:blipFill>
          <a:blip r:embed="rId3"/>
          <a:stretch>
            <a:fillRect/>
          </a:stretch>
        </p:blipFill>
        <p:spPr>
          <a:xfrm>
            <a:off x="6747356" y="1998653"/>
            <a:ext cx="5073413" cy="3970318"/>
          </a:xfrm>
          <a:prstGeom prst="rect">
            <a:avLst/>
          </a:prstGeom>
        </p:spPr>
      </p:pic>
      <p:sp>
        <p:nvSpPr>
          <p:cNvPr id="8" name="TextBox 7">
            <a:extLst>
              <a:ext uri="{FF2B5EF4-FFF2-40B4-BE49-F238E27FC236}">
                <a16:creationId xmlns:a16="http://schemas.microsoft.com/office/drawing/2014/main" id="{5E1DD5B2-CF2B-2D8D-53BC-F34E82E97E41}"/>
              </a:ext>
            </a:extLst>
          </p:cNvPr>
          <p:cNvSpPr txBox="1"/>
          <p:nvPr/>
        </p:nvSpPr>
        <p:spPr>
          <a:xfrm>
            <a:off x="9991638" y="6342077"/>
            <a:ext cx="2071382" cy="369332"/>
          </a:xfrm>
          <a:prstGeom prst="rect">
            <a:avLst/>
          </a:prstGeom>
          <a:noFill/>
        </p:spPr>
        <p:txBody>
          <a:bodyPr wrap="square">
            <a:spAutoFit/>
          </a:bodyPr>
          <a:lstStyle/>
          <a:p>
            <a:r>
              <a:rPr lang="de-DE" dirty="0"/>
              <a:t>(Walter, 2023)</a:t>
            </a:r>
          </a:p>
        </p:txBody>
      </p:sp>
    </p:spTree>
    <p:extLst>
      <p:ext uri="{BB962C8B-B14F-4D97-AF65-F5344CB8AC3E}">
        <p14:creationId xmlns:p14="http://schemas.microsoft.com/office/powerpoint/2010/main" val="733493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D6A9-E76C-AA3E-39D2-9FB96F103EA4}"/>
              </a:ext>
            </a:extLst>
          </p:cNvPr>
          <p:cNvSpPr>
            <a:spLocks noGrp="1"/>
          </p:cNvSpPr>
          <p:nvPr>
            <p:ph type="title"/>
          </p:nvPr>
        </p:nvSpPr>
        <p:spPr>
          <a:xfrm>
            <a:off x="838200" y="365125"/>
            <a:ext cx="7401790" cy="773719"/>
          </a:xfrm>
        </p:spPr>
        <p:txBody>
          <a:bodyPr>
            <a:normAutofit/>
          </a:bodyPr>
          <a:lstStyle/>
          <a:p>
            <a:r>
              <a:rPr lang="en-GB" sz="2800" b="1" dirty="0">
                <a:latin typeface="Arial" panose="020B0604020202020204" pitchFamily="34" charset="0"/>
                <a:cs typeface="Arial" panose="020B0604020202020204" pitchFamily="34" charset="0"/>
              </a:rPr>
              <a:t>Social Burden of Type 2 Diabetes – UK</a:t>
            </a:r>
          </a:p>
        </p:txBody>
      </p:sp>
      <p:sp>
        <p:nvSpPr>
          <p:cNvPr id="4" name="TextBox 3">
            <a:extLst>
              <a:ext uri="{FF2B5EF4-FFF2-40B4-BE49-F238E27FC236}">
                <a16:creationId xmlns:a16="http://schemas.microsoft.com/office/drawing/2014/main" id="{5C7592CE-CCD7-EEA2-8108-9D847A28AC71}"/>
              </a:ext>
            </a:extLst>
          </p:cNvPr>
          <p:cNvSpPr txBox="1"/>
          <p:nvPr/>
        </p:nvSpPr>
        <p:spPr>
          <a:xfrm>
            <a:off x="1554480" y="1856661"/>
            <a:ext cx="8497685" cy="4247317"/>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Emotional and mental health: </a:t>
            </a:r>
            <a:r>
              <a:rPr lang="en-US" dirty="0">
                <a:latin typeface="Arial" panose="020B0604020202020204" pitchFamily="34" charset="0"/>
                <a:cs typeface="Arial" panose="020B0604020202020204" pitchFamily="34" charset="0"/>
              </a:rPr>
              <a:t>Significant emotional and mental health impacts, such as higher rates of depression and anxiety, often stemming from stigma and judgment (Health matters, 2018).</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Quality of Life: </a:t>
            </a:r>
            <a:r>
              <a:rPr lang="en-US" dirty="0">
                <a:latin typeface="Arial" panose="020B0604020202020204" pitchFamily="34" charset="0"/>
                <a:cs typeface="Arial" panose="020B0604020202020204" pitchFamily="34" charset="0"/>
              </a:rPr>
              <a:t>Many individuals experience fatigue, anxiety, and depression due to the daily demands of managing diabetes. This can lead to social isolation and reduced participation in work and community life (Diabetes UK,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Workplace Impact: </a:t>
            </a:r>
            <a:r>
              <a:rPr lang="en-US" dirty="0">
                <a:latin typeface="Arial" panose="020B0604020202020204" pitchFamily="34" charset="0"/>
                <a:cs typeface="Arial" panose="020B0604020202020204" pitchFamily="34" charset="0"/>
              </a:rPr>
              <a:t>Increased absenteeism and early retirement are common among people with poorly managed diabetes. Employers face productivity losses and increased healthcare-related costs (Office of National Statistics,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Health Inequalities: </a:t>
            </a:r>
            <a:r>
              <a:rPr lang="en-US" dirty="0">
                <a:latin typeface="Arial" panose="020B0604020202020204" pitchFamily="34" charset="0"/>
                <a:cs typeface="Arial" panose="020B0604020202020204" pitchFamily="34" charset="0"/>
              </a:rPr>
              <a:t>People in deprived areas are more likely to develop complications and have poorer outcomes. Socioeconomic status influences access to care, health literacy, and lifestyle choices (National Institute for Health and Care Excellence, 2025a).</a:t>
            </a:r>
          </a:p>
        </p:txBody>
      </p:sp>
    </p:spTree>
    <p:extLst>
      <p:ext uri="{BB962C8B-B14F-4D97-AF65-F5344CB8AC3E}">
        <p14:creationId xmlns:p14="http://schemas.microsoft.com/office/powerpoint/2010/main" val="2094242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3B26-BE56-E132-0B83-4C2882E5420B}"/>
              </a:ext>
            </a:extLst>
          </p:cNvPr>
          <p:cNvSpPr>
            <a:spLocks noGrp="1"/>
          </p:cNvSpPr>
          <p:nvPr>
            <p:ph type="title"/>
          </p:nvPr>
        </p:nvSpPr>
        <p:spPr>
          <a:xfrm>
            <a:off x="838200" y="365126"/>
            <a:ext cx="7607531" cy="806970"/>
          </a:xfrm>
        </p:spPr>
        <p:txBody>
          <a:bodyPr>
            <a:normAutofit/>
          </a:bodyPr>
          <a:lstStyle/>
          <a:p>
            <a:r>
              <a:rPr lang="en-GB" sz="2800" b="1" dirty="0">
                <a:latin typeface="Arial" panose="020B0604020202020204" pitchFamily="34" charset="0"/>
                <a:cs typeface="Arial" panose="020B0604020202020204" pitchFamily="34" charset="0"/>
              </a:rPr>
              <a:t>Social Burden of Type 2 Diabetes – Global</a:t>
            </a:r>
          </a:p>
        </p:txBody>
      </p:sp>
      <p:sp>
        <p:nvSpPr>
          <p:cNvPr id="4" name="TextBox 3">
            <a:extLst>
              <a:ext uri="{FF2B5EF4-FFF2-40B4-BE49-F238E27FC236}">
                <a16:creationId xmlns:a16="http://schemas.microsoft.com/office/drawing/2014/main" id="{48760C18-91DF-6E13-B4E4-F2894B125A35}"/>
              </a:ext>
            </a:extLst>
          </p:cNvPr>
          <p:cNvSpPr txBox="1"/>
          <p:nvPr/>
        </p:nvSpPr>
        <p:spPr>
          <a:xfrm>
            <a:off x="482830" y="1496292"/>
            <a:ext cx="5934596" cy="4524315"/>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Global Disability: </a:t>
            </a:r>
            <a:r>
              <a:rPr lang="en-US" dirty="0">
                <a:latin typeface="Arial" panose="020B0604020202020204" pitchFamily="34" charset="0"/>
                <a:cs typeface="Arial" panose="020B0604020202020204" pitchFamily="34" charset="0"/>
              </a:rPr>
              <a:t>Diabetes is a leading cause of disability worldwide, contributing to blindness, amputations, and kidney failure. These complications significantly reduce independence and quality of life (WHO, 2022). </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Caregiver Burden</a:t>
            </a:r>
            <a:r>
              <a:rPr lang="en-US" dirty="0">
                <a:latin typeface="Arial" panose="020B0604020202020204" pitchFamily="34" charset="0"/>
                <a:cs typeface="Arial" panose="020B0604020202020204" pitchFamily="34" charset="0"/>
              </a:rPr>
              <a:t>: Families often bear the emotional and financial strain of supporting relatives with diabetes.  In many countries, lack of formal care systems increases reliance on unpaid caregivers (Liu et al., 2022)</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Stigma and Discrimination: </a:t>
            </a:r>
            <a:r>
              <a:rPr lang="en-US" dirty="0">
                <a:latin typeface="Arial" panose="020B0604020202020204" pitchFamily="34" charset="0"/>
                <a:cs typeface="Arial" panose="020B0604020202020204" pitchFamily="34" charset="0"/>
              </a:rPr>
              <a:t>In some cultures, diabetes is associated with stigma, affecting mental health and willingness to seek care. This can delay diagnosis and worsen outcomes (Huang,  et al., 2025)</a:t>
            </a:r>
          </a:p>
          <a:p>
            <a:endParaRPr lang="en-US" dirty="0"/>
          </a:p>
        </p:txBody>
      </p:sp>
      <p:pic>
        <p:nvPicPr>
          <p:cNvPr id="5" name="Picture 4">
            <a:extLst>
              <a:ext uri="{FF2B5EF4-FFF2-40B4-BE49-F238E27FC236}">
                <a16:creationId xmlns:a16="http://schemas.microsoft.com/office/drawing/2014/main" id="{4F10C42F-A62B-32F2-72E7-60D2A9507723}"/>
              </a:ext>
            </a:extLst>
          </p:cNvPr>
          <p:cNvPicPr>
            <a:picLocks noChangeAspect="1"/>
          </p:cNvPicPr>
          <p:nvPr/>
        </p:nvPicPr>
        <p:blipFill>
          <a:blip r:embed="rId2"/>
          <a:srcRect t="44609"/>
          <a:stretch>
            <a:fillRect/>
          </a:stretch>
        </p:blipFill>
        <p:spPr>
          <a:xfrm>
            <a:off x="6874626" y="1596044"/>
            <a:ext cx="4979324" cy="4197927"/>
          </a:xfrm>
          <a:prstGeom prst="rect">
            <a:avLst/>
          </a:prstGeom>
        </p:spPr>
      </p:pic>
      <p:sp>
        <p:nvSpPr>
          <p:cNvPr id="6" name="TextBox 5">
            <a:extLst>
              <a:ext uri="{FF2B5EF4-FFF2-40B4-BE49-F238E27FC236}">
                <a16:creationId xmlns:a16="http://schemas.microsoft.com/office/drawing/2014/main" id="{52089918-5B79-2902-FAB5-2089BBDCDFB4}"/>
              </a:ext>
            </a:extLst>
          </p:cNvPr>
          <p:cNvSpPr txBox="1"/>
          <p:nvPr/>
        </p:nvSpPr>
        <p:spPr>
          <a:xfrm>
            <a:off x="9364288" y="6217919"/>
            <a:ext cx="1762021" cy="369332"/>
          </a:xfrm>
          <a:prstGeom prst="rect">
            <a:avLst/>
          </a:prstGeom>
          <a:noFill/>
        </p:spPr>
        <p:txBody>
          <a:bodyPr wrap="none" rtlCol="0">
            <a:spAutoFit/>
          </a:bodyPr>
          <a:lstStyle/>
          <a:p>
            <a:r>
              <a:rPr lang="en-GB" dirty="0"/>
              <a:t>(Liu et al., 2022)</a:t>
            </a:r>
          </a:p>
        </p:txBody>
      </p:sp>
    </p:spTree>
    <p:extLst>
      <p:ext uri="{BB962C8B-B14F-4D97-AF65-F5344CB8AC3E}">
        <p14:creationId xmlns:p14="http://schemas.microsoft.com/office/powerpoint/2010/main" val="371837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5619D-3391-8E4E-1866-2D93B9EEA544}"/>
              </a:ext>
            </a:extLst>
          </p:cNvPr>
          <p:cNvSpPr>
            <a:spLocks noGrp="1"/>
          </p:cNvSpPr>
          <p:nvPr>
            <p:ph type="title"/>
          </p:nvPr>
        </p:nvSpPr>
        <p:spPr>
          <a:xfrm>
            <a:off x="838200" y="365125"/>
            <a:ext cx="5329844" cy="666721"/>
          </a:xfrm>
        </p:spPr>
        <p:txBody>
          <a:bodyPr>
            <a:normAutofit fontScale="90000"/>
          </a:bodyPr>
          <a:lstStyle/>
          <a:p>
            <a:br>
              <a:rPr lang="nl-NL" sz="3100" b="1" dirty="0"/>
            </a:br>
            <a:r>
              <a:rPr lang="nl-NL" sz="3100" b="1" dirty="0">
                <a:latin typeface="Arial" panose="020B0604020202020204" pitchFamily="34" charset="0"/>
                <a:cs typeface="Arial" panose="020B0604020202020204" pitchFamily="34" charset="0"/>
              </a:rPr>
              <a:t>Diagnosis of Type 2 Diabetes</a:t>
            </a:r>
            <a:br>
              <a:rPr lang="nl-NL" dirty="0"/>
            </a:br>
            <a:endParaRPr lang="en-GB" dirty="0"/>
          </a:p>
        </p:txBody>
      </p:sp>
      <p:sp>
        <p:nvSpPr>
          <p:cNvPr id="7" name="TextBox 6">
            <a:extLst>
              <a:ext uri="{FF2B5EF4-FFF2-40B4-BE49-F238E27FC236}">
                <a16:creationId xmlns:a16="http://schemas.microsoft.com/office/drawing/2014/main" id="{7CA952A1-F2C3-A9CB-0093-78432BA0083F}"/>
              </a:ext>
            </a:extLst>
          </p:cNvPr>
          <p:cNvSpPr txBox="1"/>
          <p:nvPr/>
        </p:nvSpPr>
        <p:spPr>
          <a:xfrm>
            <a:off x="730350" y="1504580"/>
            <a:ext cx="6094602" cy="4524315"/>
          </a:xfrm>
          <a:prstGeom prst="rect">
            <a:avLst/>
          </a:prstGeom>
          <a:noFill/>
        </p:spPr>
        <p:txBody>
          <a:bodyPr wrap="square">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HbA1c Test</a:t>
            </a:r>
            <a:r>
              <a:rPr lang="en-GB" dirty="0">
                <a:latin typeface="Arial" panose="020B0604020202020204" pitchFamily="34" charset="0"/>
                <a:cs typeface="Arial" panose="020B0604020202020204" pitchFamily="34" charset="0"/>
              </a:rPr>
              <a:t>: A diagnosis is confirmed when HbA1c levels are ≥ 48 mmol/mol (6.5%).  This test reflects average blood glucose over the past 2–3 months and is recommended by NICE and supported by global clinical reviews (NICE, 2023; Inzucchi and Lupsa, 2025).</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Fasting Plasma Glucose</a:t>
            </a:r>
            <a:r>
              <a:rPr lang="en-GB" dirty="0">
                <a:latin typeface="Arial" panose="020B0604020202020204" pitchFamily="34" charset="0"/>
                <a:cs typeface="Arial" panose="020B0604020202020204" pitchFamily="34" charset="0"/>
              </a:rPr>
              <a:t>: An alternative diagnostic method is a fasting glucose level ≥ 7.0 mmol/L.  Useful when HbA1c is unreliable, such as in cases of haemoglobinopathy or recent blood loss (NICE, 2023; Journal of the American Medical Association, 2023).</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Repeat Testing</a:t>
            </a:r>
            <a:r>
              <a:rPr lang="en-GB" dirty="0">
                <a:latin typeface="Arial" panose="020B0604020202020204" pitchFamily="34" charset="0"/>
                <a:cs typeface="Arial" panose="020B0604020202020204" pitchFamily="34" charset="0"/>
              </a:rPr>
              <a:t>: If results are borderline or symptoms are absent, repeat testing is recommended.  This ensures diagnostic accuracy and avoids misclassification, especially in asymptomatic individuals (Echouffo-Tcheugui et al., 2020).</a:t>
            </a:r>
          </a:p>
        </p:txBody>
      </p:sp>
      <p:pic>
        <p:nvPicPr>
          <p:cNvPr id="8" name="Picture 7">
            <a:extLst>
              <a:ext uri="{FF2B5EF4-FFF2-40B4-BE49-F238E27FC236}">
                <a16:creationId xmlns:a16="http://schemas.microsoft.com/office/drawing/2014/main" id="{E495FCC0-575F-58FA-B9B0-9CE1AB621B97}"/>
              </a:ext>
            </a:extLst>
          </p:cNvPr>
          <p:cNvPicPr>
            <a:picLocks noChangeAspect="1"/>
          </p:cNvPicPr>
          <p:nvPr/>
        </p:nvPicPr>
        <p:blipFill>
          <a:blip r:embed="rId2"/>
          <a:stretch>
            <a:fillRect/>
          </a:stretch>
        </p:blipFill>
        <p:spPr>
          <a:xfrm>
            <a:off x="7622770" y="1031847"/>
            <a:ext cx="3838879" cy="5054204"/>
          </a:xfrm>
          <a:prstGeom prst="rect">
            <a:avLst/>
          </a:prstGeom>
        </p:spPr>
      </p:pic>
      <p:sp>
        <p:nvSpPr>
          <p:cNvPr id="9" name="TextBox 8">
            <a:extLst>
              <a:ext uri="{FF2B5EF4-FFF2-40B4-BE49-F238E27FC236}">
                <a16:creationId xmlns:a16="http://schemas.microsoft.com/office/drawing/2014/main" id="{8CAFD0AC-50F1-52C0-FA97-99C74F13AA81}"/>
              </a:ext>
            </a:extLst>
          </p:cNvPr>
          <p:cNvSpPr txBox="1"/>
          <p:nvPr/>
        </p:nvSpPr>
        <p:spPr>
          <a:xfrm>
            <a:off x="9542209" y="6274507"/>
            <a:ext cx="1819472" cy="369332"/>
          </a:xfrm>
          <a:prstGeom prst="rect">
            <a:avLst/>
          </a:prstGeom>
          <a:noFill/>
        </p:spPr>
        <p:txBody>
          <a:bodyPr wrap="none" rtlCol="0">
            <a:spAutoFit/>
          </a:bodyPr>
          <a:lstStyle/>
          <a:p>
            <a:r>
              <a:rPr lang="en-GB" dirty="0"/>
              <a:t>(Manzella, 2025)</a:t>
            </a:r>
          </a:p>
        </p:txBody>
      </p:sp>
    </p:spTree>
    <p:extLst>
      <p:ext uri="{BB962C8B-B14F-4D97-AF65-F5344CB8AC3E}">
        <p14:creationId xmlns:p14="http://schemas.microsoft.com/office/powerpoint/2010/main" val="4261158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7FAE-94ED-D306-E639-8D5FE893F4F0}"/>
              </a:ext>
            </a:extLst>
          </p:cNvPr>
          <p:cNvSpPr>
            <a:spLocks noGrp="1"/>
          </p:cNvSpPr>
          <p:nvPr>
            <p:ph type="title"/>
          </p:nvPr>
        </p:nvSpPr>
        <p:spPr>
          <a:xfrm>
            <a:off x="838200" y="365126"/>
            <a:ext cx="6884324" cy="698904"/>
          </a:xfrm>
        </p:spPr>
        <p:txBody>
          <a:bodyPr>
            <a:normAutofit/>
          </a:bodyPr>
          <a:lstStyle/>
          <a:p>
            <a:r>
              <a:rPr lang="en-US" sz="2800" b="1" dirty="0">
                <a:latin typeface="Arial" panose="020B0604020202020204" pitchFamily="34" charset="0"/>
                <a:cs typeface="Arial" panose="020B0604020202020204" pitchFamily="34" charset="0"/>
              </a:rPr>
              <a:t>Initial Assessment of Type 2 Diabetes</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4FC6BF-9BA2-6300-21AD-DA64FE800C65}"/>
              </a:ext>
            </a:extLst>
          </p:cNvPr>
          <p:cNvSpPr txBox="1"/>
          <p:nvPr/>
        </p:nvSpPr>
        <p:spPr>
          <a:xfrm>
            <a:off x="838200" y="1670204"/>
            <a:ext cx="9929849" cy="4247317"/>
          </a:xfrm>
          <a:prstGeom prst="rect">
            <a:avLst/>
          </a:prstGeom>
          <a:noFill/>
        </p:spPr>
        <p:txBody>
          <a:bodyPr wrap="square">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Who Performs It: </a:t>
            </a:r>
            <a:r>
              <a:rPr lang="en-GB" dirty="0">
                <a:latin typeface="Arial" panose="020B0604020202020204" pitchFamily="34" charset="0"/>
                <a:cs typeface="Arial" panose="020B0604020202020204" pitchFamily="34" charset="0"/>
              </a:rPr>
              <a:t>GPs, practice nurses, and diabetes specialist nurses conduct the assessment in primary care settings (NICE, 2023; London Diabetes Clinical Network, 2018).</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Medical History: </a:t>
            </a:r>
            <a:r>
              <a:rPr lang="en-GB" dirty="0">
                <a:latin typeface="Arial" panose="020B0604020202020204" pitchFamily="34" charset="0"/>
                <a:cs typeface="Arial" panose="020B0604020202020204" pitchFamily="34" charset="0"/>
              </a:rPr>
              <a:t>Review symptoms, family history, and comorbidities to guide personalised care (Inzucchi &amp; Lupsa, 2025).</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Physical Checks: </a:t>
            </a:r>
            <a:r>
              <a:rPr lang="en-GB" dirty="0">
                <a:latin typeface="Arial" panose="020B0604020202020204" pitchFamily="34" charset="0"/>
                <a:cs typeface="Arial" panose="020B0604020202020204" pitchFamily="34" charset="0"/>
              </a:rPr>
              <a:t>BMI, waist circumference, blood pressure, foot exam to detect obesity, hypertension, and neuropathy (NICE, 2025b).</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Lab Tests: </a:t>
            </a:r>
            <a:r>
              <a:rPr lang="en-GB" dirty="0">
                <a:latin typeface="Arial" panose="020B0604020202020204" pitchFamily="34" charset="0"/>
                <a:cs typeface="Arial" panose="020B0604020202020204" pitchFamily="34" charset="0"/>
              </a:rPr>
              <a:t>HbA1c, lipid profile, kidney function, and urine albumin to assess metabolic and organ health (Journal of the American Medical Association, 2023).</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Retinal Screening: </a:t>
            </a:r>
            <a:r>
              <a:rPr lang="en-GB" dirty="0">
                <a:latin typeface="Arial" panose="020B0604020202020204" pitchFamily="34" charset="0"/>
                <a:cs typeface="Arial" panose="020B0604020202020204" pitchFamily="34" charset="0"/>
              </a:rPr>
              <a:t>Referral for diabetic eye screening to prevent vision loss (NICE, 2023).</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QRISK3 Tool</a:t>
            </a:r>
            <a:r>
              <a:rPr lang="en-GB" dirty="0">
                <a:latin typeface="Arial" panose="020B0604020202020204" pitchFamily="34" charset="0"/>
                <a:cs typeface="Arial" panose="020B0604020202020204" pitchFamily="34" charset="0"/>
              </a:rPr>
              <a:t>: Used to estimate cardiovascular risk and guide statin therapy (NICE, 202b).</a:t>
            </a:r>
          </a:p>
        </p:txBody>
      </p:sp>
    </p:spTree>
    <p:extLst>
      <p:ext uri="{BB962C8B-B14F-4D97-AF65-F5344CB8AC3E}">
        <p14:creationId xmlns:p14="http://schemas.microsoft.com/office/powerpoint/2010/main" val="2847688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54133-06BE-EABE-9117-50B1D14F96AE}"/>
              </a:ext>
            </a:extLst>
          </p:cNvPr>
          <p:cNvSpPr>
            <a:spLocks noGrp="1"/>
          </p:cNvSpPr>
          <p:nvPr>
            <p:ph type="title"/>
          </p:nvPr>
        </p:nvSpPr>
        <p:spPr>
          <a:xfrm>
            <a:off x="838200" y="365126"/>
            <a:ext cx="7275022" cy="790344"/>
          </a:xfrm>
        </p:spPr>
        <p:txBody>
          <a:bodyPr>
            <a:normAutofit/>
          </a:bodyPr>
          <a:lstStyle/>
          <a:p>
            <a:r>
              <a:rPr lang="en-US" sz="2800" b="1" dirty="0">
                <a:latin typeface="Arial" panose="020B0604020202020204" pitchFamily="34" charset="0"/>
                <a:cs typeface="Arial" panose="020B0604020202020204" pitchFamily="34" charset="0"/>
              </a:rPr>
              <a:t>Management of Type 2 Diabetes in the UK</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1F30058-77E2-B468-169A-C72F444B0594}"/>
              </a:ext>
            </a:extLst>
          </p:cNvPr>
          <p:cNvSpPr txBox="1"/>
          <p:nvPr/>
        </p:nvSpPr>
        <p:spPr>
          <a:xfrm>
            <a:off x="1701140" y="1742543"/>
            <a:ext cx="7802088" cy="4524315"/>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Guidance: </a:t>
            </a:r>
            <a:r>
              <a:rPr lang="en-US" dirty="0">
                <a:latin typeface="Arial" panose="020B0604020202020204" pitchFamily="34" charset="0"/>
                <a:cs typeface="Arial" panose="020B0604020202020204" pitchFamily="34" charset="0"/>
              </a:rPr>
              <a:t>Management follows NICE guideline NG28, which includes lifestyle advice, blood glucose control, and complication screening (NICE, 2023).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Frameworks: </a:t>
            </a:r>
            <a:r>
              <a:rPr lang="en-US" dirty="0">
                <a:latin typeface="Arial" panose="020B0604020202020204" pitchFamily="34" charset="0"/>
                <a:cs typeface="Arial" panose="020B0604020202020204" pitchFamily="34" charset="0"/>
              </a:rPr>
              <a:t>The NHS Long Term Plan and the House of Care model promote personalised care planning and multidisciplinary support (NHS England, 2019a).</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Care Models: </a:t>
            </a:r>
            <a:r>
              <a:rPr lang="en-US" dirty="0">
                <a:latin typeface="Arial" panose="020B0604020202020204" pitchFamily="34" charset="0"/>
                <a:cs typeface="Arial" panose="020B0604020202020204" pitchFamily="34" charset="0"/>
              </a:rPr>
              <a:t>Integrated care systems (ICS) and the Year of Care Partnerships improve coordination between primary, community, and specialist services (Year of Care Partnerships, 2023).</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Digital Tools: </a:t>
            </a:r>
            <a:r>
              <a:rPr lang="en-US" dirty="0">
                <a:latin typeface="Arial" panose="020B0604020202020204" pitchFamily="34" charset="0"/>
                <a:cs typeface="Arial" panose="020B0604020202020204" pitchFamily="34" charset="0"/>
              </a:rPr>
              <a:t>Use of apps and remote monitoring supports self-management and improves </a:t>
            </a:r>
            <a:r>
              <a:rPr lang="en-US" dirty="0" err="1">
                <a:latin typeface="Arial" panose="020B0604020202020204" pitchFamily="34" charset="0"/>
                <a:cs typeface="Arial" panose="020B0604020202020204" pitchFamily="34" charset="0"/>
              </a:rPr>
              <a:t>glycaemic</a:t>
            </a:r>
            <a:r>
              <a:rPr lang="en-US" dirty="0">
                <a:latin typeface="Arial" panose="020B0604020202020204" pitchFamily="34" charset="0"/>
                <a:cs typeface="Arial" panose="020B0604020202020204" pitchFamily="34" charset="0"/>
              </a:rPr>
              <a:t> control (Diabetes UK, 2023).</a:t>
            </a: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201494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B1AF-C710-3347-543D-36EEDC372D25}"/>
              </a:ext>
            </a:extLst>
          </p:cNvPr>
          <p:cNvSpPr>
            <a:spLocks noGrp="1"/>
          </p:cNvSpPr>
          <p:nvPr>
            <p:ph type="title"/>
          </p:nvPr>
        </p:nvSpPr>
        <p:spPr>
          <a:xfrm>
            <a:off x="2281106" y="314791"/>
            <a:ext cx="6260869" cy="873471"/>
          </a:xfrm>
        </p:spPr>
        <p:txBody>
          <a:bodyPr>
            <a:normAutofit/>
          </a:bodyPr>
          <a:lstStyle/>
          <a:p>
            <a:r>
              <a:rPr lang="en-US" sz="2800" b="1" dirty="0">
                <a:latin typeface="Arial" panose="020B0604020202020204" pitchFamily="34" charset="0"/>
                <a:cs typeface="Arial" panose="020B0604020202020204" pitchFamily="34" charset="0"/>
              </a:rPr>
              <a:t>NICE Guidance and Frameworks Supporting  for Type 2 Diabetes</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46F98E-4FA2-F770-5170-8FBCC912A60C}"/>
              </a:ext>
            </a:extLst>
          </p:cNvPr>
          <p:cNvSpPr txBox="1"/>
          <p:nvPr/>
        </p:nvSpPr>
        <p:spPr>
          <a:xfrm>
            <a:off x="998290" y="1680197"/>
            <a:ext cx="10544961" cy="4801314"/>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NICE Guideline NG28: </a:t>
            </a:r>
            <a:r>
              <a:rPr lang="en-US" dirty="0">
                <a:latin typeface="Arial" panose="020B0604020202020204" pitchFamily="34" charset="0"/>
                <a:cs typeface="Arial" panose="020B0604020202020204" pitchFamily="34" charset="0"/>
              </a:rPr>
              <a:t>Provides evidence-based recommendations for diagnosis, medication, lifestyle interventions, and complication screening to ensure consistent care across the NHS (NICE, 2023).</a:t>
            </a: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Quality Standard QS209: </a:t>
            </a:r>
            <a:r>
              <a:rPr lang="en-GB" dirty="0">
                <a:latin typeface="Arial" panose="020B0604020202020204" pitchFamily="34" charset="0"/>
                <a:cs typeface="Arial" panose="020B0604020202020204" pitchFamily="34" charset="0"/>
              </a:rPr>
              <a:t>Sets benchmarks for high-quality care and identifies priority areas for improvement (NICE, 2023).</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Medicines Update (2025): </a:t>
            </a:r>
            <a:r>
              <a:rPr lang="en-GB" dirty="0">
                <a:latin typeface="Arial" panose="020B0604020202020204" pitchFamily="34" charset="0"/>
                <a:cs typeface="Arial" panose="020B0604020202020204" pitchFamily="34" charset="0"/>
              </a:rPr>
              <a:t>Recommends earlier use of SGLT2 inhibitors and GLP-1 agonists to reduce cardiovascular risk (NICE, 2025c).</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Access Point: </a:t>
            </a:r>
            <a:r>
              <a:rPr lang="en-GB" dirty="0">
                <a:latin typeface="Arial" panose="020B0604020202020204" pitchFamily="34" charset="0"/>
                <a:cs typeface="Arial" panose="020B0604020202020204" pitchFamily="34" charset="0"/>
              </a:rPr>
              <a:t>Full guidance available at </a:t>
            </a:r>
            <a:r>
              <a:rPr lang="en-GB" dirty="0">
                <a:latin typeface="Arial" panose="020B0604020202020204" pitchFamily="34" charset="0"/>
                <a:cs typeface="Arial" panose="020B0604020202020204" pitchFamily="34" charset="0"/>
                <a:hlinkClick r:id="rId2"/>
              </a:rPr>
              <a:t>www.nice.org.uk/guidance/ng28</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NHS Long Term Plan: </a:t>
            </a:r>
            <a:r>
              <a:rPr lang="en-US" dirty="0">
                <a:latin typeface="Arial" panose="020B0604020202020204" pitchFamily="34" charset="0"/>
                <a:cs typeface="Arial" panose="020B0604020202020204" pitchFamily="34" charset="0"/>
              </a:rPr>
              <a:t>Focuses on prevention, early detection, and personalised care through initiatives like the NHS Diabetes Prevention Programme and digital health tools (NHS England, 2019).</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National Service Framework for Diabetes: </a:t>
            </a:r>
            <a:r>
              <a:rPr lang="en-US" dirty="0">
                <a:latin typeface="Arial" panose="020B0604020202020204" pitchFamily="34" charset="0"/>
                <a:cs typeface="Arial" panose="020B0604020202020204" pitchFamily="34" charset="0"/>
              </a:rPr>
              <a:t>Sets national standards for reducing inequalities, improving care quality, and promoting patient-</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approaches (Department of Health, 2001).</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Structured Education: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(e.g. DESMOND) Empower patients with knowledge and skills to manage their condition, improving outcomes and reducing long-term complications (Desmond, 2025).</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510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8DDB-3E30-D8C6-8DE4-65391841784E}"/>
              </a:ext>
            </a:extLst>
          </p:cNvPr>
          <p:cNvSpPr>
            <a:spLocks noGrp="1"/>
          </p:cNvSpPr>
          <p:nvPr>
            <p:ph type="title"/>
          </p:nvPr>
        </p:nvSpPr>
        <p:spPr>
          <a:xfrm>
            <a:off x="888534" y="165390"/>
            <a:ext cx="4379752" cy="599609"/>
          </a:xfrm>
        </p:spPr>
        <p:txBody>
          <a:bodyPr>
            <a:normAutofit/>
          </a:bodyPr>
          <a:lstStyle/>
          <a:p>
            <a:r>
              <a:rPr lang="en-GB" sz="2800" b="1" dirty="0">
                <a:latin typeface="Arial" panose="020B0604020202020204" pitchFamily="34" charset="0"/>
                <a:cs typeface="Arial" panose="020B0604020202020204" pitchFamily="34" charset="0"/>
              </a:rPr>
              <a:t>House of Care Model</a:t>
            </a:r>
          </a:p>
        </p:txBody>
      </p:sp>
      <p:pic>
        <p:nvPicPr>
          <p:cNvPr id="3" name="Picture 2">
            <a:extLst>
              <a:ext uri="{FF2B5EF4-FFF2-40B4-BE49-F238E27FC236}">
                <a16:creationId xmlns:a16="http://schemas.microsoft.com/office/drawing/2014/main" id="{F1DDA1F3-D44B-92E2-B340-5339440A76BC}"/>
              </a:ext>
            </a:extLst>
          </p:cNvPr>
          <p:cNvPicPr>
            <a:picLocks noChangeAspect="1"/>
          </p:cNvPicPr>
          <p:nvPr/>
        </p:nvPicPr>
        <p:blipFill>
          <a:blip r:embed="rId2"/>
          <a:stretch>
            <a:fillRect/>
          </a:stretch>
        </p:blipFill>
        <p:spPr>
          <a:xfrm>
            <a:off x="1700868" y="1888064"/>
            <a:ext cx="8790264" cy="4354751"/>
          </a:xfrm>
          <a:prstGeom prst="rect">
            <a:avLst/>
          </a:prstGeom>
        </p:spPr>
      </p:pic>
      <p:sp>
        <p:nvSpPr>
          <p:cNvPr id="5" name="TextBox 4">
            <a:extLst>
              <a:ext uri="{FF2B5EF4-FFF2-40B4-BE49-F238E27FC236}">
                <a16:creationId xmlns:a16="http://schemas.microsoft.com/office/drawing/2014/main" id="{008E4C7E-39E8-ACE0-5CEC-BD21B6C59E89}"/>
              </a:ext>
            </a:extLst>
          </p:cNvPr>
          <p:cNvSpPr txBox="1"/>
          <p:nvPr/>
        </p:nvSpPr>
        <p:spPr>
          <a:xfrm>
            <a:off x="2130801" y="964734"/>
            <a:ext cx="7617203" cy="646331"/>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The House is a metaphor as well as a checklist that emphasises the importance and interdependence of each element.</a:t>
            </a:r>
            <a:endParaRPr lang="en-GB"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EDB80A3-7082-9616-D640-538EFF70D314}"/>
              </a:ext>
            </a:extLst>
          </p:cNvPr>
          <p:cNvSpPr txBox="1"/>
          <p:nvPr/>
        </p:nvSpPr>
        <p:spPr>
          <a:xfrm>
            <a:off x="9590714" y="6242815"/>
            <a:ext cx="2430709" cy="369332"/>
          </a:xfrm>
          <a:prstGeom prst="rect">
            <a:avLst/>
          </a:prstGeom>
          <a:noFill/>
        </p:spPr>
        <p:txBody>
          <a:bodyPr wrap="square">
            <a:spAutoFit/>
          </a:bodyPr>
          <a:lstStyle/>
          <a:p>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(NHS England, 2023)</a:t>
            </a:r>
            <a:endParaRPr lang="en-GB" dirty="0"/>
          </a:p>
        </p:txBody>
      </p:sp>
    </p:spTree>
    <p:extLst>
      <p:ext uri="{BB962C8B-B14F-4D97-AF65-F5344CB8AC3E}">
        <p14:creationId xmlns:p14="http://schemas.microsoft.com/office/powerpoint/2010/main" val="3681847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FA97-C0AE-22DF-AF71-230097C19C56}"/>
              </a:ext>
            </a:extLst>
          </p:cNvPr>
          <p:cNvSpPr>
            <a:spLocks noGrp="1"/>
          </p:cNvSpPr>
          <p:nvPr>
            <p:ph type="title"/>
          </p:nvPr>
        </p:nvSpPr>
        <p:spPr>
          <a:xfrm>
            <a:off x="838200" y="365125"/>
            <a:ext cx="10515600" cy="834501"/>
          </a:xfrm>
        </p:spPr>
        <p:txBody>
          <a:bodyPr>
            <a:normAutofit/>
          </a:bodyPr>
          <a:lstStyle/>
          <a:p>
            <a:r>
              <a:rPr lang="en-US" sz="2800" b="1" dirty="0">
                <a:latin typeface="Arial" panose="020B0604020202020204" pitchFamily="34" charset="0"/>
                <a:cs typeface="Arial" panose="020B0604020202020204" pitchFamily="34" charset="0"/>
              </a:rPr>
              <a:t>The House of Care – Supporting People with Type 2 Diabetes</a:t>
            </a:r>
            <a:endParaRPr lang="en-GB" sz="28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6B35A7D-8B01-BD2B-B2C4-2508D07810E1}"/>
              </a:ext>
            </a:extLst>
          </p:cNvPr>
          <p:cNvSpPr txBox="1"/>
          <p:nvPr/>
        </p:nvSpPr>
        <p:spPr>
          <a:xfrm>
            <a:off x="619712" y="1294594"/>
            <a:ext cx="10952576" cy="5355312"/>
          </a:xfrm>
          <a:prstGeom prst="rect">
            <a:avLst/>
          </a:prstGeom>
          <a:noFill/>
        </p:spPr>
        <p:txBody>
          <a:bodyPr wrap="square">
            <a:spAutoFit/>
          </a:bodyPr>
          <a:lstStyle/>
          <a:p>
            <a:pPr marL="342900" indent="-342900">
              <a:buAutoNum type="arabicPeriod"/>
            </a:pPr>
            <a:r>
              <a:rPr lang="en-US" b="1" dirty="0">
                <a:latin typeface="Arial" panose="020B0604020202020204" pitchFamily="34" charset="0"/>
                <a:cs typeface="Arial" panose="020B0604020202020204" pitchFamily="34" charset="0"/>
              </a:rPr>
              <a:t>Engaged, Informed Individuals and Carers </a:t>
            </a:r>
            <a:r>
              <a:rPr lang="en-US" dirty="0">
                <a:latin typeface="Arial" panose="020B0604020202020204" pitchFamily="34" charset="0"/>
                <a:cs typeface="Arial" panose="020B0604020202020204" pitchFamily="34" charset="0"/>
              </a:rPr>
              <a:t>People with Type 2 Diabetes benefit from understanding their condition, treatment options, and lifestyle choices to make informed decisions and self-manage effectively (Captieux et al., 2018).</a:t>
            </a:r>
          </a:p>
          <a:p>
            <a:pPr marL="342900" indent="-342900">
              <a:buAutoNum type="arabicPeriod"/>
            </a:pPr>
            <a:endParaRPr lang="en-US" dirty="0">
              <a:latin typeface="Arial" panose="020B0604020202020204" pitchFamily="34" charset="0"/>
              <a:cs typeface="Arial" panose="020B0604020202020204" pitchFamily="34" charset="0"/>
            </a:endParaRPr>
          </a:p>
          <a:p>
            <a:pPr marL="342900" indent="-342900">
              <a:buAutoNum type="arabicPeriod"/>
            </a:pPr>
            <a:r>
              <a:rPr lang="en-US" b="1" dirty="0">
                <a:latin typeface="Arial" panose="020B0604020202020204" pitchFamily="34" charset="0"/>
                <a:cs typeface="Arial" panose="020B0604020202020204" pitchFamily="34" charset="0"/>
              </a:rPr>
              <a:t>Health and Care Professionals Committed to Partnership Working </a:t>
            </a:r>
            <a:r>
              <a:rPr lang="en-US" dirty="0">
                <a:latin typeface="Arial" panose="020B0604020202020204" pitchFamily="34" charset="0"/>
                <a:cs typeface="Arial" panose="020B0604020202020204" pitchFamily="34" charset="0"/>
              </a:rPr>
              <a:t>Professionals should collaborate with patients, fostering shared decision-making and mutual respect to improve long-term outcomes (Husk et al., 2020).</a:t>
            </a:r>
          </a:p>
          <a:p>
            <a:pPr marL="342900" indent="-342900">
              <a:buAutoNum type="arabicPeriod"/>
            </a:pPr>
            <a:endParaRPr lang="en-US" dirty="0">
              <a:latin typeface="Arial" panose="020B0604020202020204" pitchFamily="34" charset="0"/>
              <a:cs typeface="Arial" panose="020B0604020202020204" pitchFamily="34" charset="0"/>
            </a:endParaRPr>
          </a:p>
          <a:p>
            <a:pPr marL="342900" indent="-342900">
              <a:buAutoNum type="arabicPeriod"/>
            </a:pPr>
            <a:r>
              <a:rPr lang="en-US" b="1" dirty="0">
                <a:latin typeface="Arial" panose="020B0604020202020204" pitchFamily="34" charset="0"/>
                <a:cs typeface="Arial" panose="020B0604020202020204" pitchFamily="34" charset="0"/>
              </a:rPr>
              <a:t>Organisational and System Enablers</a:t>
            </a:r>
            <a:r>
              <a:rPr lang="en-US" dirty="0">
                <a:latin typeface="Arial" panose="020B0604020202020204" pitchFamily="34" charset="0"/>
                <a:cs typeface="Arial" panose="020B0604020202020204" pitchFamily="34" charset="0"/>
              </a:rPr>
              <a:t> Integrated IT systems, structured education programs, and referral pathways are essential to support consistent, high-quality diabetes care (Yang et al., 2022).</a:t>
            </a:r>
          </a:p>
          <a:p>
            <a:pPr marL="342900" indent="-342900">
              <a:buAutoNum type="arabicPeriod"/>
            </a:pPr>
            <a:endParaRPr lang="en-US" dirty="0">
              <a:latin typeface="Arial" panose="020B0604020202020204" pitchFamily="34" charset="0"/>
              <a:cs typeface="Arial" panose="020B0604020202020204" pitchFamily="34" charset="0"/>
            </a:endParaRPr>
          </a:p>
          <a:p>
            <a:pPr marL="342900" indent="-342900">
              <a:buAutoNum type="arabicPeriod"/>
            </a:pPr>
            <a:r>
              <a:rPr lang="en-US" b="1" dirty="0">
                <a:latin typeface="Arial" panose="020B0604020202020204" pitchFamily="34" charset="0"/>
                <a:cs typeface="Arial" panose="020B0604020202020204" pitchFamily="34" charset="0"/>
              </a:rPr>
              <a:t>Commissioning for Person-</a:t>
            </a:r>
            <a:r>
              <a:rPr lang="en-US" b="1" dirty="0" err="1">
                <a:latin typeface="Arial" panose="020B0604020202020204" pitchFamily="34" charset="0"/>
                <a:cs typeface="Arial" panose="020B0604020202020204" pitchFamily="34" charset="0"/>
              </a:rPr>
              <a:t>Centred</a:t>
            </a:r>
            <a:r>
              <a:rPr lang="en-US" b="1" dirty="0">
                <a:latin typeface="Arial" panose="020B0604020202020204" pitchFamily="34" charset="0"/>
                <a:cs typeface="Arial" panose="020B0604020202020204" pitchFamily="34" charset="0"/>
              </a:rPr>
              <a:t> Care </a:t>
            </a:r>
            <a:r>
              <a:rPr lang="en-US" dirty="0">
                <a:latin typeface="Arial" panose="020B0604020202020204" pitchFamily="34" charset="0"/>
                <a:cs typeface="Arial" panose="020B0604020202020204" pitchFamily="34" charset="0"/>
              </a:rPr>
              <a:t>Services should be commissioned to support personalised care plans that reflect individual goals, not just clinical targets (NHS England, 2019b).</a:t>
            </a:r>
          </a:p>
          <a:p>
            <a:pPr marL="342900" indent="-342900">
              <a:buAutoNum type="arabicPeriod"/>
            </a:pPr>
            <a:endParaRPr lang="en-US" dirty="0">
              <a:latin typeface="Arial" panose="020B0604020202020204" pitchFamily="34" charset="0"/>
              <a:cs typeface="Arial" panose="020B0604020202020204" pitchFamily="34" charset="0"/>
            </a:endParaRPr>
          </a:p>
          <a:p>
            <a:pPr marL="342900" indent="-342900">
              <a:buAutoNum type="arabicPeriod"/>
            </a:pPr>
            <a:r>
              <a:rPr lang="en-US" b="1" dirty="0">
                <a:latin typeface="Arial" panose="020B0604020202020204" pitchFamily="34" charset="0"/>
                <a:cs typeface="Arial" panose="020B0604020202020204" pitchFamily="34" charset="0"/>
              </a:rPr>
              <a:t>Collaborative Care Planning </a:t>
            </a:r>
            <a:r>
              <a:rPr lang="en-US" dirty="0">
                <a:latin typeface="Arial" panose="020B0604020202020204" pitchFamily="34" charset="0"/>
                <a:cs typeface="Arial" panose="020B0604020202020204" pitchFamily="34" charset="0"/>
              </a:rPr>
              <a:t>Care plans should be co-created with diabetes patients, addressing medication, lifestyle, and emotional wellbeing to align with personal values (Moran et al., 2022).</a:t>
            </a:r>
          </a:p>
          <a:p>
            <a:pPr marL="342900" indent="-342900">
              <a:buAutoNum type="arabicPeriod"/>
            </a:pPr>
            <a:endParaRPr lang="en-US" dirty="0">
              <a:latin typeface="Arial" panose="020B0604020202020204" pitchFamily="34" charset="0"/>
              <a:cs typeface="Arial" panose="020B0604020202020204" pitchFamily="34" charset="0"/>
            </a:endParaRPr>
          </a:p>
          <a:p>
            <a:pPr marL="342900" indent="-342900">
              <a:buAutoNum type="arabicPeriod"/>
            </a:pPr>
            <a:r>
              <a:rPr lang="en-US" b="1" dirty="0">
                <a:latin typeface="Arial" panose="020B0604020202020204" pitchFamily="34" charset="0"/>
                <a:cs typeface="Arial" panose="020B0604020202020204" pitchFamily="34" charset="0"/>
              </a:rPr>
              <a:t>Support for Self-Management </a:t>
            </a:r>
            <a:r>
              <a:rPr lang="en-US" dirty="0">
                <a:latin typeface="Arial" panose="020B0604020202020204" pitchFamily="34" charset="0"/>
                <a:cs typeface="Arial" panose="020B0604020202020204" pitchFamily="34" charset="0"/>
              </a:rPr>
              <a:t>Diabetes patients need ongoing education, digital tools, and community support to manage their diabetes daily and reduce complications (Captieux et al.,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6801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36C4-F0FE-9FAA-52B7-F38032BD2A2D}"/>
              </a:ext>
            </a:extLst>
          </p:cNvPr>
          <p:cNvSpPr>
            <a:spLocks noGrp="1"/>
          </p:cNvSpPr>
          <p:nvPr>
            <p:ph type="title"/>
          </p:nvPr>
        </p:nvSpPr>
        <p:spPr>
          <a:xfrm>
            <a:off x="805543" y="210004"/>
            <a:ext cx="6149829" cy="649943"/>
          </a:xfrm>
        </p:spPr>
        <p:txBody>
          <a:bodyPr>
            <a:noAutofit/>
          </a:bodyPr>
          <a:lstStyle/>
          <a:p>
            <a:r>
              <a:rPr lang="en-GB" sz="2800" b="1" dirty="0">
                <a:latin typeface="Arial" panose="020B0604020202020204" pitchFamily="34" charset="0"/>
                <a:cs typeface="Arial" panose="020B0604020202020204" pitchFamily="34" charset="0"/>
              </a:rPr>
              <a:t>Treatment Options for Type 2 Diabetes </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C26347-9A93-1A45-2823-737DE6D31E01}"/>
              </a:ext>
            </a:extLst>
          </p:cNvPr>
          <p:cNvSpPr txBox="1"/>
          <p:nvPr/>
        </p:nvSpPr>
        <p:spPr>
          <a:xfrm>
            <a:off x="336556" y="1062857"/>
            <a:ext cx="7672608" cy="5355312"/>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Lifestyle Changes First </a:t>
            </a:r>
            <a:r>
              <a:rPr lang="en-US" dirty="0">
                <a:latin typeface="Arial" panose="020B0604020202020204" pitchFamily="34" charset="0"/>
                <a:cs typeface="Arial" panose="020B0604020202020204" pitchFamily="34" charset="0"/>
              </a:rPr>
              <a:t>Healthy eating, regular physical activity, and weight loss are the first-line interventions to lower blood glucose and may even lead to remission in some cases (NHS,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Metformin as First-Line Medication </a:t>
            </a:r>
            <a:r>
              <a:rPr lang="en-US" dirty="0">
                <a:latin typeface="Arial" panose="020B0604020202020204" pitchFamily="34" charset="0"/>
                <a:cs typeface="Arial" panose="020B0604020202020204" pitchFamily="34" charset="0"/>
              </a:rPr>
              <a:t>NICE recommends </a:t>
            </a:r>
            <a:r>
              <a:rPr lang="en-US" b="1" dirty="0">
                <a:latin typeface="Arial" panose="020B0604020202020204" pitchFamily="34" charset="0"/>
                <a:cs typeface="Arial" panose="020B0604020202020204" pitchFamily="34" charset="0"/>
              </a:rPr>
              <a:t>metformin</a:t>
            </a:r>
            <a:r>
              <a:rPr lang="en-US" dirty="0">
                <a:latin typeface="Arial" panose="020B0604020202020204" pitchFamily="34" charset="0"/>
                <a:cs typeface="Arial" panose="020B0604020202020204" pitchFamily="34" charset="0"/>
              </a:rPr>
              <a:t> as the initial drug treatment unless contraindicated. It improves insulin sensitivity and lowers glucose production (NICE,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Second-Line Medications </a:t>
            </a:r>
            <a:r>
              <a:rPr lang="en-US" dirty="0">
                <a:latin typeface="Arial" panose="020B0604020202020204" pitchFamily="34" charset="0"/>
                <a:cs typeface="Arial" panose="020B0604020202020204" pitchFamily="34" charset="0"/>
              </a:rPr>
              <a:t>If metformin alone is insufficient, NICE suggests adding </a:t>
            </a:r>
            <a:r>
              <a:rPr lang="en-US" b="1" dirty="0">
                <a:latin typeface="Arial" panose="020B0604020202020204" pitchFamily="34" charset="0"/>
                <a:cs typeface="Arial" panose="020B0604020202020204" pitchFamily="34" charset="0"/>
              </a:rPr>
              <a:t>SGLT2 inhibitors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DPP-4 inhibitors</a:t>
            </a:r>
            <a:r>
              <a:rPr lang="en-US" dirty="0">
                <a:latin typeface="Arial" panose="020B0604020202020204" pitchFamily="34" charset="0"/>
                <a:cs typeface="Arial" panose="020B0604020202020204" pitchFamily="34" charset="0"/>
              </a:rPr>
              <a:t>, or </a:t>
            </a:r>
            <a:r>
              <a:rPr lang="en-US" b="1" dirty="0">
                <a:latin typeface="Arial" panose="020B0604020202020204" pitchFamily="34" charset="0"/>
                <a:cs typeface="Arial" panose="020B0604020202020204" pitchFamily="34" charset="0"/>
              </a:rPr>
              <a:t>sulfonylureas</a:t>
            </a:r>
            <a:r>
              <a:rPr lang="en-US" dirty="0">
                <a:latin typeface="Arial" panose="020B0604020202020204" pitchFamily="34" charset="0"/>
                <a:cs typeface="Arial" panose="020B0604020202020204" pitchFamily="34" charset="0"/>
              </a:rPr>
              <a:t>, depending on individual risk factors and preferences (NICE,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GLP-1 Receptor Agonists </a:t>
            </a:r>
            <a:r>
              <a:rPr lang="en-US" dirty="0">
                <a:latin typeface="Arial" panose="020B0604020202020204" pitchFamily="34" charset="0"/>
                <a:cs typeface="Arial" panose="020B0604020202020204" pitchFamily="34" charset="0"/>
              </a:rPr>
              <a:t>Recommended for people with obesity or high cardiovascular risk. These injectable drugs help with weight loss and blood sugar control (NHS,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Insulin Therapy </a:t>
            </a:r>
            <a:r>
              <a:rPr lang="en-US" dirty="0">
                <a:latin typeface="Arial" panose="020B0604020202020204" pitchFamily="34" charset="0"/>
                <a:cs typeface="Arial" panose="020B0604020202020204" pitchFamily="34" charset="0"/>
              </a:rPr>
              <a:t>Used when oral medications are no longer effective or during acute illness. NICE advises starting with basal insulin and adjusting based on glucose levels (NICE,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Technology Support </a:t>
            </a:r>
            <a:r>
              <a:rPr lang="en-US" dirty="0">
                <a:latin typeface="Arial" panose="020B0604020202020204" pitchFamily="34" charset="0"/>
                <a:cs typeface="Arial" panose="020B0604020202020204" pitchFamily="34" charset="0"/>
              </a:rPr>
              <a:t>Flash glucose monitors or continuous glucose monitors may be offered to eligible patients to reduce finger-prick testing and improve glucose tracking (Diabetes UK, 2023).</a:t>
            </a:r>
          </a:p>
        </p:txBody>
      </p:sp>
      <p:pic>
        <p:nvPicPr>
          <p:cNvPr id="5" name="Picture 4">
            <a:extLst>
              <a:ext uri="{FF2B5EF4-FFF2-40B4-BE49-F238E27FC236}">
                <a16:creationId xmlns:a16="http://schemas.microsoft.com/office/drawing/2014/main" id="{D01162DB-827E-983C-85AC-844C31E02FEF}"/>
              </a:ext>
            </a:extLst>
          </p:cNvPr>
          <p:cNvPicPr>
            <a:picLocks noChangeAspect="1"/>
          </p:cNvPicPr>
          <p:nvPr/>
        </p:nvPicPr>
        <p:blipFill>
          <a:blip r:embed="rId3"/>
          <a:stretch>
            <a:fillRect/>
          </a:stretch>
        </p:blipFill>
        <p:spPr>
          <a:xfrm>
            <a:off x="8433709" y="1224643"/>
            <a:ext cx="3544200" cy="4632222"/>
          </a:xfrm>
          <a:prstGeom prst="rect">
            <a:avLst/>
          </a:prstGeom>
        </p:spPr>
      </p:pic>
      <p:sp>
        <p:nvSpPr>
          <p:cNvPr id="6" name="TextBox 5">
            <a:extLst>
              <a:ext uri="{FF2B5EF4-FFF2-40B4-BE49-F238E27FC236}">
                <a16:creationId xmlns:a16="http://schemas.microsoft.com/office/drawing/2014/main" id="{B8948574-1F9F-FDE0-3A1F-50F6FC0FC6B8}"/>
              </a:ext>
            </a:extLst>
          </p:cNvPr>
          <p:cNvSpPr txBox="1"/>
          <p:nvPr/>
        </p:nvSpPr>
        <p:spPr>
          <a:xfrm>
            <a:off x="9979379" y="6048837"/>
            <a:ext cx="1408975" cy="369332"/>
          </a:xfrm>
          <a:prstGeom prst="rect">
            <a:avLst/>
          </a:prstGeom>
          <a:noFill/>
        </p:spPr>
        <p:txBody>
          <a:bodyPr wrap="none" rtlCol="0">
            <a:spAutoFit/>
          </a:bodyPr>
          <a:lstStyle/>
          <a:p>
            <a:r>
              <a:rPr lang="en-GB" dirty="0"/>
              <a:t>(Frias, 2025)</a:t>
            </a:r>
          </a:p>
        </p:txBody>
      </p:sp>
    </p:spTree>
    <p:extLst>
      <p:ext uri="{BB962C8B-B14F-4D97-AF65-F5344CB8AC3E}">
        <p14:creationId xmlns:p14="http://schemas.microsoft.com/office/powerpoint/2010/main" val="2490985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03188-2B44-D1D4-6A68-785781905714}"/>
              </a:ext>
            </a:extLst>
          </p:cNvPr>
          <p:cNvSpPr>
            <a:spLocks noGrp="1"/>
          </p:cNvSpPr>
          <p:nvPr>
            <p:ph type="title"/>
          </p:nvPr>
        </p:nvSpPr>
        <p:spPr>
          <a:xfrm>
            <a:off x="864065" y="218612"/>
            <a:ext cx="7357145" cy="759000"/>
          </a:xfrm>
        </p:spPr>
        <p:txBody>
          <a:bodyPr>
            <a:noAutofit/>
          </a:bodyPr>
          <a:lstStyle/>
          <a:p>
            <a:r>
              <a:rPr lang="en-US" sz="2800" b="1" dirty="0">
                <a:latin typeface="Arial" panose="020B0604020202020204" pitchFamily="34" charset="0"/>
                <a:cs typeface="Arial" panose="020B0604020202020204" pitchFamily="34" charset="0"/>
              </a:rPr>
              <a:t>Comorbidities Associated with Type 2 Diabetes</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3117D23-188D-69A4-E6FB-AB2FAA05FF6E}"/>
              </a:ext>
            </a:extLst>
          </p:cNvPr>
          <p:cNvSpPr txBox="1"/>
          <p:nvPr/>
        </p:nvSpPr>
        <p:spPr>
          <a:xfrm>
            <a:off x="356180" y="1284612"/>
            <a:ext cx="6673793" cy="5078313"/>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Hypertension: </a:t>
            </a:r>
            <a:r>
              <a:rPr lang="en-US" dirty="0">
                <a:latin typeface="Arial" panose="020B0604020202020204" pitchFamily="34" charset="0"/>
                <a:cs typeface="Arial" panose="020B0604020202020204" pitchFamily="34" charset="0"/>
              </a:rPr>
              <a:t>High blood pressure is one of the most common comorbidities.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Dyslipidemia: </a:t>
            </a:r>
            <a:r>
              <a:rPr lang="en-US" dirty="0">
                <a:latin typeface="Arial" panose="020B0604020202020204" pitchFamily="34" charset="0"/>
                <a:cs typeface="Arial" panose="020B0604020202020204" pitchFamily="34" charset="0"/>
              </a:rPr>
              <a:t>Abnormal levels of lipids like cholesterol and triglycerides in the blood are frequent.</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Cardiovascular disease: </a:t>
            </a:r>
            <a:r>
              <a:rPr lang="en-US" dirty="0">
                <a:latin typeface="Arial" panose="020B0604020202020204" pitchFamily="34" charset="0"/>
                <a:cs typeface="Arial" panose="020B0604020202020204" pitchFamily="34" charset="0"/>
              </a:rPr>
              <a:t>This includes coronary heart disease, stroke, and other heart-related complications.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Obesit</a:t>
            </a:r>
            <a:r>
              <a:rPr lang="en-US" dirty="0">
                <a:latin typeface="Arial" panose="020B0604020202020204" pitchFamily="34" charset="0"/>
                <a:cs typeface="Arial" panose="020B0604020202020204" pitchFamily="34" charset="0"/>
              </a:rPr>
              <a:t>y: Obesity is both a risk factor for and a common comorbidity of type 2 diabetes.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Disease</a:t>
            </a:r>
            <a:r>
              <a:rPr lang="en-US" dirty="0">
                <a:latin typeface="Arial" panose="020B0604020202020204" pitchFamily="34" charset="0"/>
                <a:cs typeface="Arial" panose="020B0604020202020204" pitchFamily="34" charset="0"/>
              </a:rPr>
              <a:t>: Diabetic nephropathy is a leading cause of end-stage renal failure.</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Mental Health</a:t>
            </a:r>
            <a:r>
              <a:rPr lang="en-US" dirty="0">
                <a:latin typeface="Arial" panose="020B0604020202020204" pitchFamily="34" charset="0"/>
                <a:cs typeface="Arial" panose="020B0604020202020204" pitchFamily="34" charset="0"/>
              </a:rPr>
              <a:t>: Depression and anxiety are more common comorbidity that can impact self-care and disease management.</a:t>
            </a:r>
          </a:p>
        </p:txBody>
      </p:sp>
      <p:pic>
        <p:nvPicPr>
          <p:cNvPr id="5" name="Picture 4">
            <a:extLst>
              <a:ext uri="{FF2B5EF4-FFF2-40B4-BE49-F238E27FC236}">
                <a16:creationId xmlns:a16="http://schemas.microsoft.com/office/drawing/2014/main" id="{4B89D2AF-1806-466E-E4C0-ACC62B8F2772}"/>
              </a:ext>
            </a:extLst>
          </p:cNvPr>
          <p:cNvPicPr>
            <a:picLocks noChangeAspect="1"/>
          </p:cNvPicPr>
          <p:nvPr/>
        </p:nvPicPr>
        <p:blipFill>
          <a:blip r:embed="rId3"/>
          <a:srcRect r="902" b="19452"/>
          <a:stretch>
            <a:fillRect/>
          </a:stretch>
        </p:blipFill>
        <p:spPr>
          <a:xfrm>
            <a:off x="7212617" y="843071"/>
            <a:ext cx="4338201" cy="4584029"/>
          </a:xfrm>
          <a:prstGeom prst="rect">
            <a:avLst/>
          </a:prstGeom>
        </p:spPr>
      </p:pic>
      <p:sp>
        <p:nvSpPr>
          <p:cNvPr id="6" name="TextBox 5">
            <a:extLst>
              <a:ext uri="{FF2B5EF4-FFF2-40B4-BE49-F238E27FC236}">
                <a16:creationId xmlns:a16="http://schemas.microsoft.com/office/drawing/2014/main" id="{246C1A7F-A414-58C0-6B08-8F37F811279F}"/>
              </a:ext>
            </a:extLst>
          </p:cNvPr>
          <p:cNvSpPr txBox="1"/>
          <p:nvPr/>
        </p:nvSpPr>
        <p:spPr>
          <a:xfrm>
            <a:off x="7707081" y="5728393"/>
            <a:ext cx="3742243" cy="646331"/>
          </a:xfrm>
          <a:prstGeom prst="rect">
            <a:avLst/>
          </a:prstGeom>
          <a:noFill/>
        </p:spPr>
        <p:txBody>
          <a:bodyPr wrap="none" rtlCol="0">
            <a:spAutoFit/>
          </a:bodyPr>
          <a:lstStyle/>
          <a:p>
            <a:r>
              <a:rPr lang="en-GB" dirty="0"/>
              <a:t>(</a:t>
            </a:r>
            <a:r>
              <a:rPr lang="fr-FR" dirty="0"/>
              <a:t>Practice Nurse, 2020;Lancet, 2023;</a:t>
            </a:r>
          </a:p>
          <a:p>
            <a:r>
              <a:rPr lang="en-GB" dirty="0"/>
              <a:t>Professional,2025)</a:t>
            </a:r>
          </a:p>
        </p:txBody>
      </p:sp>
    </p:spTree>
    <p:extLst>
      <p:ext uri="{BB962C8B-B14F-4D97-AF65-F5344CB8AC3E}">
        <p14:creationId xmlns:p14="http://schemas.microsoft.com/office/powerpoint/2010/main" val="2771457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4E836-C7E1-76A9-1FC5-358AFB6430E0}"/>
              </a:ext>
            </a:extLst>
          </p:cNvPr>
          <p:cNvSpPr>
            <a:spLocks noGrp="1"/>
          </p:cNvSpPr>
          <p:nvPr>
            <p:ph type="title"/>
          </p:nvPr>
        </p:nvSpPr>
        <p:spPr>
          <a:xfrm>
            <a:off x="838200" y="365125"/>
            <a:ext cx="5084428" cy="549275"/>
          </a:xfrm>
        </p:spPr>
        <p:txBody>
          <a:bodyPr>
            <a:normAutofit fontScale="90000"/>
          </a:bodyPr>
          <a:lstStyle/>
          <a:p>
            <a:br>
              <a:rPr lang="en-US" sz="2800" b="1" dirty="0"/>
            </a:br>
            <a:br>
              <a:rPr lang="en-US" sz="2800" b="1" dirty="0"/>
            </a:br>
            <a:r>
              <a:rPr lang="en-US" sz="2800" b="1" dirty="0">
                <a:latin typeface="Arial" panose="020B0604020202020204" pitchFamily="34" charset="0"/>
                <a:cs typeface="Arial" panose="020B0604020202020204" pitchFamily="34" charset="0"/>
              </a:rPr>
              <a:t>Prevention of Type 2 Diabetes</a:t>
            </a:r>
            <a:br>
              <a:rPr lang="en-US" dirty="0"/>
            </a:br>
            <a:endParaRPr lang="en-GB" dirty="0"/>
          </a:p>
        </p:txBody>
      </p:sp>
      <p:sp>
        <p:nvSpPr>
          <p:cNvPr id="4" name="TextBox 3">
            <a:extLst>
              <a:ext uri="{FF2B5EF4-FFF2-40B4-BE49-F238E27FC236}">
                <a16:creationId xmlns:a16="http://schemas.microsoft.com/office/drawing/2014/main" id="{061E7380-039E-891D-B42B-B079B8B8C270}"/>
              </a:ext>
            </a:extLst>
          </p:cNvPr>
          <p:cNvSpPr txBox="1"/>
          <p:nvPr/>
        </p:nvSpPr>
        <p:spPr>
          <a:xfrm>
            <a:off x="443917" y="1860029"/>
            <a:ext cx="6384721" cy="3970318"/>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Adopt a healthy lifestyle: </a:t>
            </a:r>
            <a:r>
              <a:rPr lang="en-US" dirty="0">
                <a:latin typeface="Arial" panose="020B0604020202020204" pitchFamily="34" charset="0"/>
                <a:cs typeface="Arial" panose="020B0604020202020204" pitchFamily="34" charset="0"/>
              </a:rPr>
              <a:t>Stay active (150 min/week), eat a balanced diet low in sugar and saturated fats (WHO, 2024).</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Manage weight and avoid harmful habits: </a:t>
            </a:r>
            <a:r>
              <a:rPr lang="en-US" dirty="0">
                <a:latin typeface="Arial" panose="020B0604020202020204" pitchFamily="34" charset="0"/>
                <a:cs typeface="Arial" panose="020B0604020202020204" pitchFamily="34" charset="0"/>
              </a:rPr>
              <a:t>Maintain a healthy weight; quit smoking and limit alcohol to cut diabetes risk by up to 50% (Diabetes UK, 2025).</a:t>
            </a:r>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NHS DPP</a:t>
            </a:r>
            <a:r>
              <a:rPr lang="en-US" dirty="0">
                <a:latin typeface="Arial" panose="020B0604020202020204" pitchFamily="34" charset="0"/>
                <a:cs typeface="Arial" panose="020B0604020202020204" pitchFamily="34" charset="0"/>
              </a:rPr>
              <a:t>: The Healthier You Programme targets people at high risk with lifestyle coaching and support (NHS England, 2025).</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Community Interventions</a:t>
            </a:r>
            <a:r>
              <a:rPr lang="en-US" dirty="0">
                <a:latin typeface="Arial" panose="020B0604020202020204" pitchFamily="34" charset="0"/>
                <a:cs typeface="Arial" panose="020B0604020202020204" pitchFamily="34" charset="0"/>
              </a:rPr>
              <a:t>: NICE PH35 recommends population-level strategies like promoting healthy eating and physical activity (NICE,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Digital Tools</a:t>
            </a:r>
            <a:r>
              <a:rPr lang="en-US" dirty="0">
                <a:latin typeface="Arial" panose="020B0604020202020204" pitchFamily="34" charset="0"/>
                <a:cs typeface="Arial" panose="020B0604020202020204" pitchFamily="34" charset="0"/>
              </a:rPr>
              <a:t>: Risk calculators and mobile apps help individuals monitor and reduce their risk (GOV.UK, 2023).</a:t>
            </a:r>
          </a:p>
        </p:txBody>
      </p:sp>
      <p:pic>
        <p:nvPicPr>
          <p:cNvPr id="5" name="Picture 4">
            <a:extLst>
              <a:ext uri="{FF2B5EF4-FFF2-40B4-BE49-F238E27FC236}">
                <a16:creationId xmlns:a16="http://schemas.microsoft.com/office/drawing/2014/main" id="{9997892B-37E9-E68A-FEAF-2F53ACC1A6F3}"/>
              </a:ext>
            </a:extLst>
          </p:cNvPr>
          <p:cNvPicPr>
            <a:picLocks noChangeAspect="1"/>
          </p:cNvPicPr>
          <p:nvPr/>
        </p:nvPicPr>
        <p:blipFill>
          <a:blip r:embed="rId2"/>
          <a:stretch>
            <a:fillRect/>
          </a:stretch>
        </p:blipFill>
        <p:spPr>
          <a:xfrm>
            <a:off x="7416569" y="1752369"/>
            <a:ext cx="4331514" cy="4077978"/>
          </a:xfrm>
          <a:prstGeom prst="rect">
            <a:avLst/>
          </a:prstGeom>
        </p:spPr>
      </p:pic>
      <p:sp>
        <p:nvSpPr>
          <p:cNvPr id="7" name="TextBox 6">
            <a:extLst>
              <a:ext uri="{FF2B5EF4-FFF2-40B4-BE49-F238E27FC236}">
                <a16:creationId xmlns:a16="http://schemas.microsoft.com/office/drawing/2014/main" id="{AAA63C1D-35BA-AD1D-EDD1-796294A5D519}"/>
              </a:ext>
            </a:extLst>
          </p:cNvPr>
          <p:cNvSpPr txBox="1"/>
          <p:nvPr/>
        </p:nvSpPr>
        <p:spPr>
          <a:xfrm>
            <a:off x="8680192" y="6342077"/>
            <a:ext cx="3067891" cy="369332"/>
          </a:xfrm>
          <a:prstGeom prst="rect">
            <a:avLst/>
          </a:prstGeom>
          <a:noFill/>
        </p:spPr>
        <p:txBody>
          <a:bodyPr wrap="none" rtlCol="0">
            <a:spAutoFit/>
          </a:bodyPr>
          <a:lstStyle/>
          <a:p>
            <a:r>
              <a:rPr lang="en-GB" dirty="0"/>
              <a:t>(Public Health England,2018)</a:t>
            </a:r>
          </a:p>
        </p:txBody>
      </p:sp>
    </p:spTree>
    <p:extLst>
      <p:ext uri="{BB962C8B-B14F-4D97-AF65-F5344CB8AC3E}">
        <p14:creationId xmlns:p14="http://schemas.microsoft.com/office/powerpoint/2010/main" val="4184490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A5186-4DFF-BB47-66FD-340C91D0E0CF}"/>
              </a:ext>
            </a:extLst>
          </p:cNvPr>
          <p:cNvSpPr>
            <a:spLocks noGrp="1"/>
          </p:cNvSpPr>
          <p:nvPr>
            <p:ph type="title"/>
          </p:nvPr>
        </p:nvSpPr>
        <p:spPr>
          <a:xfrm>
            <a:off x="838200" y="373289"/>
            <a:ext cx="8289022" cy="884835"/>
          </a:xfrm>
        </p:spPr>
        <p:txBody>
          <a:bodyPr>
            <a:normAutofit/>
          </a:bodyPr>
          <a:lstStyle/>
          <a:p>
            <a:r>
              <a:rPr lang="en-US" sz="2800" b="1" dirty="0">
                <a:latin typeface="Arial" panose="020B0604020202020204" pitchFamily="34" charset="0"/>
                <a:cs typeface="Arial" panose="020B0604020202020204" pitchFamily="34" charset="0"/>
              </a:rPr>
              <a:t>Skills in Co-Productive Care in Type 2 Diabetes</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FDE9008-FC8E-0176-8330-5C141D73A47E}"/>
              </a:ext>
            </a:extLst>
          </p:cNvPr>
          <p:cNvSpPr txBox="1"/>
          <p:nvPr/>
        </p:nvSpPr>
        <p:spPr>
          <a:xfrm>
            <a:off x="838200" y="1702694"/>
            <a:ext cx="10914776" cy="5078313"/>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Overview of Co-productive Care for Type 2 Diabetes: </a:t>
            </a:r>
            <a:r>
              <a:rPr lang="en-US" dirty="0">
                <a:latin typeface="Arial" panose="020B0604020202020204" pitchFamily="34" charset="0"/>
                <a:cs typeface="Arial" panose="020B0604020202020204" pitchFamily="34" charset="0"/>
              </a:rPr>
              <a:t>Co-productive care is based on shared power and mutual respect, moving beyond simple patient involvement to authentic collaboration at all levels. The model extends from individual care planning to systemic healthcare improvements(NHS,2023).</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Key elements include: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Active Listening: </a:t>
            </a:r>
            <a:r>
              <a:rPr lang="en-US" dirty="0">
                <a:latin typeface="Arial" panose="020B0604020202020204" pitchFamily="34" charset="0"/>
                <a:cs typeface="Arial" panose="020B0604020202020204" pitchFamily="34" charset="0"/>
              </a:rPr>
              <a:t>Enables professionals to understand patient concerns and tailor care accordingly (Diabetes UK, 2023).</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Shared Decision-Making: </a:t>
            </a:r>
            <a:r>
              <a:rPr lang="en-US" dirty="0">
                <a:latin typeface="Arial" panose="020B0604020202020204" pitchFamily="34" charset="0"/>
                <a:cs typeface="Arial" panose="020B0604020202020204" pitchFamily="34" charset="0"/>
              </a:rPr>
              <a:t>Empowers patients to participate in treatment choices, improving adherence and satisfaction (Coulter et al., 2016).</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Health Coaching: </a:t>
            </a:r>
            <a:r>
              <a:rPr lang="en-US" dirty="0">
                <a:latin typeface="Arial" panose="020B0604020202020204" pitchFamily="34" charset="0"/>
                <a:cs typeface="Arial" panose="020B0604020202020204" pitchFamily="34" charset="0"/>
              </a:rPr>
              <a:t>Builds patient confidence and supports behaviour change through motivational interviewing and goal setting (BMC Nursing, 2024).</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Cultural Competence:</a:t>
            </a:r>
            <a:r>
              <a:rPr lang="en-US" dirty="0">
                <a:latin typeface="Arial" panose="020B0604020202020204" pitchFamily="34" charset="0"/>
                <a:cs typeface="Arial" panose="020B0604020202020204" pitchFamily="34" charset="0"/>
              </a:rPr>
              <a:t> Ensures care is sensitive to diverse backgrounds, improving engagement and equity (Diabetes UK, 2023).</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Both patients and healthcare professionals need to develop these skills to achieve better health outcomes together. </a:t>
            </a:r>
          </a:p>
          <a:p>
            <a:endParaRPr lang="en-US" dirty="0"/>
          </a:p>
          <a:p>
            <a:endParaRPr lang="en-US" dirty="0"/>
          </a:p>
        </p:txBody>
      </p:sp>
    </p:spTree>
    <p:extLst>
      <p:ext uri="{BB962C8B-B14F-4D97-AF65-F5344CB8AC3E}">
        <p14:creationId xmlns:p14="http://schemas.microsoft.com/office/powerpoint/2010/main" val="3498898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0A474-7C98-8981-C484-51F3E8327C20}"/>
              </a:ext>
            </a:extLst>
          </p:cNvPr>
          <p:cNvSpPr>
            <a:spLocks noGrp="1"/>
          </p:cNvSpPr>
          <p:nvPr>
            <p:ph type="title"/>
          </p:nvPr>
        </p:nvSpPr>
        <p:spPr>
          <a:xfrm>
            <a:off x="838200" y="365126"/>
            <a:ext cx="7961851" cy="792556"/>
          </a:xfrm>
        </p:spPr>
        <p:txBody>
          <a:bodyPr>
            <a:normAutofit/>
          </a:bodyPr>
          <a:lstStyle/>
          <a:p>
            <a:r>
              <a:rPr lang="en-US" sz="2800" b="1" dirty="0">
                <a:latin typeface="Arial" panose="020B0604020202020204" pitchFamily="34" charset="0"/>
                <a:cs typeface="Arial" panose="020B0604020202020204" pitchFamily="34" charset="0"/>
              </a:rPr>
              <a:t>Values in Co-Productive Type 2 Diabetes Care</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F6E08B-1A38-6FA8-4139-A23570C4DA3D}"/>
              </a:ext>
            </a:extLst>
          </p:cNvPr>
          <p:cNvSpPr txBox="1"/>
          <p:nvPr/>
        </p:nvSpPr>
        <p:spPr>
          <a:xfrm>
            <a:off x="838200" y="1583077"/>
            <a:ext cx="10104764" cy="4247317"/>
          </a:xfrm>
          <a:prstGeom prst="rect">
            <a:avLst/>
          </a:prstGeom>
          <a:noFill/>
        </p:spPr>
        <p:txBody>
          <a:bodyPr wrap="square">
            <a:spAutoFit/>
          </a:bodyPr>
          <a:lstStyle/>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Equality and shared power: </a:t>
            </a:r>
            <a:r>
              <a:rPr lang="en-US" dirty="0">
                <a:latin typeface="Arial" panose="020B0604020202020204" pitchFamily="34" charset="0"/>
                <a:cs typeface="Arial" panose="020B0604020202020204" pitchFamily="34" charset="0"/>
              </a:rPr>
              <a:t>Patients are seen as equal partners, not passive recipients of care, with their families and carers involved in all decisions.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Person-centeredness: </a:t>
            </a:r>
            <a:r>
              <a:rPr lang="en-US" dirty="0">
                <a:latin typeface="Arial" panose="020B0604020202020204" pitchFamily="34" charset="0"/>
                <a:cs typeface="Arial" panose="020B0604020202020204" pitchFamily="34" charset="0"/>
              </a:rPr>
              <a:t>Care is tailored to the individual's needs, priorities, and life circumstances, focusing on their lived experience of managing diabetes.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Respect: </a:t>
            </a:r>
            <a:r>
              <a:rPr lang="en-US" dirty="0">
                <a:latin typeface="Arial" panose="020B0604020202020204" pitchFamily="34" charset="0"/>
                <a:cs typeface="Arial" panose="020B0604020202020204" pitchFamily="34" charset="0"/>
              </a:rPr>
              <a:t>Recognising the patient as an expert in their own experience fosters trust and collaboration.</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Empowerment: </a:t>
            </a:r>
            <a:r>
              <a:rPr lang="en-US" dirty="0">
                <a:latin typeface="Arial" panose="020B0604020202020204" pitchFamily="34" charset="0"/>
                <a:cs typeface="Arial" panose="020B0604020202020204" pitchFamily="34" charset="0"/>
              </a:rPr>
              <a:t>Supporting autonomy helps patients take control of their health.</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Transparency:</a:t>
            </a:r>
            <a:r>
              <a:rPr lang="en-US" dirty="0">
                <a:latin typeface="Arial" panose="020B0604020202020204" pitchFamily="34" charset="0"/>
                <a:cs typeface="Arial" panose="020B0604020202020204" pitchFamily="34" charset="0"/>
              </a:rPr>
              <a:t> Open communication about risks, options, and outcomes builds informed partnerships.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Inclusivity: </a:t>
            </a:r>
            <a:r>
              <a:rPr lang="en-US" dirty="0">
                <a:latin typeface="Arial" panose="020B0604020202020204" pitchFamily="34" charset="0"/>
                <a:cs typeface="Arial" panose="020B0604020202020204" pitchFamily="34" charset="0"/>
              </a:rPr>
              <a:t>Ensures all voices are heard, especially those from marginalised groups.    </a:t>
            </a:r>
          </a:p>
        </p:txBody>
      </p:sp>
      <p:sp>
        <p:nvSpPr>
          <p:cNvPr id="6" name="TextBox 5">
            <a:extLst>
              <a:ext uri="{FF2B5EF4-FFF2-40B4-BE49-F238E27FC236}">
                <a16:creationId xmlns:a16="http://schemas.microsoft.com/office/drawing/2014/main" id="{F620EBF2-5982-EE77-0306-321DC83641DC}"/>
              </a:ext>
            </a:extLst>
          </p:cNvPr>
          <p:cNvSpPr txBox="1"/>
          <p:nvPr/>
        </p:nvSpPr>
        <p:spPr>
          <a:xfrm>
            <a:off x="8058150" y="6010009"/>
            <a:ext cx="3967867" cy="646331"/>
          </a:xfrm>
          <a:prstGeom prst="rect">
            <a:avLst/>
          </a:prstGeom>
          <a:noFill/>
        </p:spPr>
        <p:txBody>
          <a:bodyPr wrap="square">
            <a:spAutoFit/>
          </a:bodyPr>
          <a:lstStyle/>
          <a:p>
            <a:r>
              <a:rPr lang="fr-FR" dirty="0"/>
              <a:t>(</a:t>
            </a:r>
            <a:r>
              <a:rPr lang="en-US" dirty="0"/>
              <a:t>Social Care Institute for Excellence,</a:t>
            </a:r>
            <a:r>
              <a:rPr lang="fr-FR" dirty="0"/>
              <a:t> 2022; NHS England,2023) </a:t>
            </a:r>
          </a:p>
        </p:txBody>
      </p:sp>
    </p:spTree>
    <p:extLst>
      <p:ext uri="{BB962C8B-B14F-4D97-AF65-F5344CB8AC3E}">
        <p14:creationId xmlns:p14="http://schemas.microsoft.com/office/powerpoint/2010/main" val="1063997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8B39-BD5B-F247-2EA1-64C4933CBF7E}"/>
              </a:ext>
            </a:extLst>
          </p:cNvPr>
          <p:cNvSpPr>
            <a:spLocks noGrp="1"/>
          </p:cNvSpPr>
          <p:nvPr>
            <p:ph type="title"/>
          </p:nvPr>
        </p:nvSpPr>
        <p:spPr>
          <a:xfrm>
            <a:off x="838200" y="365126"/>
            <a:ext cx="10515600" cy="893224"/>
          </a:xfrm>
        </p:spPr>
        <p:txBody>
          <a:bodyPr>
            <a:normAutofit/>
          </a:bodyPr>
          <a:lstStyle/>
          <a:p>
            <a:r>
              <a:rPr lang="en-US" sz="2800" b="1" dirty="0">
                <a:latin typeface="Arial" panose="020B0604020202020204" pitchFamily="34" charset="0"/>
                <a:cs typeface="Arial" panose="020B0604020202020204" pitchFamily="34" charset="0"/>
              </a:rPr>
              <a:t>Behaviours for Co-Productive Type 2 Diabetes Care</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FC86AF9-3589-B381-9EC1-87BFAFDC3082}"/>
              </a:ext>
            </a:extLst>
          </p:cNvPr>
          <p:cNvSpPr txBox="1"/>
          <p:nvPr/>
        </p:nvSpPr>
        <p:spPr>
          <a:xfrm>
            <a:off x="391886" y="1794755"/>
            <a:ext cx="11266714" cy="4801314"/>
          </a:xfrm>
          <a:prstGeom prst="rect">
            <a:avLst/>
          </a:prstGeom>
          <a:noFill/>
        </p:spPr>
        <p:txBody>
          <a:bodyPr wrap="square">
            <a:spAutoFit/>
          </a:bodyPr>
          <a:lstStyle/>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Collaborative Planning: </a:t>
            </a:r>
            <a:r>
              <a:rPr lang="en-US" dirty="0">
                <a:latin typeface="Arial" panose="020B0604020202020204" pitchFamily="34" charset="0"/>
                <a:cs typeface="Arial" panose="020B0604020202020204" pitchFamily="34" charset="0"/>
              </a:rPr>
              <a:t>Involving patients in care planning improves outcomes and satisfaction (Diabetes UK, 2023). </a:t>
            </a:r>
          </a:p>
          <a:p>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Consistency and Follow-Up: </a:t>
            </a:r>
            <a:r>
              <a:rPr lang="en-US" dirty="0">
                <a:latin typeface="Arial" panose="020B0604020202020204" pitchFamily="34" charset="0"/>
                <a:cs typeface="Arial" panose="020B0604020202020204" pitchFamily="34" charset="0"/>
              </a:rPr>
              <a:t>Regular check-ins reinforce goals and build trust (British Journal of Community Nursing, 2022). </a:t>
            </a:r>
          </a:p>
          <a:p>
            <a:pPr marL="285750" indent="-28575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Social and emotional support: </a:t>
            </a:r>
            <a:r>
              <a:rPr lang="en-US" dirty="0">
                <a:latin typeface="Arial" panose="020B0604020202020204" pitchFamily="34" charset="0"/>
                <a:cs typeface="Arial" panose="020B0604020202020204" pitchFamily="34" charset="0"/>
              </a:rPr>
              <a:t>Building positive relationships, which can improve self-efficacy and emotional well-being through peer support and collaborative care that addresses psychosocial factors.</a:t>
            </a:r>
          </a:p>
          <a:p>
            <a:pPr marL="285750" indent="-28575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Addressing barriers: </a:t>
            </a:r>
            <a:r>
              <a:rPr lang="en-US" dirty="0">
                <a:latin typeface="Arial" panose="020B0604020202020204" pitchFamily="34" charset="0"/>
                <a:cs typeface="Arial" panose="020B0604020202020204" pitchFamily="34" charset="0"/>
              </a:rPr>
              <a:t>Co-creation methods can help identify and overcome barriers to self-management, such as cultural norms, anxiety about blood sugar monitoring, or fear of injury from exercise.</a:t>
            </a:r>
          </a:p>
          <a:p>
            <a:pPr marL="285750" indent="-28575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Non-</a:t>
            </a:r>
            <a:r>
              <a:rPr lang="en-US" b="1" dirty="0" err="1">
                <a:latin typeface="Arial" panose="020B0604020202020204" pitchFamily="34" charset="0"/>
                <a:cs typeface="Arial" panose="020B0604020202020204" pitchFamily="34" charset="0"/>
              </a:rPr>
              <a:t>Judgemental</a:t>
            </a:r>
            <a:r>
              <a:rPr lang="en-US" b="1" dirty="0">
                <a:latin typeface="Arial" panose="020B0604020202020204" pitchFamily="34" charset="0"/>
                <a:cs typeface="Arial" panose="020B0604020202020204" pitchFamily="34" charset="0"/>
              </a:rPr>
              <a:t> Support:</a:t>
            </a:r>
            <a:r>
              <a:rPr lang="en-US" dirty="0">
                <a:latin typeface="Arial" panose="020B0604020202020204" pitchFamily="34" charset="0"/>
                <a:cs typeface="Arial" panose="020B0604020202020204" pitchFamily="34" charset="0"/>
              </a:rPr>
              <a:t> Encourages honest dialogue and reduces stigma around lifestyle challenges.</a:t>
            </a:r>
          </a:p>
          <a:p>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Adaptability:</a:t>
            </a:r>
            <a:r>
              <a:rPr lang="en-US" dirty="0">
                <a:latin typeface="Arial" panose="020B0604020202020204" pitchFamily="34" charset="0"/>
                <a:cs typeface="Arial" panose="020B0604020202020204" pitchFamily="34" charset="0"/>
              </a:rPr>
              <a:t> Responding to changing needs ensures care remains relevant and effective (BMC Nursing, 2024).</a:t>
            </a:r>
          </a:p>
          <a:p>
            <a:endParaRPr lang="en-US" dirty="0"/>
          </a:p>
        </p:txBody>
      </p:sp>
    </p:spTree>
    <p:extLst>
      <p:ext uri="{BB962C8B-B14F-4D97-AF65-F5344CB8AC3E}">
        <p14:creationId xmlns:p14="http://schemas.microsoft.com/office/powerpoint/2010/main" val="72720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14619D5-20A0-1B00-FE26-D59A54CCD3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4567" y="310393"/>
            <a:ext cx="9093172" cy="49103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51E41F-0461-F148-AFDC-A7F97B69EC31}"/>
              </a:ext>
            </a:extLst>
          </p:cNvPr>
          <p:cNvSpPr txBox="1"/>
          <p:nvPr/>
        </p:nvSpPr>
        <p:spPr>
          <a:xfrm>
            <a:off x="1564284" y="5347278"/>
            <a:ext cx="8873455" cy="1200329"/>
          </a:xfrm>
          <a:prstGeom prst="rect">
            <a:avLst/>
          </a:prstGeom>
          <a:noFill/>
        </p:spPr>
        <p:txBody>
          <a:bodyPr wrap="square">
            <a:spAutoFit/>
          </a:bodyPr>
          <a:lstStyle/>
          <a:p>
            <a:r>
              <a:rPr lang="en-US" dirty="0"/>
              <a:t>Personalised Care is guided by a universal framework developed by NHS England, known as the Comprehensive Model for Personalised Care. This model adopts an all-age, whole-population approach, ensuring that personalised support is accessible to everyone, regardless of age or health status.</a:t>
            </a:r>
            <a:endParaRPr lang="en-GB" dirty="0"/>
          </a:p>
        </p:txBody>
      </p:sp>
      <p:sp>
        <p:nvSpPr>
          <p:cNvPr id="6" name="TextBox 5">
            <a:extLst>
              <a:ext uri="{FF2B5EF4-FFF2-40B4-BE49-F238E27FC236}">
                <a16:creationId xmlns:a16="http://schemas.microsoft.com/office/drawing/2014/main" id="{764B1FB6-FEC4-DF55-CEEB-F4DB42BF6D43}"/>
              </a:ext>
            </a:extLst>
          </p:cNvPr>
          <p:cNvSpPr txBox="1"/>
          <p:nvPr/>
        </p:nvSpPr>
        <p:spPr>
          <a:xfrm>
            <a:off x="8533703" y="6488668"/>
            <a:ext cx="3571612" cy="369332"/>
          </a:xfrm>
          <a:prstGeom prst="rect">
            <a:avLst/>
          </a:prstGeom>
          <a:noFill/>
        </p:spPr>
        <p:txBody>
          <a:bodyPr wrap="square">
            <a:spAutoFit/>
          </a:bodyPr>
          <a:lstStyle/>
          <a:p>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(Personalised Care Institute, 2023)</a:t>
            </a:r>
            <a:endParaRPr lang="en-GB" dirty="0"/>
          </a:p>
        </p:txBody>
      </p:sp>
    </p:spTree>
    <p:extLst>
      <p:ext uri="{BB962C8B-B14F-4D97-AF65-F5344CB8AC3E}">
        <p14:creationId xmlns:p14="http://schemas.microsoft.com/office/powerpoint/2010/main" val="2866383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32A36-D3DC-474C-607D-444887D1B739}"/>
              </a:ext>
            </a:extLst>
          </p:cNvPr>
          <p:cNvSpPr>
            <a:spLocks noGrp="1"/>
          </p:cNvSpPr>
          <p:nvPr>
            <p:ph type="title"/>
          </p:nvPr>
        </p:nvSpPr>
        <p:spPr>
          <a:xfrm>
            <a:off x="838200" y="365125"/>
            <a:ext cx="10515600" cy="932995"/>
          </a:xfrm>
        </p:spPr>
        <p:txBody>
          <a:bodyPr>
            <a:normAutofit fontScale="90000"/>
          </a:bodyPr>
          <a:lstStyle/>
          <a:p>
            <a:br>
              <a:rPr lang="en-GB" sz="3100" dirty="0"/>
            </a:br>
            <a:br>
              <a:rPr lang="en-GB" sz="3100" dirty="0"/>
            </a:br>
            <a:r>
              <a:rPr lang="en-US" sz="3100" b="1" dirty="0">
                <a:latin typeface="Arial" panose="020B0604020202020204" pitchFamily="34" charset="0"/>
                <a:cs typeface="Arial" panose="020B0604020202020204" pitchFamily="34" charset="0"/>
              </a:rPr>
              <a:t>Applying the Comprehensive Model of Personalised Care to Type 2 Diabetes</a:t>
            </a:r>
            <a:br>
              <a:rPr lang="en-US" dirty="0"/>
            </a:br>
            <a:r>
              <a:rPr lang="en-GB" dirty="0"/>
              <a:t> </a:t>
            </a:r>
          </a:p>
        </p:txBody>
      </p:sp>
      <p:sp>
        <p:nvSpPr>
          <p:cNvPr id="4" name="TextBox 3">
            <a:extLst>
              <a:ext uri="{FF2B5EF4-FFF2-40B4-BE49-F238E27FC236}">
                <a16:creationId xmlns:a16="http://schemas.microsoft.com/office/drawing/2014/main" id="{9095BDE4-DD48-A6FE-0E0D-F5E3BEFDCAA5}"/>
              </a:ext>
            </a:extLst>
          </p:cNvPr>
          <p:cNvSpPr txBox="1"/>
          <p:nvPr/>
        </p:nvSpPr>
        <p:spPr>
          <a:xfrm>
            <a:off x="1060357" y="2163535"/>
            <a:ext cx="9096014" cy="3970318"/>
          </a:xfrm>
          <a:prstGeom prst="rect">
            <a:avLst/>
          </a:prstGeom>
          <a:noFill/>
        </p:spPr>
        <p:txBody>
          <a:bodyPr wrap="square">
            <a:spAutoFit/>
          </a:bodyPr>
          <a:lstStyle/>
          <a:p>
            <a:pPr marL="285750" indent="-285750">
              <a:buFont typeface="Wingdings" panose="05000000000000000000" pitchFamily="2" charset="2"/>
              <a:buChar char="q"/>
            </a:pPr>
            <a:r>
              <a:rPr lang="en-US" dirty="0">
                <a:latin typeface="Arial" panose="020B0604020202020204" pitchFamily="34" charset="0"/>
                <a:cs typeface="Arial" panose="020B0604020202020204" pitchFamily="34" charset="0"/>
              </a:rPr>
              <a:t>Goal: Empower individuals with Type 2 Diabetes to manage their condition through tailored,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dirty="0">
                <a:latin typeface="Arial" panose="020B0604020202020204" pitchFamily="34" charset="0"/>
                <a:cs typeface="Arial" panose="020B0604020202020204" pitchFamily="34" charset="0"/>
              </a:rPr>
              <a:t>Model Components:</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Shared decision-making</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Personalised care and support planning</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Supported self-management</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Social prescribing and community-based support</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Patient choice</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Enabling choice through digital and workforce transformation</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Personalised care improves outcomes and reduces health inequalities by focusing on what matters to the individual.                                          </a:t>
            </a:r>
          </a:p>
          <a:p>
            <a:r>
              <a:rPr lang="en-US" dirty="0">
                <a:latin typeface="Arial" panose="020B0604020202020204" pitchFamily="34" charset="0"/>
                <a:cs typeface="Arial" panose="020B0604020202020204" pitchFamily="34" charset="0"/>
              </a:rPr>
              <a:t>                                                                                                  (NHS England, 2019b)</a:t>
            </a:r>
          </a:p>
        </p:txBody>
      </p:sp>
    </p:spTree>
    <p:extLst>
      <p:ext uri="{BB962C8B-B14F-4D97-AF65-F5344CB8AC3E}">
        <p14:creationId xmlns:p14="http://schemas.microsoft.com/office/powerpoint/2010/main" val="26084806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2E8A-8DA4-39D5-5227-9EA7331F725C}"/>
              </a:ext>
            </a:extLst>
          </p:cNvPr>
          <p:cNvSpPr>
            <a:spLocks noGrp="1"/>
          </p:cNvSpPr>
          <p:nvPr>
            <p:ph type="title"/>
          </p:nvPr>
        </p:nvSpPr>
        <p:spPr>
          <a:xfrm>
            <a:off x="838200" y="365126"/>
            <a:ext cx="10515600" cy="932996"/>
          </a:xfrm>
        </p:spPr>
        <p:txBody>
          <a:bodyPr/>
          <a:lstStyle/>
          <a:p>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Applying the Comprehensive Model of Personalised Care to Type 2 Diabetes</a:t>
            </a:r>
            <a:endParaRPr lang="en-GB" dirty="0"/>
          </a:p>
        </p:txBody>
      </p:sp>
      <p:sp>
        <p:nvSpPr>
          <p:cNvPr id="4" name="TextBox 3">
            <a:extLst>
              <a:ext uri="{FF2B5EF4-FFF2-40B4-BE49-F238E27FC236}">
                <a16:creationId xmlns:a16="http://schemas.microsoft.com/office/drawing/2014/main" id="{6C87684E-3E86-BB6A-8E85-79FC3718DAFE}"/>
              </a:ext>
            </a:extLst>
          </p:cNvPr>
          <p:cNvSpPr txBox="1"/>
          <p:nvPr/>
        </p:nvSpPr>
        <p:spPr>
          <a:xfrm>
            <a:off x="838200" y="1809473"/>
            <a:ext cx="10172700" cy="4801314"/>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Shared Decision-Making </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Patients and professionals collaborate to choose treatments aligned with personal goals and values.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Example: Choosing between oral medication or lifestyle-first interventions.</a:t>
            </a:r>
          </a:p>
          <a:p>
            <a:r>
              <a:rPr lang="en-US" dirty="0">
                <a:latin typeface="Arial" panose="020B0604020202020204" pitchFamily="34" charset="0"/>
                <a:cs typeface="Arial" panose="020B0604020202020204" pitchFamily="34" charset="0"/>
              </a:rPr>
              <a:t>(NICE, 2023).</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Personalised Care and Support Planning</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Co-created care plans address medical, emotional, and social needs.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Example: A care plan that includes dietary goals, medication adherence, and mental health support</a:t>
            </a:r>
            <a:r>
              <a:rPr lang="da-DK" dirty="0">
                <a:latin typeface="Arial" panose="020B0604020202020204" pitchFamily="34" charset="0"/>
                <a:cs typeface="Arial" panose="020B0604020202020204" pitchFamily="34" charset="0"/>
              </a:rPr>
              <a:t> (Coulter et al., 2017).</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Supported Self-Management </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Patients receive education, digital tools, and professional coaching to manage blood sugar, diet, and physical activity.</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Example: Access to DESMOND or online diabetes education.</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(Wagner et al., 2001; Captieux et al.,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1711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C37A9-0BFB-7D2E-960C-AB6EB77AC2AF}"/>
              </a:ext>
            </a:extLst>
          </p:cNvPr>
          <p:cNvSpPr>
            <a:spLocks noGrp="1"/>
          </p:cNvSpPr>
          <p:nvPr>
            <p:ph type="title"/>
          </p:nvPr>
        </p:nvSpPr>
        <p:spPr>
          <a:xfrm>
            <a:off x="838200" y="365125"/>
            <a:ext cx="10515600" cy="826861"/>
          </a:xfrm>
        </p:spPr>
        <p:txBody>
          <a:bodyPr>
            <a:normAutofit fontScale="90000"/>
          </a:bodyPr>
          <a:lstStyle/>
          <a:p>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Applying the Comprehensive Model of Personalised Care to Type 2 Diabetes</a:t>
            </a:r>
            <a:endParaRPr lang="en-GB" dirty="0"/>
          </a:p>
        </p:txBody>
      </p:sp>
      <p:sp>
        <p:nvSpPr>
          <p:cNvPr id="4" name="TextBox 3">
            <a:extLst>
              <a:ext uri="{FF2B5EF4-FFF2-40B4-BE49-F238E27FC236}">
                <a16:creationId xmlns:a16="http://schemas.microsoft.com/office/drawing/2014/main" id="{0330A0F9-F04F-2AFC-26A0-F4C61CFD60FC}"/>
              </a:ext>
            </a:extLst>
          </p:cNvPr>
          <p:cNvSpPr txBox="1"/>
          <p:nvPr/>
        </p:nvSpPr>
        <p:spPr>
          <a:xfrm>
            <a:off x="1240972" y="1925533"/>
            <a:ext cx="9315450" cy="4524315"/>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Social Prescribing and Community-Based Support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Link workers connect patients to non-clinical services like walking groups or cooking classes.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Example: Referral to a local diabetes peer support group (Husk et al., Health &amp; Social Care in the Community, 2020).</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Patient Choice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Patients choose services and treatments that best suit their lifestyle and preferences.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Example: Selecting between in-person or virtual consultations (NHS England, 2022). </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Enabling Choice through Digital and Workforce Transformation</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Digital tools and trained staff support personalised care delivery.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Example: Use of apps for glucose tracking and remote monitoring(Quinn et al.,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8002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313C-2BCF-D965-A916-0CBC23EEDFD6}"/>
              </a:ext>
            </a:extLst>
          </p:cNvPr>
          <p:cNvSpPr>
            <a:spLocks noGrp="1"/>
          </p:cNvSpPr>
          <p:nvPr>
            <p:ph type="title"/>
          </p:nvPr>
        </p:nvSpPr>
        <p:spPr>
          <a:xfrm>
            <a:off x="678996" y="122924"/>
            <a:ext cx="9044668" cy="693505"/>
          </a:xfrm>
        </p:spPr>
        <p:txBody>
          <a:bodyPr>
            <a:normAutofit/>
          </a:bodyPr>
          <a:lstStyle/>
          <a:p>
            <a:r>
              <a:rPr lang="en-US" sz="2800" b="1" dirty="0">
                <a:latin typeface="Arial" panose="020B0604020202020204" pitchFamily="34" charset="0"/>
                <a:cs typeface="Arial" panose="020B0604020202020204" pitchFamily="34" charset="0"/>
              </a:rPr>
              <a:t>Recommendations for Managing Type 2 Diabetes</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09574B9-84E2-E423-F1D7-2BBD39402B7E}"/>
              </a:ext>
            </a:extLst>
          </p:cNvPr>
          <p:cNvSpPr txBox="1"/>
          <p:nvPr/>
        </p:nvSpPr>
        <p:spPr>
          <a:xfrm>
            <a:off x="1119867" y="1679725"/>
            <a:ext cx="9918247" cy="4524315"/>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Empower Patients Through Education and Shared Decision-Making</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Support</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individuals to understand their condition and participate in treatment choices (Coulter et al., 2017; Captieux et al., 2018).Use structured education programs like DESMOND to build confidence and self-management skills.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Co-Create Personalised Care Plans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Develop care plans collaboratively, addressing medical, emotional, and lifestyle needs (Moran et al., 2022).Ensure plans reflect what matters most to the patient, not just clinical targets.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Enable Supported Self-Management</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Provide digital tools, coaching, and regular follow-up to help patients manage blood glucose, diet, and activity (Captieux et al., 2018).Embed self-management support into routine care.</a:t>
            </a:r>
          </a:p>
        </p:txBody>
      </p:sp>
    </p:spTree>
    <p:extLst>
      <p:ext uri="{BB962C8B-B14F-4D97-AF65-F5344CB8AC3E}">
        <p14:creationId xmlns:p14="http://schemas.microsoft.com/office/powerpoint/2010/main" val="6638788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03FF-ACEF-C263-14B0-2CAD673FF089}"/>
              </a:ext>
            </a:extLst>
          </p:cNvPr>
          <p:cNvSpPr>
            <a:spLocks noGrp="1"/>
          </p:cNvSpPr>
          <p:nvPr>
            <p:ph type="title"/>
          </p:nvPr>
        </p:nvSpPr>
        <p:spPr>
          <a:xfrm>
            <a:off x="838200" y="365125"/>
            <a:ext cx="8624207" cy="686243"/>
          </a:xfrm>
        </p:spPr>
        <p:txBody>
          <a:bodyPr>
            <a:normAutofit/>
          </a:bodyPr>
          <a:lstStyle/>
          <a:p>
            <a:r>
              <a:rPr lang="en-GB" sz="2800" b="1" dirty="0">
                <a:latin typeface="Arial" panose="020B0604020202020204" pitchFamily="34" charset="0"/>
                <a:cs typeface="Arial" panose="020B0604020202020204" pitchFamily="34" charset="0"/>
              </a:rPr>
              <a:t>Recommendations for Managing Type 2 Diabetes</a:t>
            </a:r>
          </a:p>
        </p:txBody>
      </p:sp>
      <p:sp>
        <p:nvSpPr>
          <p:cNvPr id="4" name="TextBox 3">
            <a:extLst>
              <a:ext uri="{FF2B5EF4-FFF2-40B4-BE49-F238E27FC236}">
                <a16:creationId xmlns:a16="http://schemas.microsoft.com/office/drawing/2014/main" id="{0360DC29-E47C-D423-E519-A0A16C45DD47}"/>
              </a:ext>
            </a:extLst>
          </p:cNvPr>
          <p:cNvSpPr txBox="1"/>
          <p:nvPr/>
        </p:nvSpPr>
        <p:spPr>
          <a:xfrm>
            <a:off x="1085851" y="1794319"/>
            <a:ext cx="9739992" cy="4247317"/>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Integrate Social Prescribing and Community Support</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Connect patients to peer groups, exercise programs, and food support via link workers (Husk et al., 2020).Address social determinants of health to improve outcomes.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Offer Flexible Care and Patient Choice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Allow patients to choose between in-person and virtual consultations, medication options, and support formats (NHS England, 2022).Respect individual preferences and cultural needs.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Build System and Workforce Capacity </a:t>
            </a:r>
          </a:p>
          <a:p>
            <a:endParaRPr lang="en-US"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Invest in digital infrastructure and train staff to deliver personalised care effectively (Quinn et al., 2020).Use integrated IT systems to support continuity and coordination.</a:t>
            </a:r>
          </a:p>
        </p:txBody>
      </p:sp>
    </p:spTree>
    <p:extLst>
      <p:ext uri="{BB962C8B-B14F-4D97-AF65-F5344CB8AC3E}">
        <p14:creationId xmlns:p14="http://schemas.microsoft.com/office/powerpoint/2010/main" val="3230133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DB873F-365D-4315-555A-E7F712F8E460}"/>
              </a:ext>
            </a:extLst>
          </p:cNvPr>
          <p:cNvSpPr>
            <a:spLocks noGrp="1"/>
          </p:cNvSpPr>
          <p:nvPr>
            <p:ph type="title"/>
          </p:nvPr>
        </p:nvSpPr>
        <p:spPr>
          <a:xfrm>
            <a:off x="5460842" y="71210"/>
            <a:ext cx="5827643" cy="1433433"/>
          </a:xfrm>
        </p:spPr>
        <p:txBody>
          <a:bodyPr vert="horz" lIns="91440" tIns="45720" rIns="91440" bIns="45720" rtlCol="0" anchor="b">
            <a:normAutofit/>
          </a:bodyPr>
          <a:lstStyle/>
          <a:p>
            <a:r>
              <a:rPr lang="en-US" b="1" kern="1200" dirty="0">
                <a:solidFill>
                  <a:schemeClr val="tx1"/>
                </a:solidFill>
                <a:latin typeface="+mj-lt"/>
                <a:ea typeface="+mj-ea"/>
                <a:cs typeface="+mj-cs"/>
              </a:rPr>
              <a:t>Conclusion</a:t>
            </a:r>
          </a:p>
        </p:txBody>
      </p:sp>
      <p:pic>
        <p:nvPicPr>
          <p:cNvPr id="5" name="Picture 4" descr="A person holding a device with a needle&#10;&#10;AI-generated content may be incorrect.">
            <a:extLst>
              <a:ext uri="{FF2B5EF4-FFF2-40B4-BE49-F238E27FC236}">
                <a16:creationId xmlns:a16="http://schemas.microsoft.com/office/drawing/2014/main" id="{6A442E3F-2147-C693-92C7-DB0683DE3B8F}"/>
              </a:ext>
            </a:extLst>
          </p:cNvPr>
          <p:cNvPicPr>
            <a:picLocks noChangeAspect="1"/>
          </p:cNvPicPr>
          <p:nvPr/>
        </p:nvPicPr>
        <p:blipFill>
          <a:blip r:embed="rId3"/>
          <a:stretch>
            <a:fillRect/>
          </a:stretch>
        </p:blipFill>
        <p:spPr>
          <a:xfrm>
            <a:off x="866003" y="2782956"/>
            <a:ext cx="3864459" cy="3449030"/>
          </a:xfrm>
          <a:prstGeom prst="rect">
            <a:avLst/>
          </a:prstGeom>
        </p:spPr>
      </p:pic>
      <p:sp>
        <p:nvSpPr>
          <p:cNvPr id="4" name="TextBox 3">
            <a:extLst>
              <a:ext uri="{FF2B5EF4-FFF2-40B4-BE49-F238E27FC236}">
                <a16:creationId xmlns:a16="http://schemas.microsoft.com/office/drawing/2014/main" id="{C7C7805D-D114-12E9-10A0-98B197135CA8}"/>
              </a:ext>
            </a:extLst>
          </p:cNvPr>
          <p:cNvSpPr txBox="1"/>
          <p:nvPr/>
        </p:nvSpPr>
        <p:spPr>
          <a:xfrm>
            <a:off x="4949064" y="1651824"/>
            <a:ext cx="7021286" cy="4121149"/>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1600" b="1" dirty="0"/>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Type 2 diabetes is a complex, progressive condition that requires coordinated, patient-</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care to manage effectively.</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Early diagnosis, comprehensive assessment, and personalised treatment are essential to prevent complications and improve quality of life.</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NHS Comprehensive Model of Personalised Care offers a powerful framework to support shared decision-making, self-management, and holistic care.</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Empowering individuals through education, community support, and co-productive relationships enhances outcomes and reduces long-term burden.</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Continued investment in prevention, innovation, and integrated care is vital to address the growing impact of Type 2 diabetes across the UK and globally.</a:t>
            </a:r>
          </a:p>
        </p:txBody>
      </p:sp>
      <p:sp>
        <p:nvSpPr>
          <p:cNvPr id="6" name="TextBox 5">
            <a:extLst>
              <a:ext uri="{FF2B5EF4-FFF2-40B4-BE49-F238E27FC236}">
                <a16:creationId xmlns:a16="http://schemas.microsoft.com/office/drawing/2014/main" id="{0F52BB20-E1F8-FA18-76F8-52690DADD4C9}"/>
              </a:ext>
            </a:extLst>
          </p:cNvPr>
          <p:cNvSpPr txBox="1"/>
          <p:nvPr/>
        </p:nvSpPr>
        <p:spPr>
          <a:xfrm>
            <a:off x="1042145" y="6360327"/>
            <a:ext cx="3822970" cy="369332"/>
          </a:xfrm>
          <a:prstGeom prst="rect">
            <a:avLst/>
          </a:prstGeom>
          <a:noFill/>
        </p:spPr>
        <p:txBody>
          <a:bodyPr wrap="none" rtlCol="0">
            <a:spAutoFit/>
          </a:bodyPr>
          <a:lstStyle/>
          <a:p>
            <a:r>
              <a:rPr lang="en-GB" dirty="0"/>
              <a:t>(Obesity Medicine Association,2025)</a:t>
            </a:r>
          </a:p>
        </p:txBody>
      </p:sp>
    </p:spTree>
    <p:extLst>
      <p:ext uri="{BB962C8B-B14F-4D97-AF65-F5344CB8AC3E}">
        <p14:creationId xmlns:p14="http://schemas.microsoft.com/office/powerpoint/2010/main" val="22509526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F3DE66-FFE0-42CE-6624-DBE9E55DE4B9}"/>
              </a:ext>
            </a:extLst>
          </p:cNvPr>
          <p:cNvSpPr/>
          <p:nvPr/>
        </p:nvSpPr>
        <p:spPr>
          <a:xfrm>
            <a:off x="1606891" y="474345"/>
            <a:ext cx="9161098" cy="295465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6600" b="1" dirty="0">
                <a:ln/>
                <a:solidFill>
                  <a:schemeClr val="accent4"/>
                </a:solidFill>
              </a:rPr>
              <a:t>Thank you for Listening </a:t>
            </a:r>
          </a:p>
          <a:p>
            <a:pPr algn="ctr"/>
            <a:r>
              <a:rPr lang="en-US" sz="6600" b="1" dirty="0">
                <a:ln/>
                <a:solidFill>
                  <a:schemeClr val="accent4"/>
                </a:solidFill>
              </a:rPr>
              <a:t>to my Presentation</a:t>
            </a:r>
            <a:endParaRPr lang="en-US" sz="5400" b="1" cap="none" spc="0" dirty="0">
              <a:ln/>
              <a:solidFill>
                <a:schemeClr val="accent4"/>
              </a:solidFill>
              <a:effectLst/>
            </a:endParaRPr>
          </a:p>
          <a:p>
            <a:pPr algn="ctr"/>
            <a:endParaRPr lang="en-US" sz="5400" b="1" cap="none" spc="0" dirty="0">
              <a:ln/>
              <a:solidFill>
                <a:schemeClr val="accent4"/>
              </a:solidFill>
              <a:effectLst/>
            </a:endParaRPr>
          </a:p>
        </p:txBody>
      </p:sp>
      <p:sp>
        <p:nvSpPr>
          <p:cNvPr id="4" name="TextBox 3">
            <a:extLst>
              <a:ext uri="{FF2B5EF4-FFF2-40B4-BE49-F238E27FC236}">
                <a16:creationId xmlns:a16="http://schemas.microsoft.com/office/drawing/2014/main" id="{8E0AE2D2-CDBC-9BB7-2104-E7311189D429}"/>
              </a:ext>
            </a:extLst>
          </p:cNvPr>
          <p:cNvSpPr txBox="1"/>
          <p:nvPr/>
        </p:nvSpPr>
        <p:spPr>
          <a:xfrm>
            <a:off x="9529950" y="6127064"/>
            <a:ext cx="2466903" cy="369332"/>
          </a:xfrm>
          <a:prstGeom prst="rect">
            <a:avLst/>
          </a:prstGeom>
          <a:noFill/>
        </p:spPr>
        <p:txBody>
          <a:bodyPr wrap="square">
            <a:spAutoFit/>
          </a:bodyPr>
          <a:lstStyle/>
          <a:p>
            <a:r>
              <a:rPr lang="en-GB" dirty="0"/>
              <a:t>(Correspondent, 2024) </a:t>
            </a:r>
          </a:p>
        </p:txBody>
      </p:sp>
      <p:pic>
        <p:nvPicPr>
          <p:cNvPr id="5" name="Picture 4">
            <a:extLst>
              <a:ext uri="{FF2B5EF4-FFF2-40B4-BE49-F238E27FC236}">
                <a16:creationId xmlns:a16="http://schemas.microsoft.com/office/drawing/2014/main" id="{CFE82210-06F4-2DC9-B278-B447F4917A25}"/>
              </a:ext>
            </a:extLst>
          </p:cNvPr>
          <p:cNvPicPr>
            <a:picLocks noChangeAspect="1"/>
          </p:cNvPicPr>
          <p:nvPr/>
        </p:nvPicPr>
        <p:blipFill>
          <a:blip r:embed="rId2"/>
          <a:stretch>
            <a:fillRect/>
          </a:stretch>
        </p:blipFill>
        <p:spPr>
          <a:xfrm>
            <a:off x="2662050" y="3429000"/>
            <a:ext cx="6483927" cy="3067396"/>
          </a:xfrm>
          <a:prstGeom prst="rect">
            <a:avLst/>
          </a:prstGeom>
        </p:spPr>
      </p:pic>
    </p:spTree>
    <p:extLst>
      <p:ext uri="{BB962C8B-B14F-4D97-AF65-F5344CB8AC3E}">
        <p14:creationId xmlns:p14="http://schemas.microsoft.com/office/powerpoint/2010/main" val="352921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3A378E0-A621-B767-6D5B-8724790D35A6}"/>
              </a:ext>
            </a:extLst>
          </p:cNvPr>
          <p:cNvSpPr txBox="1"/>
          <p:nvPr/>
        </p:nvSpPr>
        <p:spPr>
          <a:xfrm>
            <a:off x="155123" y="683677"/>
            <a:ext cx="11673592" cy="5875326"/>
          </a:xfrm>
          <a:prstGeom prst="rect">
            <a:avLst/>
          </a:prstGeom>
          <a:noFill/>
        </p:spPr>
        <p:txBody>
          <a:bodyPr wrap="square">
            <a:spAutoFit/>
          </a:bodyPr>
          <a:lstStyle/>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Arial" panose="020B0604020202020204" pitchFamily="34" charset="0"/>
              </a:rPr>
              <a:t>Admin (2024)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What exactly is type 2 diabetes ? A comprehensive guide. </a:t>
            </a:r>
            <a:r>
              <a:rPr lang="en-US" sz="1200" kern="0" dirty="0">
                <a:effectLst/>
                <a:latin typeface="Arial" panose="020B0604020202020204" pitchFamily="34" charset="0"/>
                <a:ea typeface="Times New Roman" panose="02020603050405020304" pitchFamily="18" charset="0"/>
                <a:cs typeface="Arial" panose="020B0604020202020204" pitchFamily="34" charset="0"/>
              </a:rPr>
              <a:t>Available at</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kern="0" dirty="0">
                <a:effectLst/>
                <a:latin typeface="Arial" panose="020B0604020202020204" pitchFamily="34" charset="0"/>
                <a:ea typeface="Times New Roman" panose="02020603050405020304" pitchFamily="18" charset="0"/>
                <a:cs typeface="Arial" panose="020B0604020202020204" pitchFamily="34" charset="0"/>
                <a:hlinkClick r:id="rId3"/>
              </a:rPr>
              <a:t>https://www.addmoretolives.com/what-exactly-is-type-2-diabetes-a-comprehensive-guide/</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(Accessed: 25 October 2025).</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BMC Nursing (2024) ‘Nurses’ perspectives on co-productive care in chronic disease management’,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BMC Nursing</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23(1), 112.</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British National Formulary (2025)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 Type 2 Diabetes Treatment Guidelines.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https://bnf.nice.org.uk</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23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British Journal of Nursing (2024) ‘Empowering patients with diabetes through co-productive care’,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British Journal of Nursing</a:t>
            </a:r>
            <a:r>
              <a:rPr lang="en-GB" sz="1200" kern="0" dirty="0">
                <a:effectLst/>
                <a:latin typeface="Arial" panose="020B0604020202020204" pitchFamily="34" charset="0"/>
                <a:ea typeface="Times New Roman" panose="02020603050405020304" pitchFamily="18" charset="0"/>
                <a:cs typeface="Arial" panose="020B0604020202020204" pitchFamily="34" charset="0"/>
              </a:rPr>
              <a:t>, 33(2), pp. 88–93.</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Coalition for Personalised Care (2025)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Comprehensive Model of Personalised Care.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https://www.coalitionforpersonalisedcare.org.uk</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24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Captieux, M., Pearce, G., Parke, H. L., </a:t>
            </a:r>
            <a:r>
              <a:rPr lang="en-GB" sz="1200" kern="0" dirty="0" err="1">
                <a:effectLst/>
                <a:latin typeface="Arial" panose="020B0604020202020204" pitchFamily="34" charset="0"/>
                <a:ea typeface="Times New Roman" panose="02020603050405020304" pitchFamily="18" charset="0"/>
                <a:cs typeface="Arial" panose="020B0604020202020204" pitchFamily="34" charset="0"/>
              </a:rPr>
              <a:t>Epiphaniou</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 Wild, S., Taylor, S. J. C., and Pinnock, H. (2018). Supported self-management for people with type 2 diabetes: a meta-review of quantitative systematic reviews. BMJ open, 8(12), e024262.Available at: </a:t>
            </a:r>
            <a:r>
              <a:rPr lang="en-GB" sz="1200" kern="0" dirty="0">
                <a:effectLst/>
                <a:latin typeface="Arial" panose="020B0604020202020204" pitchFamily="34" charset="0"/>
                <a:ea typeface="Times New Roman" panose="02020603050405020304" pitchFamily="18" charset="0"/>
                <a:cs typeface="Arial" panose="020B0604020202020204" pitchFamily="34" charset="0"/>
                <a:hlinkClick r:id="rId6"/>
              </a:rPr>
              <a:t>https://doi.org/10.1136/bmjopen-2018-024262</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(Accessed: 30 October 2025).</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Coulter, A., Entwistle, V. and Eccles, A. (2016) ‘Personalised care planning for adults with chronic conditions’,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BMJ</a:t>
            </a:r>
            <a:r>
              <a:rPr lang="en-GB" sz="1200" kern="0" dirty="0">
                <a:effectLst/>
                <a:latin typeface="Arial" panose="020B0604020202020204" pitchFamily="34" charset="0"/>
                <a:ea typeface="Times New Roman" panose="02020603050405020304" pitchFamily="18" charset="0"/>
                <a:cs typeface="Arial" panose="020B0604020202020204" pitchFamily="34" charset="0"/>
              </a:rPr>
              <a:t>, 352, i681.</a:t>
            </a: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Times New Roman" panose="02020603050405020304" pitchFamily="18" charset="0"/>
              </a:rPr>
              <a:t>Coulter A. (2017). Shared decision making: everyone wants it, so why isn't it happening?. World psychiatry : </a:t>
            </a:r>
            <a:r>
              <a:rPr lang="en-US" sz="1200" i="1" kern="0" dirty="0">
                <a:effectLst/>
                <a:latin typeface="Arial" panose="020B0604020202020204" pitchFamily="34" charset="0"/>
                <a:ea typeface="Times New Roman" panose="02020603050405020304" pitchFamily="18" charset="0"/>
                <a:cs typeface="Times New Roman" panose="02020603050405020304" pitchFamily="18" charset="0"/>
              </a:rPr>
              <a:t>official journal of the World Psychiatric Association (WPA</a:t>
            </a:r>
            <a:r>
              <a:rPr lang="en-US" sz="1200" kern="0" dirty="0">
                <a:effectLst/>
                <a:latin typeface="Arial" panose="020B0604020202020204" pitchFamily="34" charset="0"/>
                <a:ea typeface="Times New Roman" panose="02020603050405020304" pitchFamily="18" charset="0"/>
                <a:cs typeface="Times New Roman" panose="02020603050405020304" pitchFamily="18" charset="0"/>
              </a:rPr>
              <a:t>), 16(2), 117–118. Available at: </a:t>
            </a:r>
            <a:r>
              <a:rPr lang="en-US" sz="1200" kern="0" dirty="0">
                <a:effectLst/>
                <a:latin typeface="Arial" panose="020B0604020202020204" pitchFamily="34" charset="0"/>
                <a:ea typeface="Times New Roman" panose="02020603050405020304" pitchFamily="18" charset="0"/>
                <a:cs typeface="Times New Roman" panose="02020603050405020304" pitchFamily="18" charset="0"/>
                <a:hlinkClick r:id="rId7"/>
              </a:rPr>
              <a:t>https://doi.org/10.1002/wps.20407</a:t>
            </a:r>
            <a:r>
              <a:rPr lang="en-US" sz="1200" kern="0" dirty="0">
                <a:effectLst/>
                <a:latin typeface="Arial" panose="020B0604020202020204" pitchFamily="34" charset="0"/>
                <a:ea typeface="Times New Roman" panose="02020603050405020304" pitchFamily="18" charset="0"/>
                <a:cs typeface="Times New Roman" panose="02020603050405020304" pitchFamily="18" charset="0"/>
              </a:rPr>
              <a:t> (Accessed: 29 October 2025).</a:t>
            </a:r>
            <a:endParaRPr lang="en-GB" sz="1200" kern="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Correspondent, A. (2024) 'Type 2 diabetes,' </a:t>
            </a:r>
            <a:r>
              <a:rPr lang="en-GB" sz="1200" i="1" kern="0" dirty="0" err="1">
                <a:effectLst/>
                <a:latin typeface="Arial" panose="020B0604020202020204" pitchFamily="34" charset="0"/>
                <a:ea typeface="Times New Roman" panose="02020603050405020304" pitchFamily="18" charset="0"/>
                <a:cs typeface="Times New Roman" panose="02020603050405020304" pitchFamily="18" charset="0"/>
              </a:rPr>
              <a:t>AgVa</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 Healthcare,</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21 November. Available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hlinkClick r:id="rId8"/>
              </a:rPr>
              <a:t>https://insul.agvahealthcare.in/type-2-diabetes/</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(Accessed: 29 October 2025).</a:t>
            </a: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DESMOND Programme (2025) </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Diabetes Education and Self-Management for Ongoing and Newly Diagnosed.</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https://www.desmond-project.org.uk</a:t>
            </a:r>
            <a:endPar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buNone/>
            </a:pPr>
            <a:r>
              <a:rPr lang="en-GB" sz="1200" kern="0" dirty="0">
                <a:latin typeface="Arial" panose="020B0604020202020204" pitchFamily="34" charset="0"/>
                <a:ea typeface="Aptos" panose="020B0004020202020204" pitchFamily="34" charset="0"/>
                <a:cs typeface="Times New Roman" panose="02020603050405020304" pitchFamily="18" charset="0"/>
              </a:rPr>
              <a:t>(Accessed: 26 October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Times New Roman" panose="02020603050405020304" pitchFamily="18" charset="0"/>
              </a:rPr>
              <a:t>Department of Health and Social Care (2001) </a:t>
            </a:r>
            <a:r>
              <a:rPr lang="en-US" sz="1200" i="1" kern="0" dirty="0">
                <a:effectLst/>
                <a:latin typeface="Arial" panose="020B0604020202020204" pitchFamily="34" charset="0"/>
                <a:ea typeface="Times New Roman" panose="02020603050405020304" pitchFamily="18" charset="0"/>
                <a:cs typeface="Times New Roman" panose="02020603050405020304" pitchFamily="18" charset="0"/>
              </a:rPr>
              <a:t>National service framework: diabetes. Available at:</a:t>
            </a:r>
            <a:r>
              <a:rPr lang="en-US" sz="1200" i="1" kern="0" dirty="0">
                <a:latin typeface="Arial" panose="020B0604020202020204" pitchFamily="34" charset="0"/>
                <a:ea typeface="Times New Roman" panose="02020603050405020304" pitchFamily="18" charset="0"/>
                <a:cs typeface="Times New Roman" panose="02020603050405020304" pitchFamily="18" charset="0"/>
              </a:rPr>
              <a:t> </a:t>
            </a:r>
            <a:r>
              <a:rPr lang="en-US" sz="1200" kern="0" dirty="0">
                <a:effectLst/>
                <a:latin typeface="Arial" panose="020B0604020202020204" pitchFamily="34" charset="0"/>
                <a:ea typeface="Times New Roman" panose="02020603050405020304" pitchFamily="18" charset="0"/>
                <a:cs typeface="Times New Roman" panose="02020603050405020304" pitchFamily="18" charset="0"/>
                <a:hlinkClick r:id="rId10"/>
              </a:rPr>
              <a:t>https://www.gov.uk/government/publications/national-service-framework-diabetes</a:t>
            </a:r>
            <a:r>
              <a:rPr lang="en-US" sz="1200" kern="0" dirty="0">
                <a:effectLst/>
                <a:latin typeface="Arial" panose="020B0604020202020204" pitchFamily="34" charset="0"/>
                <a:ea typeface="Times New Roman" panose="02020603050405020304" pitchFamily="18" charset="0"/>
                <a:cs typeface="Times New Roman" panose="02020603050405020304" pitchFamily="18" charset="0"/>
              </a:rPr>
              <a:t> (Accessed: 24 October 2025).</a:t>
            </a:r>
            <a:endParaRPr lang="en-GB" sz="1200" kern="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Diabetes UK (2023) </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Type 2 diabetes treatments.</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https://www.diabetes.org.uk/about-diabetes/type-2-diabetes/treatments</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rPr>
              <a:t> </a:t>
            </a: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(Accessed: 24 October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Diabetes UK (2024) </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Diabetes and Health Inequalities Report.</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2"/>
              </a:rPr>
              <a:t>https://www.diabetes.org.uk</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(Accessed: 26 October 2025).</a:t>
            </a: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Diabetes UK (2025) </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Facts and Stats.</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3"/>
              </a:rPr>
              <a:t>https://www.diabetes.org.uk/about_us/news/statistics</a:t>
            </a:r>
            <a:r>
              <a:rPr lang="en-GB" sz="1200" u="sng" kern="0"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(Accessed: 27 October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48D61984-7BFF-AB64-1B7A-E73CFB488A36}"/>
              </a:ext>
            </a:extLst>
          </p:cNvPr>
          <p:cNvSpPr txBox="1"/>
          <p:nvPr/>
        </p:nvSpPr>
        <p:spPr>
          <a:xfrm>
            <a:off x="874552" y="0"/>
            <a:ext cx="6094602" cy="470513"/>
          </a:xfrm>
          <a:prstGeom prst="rect">
            <a:avLst/>
          </a:prstGeom>
          <a:noFill/>
        </p:spPr>
        <p:txBody>
          <a:bodyPr wrap="square">
            <a:spAutoFit/>
          </a:bodyPr>
          <a:lstStyle/>
          <a:p>
            <a:pPr>
              <a:lnSpc>
                <a:spcPct val="107000"/>
              </a:lnSpc>
              <a:spcAft>
                <a:spcPts val="800"/>
              </a:spcAft>
              <a:buNone/>
            </a:pPr>
            <a:r>
              <a:rPr lang="en-GB" sz="2400" b="1" kern="0" dirty="0">
                <a:effectLst/>
                <a:ea typeface="Times New Roman" panose="02020603050405020304" pitchFamily="18" charset="0"/>
                <a:cs typeface="Segoe UI Emoji" panose="020B0502040204020203" pitchFamily="34" charset="0"/>
              </a:rPr>
              <a:t>📚</a:t>
            </a:r>
            <a:r>
              <a:rPr lang="en-GB" sz="2400" b="1" kern="100" dirty="0">
                <a:effectLst/>
                <a:ea typeface="Aptos" panose="020B0004020202020204" pitchFamily="34" charset="0"/>
              </a:rPr>
              <a:t> </a:t>
            </a:r>
            <a:r>
              <a:rPr lang="en-GB" sz="2400" b="1" kern="0" dirty="0">
                <a:effectLst/>
                <a:ea typeface="Times New Roman" panose="02020603050405020304" pitchFamily="18" charset="0"/>
                <a:cs typeface="Segoe UI Emoji" panose="020B0502040204020203" pitchFamily="34" charset="0"/>
              </a:rPr>
              <a:t>Reference List</a:t>
            </a:r>
            <a:r>
              <a:rPr lang="en-GB" sz="1350" b="1" kern="0" dirty="0">
                <a:effectLst/>
                <a:latin typeface="Segoe UI Emoji" panose="020B0502040204020203" pitchFamily="34" charset="0"/>
                <a:ea typeface="Times New Roman" panose="02020603050405020304" pitchFamily="18" charset="0"/>
                <a:cs typeface="Segoe UI Emoji" panose="020B0502040204020203" pitchFamily="34" charset="0"/>
              </a:rPr>
              <a:t>:</a:t>
            </a:r>
            <a:endParaRPr lang="en-GB" sz="1200" b="1" kern="100" dirty="0">
              <a:effectLst/>
              <a:latin typeface="Times New Roman" panose="02020603050405020304" pitchFamily="18" charset="0"/>
              <a:ea typeface="Aptos" panose="020B0004020202020204" pitchFamily="34" charset="0"/>
            </a:endParaRPr>
          </a:p>
        </p:txBody>
      </p:sp>
    </p:spTree>
    <p:extLst>
      <p:ext uri="{BB962C8B-B14F-4D97-AF65-F5344CB8AC3E}">
        <p14:creationId xmlns:p14="http://schemas.microsoft.com/office/powerpoint/2010/main" val="3847880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13E407-3153-5545-A39F-E98ADF398F02}"/>
              </a:ext>
            </a:extLst>
          </p:cNvPr>
          <p:cNvSpPr txBox="1"/>
          <p:nvPr/>
        </p:nvSpPr>
        <p:spPr>
          <a:xfrm>
            <a:off x="127583" y="441964"/>
            <a:ext cx="11708235" cy="6249596"/>
          </a:xfrm>
          <a:prstGeom prst="rect">
            <a:avLst/>
          </a:prstGeom>
          <a:noFill/>
        </p:spPr>
        <p:txBody>
          <a:bodyPr wrap="square">
            <a:spAutoFit/>
          </a:bodyPr>
          <a:lstStyle/>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Diabetes UK (2025) Type 2 Diabetes: Prevention and Management. Available at: </a:t>
            </a:r>
            <a:r>
              <a:rPr lang="en-GB" sz="1200" kern="0" dirty="0">
                <a:effectLst/>
                <a:latin typeface="Arial" panose="020B0604020202020204" pitchFamily="34" charset="0"/>
                <a:ea typeface="Times New Roman" panose="02020603050405020304" pitchFamily="18" charset="0"/>
                <a:cs typeface="Arial" panose="020B0604020202020204" pitchFamily="34" charset="0"/>
                <a:hlinkClick r:id="rId3"/>
              </a:rPr>
              <a:t>https://www.diabetes.org.uk/type-2</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(Accessed: 23 October 2025).</a:t>
            </a: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Echouffo-Tcheugui, J. B. et al. (2020) ‘Diagnostic accuracy of HbA1c and fasting glucose for diabetes’,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PLOS One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15(11), e0242415.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https://journals.plos.org/plosone/article?id=10.1371/journal.pone.0242415</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26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Arial" panose="020B0604020202020204" pitchFamily="34" charset="0"/>
              </a:rPr>
              <a:t>Finning, K. (2024a)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Risk factors for pre-diabetes and undiagnosed type 2 diabetes in England </a:t>
            </a:r>
            <a:r>
              <a:rPr lang="en-US" sz="1200" kern="0" dirty="0">
                <a:effectLst/>
                <a:latin typeface="Arial" panose="020B0604020202020204" pitchFamily="34" charset="0"/>
                <a:ea typeface="Times New Roman" panose="02020603050405020304" pitchFamily="18" charset="0"/>
                <a:cs typeface="Arial" panose="020B0604020202020204" pitchFamily="34" charset="0"/>
              </a:rPr>
              <a:t>- Office for National Statistics. </a:t>
            </a:r>
            <a:r>
              <a:rPr lang="en-US" sz="1200" kern="0" dirty="0">
                <a:effectLst/>
                <a:latin typeface="Arial" panose="020B0604020202020204" pitchFamily="34" charset="0"/>
                <a:ea typeface="Times New Roman" panose="02020603050405020304" pitchFamily="18" charset="0"/>
                <a:cs typeface="Arial" panose="020B0604020202020204" pitchFamily="34" charset="0"/>
                <a:hlinkClick r:id="rId5"/>
              </a:rPr>
              <a:t>https://www.ons.gov.uk/peoplepopulationandcommunity/healthandsocialcare/healthinequalities/bulletins/riskfactorsforprediabetesandundiagnosedtype2diabetesinengland/2013to2019</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(Accessed: 25 October 2025).</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Arial" panose="020B0604020202020204" pitchFamily="34" charset="0"/>
              </a:rPr>
              <a:t>Fleck, A. (2024) 'Diabetes cases are climbing,' Statista Daily Data,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14 November</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t>
            </a:r>
            <a:r>
              <a:rPr lang="en-US" sz="1200" kern="0" dirty="0">
                <a:effectLst/>
                <a:latin typeface="Arial" panose="020B0604020202020204" pitchFamily="34" charset="0"/>
                <a:ea typeface="Times New Roman" panose="02020603050405020304" pitchFamily="18" charset="0"/>
                <a:cs typeface="Arial" panose="020B0604020202020204" pitchFamily="34" charset="0"/>
                <a:hlinkClick r:id="rId6"/>
              </a:rPr>
              <a:t>https://www.statista.com/chart/23491/share-of-adults-with-diabetes-world-region/?srsltid=AfmBOoqamqORtPdFbLOqtxvLMRw689dF_MFfjJAifwvqByjYg7t1DNL0</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(Accessed: 26 October 2025).</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US" sz="1200" kern="0" dirty="0">
                <a:latin typeface="Arial" panose="020B0604020202020204" pitchFamily="34" charset="0"/>
                <a:ea typeface="Times New Roman" panose="02020603050405020304" pitchFamily="18" charset="0"/>
                <a:cs typeface="Arial" panose="020B0604020202020204" pitchFamily="34" charset="0"/>
              </a:rPr>
              <a:t>Frias, J.P., MD (2025b) </a:t>
            </a:r>
            <a:r>
              <a:rPr lang="en-US" sz="1200" i="1" kern="0" dirty="0">
                <a:latin typeface="Arial" panose="020B0604020202020204" pitchFamily="34" charset="0"/>
                <a:ea typeface="Times New Roman" panose="02020603050405020304" pitchFamily="18" charset="0"/>
                <a:cs typeface="Arial" panose="020B0604020202020204" pitchFamily="34" charset="0"/>
              </a:rPr>
              <a:t>Medications and Other Treatment Options to Reduce Complications from Type 2 Diabetes </a:t>
            </a:r>
            <a:r>
              <a:rPr lang="en-US" sz="1200" kern="0" dirty="0">
                <a:latin typeface="Arial" panose="020B0604020202020204" pitchFamily="34" charset="0"/>
                <a:ea typeface="Times New Roman" panose="02020603050405020304" pitchFamily="18" charset="0"/>
                <a:cs typeface="Arial" panose="020B0604020202020204" pitchFamily="34" charset="0"/>
              </a:rPr>
              <a:t>.Available at: </a:t>
            </a:r>
            <a:r>
              <a:rPr lang="en-US" sz="1200" kern="0" dirty="0">
                <a:latin typeface="Arial" panose="020B0604020202020204" pitchFamily="34" charset="0"/>
                <a:ea typeface="Times New Roman" panose="02020603050405020304" pitchFamily="18" charset="0"/>
                <a:cs typeface="Arial" panose="020B0604020202020204" pitchFamily="34" charset="0"/>
                <a:hlinkClick r:id="rId7"/>
              </a:rPr>
              <a:t>https://tcoyd.org/2021/10/medications-and-other-treatment-options-to-reduce-complications-from-type-2-diabetes/</a:t>
            </a:r>
            <a:r>
              <a:rPr lang="en-US" sz="1200" kern="0" dirty="0">
                <a:latin typeface="Arial" panose="020B0604020202020204" pitchFamily="34" charset="0"/>
                <a:ea typeface="Times New Roman" panose="02020603050405020304" pitchFamily="18" charset="0"/>
                <a:cs typeface="Arial" panose="020B0604020202020204" pitchFamily="34" charset="0"/>
              </a:rPr>
              <a:t> (Accessed: 27 October 2025). </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Arial" panose="020B0604020202020204" pitchFamily="34" charset="0"/>
              </a:rPr>
              <a:t>Giles, C. (2021) 'Modifiable and non-modifiable risk factors for hypertension</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 Counterweight, </a:t>
            </a:r>
            <a:r>
              <a:rPr lang="en-US" sz="1200" kern="0" dirty="0">
                <a:effectLst/>
                <a:latin typeface="Arial" panose="020B0604020202020204" pitchFamily="34" charset="0"/>
                <a:ea typeface="Times New Roman" panose="02020603050405020304" pitchFamily="18" charset="0"/>
                <a:cs typeface="Arial" panose="020B0604020202020204" pitchFamily="34" charset="0"/>
              </a:rPr>
              <a:t>1 July. Available at: </a:t>
            </a:r>
            <a:r>
              <a:rPr lang="en-US" sz="1200" kern="0" dirty="0">
                <a:effectLst/>
                <a:latin typeface="Arial" panose="020B0604020202020204" pitchFamily="34" charset="0"/>
                <a:ea typeface="Times New Roman" panose="02020603050405020304" pitchFamily="18" charset="0"/>
                <a:cs typeface="Arial" panose="020B0604020202020204" pitchFamily="34" charset="0"/>
                <a:hlinkClick r:id="rId8"/>
              </a:rPr>
              <a:t>https://www.counterweight.org/blogs/articles/modifiable-and-non-modifiable-risk-factors-for-hypertension?srsltid=AfmBOop5jxZq61FtSg7IpnIYQf8NpAaoqdkO9ds5kaKnqWQyK6gvDIl</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(Accessed: 26 October 2025). </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US" sz="1200" kern="0" dirty="0">
                <a:effectLst/>
                <a:latin typeface="Arial" panose="020B0604020202020204" pitchFamily="34" charset="0"/>
                <a:ea typeface="Times New Roman" panose="02020603050405020304" pitchFamily="18" charset="0"/>
                <a:cs typeface="Arial" panose="020B0604020202020204" pitchFamily="34" charset="0"/>
              </a:rPr>
              <a:t>Gordon, S. (2025)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How to spot early signs of type 2 diabetes, plus how to prevent it</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200" kern="0" dirty="0">
                <a:effectLst/>
                <a:latin typeface="Arial" panose="020B0604020202020204" pitchFamily="34" charset="0"/>
                <a:ea typeface="Times New Roman" panose="02020603050405020304" pitchFamily="18" charset="0"/>
                <a:cs typeface="Arial" panose="020B0604020202020204" pitchFamily="34" charset="0"/>
                <a:hlinkClick r:id="rId9"/>
              </a:rPr>
              <a:t>https://www.health.com/type-2-diabetes-symptoms-11708750</a:t>
            </a:r>
            <a:r>
              <a:rPr lang="en-US" sz="1200" kern="0" dirty="0">
                <a:effectLst/>
                <a:latin typeface="Arial" panose="020B0604020202020204" pitchFamily="34" charset="0"/>
                <a:ea typeface="Times New Roman" panose="02020603050405020304" pitchFamily="18" charset="0"/>
                <a:cs typeface="Arial" panose="020B0604020202020204" pitchFamily="34" charset="0"/>
              </a:rPr>
              <a:t> (Accessed:27 October 205).</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GOV.UK (2025)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Diabetes profile: Statistical commentary, March 2025.</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kern="0" dirty="0">
                <a:effectLst/>
                <a:latin typeface="Arial" panose="020B0604020202020204" pitchFamily="34" charset="0"/>
                <a:ea typeface="Times New Roman" panose="02020603050405020304" pitchFamily="18" charset="0"/>
                <a:cs typeface="Arial" panose="020B0604020202020204" pitchFamily="34" charset="0"/>
                <a:hlinkClick r:id="rId10"/>
              </a:rPr>
              <a:t>https://www.gov.uk/government/statistics/diabetes-profile-update-march-2025</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25 October 2025).</a:t>
            </a:r>
          </a:p>
          <a:p>
            <a:pPr>
              <a:lnSpc>
                <a:spcPct val="107000"/>
              </a:lnSpc>
              <a:spcAft>
                <a:spcPts val="800"/>
              </a:spcAft>
              <a:buNone/>
            </a:pPr>
            <a:r>
              <a:rPr lang="en-US" sz="1200" kern="100" dirty="0">
                <a:effectLst/>
                <a:latin typeface="Arial" panose="020B0604020202020204" pitchFamily="34" charset="0"/>
                <a:ea typeface="Aptos" panose="020B0004020202020204" pitchFamily="34" charset="0"/>
                <a:cs typeface="Arial" panose="020B0604020202020204" pitchFamily="34" charset="0"/>
              </a:rPr>
              <a:t>Huang, Q., Li, Y., Yu, M., </a:t>
            </a:r>
            <a:r>
              <a:rPr lang="en-US" sz="1200" kern="100" dirty="0" err="1">
                <a:effectLst/>
                <a:latin typeface="Arial" panose="020B0604020202020204" pitchFamily="34" charset="0"/>
                <a:ea typeface="Aptos" panose="020B0004020202020204" pitchFamily="34" charset="0"/>
                <a:cs typeface="Arial" panose="020B0604020202020204" pitchFamily="34" charset="0"/>
              </a:rPr>
              <a:t>Lv</a:t>
            </a:r>
            <a:r>
              <a:rPr lang="en-US" sz="1200" kern="100" dirty="0">
                <a:effectLst/>
                <a:latin typeface="Arial" panose="020B0604020202020204" pitchFamily="34" charset="0"/>
                <a:ea typeface="Aptos" panose="020B0004020202020204" pitchFamily="34" charset="0"/>
                <a:cs typeface="Arial" panose="020B0604020202020204" pitchFamily="34" charset="0"/>
              </a:rPr>
              <a:t>, Z., Lu, F., Xu, N., Zhang, Q., Shen, J., Zhu, J. and Jiang, H. (2025) Global burden and risk factors of type 2 diabetes mellitus from 1990 to 2021, with forecasts to 2050. </a:t>
            </a:r>
            <a:r>
              <a:rPr lang="en-US" sz="1200" i="1" kern="100" dirty="0">
                <a:effectLst/>
                <a:latin typeface="Arial" panose="020B0604020202020204" pitchFamily="34" charset="0"/>
                <a:ea typeface="Aptos" panose="020B0004020202020204" pitchFamily="34" charset="0"/>
                <a:cs typeface="Arial" panose="020B0604020202020204" pitchFamily="34" charset="0"/>
              </a:rPr>
              <a:t>Frontiers in endocrinology</a:t>
            </a:r>
            <a:r>
              <a:rPr lang="en-US" sz="1200" kern="100" dirty="0">
                <a:effectLst/>
                <a:latin typeface="Arial" panose="020B0604020202020204" pitchFamily="34" charset="0"/>
                <a:ea typeface="Aptos" panose="020B0004020202020204" pitchFamily="34" charset="0"/>
                <a:cs typeface="Arial" panose="020B0604020202020204" pitchFamily="34" charset="0"/>
              </a:rPr>
              <a:t>, 16, 1538143.Available at: </a:t>
            </a:r>
            <a:r>
              <a:rPr lang="en-US" sz="1200" kern="100" dirty="0">
                <a:effectLst/>
                <a:latin typeface="Arial" panose="020B0604020202020204" pitchFamily="34" charset="0"/>
                <a:ea typeface="Aptos" panose="020B0004020202020204" pitchFamily="34" charset="0"/>
                <a:cs typeface="Arial" panose="020B0604020202020204" pitchFamily="34" charset="0"/>
                <a:hlinkClick r:id="rId11"/>
              </a:rPr>
              <a:t>https://doi.org/10.3389/fendo.2025.1538143</a:t>
            </a:r>
            <a:r>
              <a:rPr lang="en-US" sz="1200" kern="100" dirty="0">
                <a:effectLst/>
                <a:latin typeface="Arial" panose="020B0604020202020204" pitchFamily="34" charset="0"/>
                <a:ea typeface="Aptos" panose="020B0004020202020204" pitchFamily="34" charset="0"/>
                <a:cs typeface="Arial" panose="020B0604020202020204" pitchFamily="34" charset="0"/>
              </a:rPr>
              <a:t> (Accessed:</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US" sz="1200" kern="0" dirty="0">
                <a:latin typeface="Arial" panose="020B0604020202020204" pitchFamily="34" charset="0"/>
                <a:ea typeface="Times New Roman" panose="02020603050405020304" pitchFamily="18" charset="0"/>
                <a:cs typeface="Arial" panose="020B0604020202020204" pitchFamily="34" charset="0"/>
              </a:rPr>
              <a:t>Husk, K., Blockley, K., Lovell, R., Bethel, A., Lang, I., Byng, R. and Garside, R. (2020). What approaches to social prescribing work, for whom, and in what circumstances? A realist review. </a:t>
            </a:r>
            <a:r>
              <a:rPr lang="en-US" sz="1200" i="1" kern="0" dirty="0">
                <a:latin typeface="Arial" panose="020B0604020202020204" pitchFamily="34" charset="0"/>
                <a:ea typeface="Times New Roman" panose="02020603050405020304" pitchFamily="18" charset="0"/>
                <a:cs typeface="Arial" panose="020B0604020202020204" pitchFamily="34" charset="0"/>
              </a:rPr>
              <a:t>Health &amp; social care in the community</a:t>
            </a:r>
            <a:r>
              <a:rPr lang="en-US" sz="1200" kern="0" dirty="0">
                <a:latin typeface="Arial" panose="020B0604020202020204" pitchFamily="34" charset="0"/>
                <a:ea typeface="Times New Roman" panose="02020603050405020304" pitchFamily="18" charset="0"/>
                <a:cs typeface="Arial" panose="020B0604020202020204" pitchFamily="34" charset="0"/>
              </a:rPr>
              <a:t>, 28(2), 309–324.Available at: </a:t>
            </a:r>
            <a:r>
              <a:rPr lang="en-US" sz="1200" kern="0" dirty="0">
                <a:latin typeface="Arial" panose="020B0604020202020204" pitchFamily="34" charset="0"/>
                <a:ea typeface="Times New Roman" panose="02020603050405020304" pitchFamily="18" charset="0"/>
                <a:cs typeface="Arial" panose="020B0604020202020204" pitchFamily="34" charset="0"/>
                <a:hlinkClick r:id="rId12"/>
              </a:rPr>
              <a:t>https://doi.org/10.1111/hsc.12839</a:t>
            </a:r>
            <a:r>
              <a:rPr lang="en-US" sz="1200" kern="0" dirty="0">
                <a:latin typeface="Arial" panose="020B0604020202020204" pitchFamily="34" charset="0"/>
                <a:ea typeface="Times New Roman" panose="02020603050405020304" pitchFamily="18" charset="0"/>
                <a:cs typeface="Arial" panose="020B0604020202020204" pitchFamily="34" charset="0"/>
              </a:rPr>
              <a:t> (Accessed: 29 October 2025).</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0" dirty="0">
                <a:latin typeface="Arial" panose="020B0604020202020204" pitchFamily="34" charset="0"/>
                <a:ea typeface="Times New Roman" panose="02020603050405020304" pitchFamily="18" charset="0"/>
                <a:cs typeface="Arial" panose="020B0604020202020204" pitchFamily="34" charset="0"/>
              </a:rPr>
              <a:t>International Diabetes Federation</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(2025)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Diabetes Facts and Figures.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kern="0" dirty="0">
                <a:effectLst/>
                <a:latin typeface="Arial" panose="020B0604020202020204" pitchFamily="34" charset="0"/>
                <a:ea typeface="Times New Roman" panose="02020603050405020304" pitchFamily="18" charset="0"/>
                <a:cs typeface="Arial" panose="020B0604020202020204" pitchFamily="34" charset="0"/>
                <a:hlinkClick r:id="rId13"/>
              </a:rPr>
              <a:t>https://idf.org/about-diabetes/diabetes-facts-figures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(Accessed: 27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Inzucchi, S. E. and Lupsa, B. (2025)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Clinical presentation, diagnosis, and initial evaluation of diabetes mellitus in adults.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UpToDate.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4"/>
              </a:rPr>
              <a:t>https://www.uptodate.com/contents/clinical-presentation-diagnosis-and-initial-evaluation-of-diabetes-mellitus-in-adults</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25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Journal of American Medical Association (2023) ‘Diagnosis and treatment of type 2 diabetes in adults’,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JAMA</a:t>
            </a:r>
            <a:r>
              <a:rPr lang="en-GB" sz="1200" kern="0" dirty="0">
                <a:effectLst/>
                <a:latin typeface="Arial" panose="020B0604020202020204" pitchFamily="34" charset="0"/>
                <a:ea typeface="Times New Roman" panose="02020603050405020304" pitchFamily="18" charset="0"/>
                <a:cs typeface="Arial" panose="020B0604020202020204" pitchFamily="34" charset="0"/>
              </a:rPr>
              <a:t>, 329(12), pp. 1081–1091.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5"/>
              </a:rPr>
              <a:t>https://jamanetwork.com/journals/jama/fullarticle/2835629</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26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866361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7A1248-3F03-0A2A-0367-C00542E8B29E}"/>
              </a:ext>
            </a:extLst>
          </p:cNvPr>
          <p:cNvSpPr txBox="1"/>
          <p:nvPr/>
        </p:nvSpPr>
        <p:spPr>
          <a:xfrm>
            <a:off x="172312" y="156167"/>
            <a:ext cx="11847376" cy="6359754"/>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Lancet (2023)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Global burden of diabetes.</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https://www.thelancet.com/journals/lancet/article/PIIS0140-6736%2823%2901301-6/fulltext</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(Accessed: 26 October 2025).</a:t>
            </a: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London Diabetes Clinical Network (2018)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Consensus Guidelines for Type 2 Diabetes Diagnosis and Management.</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NHS England.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4"/>
              </a:rPr>
              <a:t>https://www.england.nhs.uk/london/wp-content/uploads/sites/8/2019/07/dia-consensus-type2-27092018-FINAL.pdf</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(Accessed: 24 October 2025).</a:t>
            </a:r>
            <a:endPar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Manzella, D., RN (2025) </a:t>
            </a:r>
            <a:r>
              <a:rPr lang="en-US" sz="1200" i="1" kern="0" dirty="0">
                <a:solidFill>
                  <a:prstClr val="black"/>
                </a:solidFill>
                <a:latin typeface="Arial" panose="020B0604020202020204" pitchFamily="34" charset="0"/>
                <a:ea typeface="Times New Roman" panose="02020603050405020304" pitchFamily="18" charset="0"/>
                <a:cs typeface="Arial" panose="020B0604020202020204" pitchFamily="34" charset="0"/>
              </a:rPr>
              <a:t>How type 2 diabetes is diagnosed. </a:t>
            </a: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Available at: https://www.verywellhealth.com/signs-of-diabetes-diagnosing-type-2-diabetes-1087272</a:t>
            </a: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(Accessed: 26 October 2025). </a:t>
            </a: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Moran, G. M., </a:t>
            </a:r>
            <a:r>
              <a:rPr lang="en-US" sz="1200" kern="0" dirty="0" err="1">
                <a:solidFill>
                  <a:prstClr val="black"/>
                </a:solidFill>
                <a:latin typeface="Arial" panose="020B0604020202020204" pitchFamily="34" charset="0"/>
                <a:ea typeface="Times New Roman" panose="02020603050405020304" pitchFamily="18" charset="0"/>
                <a:cs typeface="Arial" panose="020B0604020202020204" pitchFamily="34" charset="0"/>
              </a:rPr>
              <a:t>Bakhai</a:t>
            </a: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C., Song, S. H., Agwu, J. C., &amp; Guideline Committee (2022). Type 2 diabetes: summary of updated NICE guidance. BMJ (Clinical research ed.), 377, o775.Available at: </a:t>
            </a: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hlinkClick r:id="rId5"/>
              </a:rPr>
              <a:t>https://doi.org/10.1136/bmj.o775</a:t>
            </a: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(Accessed: 30 October 2025).</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Health Service England (2019a) </a:t>
            </a:r>
            <a:r>
              <a:rPr kumimoji="0" lang="en-US"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NHS Long Term Plan to tackle major killer conditions and save up to half a million lives</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6"/>
              </a:rPr>
              <a:t>https://www.england.nhs.uk/2019/01/long-term-plan/</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27 October 2025)</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2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National Health Service England</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(2019b) </a:t>
            </a:r>
            <a:r>
              <a:rPr kumimoji="0" lang="en-US"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Universal Personalised Care: Implementing the Comprehensive model</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7"/>
              </a:rPr>
              <a:t>https://www.england.nhs.uk/publication/universal-personalised-care-implementing-the-comprehensive-model/</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30 October 2025).</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Health Service England (2025)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Comprehensive Model of Personalised Care.</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8"/>
              </a:rPr>
              <a:t>https://www.england.nhs.uk/personalisedcare/comprehensive-model</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(Accessed: 24 October 2025).</a:t>
            </a:r>
            <a:endParaRPr kumimoji="0" lang="en-GB" sz="1200" b="0" i="0"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Health Service  England (2025)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Diabetes Prevention Programme (NDPP).</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9"/>
              </a:rPr>
              <a:t>https://www.england.nhs.uk/diabetes/dpp</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(Accessed: 24 October 2025). </a:t>
            </a:r>
            <a:endParaRPr kumimoji="0" lang="en-GB" sz="1200" b="0" i="0"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Health Service Inform (2025)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Diagnosing Type 2 Diabetes.</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10"/>
              </a:rPr>
              <a:t>https://www.nhsinform.scot/illnesses-and-conditions/diabetes</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(Accessed; 27 October 2025).</a:t>
            </a:r>
            <a:endParaRPr kumimoji="0" lang="en-GB" sz="1200" b="0" i="0"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Institute for Health and Care Excellence (2023)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Type 2 Diabetes in Adults: Management (NG28).</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11"/>
              </a:rPr>
              <a:t>https://www.nice.org.uk/guidance/ng28</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(Accessed: 26 October 2025).</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buNone/>
            </a:pPr>
            <a:r>
              <a:rPr lang="en-GB" sz="1200" kern="0" dirty="0">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 (2025a)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Health Inequalities and Type 2 Diabetes.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2"/>
              </a:rPr>
              <a:t>https://www.nice.org.uk/about/what-we-do/health-inequalities</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27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(2025b)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Multimorbidity: Clinical Assessment and Management (NG56).</a:t>
            </a:r>
            <a:r>
              <a:rPr lang="en-GB" sz="12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13"/>
              </a:rPr>
              <a:t>https://www.nice.org.uk/guidance/ng56</a:t>
            </a:r>
            <a:r>
              <a:rPr lang="en-GB" sz="1200" u="sng" kern="0"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0" dirty="0">
                <a:effectLst/>
                <a:latin typeface="Arial" panose="020B0604020202020204" pitchFamily="34" charset="0"/>
                <a:ea typeface="Times New Roman" panose="02020603050405020304" pitchFamily="18" charset="0"/>
                <a:cs typeface="Arial" panose="020B0604020202020204" pitchFamily="34" charset="0"/>
              </a:rPr>
              <a:t>(Accessed: 27 October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3109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A56DFD-32B5-5CD9-FE53-05A086CD0DE7}"/>
              </a:ext>
            </a:extLst>
          </p:cNvPr>
          <p:cNvSpPr txBox="1"/>
          <p:nvPr/>
        </p:nvSpPr>
        <p:spPr>
          <a:xfrm>
            <a:off x="445473" y="369500"/>
            <a:ext cx="10789920" cy="6826421"/>
          </a:xfrm>
          <a:prstGeom prst="rect">
            <a:avLst/>
          </a:prstGeom>
          <a:noFill/>
        </p:spPr>
        <p:txBody>
          <a:bodyPr wrap="square">
            <a:spAutoFit/>
          </a:bodyPr>
          <a:lstStyle/>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Institute for Health and Care Excellence (2025c)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Type 2 Diabetes in Adults: Management.</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https://www.nice.org.uk/guidance/ng28</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(Accessed: 27 October 2025).</a:t>
            </a:r>
            <a:endParaRPr lang="en-GB" sz="12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Public Health England (2018)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Health Matters: Preventing Type 2 Diabetes.</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4"/>
              </a:rPr>
              <a:t>https://www.gov.uk/government/publications/health-matters-preventing-type-2-diabetes</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(Accessed: 26 October 2025).</a:t>
            </a:r>
            <a:endParaRPr lang="en-GB" sz="12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Practice Nurse (2020) ‘Managing multimorbidity in patients with type 2 diabetes’,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Practice Nurse</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50(5), pp. 22–26.</a:t>
            </a: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Quinn, L. M., Davies, M. J., and </a:t>
            </a:r>
            <a:r>
              <a:rPr kumimoji="0" lang="en-US" sz="1200" b="0" i="0" u="none" strike="noStrike" kern="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Hadjiconstantinou</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M. (2020) Virtual Consultations and the Role of Technology During the COVID-19 Pandemic for People With Type 2 Diabetes: The UK Perspective. </a:t>
            </a:r>
            <a:r>
              <a:rPr kumimoji="0" lang="en-US"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Journal of medical Internet research</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22(8), e21609.Available at: </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https://doi.org/10.2196/21609</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30 October 2025).</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Rehman Medical Institute  (2025)</a:t>
            </a:r>
            <a:r>
              <a:rPr kumimoji="0" lang="fr-FR"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Type 2 diabetes mellitus. Available at: </a:t>
            </a:r>
            <a:r>
              <a:rPr kumimoji="0" lang="fr-FR"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6"/>
              </a:rPr>
              <a:t>https://rmi.edu.pk/disease/type-2-diabetes-mellitus</a:t>
            </a:r>
            <a:r>
              <a:rPr kumimoji="0" lang="fr-FR"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28 October 2025). </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Social Care Institute for </a:t>
            </a:r>
            <a:r>
              <a:rPr kumimoji="0" lang="en-GB" sz="1200" b="0" i="0" u="none" strike="noStrike" kern="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Exellence</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(2022)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Co-production: What It Is and How to Do It.</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7"/>
              </a:rPr>
              <a:t>https://www.scie.org.uk/co-production</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(Accessed: 25 October 2025).</a:t>
            </a:r>
            <a:endParaRPr lang="en-GB" sz="12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Stringhini</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S., Tabak, A. G., </a:t>
            </a:r>
            <a:r>
              <a:rPr kumimoji="0" lang="en-GB" sz="1200" b="0" i="0" u="none" strike="noStrike" kern="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Akbaraly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T. N., Sabia, S., Shipley, M. J., Marmot, M. G., Brunner, E. J., Batty, G. D., Bovet, P. and Kivimäki, M. (2012) Contribution of modifiable risk factors to social inequalities in type 2 diabetes: prospective Whitehall II cohort study</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BMJ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(Clinical research ed.), 345, e5452.  Available at: </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8"/>
              </a:rPr>
              <a:t>https://doi.org/10.1136/bmj.e5452</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31 October 2025).</a:t>
            </a: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University of York (2024)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The Cost of Diabetes to the NHS and Society.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Centre for Health Economics.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9"/>
              </a:rPr>
              <a:t>https://www.york.ac.uk/che</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200" b="0" i="0" u="sng"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(Accessed: 28 October 2025).</a:t>
            </a:r>
            <a:endParaRPr kumimoji="0" lang="en-GB" sz="1200" b="0"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Wagner, E. H., Austin, B. T. and Von Korff, M. (2001) ‘Organizing care for patients with chronic illness’,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Milbank Quarterly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79(4), pp. 579–612.</a:t>
            </a:r>
            <a:endPar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Walter, Z. (2023) Economic burden of diabetes on the rise. Available at: </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10"/>
              </a:rPr>
              <a:t>https://www.cardiometabolichealth.org/economic-burden-of-diabetes-on-the-rise/</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27 October 2025).</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World Health Organization (2024</a:t>
            </a:r>
            <a:r>
              <a:rPr kumimoji="0" lang="en-US"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Diabetes</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11"/>
              </a:rPr>
              <a:t>https://www.who.int/news-room/fact-sheets/detail/diabetes</a:t>
            </a:r>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(Accessed: 27 October 2025).</a:t>
            </a:r>
            <a:endPar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spcBef>
                <a:spcPts val="0"/>
              </a:spcBef>
              <a:spcAft>
                <a:spcPts val="80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World Population Review (2025)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Diabetes Prevalence by Country.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Available at: </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hlinkClick r:id="rId12"/>
              </a:rPr>
              <a:t>https://worldpopulationreview.com/country-rankings/diabetes-rates-by-country</a:t>
            </a:r>
            <a:r>
              <a:rPr kumimoji="0" lang="en-GB" sz="1200" b="0" i="0" u="sng" strike="noStrike" kern="0" cap="none" spc="0" normalizeH="0" baseline="0" noProof="0" dirty="0">
                <a:ln>
                  <a:noFill/>
                </a:ln>
                <a:solidFill>
                  <a:srgbClr val="0000FF"/>
                </a:solidFill>
                <a:effectLst/>
                <a:uLnTx/>
                <a:uFillTx/>
                <a:latin typeface="Arial" panose="020B0604020202020204" pitchFamily="34" charset="0"/>
                <a:ea typeface="Times New Roman" panose="02020603050405020304" pitchFamily="18" charset="0"/>
                <a:cs typeface="Arial" panose="020B0604020202020204" pitchFamily="34" charset="0"/>
              </a:rPr>
              <a:t> </a:t>
            </a:r>
            <a:r>
              <a:rPr lang="en-GB" sz="1200" kern="100" dirty="0">
                <a:solidFill>
                  <a:prstClr val="black"/>
                </a:solidFill>
                <a:latin typeface="Arial" panose="020B0604020202020204" pitchFamily="34" charset="0"/>
                <a:ea typeface="Times New Roman" panose="02020603050405020304" pitchFamily="18" charset="0"/>
                <a:cs typeface="Arial" panose="020B0604020202020204" pitchFamily="34" charset="0"/>
              </a:rPr>
              <a:t>(Accessed: 28 October 2025).</a:t>
            </a:r>
          </a:p>
          <a:p>
            <a:pPr marL="0" marR="0" lvl="0" indent="0" algn="l" defTabSz="914400" rtl="0" eaLnBrk="1" fontAlgn="auto" latinLnBrk="0" hangingPunct="1">
              <a:spcBef>
                <a:spcPts val="0"/>
              </a:spcBef>
              <a:spcAft>
                <a:spcPts val="800"/>
              </a:spcAft>
              <a:buClrTx/>
              <a:buSzTx/>
              <a:buFontTx/>
              <a:buNone/>
              <a:tabLst/>
              <a:defRPr/>
            </a:pPr>
            <a:r>
              <a:rPr lang="en-GB" sz="1200" kern="100" dirty="0">
                <a:solidFill>
                  <a:prstClr val="black"/>
                </a:solidFill>
                <a:latin typeface="Arial" panose="020B0604020202020204" pitchFamily="34" charset="0"/>
                <a:ea typeface="Times New Roman" panose="02020603050405020304" pitchFamily="18" charset="0"/>
                <a:cs typeface="Arial" panose="020B0604020202020204" pitchFamily="34" charset="0"/>
              </a:rPr>
              <a:t>Yang, J., Qian, F., Chavarro, J. E., Ley, S. H., Tobias, D. K., Yeung, E., Hinkle, S. N., Bao, W., Li, M., Liu, A., Mills, J. L., Sun, Q., Willett, W. C., Hu, F. B., and Zhang, C. (2022). Modifiable risk factors and long term risk of type 2 diabetes among individuals with a history of gestational diabetes mellitus: prospective cohort study. BMJ (Clinical research ed.), 378, e070312.Available at: </a:t>
            </a:r>
            <a:r>
              <a:rPr lang="en-GB" sz="1200" kern="100" dirty="0">
                <a:solidFill>
                  <a:prstClr val="black"/>
                </a:solidFill>
                <a:latin typeface="Arial" panose="020B0604020202020204" pitchFamily="34" charset="0"/>
                <a:ea typeface="Times New Roman" panose="02020603050405020304" pitchFamily="18" charset="0"/>
                <a:cs typeface="Arial" panose="020B0604020202020204" pitchFamily="34" charset="0"/>
                <a:hlinkClick r:id="rId13"/>
              </a:rPr>
              <a:t>https://doi.org/10.1136/bmj-2022-070312</a:t>
            </a:r>
            <a:r>
              <a:rPr lang="en-GB" sz="1200" kern="100" dirty="0">
                <a:solidFill>
                  <a:prstClr val="black"/>
                </a:solidFill>
                <a:latin typeface="Arial" panose="020B0604020202020204" pitchFamily="34" charset="0"/>
                <a:ea typeface="Times New Roman" panose="02020603050405020304" pitchFamily="18" charset="0"/>
                <a:cs typeface="Arial" panose="020B0604020202020204" pitchFamily="34" charset="0"/>
              </a:rPr>
              <a:t> (Accessed: 31 October 2025).</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200" b="0" i="0" u="sng"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200" b="0" i="0" u="sng"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200" u="sng" kern="1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83515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5e8066652ba608e95dab242c6db3e4b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d2e77f4dd58d79ff5e05a4ece13f4f"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35373094-3B0C-40EC-BEAC-6EB525053A58}">
  <ds:schemaRefs>
    <ds:schemaRef ds:uri="http://schemas.microsoft.com/sharepoint/v3/contenttype/forms"/>
  </ds:schemaRefs>
</ds:datastoreItem>
</file>

<file path=customXml/itemProps2.xml><?xml version="1.0" encoding="utf-8"?>
<ds:datastoreItem xmlns:ds="http://schemas.openxmlformats.org/officeDocument/2006/customXml" ds:itemID="{1847B0B2-D308-451D-9B98-D9CEA708E2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3BEB87-F451-4B4B-A9D5-70577297183F}">
  <ds:schemaRefs>
    <ds:schemaRef ds:uri="http://purl.org/dc/dcmitype/"/>
    <ds:schemaRef ds:uri="a450a3cc-050d-4aca-8a4e-543025a63de0"/>
    <ds:schemaRef ds:uri="http://schemas.openxmlformats.org/package/2006/metadata/core-properties"/>
    <ds:schemaRef ds:uri="http://schemas.microsoft.com/office/2006/documentManagement/types"/>
    <ds:schemaRef ds:uri="http://purl.org/dc/elements/1.1/"/>
    <ds:schemaRef ds:uri="http://www.w3.org/XML/1998/namespace"/>
    <ds:schemaRef ds:uri="http://schemas.microsoft.com/office/2006/metadata/properties"/>
    <ds:schemaRef ds:uri="http://schemas.microsoft.com/office/infopath/2007/PartnerControls"/>
    <ds:schemaRef ds:uri="461f81f1-dbc4-4122-adb0-1c0e154b8134"/>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11465</TotalTime>
  <Words>6234</Words>
  <Application>Microsoft Office PowerPoint</Application>
  <PresentationFormat>Widescreen</PresentationFormat>
  <Paragraphs>347</Paragraphs>
  <Slides>35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Aptos</vt:lpstr>
      <vt:lpstr>Aptos Display</vt:lpstr>
      <vt:lpstr>Arial</vt:lpstr>
      <vt:lpstr>Segoe UI Emoji</vt:lpstr>
      <vt:lpstr>Times New Roman</vt:lpstr>
      <vt:lpstr>Wingdings</vt:lpstr>
      <vt:lpstr>Office Theme</vt:lpstr>
      <vt:lpstr>PowerPoint Presentation</vt:lpstr>
      <vt:lpstr> Definition and Overview of Type 2 Diabetes </vt:lpstr>
      <vt:lpstr>  Common Symptoms of Type 2 Diabetes </vt:lpstr>
      <vt:lpstr>  Aetiology – Modifiable Risk Factors for Type 2 Diabetes </vt:lpstr>
      <vt:lpstr> Aetiology – Non-Modifiable Risk Factors of Type 2 Diabetes </vt:lpstr>
      <vt:lpstr> Prevalence of Type 2 Diabetes in the UK </vt:lpstr>
      <vt:lpstr>  Global Prevalence of Type 2 Diabetes </vt:lpstr>
      <vt:lpstr>Economic Burden of Type 2 Diabetes -UK</vt:lpstr>
      <vt:lpstr>  Economic Burden of Type 2 Diabetes – Global </vt:lpstr>
      <vt:lpstr>Social Burden of Type 2 Diabetes – UK</vt:lpstr>
      <vt:lpstr>Social Burden of Type 2 Diabetes – Global</vt:lpstr>
      <vt:lpstr> Diagnosis of Type 2 Diabetes </vt:lpstr>
      <vt:lpstr>Initial Assessment of Type 2 Diabetes</vt:lpstr>
      <vt:lpstr>Management of Type 2 Diabetes in the UK</vt:lpstr>
      <vt:lpstr>NICE Guidance and Frameworks Supporting  for Type 2 Diabetes</vt:lpstr>
      <vt:lpstr>House of Care Model</vt:lpstr>
      <vt:lpstr>The House of Care – Supporting People with Type 2 Diabetes</vt:lpstr>
      <vt:lpstr>Treatment Options for Type 2 Diabetes </vt:lpstr>
      <vt:lpstr>Comorbidities Associated with Type 2 Diabetes</vt:lpstr>
      <vt:lpstr>  Prevention of Type 2 Diabetes </vt:lpstr>
      <vt:lpstr>Skills in Co-Productive Care in Type 2 Diabetes</vt:lpstr>
      <vt:lpstr>Values in Co-Productive Type 2 Diabetes Care</vt:lpstr>
      <vt:lpstr>Behaviours for Co-Productive Type 2 Diabetes Care</vt:lpstr>
      <vt:lpstr>PowerPoint Presentation</vt:lpstr>
      <vt:lpstr>  Applying the Comprehensive Model of Personalised Care to Type 2 Diabetes  </vt:lpstr>
      <vt:lpstr>Applying the Comprehensive Model of Personalised Care to Type 2 Diabetes</vt:lpstr>
      <vt:lpstr>Applying the Comprehensive Model of Personalised Care to Type 2 Diabetes</vt:lpstr>
      <vt:lpstr>Recommendations for Managing Type 2 Diabetes</vt:lpstr>
      <vt:lpstr>Recommendations for Managing Type 2 Diabetes</vt:lpstr>
      <vt:lpstr>Conclusion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Begum (2217307)</dc:creator>
  <cp:lastModifiedBy>Razia Begum (2217307)</cp:lastModifiedBy>
  <cp:revision>1</cp:revision>
  <dcterms:created xsi:type="dcterms:W3CDTF">2025-10-26T12:30:21Z</dcterms:created>
  <dcterms:modified xsi:type="dcterms:W3CDTF">2025-11-03T11:37:29Z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