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8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9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0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11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2.xml" ContentType="application/vnd.openxmlformats-officedocument.theme+xml"/>
  <Override PartName="/ppt/theme/theme1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680" r:id="rId11"/>
    <p:sldMasterId id="2147483724" r:id="rId12"/>
    <p:sldMasterId id="2147483712" r:id="rId13"/>
    <p:sldMasterId id="2147483728" r:id="rId14"/>
    <p:sldMasterId id="2147483740" r:id="rId15"/>
  </p:sldMasterIdLst>
  <p:notesMasterIdLst>
    <p:notesMasterId r:id="rId42"/>
  </p:notesMasterIdLst>
  <p:sldIdLst>
    <p:sldId id="256" r:id="rId16"/>
    <p:sldId id="293" r:id="rId17"/>
    <p:sldId id="259" r:id="rId18"/>
    <p:sldId id="260" r:id="rId19"/>
    <p:sldId id="261" r:id="rId20"/>
    <p:sldId id="262" r:id="rId21"/>
    <p:sldId id="263" r:id="rId22"/>
    <p:sldId id="264" r:id="rId23"/>
    <p:sldId id="279" r:id="rId24"/>
    <p:sldId id="280" r:id="rId25"/>
    <p:sldId id="265" r:id="rId26"/>
    <p:sldId id="266" r:id="rId27"/>
    <p:sldId id="270" r:id="rId28"/>
    <p:sldId id="267" r:id="rId29"/>
    <p:sldId id="268" r:id="rId30"/>
    <p:sldId id="269" r:id="rId31"/>
    <p:sldId id="271" r:id="rId32"/>
    <p:sldId id="272" r:id="rId33"/>
    <p:sldId id="273" r:id="rId34"/>
    <p:sldId id="284" r:id="rId35"/>
    <p:sldId id="290" r:id="rId36"/>
    <p:sldId id="291" r:id="rId37"/>
    <p:sldId id="288" r:id="rId38"/>
    <p:sldId id="294" r:id="rId39"/>
    <p:sldId id="278" r:id="rId40"/>
    <p:sldId id="258" r:id="rId4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562" autoAdjust="0"/>
    <p:restoredTop sz="64577" autoAdjust="0"/>
  </p:normalViewPr>
  <p:slideViewPr>
    <p:cSldViewPr snapToGrid="0" snapToObjects="1">
      <p:cViewPr varScale="1">
        <p:scale>
          <a:sx n="53" d="100"/>
          <a:sy n="53" d="100"/>
        </p:scale>
        <p:origin x="2640" y="53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" Target="slides/slide3.xml"/><Relationship Id="rId26" Type="http://schemas.openxmlformats.org/officeDocument/2006/relationships/slide" Target="slides/slide11.xml"/><Relationship Id="rId39" Type="http://schemas.openxmlformats.org/officeDocument/2006/relationships/slide" Target="slides/slide24.xml"/><Relationship Id="rId21" Type="http://schemas.openxmlformats.org/officeDocument/2006/relationships/slide" Target="slides/slide6.xml"/><Relationship Id="rId34" Type="http://schemas.openxmlformats.org/officeDocument/2006/relationships/slide" Target="slides/slide19.xml"/><Relationship Id="rId42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1.xml"/><Relationship Id="rId29" Type="http://schemas.openxmlformats.org/officeDocument/2006/relationships/slide" Target="slides/slide1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9.xml"/><Relationship Id="rId32" Type="http://schemas.openxmlformats.org/officeDocument/2006/relationships/slide" Target="slides/slide17.xml"/><Relationship Id="rId37" Type="http://schemas.openxmlformats.org/officeDocument/2006/relationships/slide" Target="slides/slide22.xml"/><Relationship Id="rId40" Type="http://schemas.openxmlformats.org/officeDocument/2006/relationships/slide" Target="slides/slide25.xml"/><Relationship Id="rId45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8.xml"/><Relationship Id="rId28" Type="http://schemas.openxmlformats.org/officeDocument/2006/relationships/slide" Target="slides/slide13.xml"/><Relationship Id="rId36" Type="http://schemas.openxmlformats.org/officeDocument/2006/relationships/slide" Target="slides/slide21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4.xml"/><Relationship Id="rId31" Type="http://schemas.openxmlformats.org/officeDocument/2006/relationships/slide" Target="slides/slide16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7.xml"/><Relationship Id="rId27" Type="http://schemas.openxmlformats.org/officeDocument/2006/relationships/slide" Target="slides/slide12.xml"/><Relationship Id="rId30" Type="http://schemas.openxmlformats.org/officeDocument/2006/relationships/slide" Target="slides/slide15.xml"/><Relationship Id="rId35" Type="http://schemas.openxmlformats.org/officeDocument/2006/relationships/slide" Target="slides/slide20.xml"/><Relationship Id="rId43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" Target="slides/slide2.xml"/><Relationship Id="rId25" Type="http://schemas.openxmlformats.org/officeDocument/2006/relationships/slide" Target="slides/slide10.xml"/><Relationship Id="rId33" Type="http://schemas.openxmlformats.org/officeDocument/2006/relationships/slide" Target="slides/slide18.xml"/><Relationship Id="rId38" Type="http://schemas.openxmlformats.org/officeDocument/2006/relationships/slide" Target="slides/slide23.xml"/><Relationship Id="rId46" Type="http://schemas.openxmlformats.org/officeDocument/2006/relationships/tableStyles" Target="tableStyles.xml"/><Relationship Id="rId20" Type="http://schemas.openxmlformats.org/officeDocument/2006/relationships/slide" Target="slides/slide5.xml"/><Relationship Id="rId41" Type="http://schemas.openxmlformats.org/officeDocument/2006/relationships/slide" Target="slides/slide2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29785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9755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83165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Important to view the module descriptor</a:t>
            </a:r>
          </a:p>
          <a:p>
            <a:r>
              <a:rPr lang="en-GB" dirty="0"/>
              <a:t>A few terms to recap.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73191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3891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00020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377164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693645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64315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709873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409531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155983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602643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080234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091411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194599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793783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952080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474326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Other features wo work through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666413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265830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275068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01447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2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2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2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2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2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2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2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CF261-C42B-413C-A948-A3DEA7B374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34648D-8A8B-4145-A483-E516193093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702891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441D8-4C14-400F-8457-05FA33F998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A76CF1-1C2F-48BB-AC73-3201731EA2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949359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.xml"/><Relationship Id="rId13" Type="http://schemas.openxmlformats.org/officeDocument/2006/relationships/image" Target="../media/image8.png"/><Relationship Id="rId3" Type="http://schemas.openxmlformats.org/officeDocument/2006/relationships/slideLayout" Target="../slideLayouts/slideLayout11.xml"/><Relationship Id="rId7" Type="http://schemas.openxmlformats.org/officeDocument/2006/relationships/slideLayout" Target="../slideLayouts/slideLayout15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11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3.xml"/><Relationship Id="rId10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2.xml"/><Relationship Id="rId9" Type="http://schemas.openxmlformats.org/officeDocument/2006/relationships/slideLayout" Target="../slideLayouts/slideLayout17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9.png"/><Relationship Id="rId4" Type="http://schemas.openxmlformats.org/officeDocument/2006/relationships/theme" Target="../theme/theme9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0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1.pn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8.xml"/><Relationship Id="rId9" Type="http://schemas.openxmlformats.org/officeDocument/2006/relationships/theme" Target="../theme/theme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47E74D59-17D6-0A47-B35E-CD9AE2C71A2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video game&#10;&#10;Description automatically generated with medium confidence">
            <a:extLst>
              <a:ext uri="{FF2B5EF4-FFF2-40B4-BE49-F238E27FC236}">
                <a16:creationId xmlns:a16="http://schemas.microsoft.com/office/drawing/2014/main" id="{E4DA8D54-DB29-E742-A827-441F54D170A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ign with a building in the background&#10;&#10;Description automatically generated with low confidence">
            <a:extLst>
              <a:ext uri="{FF2B5EF4-FFF2-40B4-BE49-F238E27FC236}">
                <a16:creationId xmlns:a16="http://schemas.microsoft.com/office/drawing/2014/main" id="{72979590-6AFB-2C46-941F-F886DF5D955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E71E0FA0-8088-B64A-A496-EB19BB6A23E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0E6F5349-E20D-1A46-BB90-1DFB19EC123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044CDA8F-A232-9744-A6B0-7299AD895C0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hart&#10;&#10;Description automatically generated">
            <a:extLst>
              <a:ext uri="{FF2B5EF4-FFF2-40B4-BE49-F238E27FC236}">
                <a16:creationId xmlns:a16="http://schemas.microsoft.com/office/drawing/2014/main" id="{A6B45622-896C-754C-8AD5-B25E6AE767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056FD3AA-5FD2-724E-9C7C-28EF2AD43E9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90F35FBA-92DE-B240-AAFD-08893AE632DA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funnel chart&#10;&#10;Description automatically generated">
            <a:extLst>
              <a:ext uri="{FF2B5EF4-FFF2-40B4-BE49-F238E27FC236}">
                <a16:creationId xmlns:a16="http://schemas.microsoft.com/office/drawing/2014/main" id="{DB432387-94D5-0B47-9616-4E9AFAD3D70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A592A4BE-E03B-3D4B-983F-C34BFF0861B6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4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96439CB-5D70-4626-8FC4-9FBBA268654F}"/>
              </a:ext>
            </a:extLst>
          </p:cNvPr>
          <p:cNvSpPr txBox="1"/>
          <p:nvPr/>
        </p:nvSpPr>
        <p:spPr>
          <a:xfrm>
            <a:off x="517712" y="5547350"/>
            <a:ext cx="8108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>
                    <a:lumMod val="95000"/>
                  </a:schemeClr>
                </a:solidFill>
              </a:rPr>
              <a:t>Tutorial 1		1</a:t>
            </a:r>
            <a:r>
              <a:rPr lang="en-GB" sz="3600" b="1" baseline="30000" dirty="0">
                <a:solidFill>
                  <a:schemeClr val="bg1">
                    <a:lumMod val="95000"/>
                  </a:schemeClr>
                </a:solidFill>
              </a:rPr>
              <a:t>st</a:t>
            </a:r>
            <a:r>
              <a:rPr lang="en-GB" sz="3600" b="1" dirty="0">
                <a:solidFill>
                  <a:schemeClr val="bg1">
                    <a:lumMod val="95000"/>
                  </a:schemeClr>
                </a:solidFill>
              </a:rPr>
              <a:t>  June 2026</a:t>
            </a:r>
          </a:p>
        </p:txBody>
      </p:sp>
    </p:spTree>
    <p:extLst>
      <p:ext uri="{BB962C8B-B14F-4D97-AF65-F5344CB8AC3E}">
        <p14:creationId xmlns:p14="http://schemas.microsoft.com/office/powerpoint/2010/main" val="23612578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1946CFB-1A93-FAD9-FF3B-4B94D9A27161}"/>
              </a:ext>
            </a:extLst>
          </p:cNvPr>
          <p:cNvSpPr txBox="1"/>
          <p:nvPr/>
        </p:nvSpPr>
        <p:spPr>
          <a:xfrm>
            <a:off x="2996588" y="462708"/>
            <a:ext cx="59380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Schedule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28A0112-666A-FAD5-5D4F-55CC88BB8E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4468" y="-181429"/>
            <a:ext cx="5938092" cy="8358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29526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D716F4-35C2-4035-8B46-A1FE980640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891C2BD-8EDE-4053-99E9-4652959E9B30}"/>
              </a:ext>
            </a:extLst>
          </p:cNvPr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  <a:ln>
            <a:noFill/>
          </a:ln>
        </p:spPr>
        <p:txBody>
          <a:bodyPr vert="horz" lIns="0" tIns="0" rIns="0" bIns="0" rtlCol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000" dirty="0">
                <a:solidFill>
                  <a:srgbClr val="000000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Module BMFP7102</a:t>
            </a:r>
            <a:endParaRPr lang="en-GB" sz="1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276E9D-74E2-4335-B70D-7F9E87076B3B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A604DBA-F067-40EA-9F1E-3696F5C2F45C}"/>
              </a:ext>
            </a:extLst>
          </p:cNvPr>
          <p:cNvSpPr txBox="1"/>
          <p:nvPr/>
        </p:nvSpPr>
        <p:spPr>
          <a:xfrm>
            <a:off x="1640542" y="1324186"/>
            <a:ext cx="7503458" cy="34366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BMDP7009 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Quantitative Research Methods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latin typeface="Segoe UI" panose="020B0502040204020203" pitchFamily="34" charset="0"/>
                <a:ea typeface="Calibri" panose="020F0502020204030204" pitchFamily="34" charset="0"/>
              </a:rPr>
              <a:t>Dr Roisin Mullins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3600" b="1" dirty="0">
              <a:solidFill>
                <a:srgbClr val="FFFFFF"/>
              </a:solidFill>
              <a:latin typeface="Segoe UI" panose="020B0502040204020203" pitchFamily="34" charset="0"/>
              <a:ea typeface="Calibri" panose="020F050202020403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latin typeface="Segoe UI" panose="020B0502040204020203" pitchFamily="34" charset="0"/>
                <a:ea typeface="Calibri" panose="020F0502020204030204" pitchFamily="34" charset="0"/>
              </a:rPr>
              <a:t>Tutorial 1 Welcome</a:t>
            </a:r>
            <a:endParaRPr lang="en-GB" sz="3600" dirty="0">
              <a:solidFill>
                <a:srgbClr val="FFFFFF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79032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46533-EDD0-4F9C-B8B2-0AACA8C65D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Welcome and Introductions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45072E1-2755-41B6-A491-79F10AFAB193}"/>
              </a:ext>
            </a:extLst>
          </p:cNvPr>
          <p:cNvSpPr txBox="1"/>
          <p:nvPr/>
        </p:nvSpPr>
        <p:spPr>
          <a:xfrm>
            <a:off x="558053" y="2250593"/>
            <a:ext cx="8538882" cy="19176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472440" lvl="0" indent="-342900" rtl="0" fontAlgn="base">
              <a:lnSpc>
                <a:spcPct val="107000"/>
              </a:lnSpc>
              <a:spcAft>
                <a:spcPts val="265"/>
              </a:spcAft>
              <a:buClr>
                <a:srgbClr val="000000"/>
              </a:buClr>
              <a:buSzPts val="3200"/>
              <a:buFont typeface="Arial" panose="020B0604020202020204" pitchFamily="34" charset="0"/>
              <a:buChar char="•"/>
            </a:pPr>
            <a:r>
              <a:rPr lang="en-GB" sz="36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Introduction to module</a:t>
            </a:r>
            <a:endParaRPr lang="en-GB" sz="36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marR="472440" lvl="0" indent="-342900" fontAlgn="base">
              <a:lnSpc>
                <a:spcPct val="107000"/>
              </a:lnSpc>
              <a:spcAft>
                <a:spcPts val="265"/>
              </a:spcAft>
              <a:buClr>
                <a:srgbClr val="000000"/>
              </a:buClr>
              <a:buSzPts val="3200"/>
              <a:buFont typeface="Arial" panose="020B0604020202020204" pitchFamily="34" charset="0"/>
              <a:buChar char="•"/>
            </a:pPr>
            <a:r>
              <a:rPr lang="en-GB" sz="36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Introduction to module assignment</a:t>
            </a:r>
          </a:p>
          <a:p>
            <a:pPr marL="342900" marR="472440" lvl="0" indent="-342900" fontAlgn="base">
              <a:lnSpc>
                <a:spcPct val="107000"/>
              </a:lnSpc>
              <a:spcAft>
                <a:spcPts val="265"/>
              </a:spcAft>
              <a:buClr>
                <a:srgbClr val="000000"/>
              </a:buClr>
              <a:buSzPts val="3200"/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rgbClr val="000000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Background to quantitative research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6821489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46533-EDD0-4F9C-B8B2-0AACA8C65D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" y="156339"/>
            <a:ext cx="8412480" cy="1325563"/>
          </a:xfrm>
        </p:spPr>
        <p:txBody>
          <a:bodyPr/>
          <a:lstStyle/>
          <a:p>
            <a:pPr marL="68580">
              <a:lnSpc>
                <a:spcPct val="107000"/>
              </a:lnSpc>
              <a:spcAft>
                <a:spcPts val="800"/>
              </a:spcAft>
            </a:pPr>
            <a:r>
              <a:rPr lang="en-GB" sz="3600" dirty="0">
                <a:solidFill>
                  <a:srgbClr val="1F497D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Module Learning Objectives</a:t>
            </a:r>
            <a:br>
              <a:rPr lang="en-GB" sz="3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</a:br>
            <a:r>
              <a:rPr lang="en-GB" sz="3600" dirty="0">
                <a:solidFill>
                  <a:srgbClr val="1F497D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(refer to ‘module descriptor document’)</a:t>
            </a:r>
            <a:br>
              <a:rPr lang="en-GB" sz="36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</a:br>
            <a:endParaRPr lang="en-GB" sz="3600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D716F4-35C2-4035-8B46-A1FE980640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2535402" y="-504981"/>
            <a:ext cx="4458457" cy="8507284"/>
          </a:xfrm>
        </p:spPr>
        <p:txBody>
          <a:bodyPr/>
          <a:lstStyle/>
          <a:p>
            <a:pPr marL="0" indent="0" algn="just">
              <a:lnSpc>
                <a:spcPct val="110000"/>
              </a:lnSpc>
              <a:spcAft>
                <a:spcPts val="145"/>
              </a:spcAft>
              <a:buNone/>
            </a:pPr>
            <a:r>
              <a:rPr lang="en-GB" sz="2100" dirty="0">
                <a:solidFill>
                  <a:srgbClr val="000000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By the end of this module learners should be able to:  </a:t>
            </a:r>
            <a:endParaRPr lang="en-GB" sz="2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marR="472440" lvl="0" indent="-342900" fontAlgn="base">
              <a:lnSpc>
                <a:spcPct val="90000"/>
              </a:lnSpc>
              <a:spcAft>
                <a:spcPts val="780"/>
              </a:spcAft>
              <a:buClr>
                <a:srgbClr val="000000"/>
              </a:buClr>
              <a:buSzPts val="3200"/>
              <a:buFont typeface="Arial" panose="020B0604020202020204" pitchFamily="34" charset="0"/>
              <a:buChar char="•"/>
            </a:pPr>
            <a:r>
              <a:rPr lang="en-GB" sz="21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Critically assess the appropriate contexts for using </a:t>
            </a:r>
            <a:r>
              <a:rPr lang="en-GB" sz="2100" b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quantitative research techniques</a:t>
            </a:r>
            <a:r>
              <a:rPr lang="en-GB" sz="21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, the </a:t>
            </a:r>
            <a:r>
              <a:rPr lang="en-GB" sz="2100" b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philosophical underpinnings</a:t>
            </a:r>
            <a:r>
              <a:rPr lang="en-GB" sz="21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, </a:t>
            </a:r>
            <a:r>
              <a:rPr lang="en-GB" sz="2100" b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strengths and limitations </a:t>
            </a:r>
            <a:r>
              <a:rPr lang="en-GB" sz="21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of quantitative research;</a:t>
            </a:r>
            <a:endParaRPr lang="en-GB" sz="21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marR="472440" lvl="0" indent="-342900" fontAlgn="base">
              <a:lnSpc>
                <a:spcPct val="110000"/>
              </a:lnSpc>
              <a:spcAft>
                <a:spcPts val="285"/>
              </a:spcAft>
              <a:buClr>
                <a:srgbClr val="000000"/>
              </a:buClr>
              <a:buSzPts val="3200"/>
              <a:buFont typeface="Arial" panose="020B0604020202020204" pitchFamily="34" charset="0"/>
              <a:buChar char="•"/>
            </a:pPr>
            <a:r>
              <a:rPr lang="en-GB" sz="21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Design a </a:t>
            </a:r>
            <a:r>
              <a:rPr lang="en-GB" sz="2100" b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quantitative research project</a:t>
            </a:r>
            <a:r>
              <a:rPr lang="en-GB" sz="21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, with particular attention to hypotheses, data sources, sampling and questionnaire design;</a:t>
            </a:r>
            <a:endParaRPr lang="en-GB" sz="21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marR="472440" lvl="0" indent="-342900" fontAlgn="base">
              <a:lnSpc>
                <a:spcPct val="110000"/>
              </a:lnSpc>
              <a:spcAft>
                <a:spcPts val="285"/>
              </a:spcAft>
              <a:buClr>
                <a:srgbClr val="000000"/>
              </a:buClr>
              <a:buSzPts val="3200"/>
              <a:buFont typeface="Arial" panose="020B0604020202020204" pitchFamily="34" charset="0"/>
              <a:buChar char="•"/>
            </a:pPr>
            <a:r>
              <a:rPr lang="en-GB" sz="21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Select from and implement a range of </a:t>
            </a:r>
            <a:r>
              <a:rPr lang="en-GB" sz="2100" b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quantitative analysis </a:t>
            </a:r>
            <a:r>
              <a:rPr lang="en-GB" sz="21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techniques in order to address a particular research question;</a:t>
            </a:r>
            <a:endParaRPr lang="en-GB" sz="21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marR="472440" lvl="0" indent="-342900" fontAlgn="base">
              <a:lnSpc>
                <a:spcPct val="110000"/>
              </a:lnSpc>
              <a:spcAft>
                <a:spcPts val="145"/>
              </a:spcAft>
              <a:buClr>
                <a:srgbClr val="000000"/>
              </a:buClr>
              <a:buSzPts val="3200"/>
              <a:buFont typeface="Arial" panose="020B0604020202020204" pitchFamily="34" charset="0"/>
              <a:buChar char="•"/>
            </a:pPr>
            <a:r>
              <a:rPr lang="en-GB" sz="21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Understand and critically evaluate quantitative </a:t>
            </a:r>
            <a:r>
              <a:rPr lang="en-GB" sz="2100" b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research papers </a:t>
            </a:r>
            <a:r>
              <a:rPr lang="en-GB" sz="21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in the candidate’s subject area of interest.</a:t>
            </a:r>
            <a:endParaRPr lang="en-GB" sz="21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100" dirty="0"/>
          </a:p>
        </p:txBody>
      </p:sp>
    </p:spTree>
    <p:extLst>
      <p:ext uri="{BB962C8B-B14F-4D97-AF65-F5344CB8AC3E}">
        <p14:creationId xmlns:p14="http://schemas.microsoft.com/office/powerpoint/2010/main" val="19634123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46533-EDD0-4F9C-B8B2-0AACA8C65D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777875"/>
          </a:xfrm>
        </p:spPr>
        <p:txBody>
          <a:bodyPr/>
          <a:lstStyle/>
          <a:p>
            <a:r>
              <a:rPr lang="en-GB" sz="3600" b="1" kern="0" dirty="0">
                <a:solidFill>
                  <a:srgbClr val="1F497D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Module content (1)</a:t>
            </a:r>
            <a:br>
              <a:rPr lang="en-GB" sz="3600" b="1" kern="0" dirty="0">
                <a:solidFill>
                  <a:srgbClr val="1F497D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</a:br>
            <a:endParaRPr lang="en-GB" sz="3600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D716F4-35C2-4035-8B46-A1FE980640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2435261" y="-868009"/>
            <a:ext cx="4479215" cy="8572502"/>
          </a:xfrm>
        </p:spPr>
        <p:txBody>
          <a:bodyPr/>
          <a:lstStyle/>
          <a:p>
            <a:pPr marL="342900" lvl="0" indent="-342900" rtl="0" fontAlgn="base">
              <a:lnSpc>
                <a:spcPct val="107000"/>
              </a:lnSpc>
              <a:spcAft>
                <a:spcPts val="15"/>
              </a:spcAft>
              <a:buClr>
                <a:srgbClr val="000000"/>
              </a:buClr>
              <a:buSzPts val="2700"/>
              <a:buFont typeface="Arial" panose="020B0604020202020204" pitchFamily="34" charset="0"/>
              <a:buChar char="•"/>
            </a:pPr>
            <a:r>
              <a:rPr lang="en-GB" sz="22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The world in numbers (measurement and operationalisation)</a:t>
            </a:r>
            <a:endParaRPr lang="en-GB" sz="22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fontAlgn="base">
              <a:lnSpc>
                <a:spcPct val="107000"/>
              </a:lnSpc>
              <a:spcAft>
                <a:spcPts val="15"/>
              </a:spcAft>
              <a:buClr>
                <a:srgbClr val="000000"/>
              </a:buClr>
              <a:buSzPts val="2700"/>
              <a:buFont typeface="Arial" panose="020B0604020202020204" pitchFamily="34" charset="0"/>
              <a:buChar char="•"/>
            </a:pPr>
            <a:r>
              <a:rPr lang="en-GB" sz="22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Quantitative study design and philosophy – theories and data; hypothesis testing; assumptions of quantitative research; debates and paradigms in quantitative study design; statistical modelling.</a:t>
            </a:r>
            <a:endParaRPr lang="en-GB" sz="22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fontAlgn="base">
              <a:lnSpc>
                <a:spcPct val="107000"/>
              </a:lnSpc>
              <a:spcAft>
                <a:spcPts val="15"/>
              </a:spcAft>
              <a:buClr>
                <a:srgbClr val="000000"/>
              </a:buClr>
              <a:buSzPts val="2700"/>
              <a:buFont typeface="Arial" panose="020B0604020202020204" pitchFamily="34" charset="0"/>
              <a:buChar char="•"/>
            </a:pPr>
            <a:r>
              <a:rPr lang="en-GB" sz="22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Using archival and other secondary data sources;</a:t>
            </a:r>
            <a:endParaRPr lang="en-GB" sz="22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fontAlgn="base">
              <a:lnSpc>
                <a:spcPct val="107000"/>
              </a:lnSpc>
              <a:spcAft>
                <a:spcPts val="15"/>
              </a:spcAft>
              <a:buClr>
                <a:srgbClr val="000000"/>
              </a:buClr>
              <a:buSzPts val="2700"/>
              <a:buFont typeface="Arial" panose="020B0604020202020204" pitchFamily="34" charset="0"/>
              <a:buChar char="•"/>
            </a:pPr>
            <a:r>
              <a:rPr lang="en-GB" sz="22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Survey and questionnaire design</a:t>
            </a:r>
            <a:endParaRPr lang="en-GB" sz="22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fontAlgn="base">
              <a:lnSpc>
                <a:spcPct val="107000"/>
              </a:lnSpc>
              <a:spcAft>
                <a:spcPts val="15"/>
              </a:spcAft>
              <a:buClr>
                <a:srgbClr val="000000"/>
              </a:buClr>
              <a:buSzPts val="2700"/>
              <a:buFont typeface="Arial" panose="020B0604020202020204" pitchFamily="34" charset="0"/>
              <a:buChar char="•"/>
            </a:pPr>
            <a:r>
              <a:rPr lang="en-GB" sz="22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Sampling strategies and power calculations </a:t>
            </a:r>
            <a:endParaRPr lang="en-GB" sz="22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fontAlgn="base">
              <a:lnSpc>
                <a:spcPct val="107000"/>
              </a:lnSpc>
              <a:spcAft>
                <a:spcPts val="15"/>
              </a:spcAft>
              <a:buClr>
                <a:srgbClr val="000000"/>
              </a:buClr>
              <a:buSzPts val="2700"/>
              <a:buFont typeface="Arial" panose="020B0604020202020204" pitchFamily="34" charset="0"/>
              <a:buChar char="•"/>
            </a:pPr>
            <a:r>
              <a:rPr lang="en-GB" sz="22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Graphical and numerical techniques for the exploration of large data sets;</a:t>
            </a:r>
            <a:endParaRPr lang="en-GB" sz="22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fontAlgn="base">
              <a:lnSpc>
                <a:spcPct val="107000"/>
              </a:lnSpc>
              <a:spcAft>
                <a:spcPts val="15"/>
              </a:spcAft>
              <a:buClr>
                <a:srgbClr val="000000"/>
              </a:buClr>
              <a:buSzPts val="2700"/>
              <a:buFont typeface="Arial" panose="020B0604020202020204" pitchFamily="34" charset="0"/>
              <a:buChar char="•"/>
            </a:pPr>
            <a:r>
              <a:rPr lang="en-GB" sz="22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Variable types, descriptive and inferential statistics;</a:t>
            </a:r>
            <a:endParaRPr lang="en-GB" sz="22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166692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46533-EDD0-4F9C-B8B2-0AACA8C65D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kern="0" dirty="0">
                <a:solidFill>
                  <a:srgbClr val="1F497D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Module content (2)</a:t>
            </a:r>
            <a:br>
              <a:rPr lang="en-GB" sz="3600" b="1" kern="0" dirty="0">
                <a:solidFill>
                  <a:srgbClr val="1F497D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</a:br>
            <a:endParaRPr lang="en-GB" sz="3600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D716F4-35C2-4035-8B46-A1FE980640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3062568" y="-484094"/>
            <a:ext cx="3287806" cy="7886700"/>
          </a:xfrm>
        </p:spPr>
        <p:txBody>
          <a:bodyPr/>
          <a:lstStyle/>
          <a:p>
            <a:pPr marL="342900" marR="217170" lvl="0" indent="-342900" rtl="0" fontAlgn="base">
              <a:lnSpc>
                <a:spcPct val="90000"/>
              </a:lnSpc>
              <a:spcAft>
                <a:spcPts val="240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r>
              <a:rPr lang="en-GB" sz="22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Assumptions and execution of parametric statistical tests and modelling, e.g. t-test, correlation, regression.</a:t>
            </a:r>
            <a:endParaRPr lang="en-GB" sz="22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marR="217170" lvl="0" indent="-342900" fontAlgn="base">
              <a:lnSpc>
                <a:spcPct val="90000"/>
              </a:lnSpc>
              <a:spcAft>
                <a:spcPts val="540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r>
              <a:rPr lang="en-GB" sz="22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Nonparametric tests and when to use them;</a:t>
            </a:r>
            <a:endParaRPr lang="en-GB" sz="22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marR="217170" lvl="0" indent="-342900" fontAlgn="base">
              <a:lnSpc>
                <a:spcPct val="90000"/>
              </a:lnSpc>
              <a:spcAft>
                <a:spcPts val="540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r>
              <a:rPr lang="en-GB" sz="22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Exploratory factor analysis;</a:t>
            </a:r>
            <a:endParaRPr lang="en-GB" sz="22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marR="217170" lvl="0" indent="-342900" fontAlgn="base">
              <a:lnSpc>
                <a:spcPct val="90000"/>
              </a:lnSpc>
              <a:spcAft>
                <a:spcPts val="240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r>
              <a:rPr lang="en-GB" sz="22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The use of statistical software packages such as SPSS in research – how to input and manipulate data in SPSS, run statistical analyses and interpret output; </a:t>
            </a:r>
          </a:p>
          <a:p>
            <a:pPr marL="342900" marR="217170" lvl="0" indent="-342900" fontAlgn="base">
              <a:lnSpc>
                <a:spcPct val="90000"/>
              </a:lnSpc>
              <a:spcAft>
                <a:spcPts val="240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Interpreting and writing reports of quantitative findings 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8537826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46533-EDD0-4F9C-B8B2-0AACA8C65D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972185"/>
          </a:xfrm>
        </p:spPr>
        <p:txBody>
          <a:bodyPr/>
          <a:lstStyle/>
          <a:p>
            <a:r>
              <a:rPr lang="en-GB" sz="3600" b="1" kern="0" dirty="0">
                <a:solidFill>
                  <a:srgbClr val="1F497D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Module Assessment</a:t>
            </a:r>
            <a:br>
              <a:rPr lang="en-GB" sz="3600" b="1" kern="0" dirty="0">
                <a:solidFill>
                  <a:srgbClr val="1F497D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</a:br>
            <a:endParaRPr lang="en-GB" sz="3600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D716F4-35C2-4035-8B46-A1FE980640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2364605" y="-413497"/>
            <a:ext cx="4213085" cy="7684994"/>
          </a:xfrm>
        </p:spPr>
        <p:txBody>
          <a:bodyPr/>
          <a:lstStyle/>
          <a:p>
            <a:pPr marL="107315" marR="217170" indent="0">
              <a:lnSpc>
                <a:spcPct val="90000"/>
              </a:lnSpc>
              <a:spcAft>
                <a:spcPts val="800"/>
              </a:spcAft>
              <a:buNone/>
            </a:pPr>
            <a:r>
              <a:rPr lang="en-GB" sz="2600" dirty="0">
                <a:solidFill>
                  <a:srgbClr val="000000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Project report (7,500 words): Example assignment: </a:t>
            </a:r>
            <a:endParaRPr lang="en-GB" sz="26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0" indent="0">
              <a:lnSpc>
                <a:spcPct val="90000"/>
              </a:lnSpc>
              <a:spcAft>
                <a:spcPts val="800"/>
              </a:spcAft>
              <a:buNone/>
            </a:pPr>
            <a:r>
              <a:rPr lang="en-GB" sz="2600" dirty="0">
                <a:solidFill>
                  <a:srgbClr val="005878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Identify an appropriate source of </a:t>
            </a:r>
            <a:r>
              <a:rPr lang="en-GB" sz="2600" b="1" dirty="0">
                <a:solidFill>
                  <a:srgbClr val="005878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secondary numerical data </a:t>
            </a:r>
            <a:r>
              <a:rPr lang="en-GB" sz="2600" dirty="0">
                <a:solidFill>
                  <a:srgbClr val="005878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relevant to your field of interest, and then identify a question that could be addressed through your own statistical analysis of the data. </a:t>
            </a:r>
          </a:p>
          <a:p>
            <a:pPr marL="0" indent="0">
              <a:lnSpc>
                <a:spcPct val="90000"/>
              </a:lnSpc>
              <a:spcAft>
                <a:spcPts val="800"/>
              </a:spcAft>
              <a:buNone/>
            </a:pPr>
            <a:r>
              <a:rPr lang="en-GB" sz="2600" dirty="0">
                <a:solidFill>
                  <a:srgbClr val="005878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Your analysis should include appropriately selected </a:t>
            </a:r>
            <a:r>
              <a:rPr lang="en-GB" sz="2600" b="1" dirty="0">
                <a:solidFill>
                  <a:srgbClr val="005878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statistics, both descriptive and inferential</a:t>
            </a:r>
            <a:r>
              <a:rPr lang="en-GB" sz="2600" dirty="0">
                <a:solidFill>
                  <a:srgbClr val="005878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.  </a:t>
            </a:r>
          </a:p>
          <a:p>
            <a:pPr marL="0" indent="0">
              <a:lnSpc>
                <a:spcPct val="90000"/>
              </a:lnSpc>
              <a:spcAft>
                <a:spcPts val="800"/>
              </a:spcAft>
              <a:buNone/>
            </a:pPr>
            <a:r>
              <a:rPr lang="en-GB" sz="2600" dirty="0">
                <a:solidFill>
                  <a:srgbClr val="005878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Write up your work as though for </a:t>
            </a:r>
            <a:r>
              <a:rPr lang="en-GB" sz="2600" b="1" dirty="0">
                <a:solidFill>
                  <a:srgbClr val="005878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publication in a journal </a:t>
            </a:r>
            <a:r>
              <a:rPr lang="en-GB" sz="2600" dirty="0">
                <a:solidFill>
                  <a:srgbClr val="005878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in your field.</a:t>
            </a:r>
            <a:endParaRPr lang="en-GB" sz="26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31863214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79EAB40-2D6E-43A6-BEC2-4003705286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10" y="775223"/>
            <a:ext cx="9144000" cy="6082777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14DCB732-DFEC-4602-AF19-6847ED836A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63512"/>
            <a:ext cx="7886700" cy="611711"/>
          </a:xfrm>
        </p:spPr>
        <p:txBody>
          <a:bodyPr/>
          <a:lstStyle/>
          <a:p>
            <a:pPr algn="ctr"/>
            <a:r>
              <a:rPr lang="en-GB" sz="3600" b="1" kern="0" dirty="0">
                <a:solidFill>
                  <a:srgbClr val="1F497D"/>
                </a:solidFill>
                <a:latin typeface="Segoe UI" panose="020B0502040204020203" pitchFamily="34" charset="0"/>
              </a:rPr>
              <a:t>Tutorial Schedule</a:t>
            </a:r>
          </a:p>
        </p:txBody>
      </p:sp>
    </p:spTree>
    <p:extLst>
      <p:ext uri="{BB962C8B-B14F-4D97-AF65-F5344CB8AC3E}">
        <p14:creationId xmlns:p14="http://schemas.microsoft.com/office/powerpoint/2010/main" val="5814371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0E46EA-7781-4435-B008-09B574CF0E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3928189" y="-179148"/>
            <a:ext cx="971553" cy="5993289"/>
          </a:xfrm>
        </p:spPr>
        <p:txBody>
          <a:bodyPr/>
          <a:lstStyle/>
          <a:p>
            <a:pPr marL="0" indent="0" algn="ctr">
              <a:buNone/>
            </a:pPr>
            <a:r>
              <a:rPr lang="en-GB" sz="3600" b="1" kern="0" dirty="0">
                <a:solidFill>
                  <a:srgbClr val="1F497D"/>
                </a:solidFill>
                <a:latin typeface="Segoe UI" panose="020B0502040204020203" pitchFamily="34" charset="0"/>
                <a:ea typeface="+mj-ea"/>
                <a:cs typeface="+mj-cs"/>
              </a:rPr>
              <a:t>Why Carry out Quantitative Research?</a:t>
            </a:r>
          </a:p>
        </p:txBody>
      </p:sp>
    </p:spTree>
    <p:extLst>
      <p:ext uri="{BB962C8B-B14F-4D97-AF65-F5344CB8AC3E}">
        <p14:creationId xmlns:p14="http://schemas.microsoft.com/office/powerpoint/2010/main" val="26904313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46533-EDD0-4F9C-B8B2-0AACA8C65D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909" y="212050"/>
            <a:ext cx="8298180" cy="1325563"/>
          </a:xfrm>
        </p:spPr>
        <p:txBody>
          <a:bodyPr/>
          <a:lstStyle/>
          <a:p>
            <a:r>
              <a:rPr lang="en-GB" sz="3600" b="1" kern="0" dirty="0">
                <a:solidFill>
                  <a:srgbClr val="1F497D"/>
                </a:solidFill>
                <a:latin typeface="Segoe UI" panose="020B0502040204020203" pitchFamily="34" charset="0"/>
              </a:rPr>
              <a:t>Why carry out quantitative research?</a:t>
            </a:r>
            <a:br>
              <a:rPr lang="en-GB" sz="3600" b="1" kern="0" dirty="0">
                <a:solidFill>
                  <a:srgbClr val="1F497D"/>
                </a:solidFill>
                <a:latin typeface="Segoe UI" panose="020B0502040204020203" pitchFamily="34" charset="0"/>
              </a:rPr>
            </a:br>
            <a:endParaRPr lang="en-GB" sz="3600" b="1" kern="0" dirty="0">
              <a:solidFill>
                <a:srgbClr val="1F497D"/>
              </a:solidFill>
              <a:latin typeface="Segoe UI" panose="020B0502040204020203" pitchFamily="34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8EC9CF6-F378-439F-B5BE-C825E4621F0D}"/>
              </a:ext>
            </a:extLst>
          </p:cNvPr>
          <p:cNvGrpSpPr/>
          <p:nvPr/>
        </p:nvGrpSpPr>
        <p:grpSpPr>
          <a:xfrm>
            <a:off x="279717" y="1454150"/>
            <a:ext cx="8864283" cy="3094990"/>
            <a:chOff x="0" y="0"/>
            <a:chExt cx="9133332" cy="3095244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5F8BAC78-5474-4B0A-B2F4-9C0B96129A76}"/>
                </a:ext>
              </a:extLst>
            </p:cNvPr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9133332" cy="3095244"/>
            </a:xfrm>
            <a:prstGeom prst="rect">
              <a:avLst/>
            </a:prstGeom>
          </p:spPr>
        </p:pic>
        <p:sp>
          <p:nvSpPr>
            <p:cNvPr id="6" name="Shape 151">
              <a:extLst>
                <a:ext uri="{FF2B5EF4-FFF2-40B4-BE49-F238E27FC236}">
                  <a16:creationId xmlns:a16="http://schemas.microsoft.com/office/drawing/2014/main" id="{4EE56AD8-94EC-43D2-A4E9-8AE7305324C9}"/>
                </a:ext>
              </a:extLst>
            </p:cNvPr>
            <p:cNvSpPr/>
            <p:nvPr/>
          </p:nvSpPr>
          <p:spPr>
            <a:xfrm>
              <a:off x="0" y="2159508"/>
              <a:ext cx="8388096" cy="647700"/>
            </a:xfrm>
            <a:custGeom>
              <a:avLst/>
              <a:gdLst/>
              <a:ahLst/>
              <a:cxnLst/>
              <a:rect l="0" t="0" r="0" b="0"/>
              <a:pathLst>
                <a:path w="8388096" h="647700">
                  <a:moveTo>
                    <a:pt x="1677670" y="0"/>
                  </a:moveTo>
                  <a:lnTo>
                    <a:pt x="8388096" y="0"/>
                  </a:lnTo>
                  <a:lnTo>
                    <a:pt x="6710426" y="647700"/>
                  </a:lnTo>
                  <a:lnTo>
                    <a:pt x="0" y="647700"/>
                  </a:lnTo>
                  <a:lnTo>
                    <a:pt x="1677670" y="0"/>
                  </a:lnTo>
                  <a:close/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FFFF00">
                <a:alpha val="23137"/>
              </a:srgbClr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8D12B3D8-910B-4E4A-8795-ED895E136EC6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703075" y="5073426"/>
            <a:ext cx="6862445" cy="360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96009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46533-EDD0-4F9C-B8B2-0AACA8C65D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63512"/>
            <a:ext cx="7886700" cy="1325563"/>
          </a:xfrm>
        </p:spPr>
        <p:txBody>
          <a:bodyPr/>
          <a:lstStyle/>
          <a:p>
            <a:r>
              <a:rPr lang="en-GB" sz="3600" b="1" kern="0" dirty="0">
                <a:solidFill>
                  <a:srgbClr val="1F497D"/>
                </a:solidFill>
                <a:latin typeface="Segoe UI" panose="020B0502040204020203" pitchFamily="34" charset="0"/>
              </a:rPr>
              <a:t>A researcher’s </a:t>
            </a:r>
            <a:r>
              <a:rPr lang="en-GB" sz="3600" b="1" i="1" kern="0" dirty="0">
                <a:solidFill>
                  <a:srgbClr val="1F497D"/>
                </a:solidFill>
                <a:latin typeface="Segoe UI" panose="020B0502040204020203" pitchFamily="34" charset="0"/>
              </a:rPr>
              <a:t>paradigm</a:t>
            </a:r>
            <a:r>
              <a:rPr lang="en-GB" sz="3600" b="1" kern="0" dirty="0">
                <a:solidFill>
                  <a:srgbClr val="1F497D"/>
                </a:solidFill>
                <a:latin typeface="Segoe UI" panose="020B0502040204020203" pitchFamily="34" charset="0"/>
              </a:rPr>
              <a:t> may lead them to quantitative research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DB32534-BABA-4C21-A03F-91C366AFC9C1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2744788" y="1269048"/>
            <a:ext cx="6191885" cy="5425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88661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46533-EDD0-4F9C-B8B2-0AACA8C65D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823" y="184662"/>
            <a:ext cx="7886700" cy="1325563"/>
          </a:xfrm>
        </p:spPr>
        <p:txBody>
          <a:bodyPr/>
          <a:lstStyle/>
          <a:p>
            <a:r>
              <a:rPr lang="en-GB" sz="3600" b="1" kern="0" dirty="0">
                <a:solidFill>
                  <a:srgbClr val="1F497D"/>
                </a:solidFill>
                <a:latin typeface="Segoe UI" panose="020B0502040204020203" pitchFamily="34" charset="0"/>
              </a:rPr>
              <a:t>Key terms</a:t>
            </a:r>
            <a:br>
              <a:rPr lang="en-GB" sz="1800" b="1" kern="0" dirty="0">
                <a:solidFill>
                  <a:srgbClr val="1F497D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</a:br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E87CA0A-6831-4ED5-9735-796C6EA0E384}"/>
              </a:ext>
            </a:extLst>
          </p:cNvPr>
          <p:cNvGrpSpPr/>
          <p:nvPr/>
        </p:nvGrpSpPr>
        <p:grpSpPr>
          <a:xfrm>
            <a:off x="297036" y="1430076"/>
            <a:ext cx="8941433" cy="4115435"/>
            <a:chOff x="0" y="0"/>
            <a:chExt cx="8941755" cy="4115689"/>
          </a:xfrm>
        </p:grpSpPr>
        <p:sp>
          <p:nvSpPr>
            <p:cNvPr id="5" name="Shape 6337">
              <a:extLst>
                <a:ext uri="{FF2B5EF4-FFF2-40B4-BE49-F238E27FC236}">
                  <a16:creationId xmlns:a16="http://schemas.microsoft.com/office/drawing/2014/main" id="{CE907354-BB74-435D-BD19-D9BF3706A623}"/>
                </a:ext>
              </a:extLst>
            </p:cNvPr>
            <p:cNvSpPr/>
            <p:nvPr/>
          </p:nvSpPr>
          <p:spPr>
            <a:xfrm>
              <a:off x="6350" y="6350"/>
              <a:ext cx="2976372" cy="1188720"/>
            </a:xfrm>
            <a:custGeom>
              <a:avLst/>
              <a:gdLst/>
              <a:ahLst/>
              <a:cxnLst/>
              <a:rect l="0" t="0" r="0" b="0"/>
              <a:pathLst>
                <a:path w="2976372" h="1188720">
                  <a:moveTo>
                    <a:pt x="0" y="0"/>
                  </a:moveTo>
                  <a:lnTo>
                    <a:pt x="2976372" y="0"/>
                  </a:lnTo>
                  <a:lnTo>
                    <a:pt x="2976372" y="1188720"/>
                  </a:lnTo>
                  <a:lnTo>
                    <a:pt x="0" y="1188720"/>
                  </a:lnTo>
                  <a:lnTo>
                    <a:pt x="0" y="0"/>
                  </a:lnTo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C9F1FF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6" name="Shape 6338">
              <a:extLst>
                <a:ext uri="{FF2B5EF4-FFF2-40B4-BE49-F238E27FC236}">
                  <a16:creationId xmlns:a16="http://schemas.microsoft.com/office/drawing/2014/main" id="{F1357D36-F88B-481F-8867-DE3471063BF2}"/>
                </a:ext>
              </a:extLst>
            </p:cNvPr>
            <p:cNvSpPr/>
            <p:nvPr/>
          </p:nvSpPr>
          <p:spPr>
            <a:xfrm>
              <a:off x="2982661" y="6350"/>
              <a:ext cx="3576447" cy="1188720"/>
            </a:xfrm>
            <a:custGeom>
              <a:avLst/>
              <a:gdLst/>
              <a:ahLst/>
              <a:cxnLst/>
              <a:rect l="0" t="0" r="0" b="0"/>
              <a:pathLst>
                <a:path w="3576447" h="1188720">
                  <a:moveTo>
                    <a:pt x="0" y="0"/>
                  </a:moveTo>
                  <a:lnTo>
                    <a:pt x="3576447" y="0"/>
                  </a:lnTo>
                  <a:lnTo>
                    <a:pt x="3576447" y="1188720"/>
                  </a:lnTo>
                  <a:lnTo>
                    <a:pt x="0" y="1188720"/>
                  </a:lnTo>
                  <a:lnTo>
                    <a:pt x="0" y="0"/>
                  </a:lnTo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FFFF66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Shape 6339">
              <a:extLst>
                <a:ext uri="{FF2B5EF4-FFF2-40B4-BE49-F238E27FC236}">
                  <a16:creationId xmlns:a16="http://schemas.microsoft.com/office/drawing/2014/main" id="{253719B1-D957-4E51-8F0B-101E1AFB5B69}"/>
                </a:ext>
              </a:extLst>
            </p:cNvPr>
            <p:cNvSpPr/>
            <p:nvPr/>
          </p:nvSpPr>
          <p:spPr>
            <a:xfrm>
              <a:off x="6559108" y="6350"/>
              <a:ext cx="2376297" cy="1188720"/>
            </a:xfrm>
            <a:custGeom>
              <a:avLst/>
              <a:gdLst/>
              <a:ahLst/>
              <a:cxnLst/>
              <a:rect l="0" t="0" r="0" b="0"/>
              <a:pathLst>
                <a:path w="2376297" h="1188720">
                  <a:moveTo>
                    <a:pt x="0" y="0"/>
                  </a:moveTo>
                  <a:lnTo>
                    <a:pt x="2376297" y="0"/>
                  </a:lnTo>
                  <a:lnTo>
                    <a:pt x="2376297" y="1188720"/>
                  </a:lnTo>
                  <a:lnTo>
                    <a:pt x="0" y="1188720"/>
                  </a:lnTo>
                  <a:lnTo>
                    <a:pt x="0" y="0"/>
                  </a:lnTo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C3D69B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Shape 6340">
              <a:extLst>
                <a:ext uri="{FF2B5EF4-FFF2-40B4-BE49-F238E27FC236}">
                  <a16:creationId xmlns:a16="http://schemas.microsoft.com/office/drawing/2014/main" id="{13D40CB2-CD8D-410A-8263-1D3FCB89C6D6}"/>
                </a:ext>
              </a:extLst>
            </p:cNvPr>
            <p:cNvSpPr/>
            <p:nvPr/>
          </p:nvSpPr>
          <p:spPr>
            <a:xfrm>
              <a:off x="6350" y="1195133"/>
              <a:ext cx="2976372" cy="762191"/>
            </a:xfrm>
            <a:custGeom>
              <a:avLst/>
              <a:gdLst/>
              <a:ahLst/>
              <a:cxnLst/>
              <a:rect l="0" t="0" r="0" b="0"/>
              <a:pathLst>
                <a:path w="2976372" h="762191">
                  <a:moveTo>
                    <a:pt x="0" y="0"/>
                  </a:moveTo>
                  <a:lnTo>
                    <a:pt x="2976372" y="0"/>
                  </a:lnTo>
                  <a:lnTo>
                    <a:pt x="2976372" y="762191"/>
                  </a:lnTo>
                  <a:lnTo>
                    <a:pt x="0" y="762191"/>
                  </a:lnTo>
                  <a:lnTo>
                    <a:pt x="0" y="0"/>
                  </a:lnTo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C9F1FF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9" name="Shape 6341">
              <a:extLst>
                <a:ext uri="{FF2B5EF4-FFF2-40B4-BE49-F238E27FC236}">
                  <a16:creationId xmlns:a16="http://schemas.microsoft.com/office/drawing/2014/main" id="{03715E2A-DFD0-46E9-A07F-08499D0C3243}"/>
                </a:ext>
              </a:extLst>
            </p:cNvPr>
            <p:cNvSpPr/>
            <p:nvPr/>
          </p:nvSpPr>
          <p:spPr>
            <a:xfrm>
              <a:off x="2982661" y="1195133"/>
              <a:ext cx="3576447" cy="762191"/>
            </a:xfrm>
            <a:custGeom>
              <a:avLst/>
              <a:gdLst/>
              <a:ahLst/>
              <a:cxnLst/>
              <a:rect l="0" t="0" r="0" b="0"/>
              <a:pathLst>
                <a:path w="3576447" h="762191">
                  <a:moveTo>
                    <a:pt x="0" y="0"/>
                  </a:moveTo>
                  <a:lnTo>
                    <a:pt x="3576447" y="0"/>
                  </a:lnTo>
                  <a:lnTo>
                    <a:pt x="3576447" y="762191"/>
                  </a:lnTo>
                  <a:lnTo>
                    <a:pt x="0" y="762191"/>
                  </a:lnTo>
                  <a:lnTo>
                    <a:pt x="0" y="0"/>
                  </a:lnTo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FFFF66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Shape 6342">
              <a:extLst>
                <a:ext uri="{FF2B5EF4-FFF2-40B4-BE49-F238E27FC236}">
                  <a16:creationId xmlns:a16="http://schemas.microsoft.com/office/drawing/2014/main" id="{452DBBD2-18A7-493D-B460-B2015FEE2F40}"/>
                </a:ext>
              </a:extLst>
            </p:cNvPr>
            <p:cNvSpPr/>
            <p:nvPr/>
          </p:nvSpPr>
          <p:spPr>
            <a:xfrm>
              <a:off x="6559108" y="1195133"/>
              <a:ext cx="2376297" cy="762191"/>
            </a:xfrm>
            <a:custGeom>
              <a:avLst/>
              <a:gdLst/>
              <a:ahLst/>
              <a:cxnLst/>
              <a:rect l="0" t="0" r="0" b="0"/>
              <a:pathLst>
                <a:path w="2376297" h="762191">
                  <a:moveTo>
                    <a:pt x="0" y="0"/>
                  </a:moveTo>
                  <a:lnTo>
                    <a:pt x="2376297" y="0"/>
                  </a:lnTo>
                  <a:lnTo>
                    <a:pt x="2376297" y="762191"/>
                  </a:lnTo>
                  <a:lnTo>
                    <a:pt x="0" y="762191"/>
                  </a:lnTo>
                  <a:lnTo>
                    <a:pt x="0" y="0"/>
                  </a:lnTo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C3D69B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Shape 6343">
              <a:extLst>
                <a:ext uri="{FF2B5EF4-FFF2-40B4-BE49-F238E27FC236}">
                  <a16:creationId xmlns:a16="http://schemas.microsoft.com/office/drawing/2014/main" id="{5FA7BB13-ABA1-4C3F-8C73-EFC038325D12}"/>
                </a:ext>
              </a:extLst>
            </p:cNvPr>
            <p:cNvSpPr/>
            <p:nvPr/>
          </p:nvSpPr>
          <p:spPr>
            <a:xfrm>
              <a:off x="6350" y="1957260"/>
              <a:ext cx="2976372" cy="762191"/>
            </a:xfrm>
            <a:custGeom>
              <a:avLst/>
              <a:gdLst/>
              <a:ahLst/>
              <a:cxnLst/>
              <a:rect l="0" t="0" r="0" b="0"/>
              <a:pathLst>
                <a:path w="2976372" h="762191">
                  <a:moveTo>
                    <a:pt x="0" y="0"/>
                  </a:moveTo>
                  <a:lnTo>
                    <a:pt x="2976372" y="0"/>
                  </a:lnTo>
                  <a:lnTo>
                    <a:pt x="2976372" y="762191"/>
                  </a:lnTo>
                  <a:lnTo>
                    <a:pt x="0" y="762191"/>
                  </a:lnTo>
                  <a:lnTo>
                    <a:pt x="0" y="0"/>
                  </a:lnTo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E7F2FC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Shape 6344">
              <a:extLst>
                <a:ext uri="{FF2B5EF4-FFF2-40B4-BE49-F238E27FC236}">
                  <a16:creationId xmlns:a16="http://schemas.microsoft.com/office/drawing/2014/main" id="{D3B95DDE-A9C7-4145-B341-87B5C410A605}"/>
                </a:ext>
              </a:extLst>
            </p:cNvPr>
            <p:cNvSpPr/>
            <p:nvPr/>
          </p:nvSpPr>
          <p:spPr>
            <a:xfrm>
              <a:off x="2982661" y="1957260"/>
              <a:ext cx="3576447" cy="762191"/>
            </a:xfrm>
            <a:custGeom>
              <a:avLst/>
              <a:gdLst/>
              <a:ahLst/>
              <a:cxnLst/>
              <a:rect l="0" t="0" r="0" b="0"/>
              <a:pathLst>
                <a:path w="3576447" h="762191">
                  <a:moveTo>
                    <a:pt x="0" y="0"/>
                  </a:moveTo>
                  <a:lnTo>
                    <a:pt x="3576447" y="0"/>
                  </a:lnTo>
                  <a:lnTo>
                    <a:pt x="3576447" y="762191"/>
                  </a:lnTo>
                  <a:lnTo>
                    <a:pt x="0" y="762191"/>
                  </a:lnTo>
                  <a:lnTo>
                    <a:pt x="0" y="0"/>
                  </a:lnTo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FFFF66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Shape 6345">
              <a:extLst>
                <a:ext uri="{FF2B5EF4-FFF2-40B4-BE49-F238E27FC236}">
                  <a16:creationId xmlns:a16="http://schemas.microsoft.com/office/drawing/2014/main" id="{1073C97E-DA27-402B-AAC1-52213CDFDD29}"/>
                </a:ext>
              </a:extLst>
            </p:cNvPr>
            <p:cNvSpPr/>
            <p:nvPr/>
          </p:nvSpPr>
          <p:spPr>
            <a:xfrm>
              <a:off x="6559108" y="1957260"/>
              <a:ext cx="2376297" cy="762191"/>
            </a:xfrm>
            <a:custGeom>
              <a:avLst/>
              <a:gdLst/>
              <a:ahLst/>
              <a:cxnLst/>
              <a:rect l="0" t="0" r="0" b="0"/>
              <a:pathLst>
                <a:path w="2376297" h="762191">
                  <a:moveTo>
                    <a:pt x="0" y="0"/>
                  </a:moveTo>
                  <a:lnTo>
                    <a:pt x="2376297" y="0"/>
                  </a:lnTo>
                  <a:lnTo>
                    <a:pt x="2376297" y="762191"/>
                  </a:lnTo>
                  <a:lnTo>
                    <a:pt x="0" y="762191"/>
                  </a:lnTo>
                  <a:lnTo>
                    <a:pt x="0" y="0"/>
                  </a:lnTo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C3D69B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Shape 6346">
              <a:extLst>
                <a:ext uri="{FF2B5EF4-FFF2-40B4-BE49-F238E27FC236}">
                  <a16:creationId xmlns:a16="http://schemas.microsoft.com/office/drawing/2014/main" id="{B53E6677-2999-46E9-B09D-41682158F0D7}"/>
                </a:ext>
              </a:extLst>
            </p:cNvPr>
            <p:cNvSpPr/>
            <p:nvPr/>
          </p:nvSpPr>
          <p:spPr>
            <a:xfrm>
              <a:off x="6350" y="2719451"/>
              <a:ext cx="2976372" cy="1389888"/>
            </a:xfrm>
            <a:custGeom>
              <a:avLst/>
              <a:gdLst/>
              <a:ahLst/>
              <a:cxnLst/>
              <a:rect l="0" t="0" r="0" b="0"/>
              <a:pathLst>
                <a:path w="2976372" h="1389888">
                  <a:moveTo>
                    <a:pt x="0" y="0"/>
                  </a:moveTo>
                  <a:lnTo>
                    <a:pt x="2976372" y="0"/>
                  </a:lnTo>
                  <a:lnTo>
                    <a:pt x="2976372" y="1389888"/>
                  </a:lnTo>
                  <a:lnTo>
                    <a:pt x="0" y="1389888"/>
                  </a:lnTo>
                  <a:lnTo>
                    <a:pt x="0" y="0"/>
                  </a:lnTo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CBE4F9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Shape 6347">
              <a:extLst>
                <a:ext uri="{FF2B5EF4-FFF2-40B4-BE49-F238E27FC236}">
                  <a16:creationId xmlns:a16="http://schemas.microsoft.com/office/drawing/2014/main" id="{564A5548-CF7C-4056-8F33-B10EF4D87EFF}"/>
                </a:ext>
              </a:extLst>
            </p:cNvPr>
            <p:cNvSpPr/>
            <p:nvPr/>
          </p:nvSpPr>
          <p:spPr>
            <a:xfrm>
              <a:off x="2982661" y="2719451"/>
              <a:ext cx="3576447" cy="1389888"/>
            </a:xfrm>
            <a:custGeom>
              <a:avLst/>
              <a:gdLst/>
              <a:ahLst/>
              <a:cxnLst/>
              <a:rect l="0" t="0" r="0" b="0"/>
              <a:pathLst>
                <a:path w="3576447" h="1389888">
                  <a:moveTo>
                    <a:pt x="0" y="0"/>
                  </a:moveTo>
                  <a:lnTo>
                    <a:pt x="3576447" y="0"/>
                  </a:lnTo>
                  <a:lnTo>
                    <a:pt x="3576447" y="1389888"/>
                  </a:lnTo>
                  <a:lnTo>
                    <a:pt x="0" y="1389888"/>
                  </a:lnTo>
                  <a:lnTo>
                    <a:pt x="0" y="0"/>
                  </a:lnTo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FFFF66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Shape 6348">
              <a:extLst>
                <a:ext uri="{FF2B5EF4-FFF2-40B4-BE49-F238E27FC236}">
                  <a16:creationId xmlns:a16="http://schemas.microsoft.com/office/drawing/2014/main" id="{21D99BDD-E3C1-4871-B870-B3F2DE9F89AE}"/>
                </a:ext>
              </a:extLst>
            </p:cNvPr>
            <p:cNvSpPr/>
            <p:nvPr/>
          </p:nvSpPr>
          <p:spPr>
            <a:xfrm>
              <a:off x="6559108" y="2719451"/>
              <a:ext cx="2376297" cy="1389888"/>
            </a:xfrm>
            <a:custGeom>
              <a:avLst/>
              <a:gdLst/>
              <a:ahLst/>
              <a:cxnLst/>
              <a:rect l="0" t="0" r="0" b="0"/>
              <a:pathLst>
                <a:path w="2376297" h="1389888">
                  <a:moveTo>
                    <a:pt x="0" y="0"/>
                  </a:moveTo>
                  <a:lnTo>
                    <a:pt x="2376297" y="0"/>
                  </a:lnTo>
                  <a:lnTo>
                    <a:pt x="2376297" y="1389888"/>
                  </a:lnTo>
                  <a:lnTo>
                    <a:pt x="0" y="1389888"/>
                  </a:lnTo>
                  <a:lnTo>
                    <a:pt x="0" y="0"/>
                  </a:lnTo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C3D69B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Shape 284">
              <a:extLst>
                <a:ext uri="{FF2B5EF4-FFF2-40B4-BE49-F238E27FC236}">
                  <a16:creationId xmlns:a16="http://schemas.microsoft.com/office/drawing/2014/main" id="{4819B643-23B0-4659-BD38-EB8BCCAEED4E}"/>
                </a:ext>
              </a:extLst>
            </p:cNvPr>
            <p:cNvSpPr/>
            <p:nvPr/>
          </p:nvSpPr>
          <p:spPr>
            <a:xfrm>
              <a:off x="2982661" y="0"/>
              <a:ext cx="0" cy="4115689"/>
            </a:xfrm>
            <a:custGeom>
              <a:avLst/>
              <a:gdLst/>
              <a:ahLst/>
              <a:cxnLst/>
              <a:rect l="0" t="0" r="0" b="0"/>
              <a:pathLst>
                <a:path h="4115689">
                  <a:moveTo>
                    <a:pt x="0" y="0"/>
                  </a:moveTo>
                  <a:lnTo>
                    <a:pt x="0" y="4115689"/>
                  </a:lnTo>
                </a:path>
              </a:pathLst>
            </a:custGeom>
            <a:ln w="12700" cap="flat">
              <a:round/>
            </a:ln>
          </p:spPr>
          <p:style>
            <a:lnRef idx="1">
              <a:srgbClr val="FFFFFF"/>
            </a:lnRef>
            <a:fillRef idx="0">
              <a:srgbClr val="000000">
                <a:alpha val="0"/>
              </a:srgbClr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Shape 285">
              <a:extLst>
                <a:ext uri="{FF2B5EF4-FFF2-40B4-BE49-F238E27FC236}">
                  <a16:creationId xmlns:a16="http://schemas.microsoft.com/office/drawing/2014/main" id="{F80AD1FA-23A0-4561-A425-A546B4E60029}"/>
                </a:ext>
              </a:extLst>
            </p:cNvPr>
            <p:cNvSpPr/>
            <p:nvPr/>
          </p:nvSpPr>
          <p:spPr>
            <a:xfrm>
              <a:off x="6559108" y="0"/>
              <a:ext cx="0" cy="4115689"/>
            </a:xfrm>
            <a:custGeom>
              <a:avLst/>
              <a:gdLst/>
              <a:ahLst/>
              <a:cxnLst/>
              <a:rect l="0" t="0" r="0" b="0"/>
              <a:pathLst>
                <a:path h="4115689">
                  <a:moveTo>
                    <a:pt x="0" y="0"/>
                  </a:moveTo>
                  <a:lnTo>
                    <a:pt x="0" y="4115689"/>
                  </a:lnTo>
                </a:path>
              </a:pathLst>
            </a:custGeom>
            <a:ln w="12700" cap="flat">
              <a:round/>
            </a:ln>
          </p:spPr>
          <p:style>
            <a:lnRef idx="1">
              <a:srgbClr val="FFFFFF"/>
            </a:lnRef>
            <a:fillRef idx="0">
              <a:srgbClr val="000000">
                <a:alpha val="0"/>
              </a:srgbClr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Shape 286">
              <a:extLst>
                <a:ext uri="{FF2B5EF4-FFF2-40B4-BE49-F238E27FC236}">
                  <a16:creationId xmlns:a16="http://schemas.microsoft.com/office/drawing/2014/main" id="{AF3C7314-F07D-4500-A4AB-C8ED9B61C9E6}"/>
                </a:ext>
              </a:extLst>
            </p:cNvPr>
            <p:cNvSpPr/>
            <p:nvPr/>
          </p:nvSpPr>
          <p:spPr>
            <a:xfrm>
              <a:off x="0" y="1195070"/>
              <a:ext cx="8941755" cy="0"/>
            </a:xfrm>
            <a:custGeom>
              <a:avLst/>
              <a:gdLst/>
              <a:ahLst/>
              <a:cxnLst/>
              <a:rect l="0" t="0" r="0" b="0"/>
              <a:pathLst>
                <a:path w="8941755">
                  <a:moveTo>
                    <a:pt x="0" y="0"/>
                  </a:moveTo>
                  <a:lnTo>
                    <a:pt x="8941755" y="0"/>
                  </a:lnTo>
                </a:path>
              </a:pathLst>
            </a:custGeom>
            <a:ln w="38100" cap="flat">
              <a:round/>
            </a:ln>
          </p:spPr>
          <p:style>
            <a:lnRef idx="1">
              <a:srgbClr val="FFFFFF"/>
            </a:lnRef>
            <a:fillRef idx="0">
              <a:srgbClr val="000000">
                <a:alpha val="0"/>
              </a:srgbClr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Shape 287">
              <a:extLst>
                <a:ext uri="{FF2B5EF4-FFF2-40B4-BE49-F238E27FC236}">
                  <a16:creationId xmlns:a16="http://schemas.microsoft.com/office/drawing/2014/main" id="{AD4567DC-5EBD-4159-A7B4-01E9F9144C0B}"/>
                </a:ext>
              </a:extLst>
            </p:cNvPr>
            <p:cNvSpPr/>
            <p:nvPr/>
          </p:nvSpPr>
          <p:spPr>
            <a:xfrm>
              <a:off x="0" y="1957324"/>
              <a:ext cx="8941755" cy="0"/>
            </a:xfrm>
            <a:custGeom>
              <a:avLst/>
              <a:gdLst/>
              <a:ahLst/>
              <a:cxnLst/>
              <a:rect l="0" t="0" r="0" b="0"/>
              <a:pathLst>
                <a:path w="8941755">
                  <a:moveTo>
                    <a:pt x="0" y="0"/>
                  </a:moveTo>
                  <a:lnTo>
                    <a:pt x="8941755" y="0"/>
                  </a:lnTo>
                </a:path>
              </a:pathLst>
            </a:custGeom>
            <a:ln w="12700" cap="flat">
              <a:round/>
            </a:ln>
          </p:spPr>
          <p:style>
            <a:lnRef idx="1">
              <a:srgbClr val="FFFFFF"/>
            </a:lnRef>
            <a:fillRef idx="0">
              <a:srgbClr val="000000">
                <a:alpha val="0"/>
              </a:srgbClr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Shape 288">
              <a:extLst>
                <a:ext uri="{FF2B5EF4-FFF2-40B4-BE49-F238E27FC236}">
                  <a16:creationId xmlns:a16="http://schemas.microsoft.com/office/drawing/2014/main" id="{C63B2B59-ADE8-4087-9C5E-27696D855510}"/>
                </a:ext>
              </a:extLst>
            </p:cNvPr>
            <p:cNvSpPr/>
            <p:nvPr/>
          </p:nvSpPr>
          <p:spPr>
            <a:xfrm>
              <a:off x="0" y="2719451"/>
              <a:ext cx="8941755" cy="0"/>
            </a:xfrm>
            <a:custGeom>
              <a:avLst/>
              <a:gdLst/>
              <a:ahLst/>
              <a:cxnLst/>
              <a:rect l="0" t="0" r="0" b="0"/>
              <a:pathLst>
                <a:path w="8941755">
                  <a:moveTo>
                    <a:pt x="0" y="0"/>
                  </a:moveTo>
                  <a:lnTo>
                    <a:pt x="8941755" y="0"/>
                  </a:lnTo>
                </a:path>
              </a:pathLst>
            </a:custGeom>
            <a:ln w="12700" cap="flat">
              <a:round/>
            </a:ln>
          </p:spPr>
          <p:style>
            <a:lnRef idx="1">
              <a:srgbClr val="FFFFFF"/>
            </a:lnRef>
            <a:fillRef idx="0">
              <a:srgbClr val="000000">
                <a:alpha val="0"/>
              </a:srgbClr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Shape 289">
              <a:extLst>
                <a:ext uri="{FF2B5EF4-FFF2-40B4-BE49-F238E27FC236}">
                  <a16:creationId xmlns:a16="http://schemas.microsoft.com/office/drawing/2014/main" id="{4CED7527-546A-46FE-9359-AB6E962CD36F}"/>
                </a:ext>
              </a:extLst>
            </p:cNvPr>
            <p:cNvSpPr/>
            <p:nvPr/>
          </p:nvSpPr>
          <p:spPr>
            <a:xfrm>
              <a:off x="6350" y="0"/>
              <a:ext cx="0" cy="4115689"/>
            </a:xfrm>
            <a:custGeom>
              <a:avLst/>
              <a:gdLst/>
              <a:ahLst/>
              <a:cxnLst/>
              <a:rect l="0" t="0" r="0" b="0"/>
              <a:pathLst>
                <a:path h="4115689">
                  <a:moveTo>
                    <a:pt x="0" y="0"/>
                  </a:moveTo>
                  <a:lnTo>
                    <a:pt x="0" y="4115689"/>
                  </a:lnTo>
                </a:path>
              </a:pathLst>
            </a:custGeom>
            <a:ln w="12700" cap="flat">
              <a:round/>
            </a:ln>
          </p:spPr>
          <p:style>
            <a:lnRef idx="1">
              <a:srgbClr val="FFFFFF"/>
            </a:lnRef>
            <a:fillRef idx="0">
              <a:srgbClr val="000000">
                <a:alpha val="0"/>
              </a:srgbClr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Shape 290">
              <a:extLst>
                <a:ext uri="{FF2B5EF4-FFF2-40B4-BE49-F238E27FC236}">
                  <a16:creationId xmlns:a16="http://schemas.microsoft.com/office/drawing/2014/main" id="{8F26FBFA-94D5-4A30-9C9D-099B69B22972}"/>
                </a:ext>
              </a:extLst>
            </p:cNvPr>
            <p:cNvSpPr/>
            <p:nvPr/>
          </p:nvSpPr>
          <p:spPr>
            <a:xfrm>
              <a:off x="8935405" y="0"/>
              <a:ext cx="0" cy="4115689"/>
            </a:xfrm>
            <a:custGeom>
              <a:avLst/>
              <a:gdLst/>
              <a:ahLst/>
              <a:cxnLst/>
              <a:rect l="0" t="0" r="0" b="0"/>
              <a:pathLst>
                <a:path h="4115689">
                  <a:moveTo>
                    <a:pt x="0" y="0"/>
                  </a:moveTo>
                  <a:lnTo>
                    <a:pt x="0" y="4115689"/>
                  </a:lnTo>
                </a:path>
              </a:pathLst>
            </a:custGeom>
            <a:ln w="12700" cap="flat">
              <a:round/>
            </a:ln>
          </p:spPr>
          <p:style>
            <a:lnRef idx="1">
              <a:srgbClr val="FFFFFF"/>
            </a:lnRef>
            <a:fillRef idx="0">
              <a:srgbClr val="000000">
                <a:alpha val="0"/>
              </a:srgbClr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Shape 291">
              <a:extLst>
                <a:ext uri="{FF2B5EF4-FFF2-40B4-BE49-F238E27FC236}">
                  <a16:creationId xmlns:a16="http://schemas.microsoft.com/office/drawing/2014/main" id="{31901318-B3CE-493E-B813-D5861A427366}"/>
                </a:ext>
              </a:extLst>
            </p:cNvPr>
            <p:cNvSpPr/>
            <p:nvPr/>
          </p:nvSpPr>
          <p:spPr>
            <a:xfrm>
              <a:off x="0" y="6350"/>
              <a:ext cx="8941755" cy="0"/>
            </a:xfrm>
            <a:custGeom>
              <a:avLst/>
              <a:gdLst/>
              <a:ahLst/>
              <a:cxnLst/>
              <a:rect l="0" t="0" r="0" b="0"/>
              <a:pathLst>
                <a:path w="8941755">
                  <a:moveTo>
                    <a:pt x="0" y="0"/>
                  </a:moveTo>
                  <a:lnTo>
                    <a:pt x="8941755" y="0"/>
                  </a:lnTo>
                </a:path>
              </a:pathLst>
            </a:custGeom>
            <a:ln w="12700" cap="flat">
              <a:round/>
            </a:ln>
          </p:spPr>
          <p:style>
            <a:lnRef idx="1">
              <a:srgbClr val="FFFFFF"/>
            </a:lnRef>
            <a:fillRef idx="0">
              <a:srgbClr val="000000">
                <a:alpha val="0"/>
              </a:srgbClr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Shape 292">
              <a:extLst>
                <a:ext uri="{FF2B5EF4-FFF2-40B4-BE49-F238E27FC236}">
                  <a16:creationId xmlns:a16="http://schemas.microsoft.com/office/drawing/2014/main" id="{54603B2D-4A12-4032-B133-5DAE8C9C8E0C}"/>
                </a:ext>
              </a:extLst>
            </p:cNvPr>
            <p:cNvSpPr/>
            <p:nvPr/>
          </p:nvSpPr>
          <p:spPr>
            <a:xfrm>
              <a:off x="0" y="4109339"/>
              <a:ext cx="8941755" cy="0"/>
            </a:xfrm>
            <a:custGeom>
              <a:avLst/>
              <a:gdLst/>
              <a:ahLst/>
              <a:cxnLst/>
              <a:rect l="0" t="0" r="0" b="0"/>
              <a:pathLst>
                <a:path w="8941755">
                  <a:moveTo>
                    <a:pt x="0" y="0"/>
                  </a:moveTo>
                  <a:lnTo>
                    <a:pt x="8941755" y="0"/>
                  </a:lnTo>
                </a:path>
              </a:pathLst>
            </a:custGeom>
            <a:ln w="12700" cap="flat">
              <a:round/>
            </a:ln>
          </p:spPr>
          <p:style>
            <a:lnRef idx="1">
              <a:srgbClr val="FFFFFF"/>
            </a:lnRef>
            <a:fillRef idx="0">
              <a:srgbClr val="000000">
                <a:alpha val="0"/>
              </a:srgbClr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2588E71F-3027-4C72-B805-64E1B0E65A8F}"/>
                </a:ext>
              </a:extLst>
            </p:cNvPr>
            <p:cNvSpPr/>
            <p:nvPr/>
          </p:nvSpPr>
          <p:spPr>
            <a:xfrm>
              <a:off x="97881" y="139882"/>
              <a:ext cx="1113146" cy="462357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GB" sz="2800" b="1">
                  <a:solidFill>
                    <a:srgbClr val="000000"/>
                  </a:solidFill>
                  <a:effectLst/>
                  <a:latin typeface="Segoe UI" panose="020B0502040204020203" pitchFamily="34" charset="0"/>
                  <a:ea typeface="Segoe UI" panose="020B0502040204020203" pitchFamily="34" charset="0"/>
                </a:rPr>
                <a:t>Term</a:t>
              </a:r>
              <a:endParaRPr lang="en-GB" sz="110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endParaRPr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40F00673-34F7-4B01-AA2F-9A5F0F52F9D9}"/>
                </a:ext>
              </a:extLst>
            </p:cNvPr>
            <p:cNvSpPr/>
            <p:nvPr/>
          </p:nvSpPr>
          <p:spPr>
            <a:xfrm>
              <a:off x="3074609" y="127728"/>
              <a:ext cx="1579376" cy="396873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GB" sz="2400">
                  <a:solidFill>
                    <a:srgbClr val="000000"/>
                  </a:solidFill>
                  <a:effectLst/>
                  <a:latin typeface="Segoe UI" panose="020B0502040204020203" pitchFamily="34" charset="0"/>
                  <a:ea typeface="Segoe UI" panose="020B0502040204020203" pitchFamily="34" charset="0"/>
                </a:rPr>
                <a:t>Meaning</a:t>
              </a:r>
              <a:endParaRPr lang="en-GB" sz="110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endParaRPr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A68ABDBE-F279-4327-9B2D-69E870B6243E}"/>
                </a:ext>
              </a:extLst>
            </p:cNvPr>
            <p:cNvSpPr/>
            <p:nvPr/>
          </p:nvSpPr>
          <p:spPr>
            <a:xfrm>
              <a:off x="6651691" y="127728"/>
              <a:ext cx="1495057" cy="396873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GB" sz="2400">
                  <a:solidFill>
                    <a:srgbClr val="005878"/>
                  </a:solidFill>
                  <a:effectLst/>
                  <a:latin typeface="Segoe UI" panose="020B0502040204020203" pitchFamily="34" charset="0"/>
                  <a:ea typeface="Segoe UI" panose="020B0502040204020203" pitchFamily="34" charset="0"/>
                </a:rPr>
                <a:t>Type re. </a:t>
              </a:r>
              <a:endParaRPr lang="en-GB" sz="110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endParaRPr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87E161BF-8D19-4EED-83D0-CAF24C531791}"/>
                </a:ext>
              </a:extLst>
            </p:cNvPr>
            <p:cNvSpPr/>
            <p:nvPr/>
          </p:nvSpPr>
          <p:spPr>
            <a:xfrm>
              <a:off x="6651691" y="493266"/>
              <a:ext cx="2234682" cy="397269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GB" sz="2400">
                  <a:solidFill>
                    <a:srgbClr val="005878"/>
                  </a:solidFill>
                  <a:effectLst/>
                  <a:latin typeface="Segoe UI" panose="020B0502040204020203" pitchFamily="34" charset="0"/>
                  <a:ea typeface="Segoe UI" panose="020B0502040204020203" pitchFamily="34" charset="0"/>
                </a:rPr>
                <a:t>quantitative </a:t>
              </a:r>
              <a:endParaRPr lang="en-GB" sz="110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endParaRPr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40DF2023-1E06-4B8B-B58F-1E09E582F71F}"/>
                </a:ext>
              </a:extLst>
            </p:cNvPr>
            <p:cNvSpPr/>
            <p:nvPr/>
          </p:nvSpPr>
          <p:spPr>
            <a:xfrm>
              <a:off x="6651691" y="859502"/>
              <a:ext cx="1492624" cy="396873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GB" sz="2400">
                  <a:solidFill>
                    <a:srgbClr val="005878"/>
                  </a:solidFill>
                  <a:effectLst/>
                  <a:latin typeface="Segoe UI" panose="020B0502040204020203" pitchFamily="34" charset="0"/>
                  <a:ea typeface="Segoe UI" panose="020B0502040204020203" pitchFamily="34" charset="0"/>
                </a:rPr>
                <a:t>research</a:t>
              </a:r>
              <a:endParaRPr lang="en-GB" sz="110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endParaRPr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9200615C-ACCD-4670-ABBD-972796E98416}"/>
                </a:ext>
              </a:extLst>
            </p:cNvPr>
            <p:cNvSpPr/>
            <p:nvPr/>
          </p:nvSpPr>
          <p:spPr>
            <a:xfrm>
              <a:off x="97881" y="1328856"/>
              <a:ext cx="2083666" cy="462357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GB" sz="2800" b="1">
                  <a:solidFill>
                    <a:srgbClr val="000000"/>
                  </a:solidFill>
                  <a:effectLst/>
                  <a:latin typeface="Segoe UI" panose="020B0502040204020203" pitchFamily="34" charset="0"/>
                  <a:ea typeface="Segoe UI" panose="020B0502040204020203" pitchFamily="34" charset="0"/>
                </a:rPr>
                <a:t>Ontology</a:t>
              </a:r>
              <a:endParaRPr lang="en-GB" sz="110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endParaRPr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2FC442D2-89EF-429F-83A1-DDEED2F2E481}"/>
                </a:ext>
              </a:extLst>
            </p:cNvPr>
            <p:cNvSpPr/>
            <p:nvPr/>
          </p:nvSpPr>
          <p:spPr>
            <a:xfrm>
              <a:off x="3074609" y="1297502"/>
              <a:ext cx="1118556" cy="297654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GB" sz="1800">
                  <a:solidFill>
                    <a:srgbClr val="000000"/>
                  </a:solidFill>
                  <a:effectLst/>
                  <a:latin typeface="Segoe UI" panose="020B0502040204020203" pitchFamily="34" charset="0"/>
                  <a:ea typeface="Segoe UI" panose="020B0502040204020203" pitchFamily="34" charset="0"/>
                </a:rPr>
                <a:t>Concept</a:t>
              </a:r>
              <a:endParaRPr lang="en-GB" sz="110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endParaRPr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010D0E0A-25F6-4CA9-A998-EA5CA54FF5F4}"/>
                </a:ext>
              </a:extLst>
            </p:cNvPr>
            <p:cNvSpPr/>
            <p:nvPr/>
          </p:nvSpPr>
          <p:spPr>
            <a:xfrm>
              <a:off x="3978595" y="1297502"/>
              <a:ext cx="2000570" cy="297654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GB" sz="1800">
                  <a:solidFill>
                    <a:srgbClr val="000000"/>
                  </a:solidFill>
                  <a:effectLst/>
                  <a:latin typeface="Segoe UI" panose="020B0502040204020203" pitchFamily="34" charset="0"/>
                  <a:ea typeface="Segoe UI" panose="020B0502040204020203" pitchFamily="34" charset="0"/>
                </a:rPr>
                <a:t>of what is real, </a:t>
              </a:r>
              <a:endParaRPr lang="en-GB" sz="110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endParaRPr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5E23CD8F-E5A0-417B-9833-0794B30FFF32}"/>
                </a:ext>
              </a:extLst>
            </p:cNvPr>
            <p:cNvSpPr/>
            <p:nvPr/>
          </p:nvSpPr>
          <p:spPr>
            <a:xfrm>
              <a:off x="3074609" y="1571822"/>
              <a:ext cx="1337463" cy="297654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GB" sz="1800">
                  <a:solidFill>
                    <a:srgbClr val="000000"/>
                  </a:solidFill>
                  <a:effectLst/>
                  <a:latin typeface="Segoe UI" panose="020B0502040204020203" pitchFamily="34" charset="0"/>
                  <a:ea typeface="Segoe UI" panose="020B0502040204020203" pitchFamily="34" charset="0"/>
                </a:rPr>
                <a:t>important</a:t>
              </a:r>
              <a:endParaRPr lang="en-GB" sz="110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endParaRPr>
            </a:p>
          </p:txBody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FD59BF12-1787-462F-8B30-A18E3D54CECC}"/>
                </a:ext>
              </a:extLst>
            </p:cNvPr>
            <p:cNvSpPr/>
            <p:nvPr/>
          </p:nvSpPr>
          <p:spPr>
            <a:xfrm>
              <a:off x="6651691" y="1316702"/>
              <a:ext cx="2020840" cy="396873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GB" sz="2400">
                  <a:solidFill>
                    <a:srgbClr val="005878"/>
                  </a:solidFill>
                  <a:effectLst/>
                  <a:latin typeface="Segoe UI" panose="020B0502040204020203" pitchFamily="34" charset="0"/>
                  <a:ea typeface="Segoe UI" panose="020B0502040204020203" pitchFamily="34" charset="0"/>
                </a:rPr>
                <a:t>objectivism</a:t>
              </a:r>
              <a:endParaRPr lang="en-GB" sz="110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endParaRPr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07DC9306-C216-4F64-A418-8A37619EECCB}"/>
                </a:ext>
              </a:extLst>
            </p:cNvPr>
            <p:cNvSpPr/>
            <p:nvPr/>
          </p:nvSpPr>
          <p:spPr>
            <a:xfrm>
              <a:off x="97881" y="2091015"/>
              <a:ext cx="3012375" cy="462753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GB" sz="2800" b="1">
                  <a:solidFill>
                    <a:srgbClr val="000000"/>
                  </a:solidFill>
                  <a:effectLst/>
                  <a:latin typeface="Segoe UI" panose="020B0502040204020203" pitchFamily="34" charset="0"/>
                  <a:ea typeface="Segoe UI" panose="020B0502040204020203" pitchFamily="34" charset="0"/>
                </a:rPr>
                <a:t>Epistemology</a:t>
              </a:r>
              <a:endParaRPr lang="en-GB" sz="110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endParaRPr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774832E2-434A-42C1-B127-56C13832658F}"/>
                </a:ext>
              </a:extLst>
            </p:cNvPr>
            <p:cNvSpPr/>
            <p:nvPr/>
          </p:nvSpPr>
          <p:spPr>
            <a:xfrm>
              <a:off x="3074609" y="2059883"/>
              <a:ext cx="4518917" cy="297654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GB" sz="1800">
                  <a:solidFill>
                    <a:srgbClr val="000000"/>
                  </a:solidFill>
                  <a:effectLst/>
                  <a:latin typeface="Segoe UI" panose="020B0502040204020203" pitchFamily="34" charset="0"/>
                  <a:ea typeface="Segoe UI" panose="020B0502040204020203" pitchFamily="34" charset="0"/>
                </a:rPr>
                <a:t>Study of knowledge and how it is </a:t>
              </a:r>
              <a:endParaRPr lang="en-GB" sz="110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endParaRPr>
            </a:p>
          </p:txBody>
        </p: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9A68DAB0-527C-4E9A-91CA-53AE57D60444}"/>
                </a:ext>
              </a:extLst>
            </p:cNvPr>
            <p:cNvSpPr/>
            <p:nvPr/>
          </p:nvSpPr>
          <p:spPr>
            <a:xfrm>
              <a:off x="3074609" y="2333981"/>
              <a:ext cx="1196767" cy="298051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GB" sz="1800">
                  <a:solidFill>
                    <a:srgbClr val="000000"/>
                  </a:solidFill>
                  <a:effectLst/>
                  <a:latin typeface="Segoe UI" panose="020B0502040204020203" pitchFamily="34" charset="0"/>
                  <a:ea typeface="Segoe UI" panose="020B0502040204020203" pitchFamily="34" charset="0"/>
                </a:rPr>
                <a:t>obtained</a:t>
              </a:r>
              <a:endParaRPr lang="en-GB" sz="110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endParaRPr>
            </a:p>
          </p:txBody>
        </p: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0632F519-4037-403E-A2AB-00ACC61CF4F2}"/>
                </a:ext>
              </a:extLst>
            </p:cNvPr>
            <p:cNvSpPr/>
            <p:nvPr/>
          </p:nvSpPr>
          <p:spPr>
            <a:xfrm>
              <a:off x="6651691" y="2078861"/>
              <a:ext cx="1795212" cy="397269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GB" sz="2400">
                  <a:solidFill>
                    <a:srgbClr val="005878"/>
                  </a:solidFill>
                  <a:effectLst/>
                  <a:latin typeface="Segoe UI" panose="020B0502040204020203" pitchFamily="34" charset="0"/>
                  <a:ea typeface="Segoe UI" panose="020B0502040204020203" pitchFamily="34" charset="0"/>
                </a:rPr>
                <a:t>positivism</a:t>
              </a:r>
              <a:endParaRPr lang="en-GB" sz="110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endParaRPr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0FEB8F8E-6CDB-4347-8B36-2B5038BDEDF4}"/>
                </a:ext>
              </a:extLst>
            </p:cNvPr>
            <p:cNvSpPr/>
            <p:nvPr/>
          </p:nvSpPr>
          <p:spPr>
            <a:xfrm>
              <a:off x="97881" y="2853872"/>
              <a:ext cx="2096889" cy="462356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GB" sz="2800" b="1">
                  <a:solidFill>
                    <a:srgbClr val="000000"/>
                  </a:solidFill>
                  <a:effectLst/>
                  <a:latin typeface="Segoe UI" panose="020B0502040204020203" pitchFamily="34" charset="0"/>
                  <a:ea typeface="Segoe UI" panose="020B0502040204020203" pitchFamily="34" charset="0"/>
                </a:rPr>
                <a:t>Research </a:t>
              </a:r>
              <a:endParaRPr lang="en-GB" sz="110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endParaRPr>
            </a:p>
          </p:txBody>
        </p: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90EC9B2D-99AC-4F25-B8C4-6CE96C99203D}"/>
                </a:ext>
              </a:extLst>
            </p:cNvPr>
            <p:cNvSpPr/>
            <p:nvPr/>
          </p:nvSpPr>
          <p:spPr>
            <a:xfrm>
              <a:off x="97881" y="3280593"/>
              <a:ext cx="2991846" cy="462357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GB" sz="2800" b="1">
                  <a:solidFill>
                    <a:srgbClr val="000000"/>
                  </a:solidFill>
                  <a:effectLst/>
                  <a:latin typeface="Segoe UI" panose="020B0502040204020203" pitchFamily="34" charset="0"/>
                  <a:ea typeface="Segoe UI" panose="020B0502040204020203" pitchFamily="34" charset="0"/>
                </a:rPr>
                <a:t>methodology</a:t>
              </a:r>
              <a:endParaRPr lang="en-GB" sz="110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endParaRPr>
            </a:p>
          </p:txBody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49B29669-F9F5-4BBF-904A-4A56D2A3C0A3}"/>
                </a:ext>
              </a:extLst>
            </p:cNvPr>
            <p:cNvSpPr/>
            <p:nvPr/>
          </p:nvSpPr>
          <p:spPr>
            <a:xfrm>
              <a:off x="3074609" y="2821915"/>
              <a:ext cx="4435740" cy="298051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GB" sz="1800">
                  <a:solidFill>
                    <a:srgbClr val="000000"/>
                  </a:solidFill>
                  <a:effectLst/>
                  <a:latin typeface="Segoe UI" panose="020B0502040204020203" pitchFamily="34" charset="0"/>
                  <a:ea typeface="Segoe UI" panose="020B0502040204020203" pitchFamily="34" charset="0"/>
                </a:rPr>
                <a:t>The overall approach to research </a:t>
              </a:r>
              <a:endParaRPr lang="en-GB" sz="110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endParaRPr>
            </a:p>
          </p:txBody>
        </p:sp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653AE067-2225-40F8-BE7E-14A15784B03A}"/>
                </a:ext>
              </a:extLst>
            </p:cNvPr>
            <p:cNvSpPr/>
            <p:nvPr/>
          </p:nvSpPr>
          <p:spPr>
            <a:xfrm>
              <a:off x="3074609" y="3096838"/>
              <a:ext cx="91820" cy="297654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GB" sz="1800">
                  <a:solidFill>
                    <a:srgbClr val="000000"/>
                  </a:solidFill>
                  <a:effectLst/>
                  <a:latin typeface="Segoe UI" panose="020B0502040204020203" pitchFamily="34" charset="0"/>
                  <a:ea typeface="Segoe UI" panose="020B0502040204020203" pitchFamily="34" charset="0"/>
                </a:rPr>
                <a:t>(</a:t>
              </a:r>
              <a:endParaRPr lang="en-GB" sz="110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endParaRPr>
            </a:p>
          </p:txBody>
        </p:sp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41CE7B48-CF3E-4E4F-9ACA-296B3B7D1A19}"/>
                </a:ext>
              </a:extLst>
            </p:cNvPr>
            <p:cNvSpPr/>
            <p:nvPr/>
          </p:nvSpPr>
          <p:spPr>
            <a:xfrm>
              <a:off x="3143646" y="3096838"/>
              <a:ext cx="3580656" cy="297654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GB" sz="1800">
                  <a:solidFill>
                    <a:srgbClr val="000000"/>
                  </a:solidFill>
                  <a:effectLst/>
                  <a:latin typeface="Segoe UI" panose="020B0502040204020203" pitchFamily="34" charset="0"/>
                  <a:ea typeface="Segoe UI" panose="020B0502040204020203" pitchFamily="34" charset="0"/>
                </a:rPr>
                <a:t>which influences choice of </a:t>
              </a:r>
              <a:endParaRPr lang="en-GB" sz="110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endParaRPr>
            </a:p>
          </p:txBody>
        </p:sp>
        <p:sp>
          <p:nvSpPr>
            <p:cNvPr id="45" name="Rectangle 44">
              <a:extLst>
                <a:ext uri="{FF2B5EF4-FFF2-40B4-BE49-F238E27FC236}">
                  <a16:creationId xmlns:a16="http://schemas.microsoft.com/office/drawing/2014/main" id="{177425EE-F85D-470C-B7CD-2B24F85A2B4E}"/>
                </a:ext>
              </a:extLst>
            </p:cNvPr>
            <p:cNvSpPr/>
            <p:nvPr/>
          </p:nvSpPr>
          <p:spPr>
            <a:xfrm>
              <a:off x="3074609" y="3371158"/>
              <a:ext cx="2378793" cy="297654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GB" sz="1800">
                  <a:solidFill>
                    <a:srgbClr val="000000"/>
                  </a:solidFill>
                  <a:effectLst/>
                  <a:latin typeface="Segoe UI" panose="020B0502040204020203" pitchFamily="34" charset="0"/>
                  <a:ea typeface="Segoe UI" panose="020B0502040204020203" pitchFamily="34" charset="0"/>
                </a:rPr>
                <a:t>research methods</a:t>
              </a:r>
              <a:endParaRPr lang="en-GB" sz="110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endParaRPr>
            </a:p>
          </p:txBody>
        </p:sp>
        <p:sp>
          <p:nvSpPr>
            <p:cNvPr id="46" name="Rectangle 45">
              <a:extLst>
                <a:ext uri="{FF2B5EF4-FFF2-40B4-BE49-F238E27FC236}">
                  <a16:creationId xmlns:a16="http://schemas.microsoft.com/office/drawing/2014/main" id="{217052E1-4D34-4DCC-A57E-2020C93F1FDB}"/>
                </a:ext>
              </a:extLst>
            </p:cNvPr>
            <p:cNvSpPr/>
            <p:nvPr/>
          </p:nvSpPr>
          <p:spPr>
            <a:xfrm>
              <a:off x="6651691" y="2841718"/>
              <a:ext cx="2123401" cy="396873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GB" sz="2400">
                  <a:solidFill>
                    <a:srgbClr val="005878"/>
                  </a:solidFill>
                  <a:effectLst/>
                  <a:latin typeface="Segoe UI" panose="020B0502040204020203" pitchFamily="34" charset="0"/>
                  <a:ea typeface="Segoe UI" panose="020B0502040204020203" pitchFamily="34" charset="0"/>
                </a:rPr>
                <a:t>quantitative</a:t>
              </a:r>
              <a:endParaRPr lang="en-GB" sz="110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endParaRPr>
            </a:p>
          </p:txBody>
        </p:sp>
        <p:sp>
          <p:nvSpPr>
            <p:cNvPr id="47" name="Shape 6349">
              <a:extLst>
                <a:ext uri="{FF2B5EF4-FFF2-40B4-BE49-F238E27FC236}">
                  <a16:creationId xmlns:a16="http://schemas.microsoft.com/office/drawing/2014/main" id="{85E0A2FF-5842-47A6-85E1-61890AF702F7}"/>
                </a:ext>
              </a:extLst>
            </p:cNvPr>
            <p:cNvSpPr/>
            <p:nvPr/>
          </p:nvSpPr>
          <p:spPr>
            <a:xfrm>
              <a:off x="3086293" y="2800985"/>
              <a:ext cx="5329428" cy="780288"/>
            </a:xfrm>
            <a:custGeom>
              <a:avLst/>
              <a:gdLst/>
              <a:ahLst/>
              <a:cxnLst/>
              <a:rect l="0" t="0" r="0" b="0"/>
              <a:pathLst>
                <a:path w="5329428" h="780288">
                  <a:moveTo>
                    <a:pt x="0" y="0"/>
                  </a:moveTo>
                  <a:lnTo>
                    <a:pt x="5329428" y="0"/>
                  </a:lnTo>
                  <a:lnTo>
                    <a:pt x="5329428" y="780288"/>
                  </a:lnTo>
                  <a:lnTo>
                    <a:pt x="0" y="780288"/>
                  </a:lnTo>
                  <a:lnTo>
                    <a:pt x="0" y="0"/>
                  </a:lnTo>
                </a:path>
              </a:pathLst>
            </a:custGeom>
            <a:ln w="0" cap="flat">
              <a:round/>
            </a:ln>
          </p:spPr>
          <p:style>
            <a:lnRef idx="0">
              <a:srgbClr val="000000">
                <a:alpha val="0"/>
              </a:srgbClr>
            </a:lnRef>
            <a:fillRef idx="1">
              <a:srgbClr val="00B0F0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48" name="Shape 314">
              <a:extLst>
                <a:ext uri="{FF2B5EF4-FFF2-40B4-BE49-F238E27FC236}">
                  <a16:creationId xmlns:a16="http://schemas.microsoft.com/office/drawing/2014/main" id="{03B092AB-E164-4EBD-9917-4F61D5DC8915}"/>
                </a:ext>
              </a:extLst>
            </p:cNvPr>
            <p:cNvSpPr/>
            <p:nvPr/>
          </p:nvSpPr>
          <p:spPr>
            <a:xfrm>
              <a:off x="3086293" y="2800985"/>
              <a:ext cx="5329428" cy="780288"/>
            </a:xfrm>
            <a:custGeom>
              <a:avLst/>
              <a:gdLst/>
              <a:ahLst/>
              <a:cxnLst/>
              <a:rect l="0" t="0" r="0" b="0"/>
              <a:pathLst>
                <a:path w="5329428" h="780288">
                  <a:moveTo>
                    <a:pt x="0" y="780288"/>
                  </a:moveTo>
                  <a:lnTo>
                    <a:pt x="5329428" y="780288"/>
                  </a:lnTo>
                  <a:lnTo>
                    <a:pt x="5329428" y="0"/>
                  </a:lnTo>
                  <a:lnTo>
                    <a:pt x="0" y="0"/>
                  </a:lnTo>
                  <a:close/>
                </a:path>
              </a:pathLst>
            </a:custGeom>
            <a:ln w="25908" cap="flat">
              <a:round/>
            </a:ln>
          </p:spPr>
          <p:style>
            <a:lnRef idx="1">
              <a:srgbClr val="0080B0"/>
            </a:lnRef>
            <a:fillRef idx="0">
              <a:srgbClr val="000000">
                <a:alpha val="0"/>
              </a:srgbClr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49" name="Shape 6350">
              <a:extLst>
                <a:ext uri="{FF2B5EF4-FFF2-40B4-BE49-F238E27FC236}">
                  <a16:creationId xmlns:a16="http://schemas.microsoft.com/office/drawing/2014/main" id="{4B3F5D73-1FD0-4D9D-9B5B-AD042F066F1B}"/>
                </a:ext>
              </a:extLst>
            </p:cNvPr>
            <p:cNvSpPr/>
            <p:nvPr/>
          </p:nvSpPr>
          <p:spPr>
            <a:xfrm>
              <a:off x="3086293" y="2058797"/>
              <a:ext cx="5329428" cy="504444"/>
            </a:xfrm>
            <a:custGeom>
              <a:avLst/>
              <a:gdLst/>
              <a:ahLst/>
              <a:cxnLst/>
              <a:rect l="0" t="0" r="0" b="0"/>
              <a:pathLst>
                <a:path w="5329428" h="504444">
                  <a:moveTo>
                    <a:pt x="0" y="0"/>
                  </a:moveTo>
                  <a:lnTo>
                    <a:pt x="5329428" y="0"/>
                  </a:lnTo>
                  <a:lnTo>
                    <a:pt x="5329428" y="504444"/>
                  </a:lnTo>
                  <a:lnTo>
                    <a:pt x="0" y="504444"/>
                  </a:lnTo>
                  <a:lnTo>
                    <a:pt x="0" y="0"/>
                  </a:lnTo>
                </a:path>
              </a:pathLst>
            </a:custGeom>
            <a:ln w="0" cap="flat">
              <a:round/>
            </a:ln>
          </p:spPr>
          <p:style>
            <a:lnRef idx="0">
              <a:srgbClr val="000000">
                <a:alpha val="0"/>
              </a:srgbClr>
            </a:lnRef>
            <a:fillRef idx="1">
              <a:srgbClr val="00B0F0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50" name="Shape 316">
              <a:extLst>
                <a:ext uri="{FF2B5EF4-FFF2-40B4-BE49-F238E27FC236}">
                  <a16:creationId xmlns:a16="http://schemas.microsoft.com/office/drawing/2014/main" id="{023E5D76-D75F-42CA-AD0C-2B9A6513CD35}"/>
                </a:ext>
              </a:extLst>
            </p:cNvPr>
            <p:cNvSpPr/>
            <p:nvPr/>
          </p:nvSpPr>
          <p:spPr>
            <a:xfrm>
              <a:off x="3086293" y="2058797"/>
              <a:ext cx="5329428" cy="504444"/>
            </a:xfrm>
            <a:custGeom>
              <a:avLst/>
              <a:gdLst/>
              <a:ahLst/>
              <a:cxnLst/>
              <a:rect l="0" t="0" r="0" b="0"/>
              <a:pathLst>
                <a:path w="5329428" h="504444">
                  <a:moveTo>
                    <a:pt x="0" y="504444"/>
                  </a:moveTo>
                  <a:lnTo>
                    <a:pt x="5329428" y="504444"/>
                  </a:lnTo>
                  <a:lnTo>
                    <a:pt x="5329428" y="0"/>
                  </a:lnTo>
                  <a:lnTo>
                    <a:pt x="0" y="0"/>
                  </a:lnTo>
                  <a:close/>
                </a:path>
              </a:pathLst>
            </a:custGeom>
            <a:ln w="25908" cap="flat">
              <a:round/>
            </a:ln>
          </p:spPr>
          <p:style>
            <a:lnRef idx="1">
              <a:srgbClr val="0080B0"/>
            </a:lnRef>
            <a:fillRef idx="0">
              <a:srgbClr val="000000">
                <a:alpha val="0"/>
              </a:srgbClr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51" name="Shape 6351">
              <a:extLst>
                <a:ext uri="{FF2B5EF4-FFF2-40B4-BE49-F238E27FC236}">
                  <a16:creationId xmlns:a16="http://schemas.microsoft.com/office/drawing/2014/main" id="{1A8F8521-E0E6-4C77-A23F-70722F4674F9}"/>
                </a:ext>
              </a:extLst>
            </p:cNvPr>
            <p:cNvSpPr/>
            <p:nvPr/>
          </p:nvSpPr>
          <p:spPr>
            <a:xfrm>
              <a:off x="3021634" y="1267172"/>
              <a:ext cx="5472685" cy="502920"/>
            </a:xfrm>
            <a:custGeom>
              <a:avLst/>
              <a:gdLst/>
              <a:ahLst/>
              <a:cxnLst/>
              <a:rect l="0" t="0" r="0" b="0"/>
              <a:pathLst>
                <a:path w="5472685" h="502920">
                  <a:moveTo>
                    <a:pt x="0" y="0"/>
                  </a:moveTo>
                  <a:lnTo>
                    <a:pt x="5472685" y="0"/>
                  </a:lnTo>
                  <a:lnTo>
                    <a:pt x="5472685" y="502920"/>
                  </a:lnTo>
                  <a:lnTo>
                    <a:pt x="0" y="502920"/>
                  </a:lnTo>
                  <a:lnTo>
                    <a:pt x="0" y="0"/>
                  </a:lnTo>
                </a:path>
              </a:pathLst>
            </a:custGeom>
            <a:ln w="0" cap="flat">
              <a:round/>
            </a:ln>
          </p:spPr>
          <p:style>
            <a:lnRef idx="0">
              <a:srgbClr val="000000">
                <a:alpha val="0"/>
              </a:srgbClr>
            </a:lnRef>
            <a:fillRef idx="1">
              <a:srgbClr val="00B0F0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52" name="Shape 318">
              <a:extLst>
                <a:ext uri="{FF2B5EF4-FFF2-40B4-BE49-F238E27FC236}">
                  <a16:creationId xmlns:a16="http://schemas.microsoft.com/office/drawing/2014/main" id="{5C49423F-B7A0-4FED-81DA-56E16E99F49A}"/>
                </a:ext>
              </a:extLst>
            </p:cNvPr>
            <p:cNvSpPr/>
            <p:nvPr/>
          </p:nvSpPr>
          <p:spPr>
            <a:xfrm>
              <a:off x="3103057" y="1278509"/>
              <a:ext cx="5472685" cy="502920"/>
            </a:xfrm>
            <a:custGeom>
              <a:avLst/>
              <a:gdLst/>
              <a:ahLst/>
              <a:cxnLst/>
              <a:rect l="0" t="0" r="0" b="0"/>
              <a:pathLst>
                <a:path w="5472685" h="502920">
                  <a:moveTo>
                    <a:pt x="0" y="502920"/>
                  </a:moveTo>
                  <a:lnTo>
                    <a:pt x="5472685" y="502920"/>
                  </a:lnTo>
                  <a:lnTo>
                    <a:pt x="5472685" y="0"/>
                  </a:lnTo>
                  <a:lnTo>
                    <a:pt x="0" y="0"/>
                  </a:lnTo>
                  <a:close/>
                </a:path>
              </a:pathLst>
            </a:custGeom>
            <a:ln w="25908" cap="flat">
              <a:round/>
            </a:ln>
          </p:spPr>
          <p:style>
            <a:lnRef idx="1">
              <a:srgbClr val="0080B0"/>
            </a:lnRef>
            <a:fillRef idx="0">
              <a:srgbClr val="000000">
                <a:alpha val="0"/>
              </a:srgbClr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1598104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46533-EDD0-4F9C-B8B2-0AACA8C65D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70815"/>
            <a:ext cx="7886700" cy="1325563"/>
          </a:xfrm>
        </p:spPr>
        <p:txBody>
          <a:bodyPr/>
          <a:lstStyle/>
          <a:p>
            <a:r>
              <a:rPr lang="en-GB" sz="3600" b="1" kern="0" dirty="0">
                <a:solidFill>
                  <a:srgbClr val="1F497D"/>
                </a:solidFill>
                <a:latin typeface="Segoe UI" panose="020B0502040204020203" pitchFamily="34" charset="0"/>
              </a:rPr>
              <a:t>Key terms</a:t>
            </a:r>
            <a:br>
              <a:rPr lang="en-GB" sz="3600" b="1" kern="0" dirty="0">
                <a:solidFill>
                  <a:srgbClr val="1F497D"/>
                </a:solidFill>
                <a:latin typeface="Segoe UI" panose="020B0502040204020203" pitchFamily="34" charset="0"/>
              </a:rPr>
            </a:br>
            <a:endParaRPr lang="en-GB" sz="3600" b="1" kern="0" dirty="0">
              <a:solidFill>
                <a:srgbClr val="1F497D"/>
              </a:solidFill>
              <a:latin typeface="Segoe UI" panose="020B0502040204020203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D35A92A-E6C8-4BF3-9443-B759FA63B0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1004708"/>
              </p:ext>
            </p:extLst>
          </p:nvPr>
        </p:nvGraphicFramePr>
        <p:xfrm>
          <a:off x="647382" y="1268730"/>
          <a:ext cx="8130858" cy="433089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693093">
                  <a:extLst>
                    <a:ext uri="{9D8B030D-6E8A-4147-A177-3AD203B41FA5}">
                      <a16:colId xmlns:a16="http://schemas.microsoft.com/office/drawing/2014/main" val="1919138795"/>
                    </a:ext>
                  </a:extLst>
                </a:gridCol>
                <a:gridCol w="4437765">
                  <a:extLst>
                    <a:ext uri="{9D8B030D-6E8A-4147-A177-3AD203B41FA5}">
                      <a16:colId xmlns:a16="http://schemas.microsoft.com/office/drawing/2014/main" val="405149324"/>
                    </a:ext>
                  </a:extLst>
                </a:gridCol>
              </a:tblGrid>
              <a:tr h="10210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800">
                          <a:effectLst/>
                        </a:rPr>
                        <a:t>Term</a:t>
                      </a:r>
                      <a:endParaRPr lang="en-GB" sz="11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R="73025" marT="107950" marB="0"/>
                </a:tc>
                <a:tc>
                  <a:txBody>
                    <a:bodyPr/>
                    <a:lstStyle/>
                    <a:p>
                      <a:pPr marL="635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dirty="0">
                          <a:effectLst/>
                        </a:rPr>
                        <a:t>Meaning</a:t>
                      </a:r>
                      <a:endParaRPr lang="en-GB" sz="11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R="73025" marT="107950" marB="0"/>
                </a:tc>
                <a:extLst>
                  <a:ext uri="{0D108BD9-81ED-4DB2-BD59-A6C34878D82A}">
                    <a16:rowId xmlns:a16="http://schemas.microsoft.com/office/drawing/2014/main" val="2104303209"/>
                  </a:ext>
                </a:extLst>
              </a:tr>
              <a:tr h="86296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800">
                          <a:effectLst/>
                        </a:rPr>
                        <a:t>Ontology</a:t>
                      </a:r>
                      <a:endParaRPr lang="en-GB" sz="11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R="73025" marT="107950" marB="0"/>
                </a:tc>
                <a:tc>
                  <a:txBody>
                    <a:bodyPr/>
                    <a:lstStyle/>
                    <a:p>
                      <a:pPr marL="635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dirty="0">
                          <a:effectLst/>
                        </a:rPr>
                        <a:t>Concept of what is real, important</a:t>
                      </a:r>
                      <a:endParaRPr lang="en-GB" sz="24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R="73025" marT="107950" marB="0"/>
                </a:tc>
                <a:extLst>
                  <a:ext uri="{0D108BD9-81ED-4DB2-BD59-A6C34878D82A}">
                    <a16:rowId xmlns:a16="http://schemas.microsoft.com/office/drawing/2014/main" val="49170427"/>
                  </a:ext>
                </a:extLst>
              </a:tr>
              <a:tr h="86296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800">
                          <a:effectLst/>
                        </a:rPr>
                        <a:t>Epistemology</a:t>
                      </a:r>
                      <a:endParaRPr lang="en-GB" sz="11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R="73025" marT="107950" marB="0"/>
                </a:tc>
                <a:tc>
                  <a:txBody>
                    <a:bodyPr/>
                    <a:lstStyle/>
                    <a:p>
                      <a:pPr marL="635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dirty="0">
                          <a:effectLst/>
                        </a:rPr>
                        <a:t>Study of knowledge and how it is obtained</a:t>
                      </a:r>
                      <a:endParaRPr lang="en-GB" sz="24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R="73025" marT="107950" marB="0"/>
                </a:tc>
                <a:extLst>
                  <a:ext uri="{0D108BD9-81ED-4DB2-BD59-A6C34878D82A}">
                    <a16:rowId xmlns:a16="http://schemas.microsoft.com/office/drawing/2014/main" val="3506191913"/>
                  </a:ext>
                </a:extLst>
              </a:tr>
              <a:tr h="157353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800">
                          <a:effectLst/>
                        </a:rPr>
                        <a:t>Research methodology</a:t>
                      </a:r>
                      <a:endParaRPr lang="en-GB" sz="11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R="73025" marT="107950" marB="0"/>
                </a:tc>
                <a:tc>
                  <a:txBody>
                    <a:bodyPr/>
                    <a:lstStyle/>
                    <a:p>
                      <a:pPr marL="635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dirty="0">
                          <a:effectLst/>
                        </a:rPr>
                        <a:t>The overall approach to research (which influences the choice of research methods)</a:t>
                      </a:r>
                      <a:endParaRPr lang="en-GB" sz="24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R="73025" marT="107950" marB="0"/>
                </a:tc>
                <a:extLst>
                  <a:ext uri="{0D108BD9-81ED-4DB2-BD59-A6C34878D82A}">
                    <a16:rowId xmlns:a16="http://schemas.microsoft.com/office/drawing/2014/main" val="88242598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867829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46533-EDD0-4F9C-B8B2-0AACA8C65D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80" y="200150"/>
            <a:ext cx="7886700" cy="1325563"/>
          </a:xfrm>
        </p:spPr>
        <p:txBody>
          <a:bodyPr/>
          <a:lstStyle/>
          <a:p>
            <a:r>
              <a:rPr lang="en-GB" sz="3600" b="1" kern="0" dirty="0">
                <a:solidFill>
                  <a:srgbClr val="1F497D"/>
                </a:solidFill>
                <a:latin typeface="Segoe UI" panose="020B0502040204020203" pitchFamily="34" charset="0"/>
              </a:rPr>
              <a:t>Key terms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BC7E7A7-DDA4-4DA6-8AF8-19CB13C0E18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7459977"/>
              </p:ext>
            </p:extLst>
          </p:nvPr>
        </p:nvGraphicFramePr>
        <p:xfrm>
          <a:off x="525780" y="960547"/>
          <a:ext cx="8229600" cy="493690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45011">
                  <a:extLst>
                    <a:ext uri="{9D8B030D-6E8A-4147-A177-3AD203B41FA5}">
                      <a16:colId xmlns:a16="http://schemas.microsoft.com/office/drawing/2014/main" val="2785160509"/>
                    </a:ext>
                  </a:extLst>
                </a:gridCol>
                <a:gridCol w="2792599">
                  <a:extLst>
                    <a:ext uri="{9D8B030D-6E8A-4147-A177-3AD203B41FA5}">
                      <a16:colId xmlns:a16="http://schemas.microsoft.com/office/drawing/2014/main" val="3497979401"/>
                    </a:ext>
                  </a:extLst>
                </a:gridCol>
                <a:gridCol w="2791990">
                  <a:extLst>
                    <a:ext uri="{9D8B030D-6E8A-4147-A177-3AD203B41FA5}">
                      <a16:colId xmlns:a16="http://schemas.microsoft.com/office/drawing/2014/main" val="3572210475"/>
                    </a:ext>
                  </a:extLst>
                </a:gridCol>
              </a:tblGrid>
              <a:tr h="65284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600">
                          <a:effectLst/>
                        </a:rPr>
                        <a:t>Term</a:t>
                      </a:r>
                      <a:endParaRPr lang="en-GB" sz="10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84162" marR="67213" marT="106372" marB="34483"/>
                </a:tc>
                <a:tc>
                  <a:txBody>
                    <a:bodyPr/>
                    <a:lstStyle/>
                    <a:p>
                      <a:pPr marL="635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200">
                          <a:effectLst/>
                        </a:rPr>
                        <a:t>Meaning</a:t>
                      </a:r>
                      <a:endParaRPr lang="en-GB" sz="10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84162" marR="67213" marT="106372" marB="34483"/>
                </a:tc>
                <a:tc>
                  <a:txBody>
                    <a:bodyPr/>
                    <a:lstStyle/>
                    <a:p>
                      <a:pPr marL="635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200">
                          <a:effectLst/>
                        </a:rPr>
                        <a:t>Alternatives</a:t>
                      </a:r>
                      <a:endParaRPr lang="en-GB" sz="10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84162" marR="67213" marT="106372" marB="34483"/>
                </a:tc>
                <a:extLst>
                  <a:ext uri="{0D108BD9-81ED-4DB2-BD59-A6C34878D82A}">
                    <a16:rowId xmlns:a16="http://schemas.microsoft.com/office/drawing/2014/main" val="1814581891"/>
                  </a:ext>
                </a:extLst>
              </a:tr>
              <a:tr h="86909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600">
                          <a:effectLst/>
                        </a:rPr>
                        <a:t>Ontology</a:t>
                      </a:r>
                      <a:endParaRPr lang="en-GB" sz="10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84162" marR="67213" marT="106372" marB="34483"/>
                </a:tc>
                <a:tc>
                  <a:txBody>
                    <a:bodyPr/>
                    <a:lstStyle/>
                    <a:p>
                      <a:pPr marL="635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dirty="0">
                          <a:effectLst/>
                        </a:rPr>
                        <a:t>Concept of what is real, important</a:t>
                      </a:r>
                      <a:endParaRPr lang="en-GB" sz="24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84162" marR="67213" marT="106372" marB="34483"/>
                </a:tc>
                <a:tc>
                  <a:txBody>
                    <a:bodyPr/>
                    <a:lstStyle/>
                    <a:p>
                      <a:pPr marL="635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dirty="0">
                          <a:solidFill>
                            <a:srgbClr val="FF0000"/>
                          </a:solidFill>
                          <a:effectLst/>
                        </a:rPr>
                        <a:t>Objectivism</a:t>
                      </a:r>
                      <a:r>
                        <a:rPr lang="en-GB" sz="2400" dirty="0">
                          <a:effectLst/>
                        </a:rPr>
                        <a:t> or subjectivism</a:t>
                      </a:r>
                      <a:endParaRPr lang="en-GB" sz="24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84162" marR="67213" marT="106372" marB="34483"/>
                </a:tc>
                <a:extLst>
                  <a:ext uri="{0D108BD9-81ED-4DB2-BD59-A6C34878D82A}">
                    <a16:rowId xmlns:a16="http://schemas.microsoft.com/office/drawing/2014/main" val="4238430731"/>
                  </a:ext>
                </a:extLst>
              </a:tr>
              <a:tr h="111485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600">
                          <a:effectLst/>
                        </a:rPr>
                        <a:t>Epistemology</a:t>
                      </a:r>
                      <a:endParaRPr lang="en-GB" sz="10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84162" marR="67213" marT="106372" marB="34483"/>
                </a:tc>
                <a:tc>
                  <a:txBody>
                    <a:bodyPr/>
                    <a:lstStyle/>
                    <a:p>
                      <a:pPr marL="635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dirty="0">
                          <a:effectLst/>
                        </a:rPr>
                        <a:t>Study of knowledge and how it is obtained</a:t>
                      </a:r>
                      <a:endParaRPr lang="en-GB" sz="24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84162" marR="67213" marT="106372" marB="34483" anchor="b"/>
                </a:tc>
                <a:tc>
                  <a:txBody>
                    <a:bodyPr/>
                    <a:lstStyle/>
                    <a:p>
                      <a:pPr marL="635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dirty="0">
                          <a:solidFill>
                            <a:srgbClr val="FF0000"/>
                          </a:solidFill>
                          <a:effectLst/>
                        </a:rPr>
                        <a:t>Positivism</a:t>
                      </a:r>
                      <a:r>
                        <a:rPr lang="en-GB" sz="2400" dirty="0">
                          <a:effectLst/>
                        </a:rPr>
                        <a:t> or interpretivism</a:t>
                      </a:r>
                      <a:endParaRPr lang="en-GB" sz="24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84162" marR="67213" marT="106372" marB="34483"/>
                </a:tc>
                <a:extLst>
                  <a:ext uri="{0D108BD9-81ED-4DB2-BD59-A6C34878D82A}">
                    <a16:rowId xmlns:a16="http://schemas.microsoft.com/office/drawing/2014/main" val="2285981725"/>
                  </a:ext>
                </a:extLst>
              </a:tr>
              <a:tr h="15850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600">
                          <a:effectLst/>
                        </a:rPr>
                        <a:t>Research methodology</a:t>
                      </a:r>
                      <a:endParaRPr lang="en-GB" sz="10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84162" marR="67213" marT="106372" marB="34483"/>
                </a:tc>
                <a:tc>
                  <a:txBody>
                    <a:bodyPr/>
                    <a:lstStyle/>
                    <a:p>
                      <a:pPr marL="635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dirty="0">
                          <a:effectLst/>
                        </a:rPr>
                        <a:t>The overall approach to research (which influences the choice of research methods)</a:t>
                      </a:r>
                      <a:endParaRPr lang="en-GB" sz="24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84162" marR="67213" marT="106372" marB="34483"/>
                </a:tc>
                <a:tc>
                  <a:txBody>
                    <a:bodyPr/>
                    <a:lstStyle/>
                    <a:p>
                      <a:pPr marL="635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400" dirty="0">
                          <a:solidFill>
                            <a:srgbClr val="FF0000"/>
                          </a:solidFill>
                          <a:effectLst/>
                        </a:rPr>
                        <a:t>Quantitative</a:t>
                      </a:r>
                      <a:r>
                        <a:rPr lang="en-GB" sz="2400" dirty="0">
                          <a:effectLst/>
                        </a:rPr>
                        <a:t> or qualitative</a:t>
                      </a:r>
                      <a:endParaRPr lang="en-GB" sz="24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84162" marR="67213" marT="106372" marB="34483"/>
                </a:tc>
                <a:extLst>
                  <a:ext uri="{0D108BD9-81ED-4DB2-BD59-A6C34878D82A}">
                    <a16:rowId xmlns:a16="http://schemas.microsoft.com/office/drawing/2014/main" val="38482859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814877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46533-EDD0-4F9C-B8B2-0AACA8C65D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821981"/>
          </a:xfrm>
        </p:spPr>
        <p:txBody>
          <a:bodyPr/>
          <a:lstStyle/>
          <a:p>
            <a:r>
              <a:rPr lang="en-GB" sz="3600" b="1" kern="0" dirty="0">
                <a:solidFill>
                  <a:srgbClr val="1F497D"/>
                </a:solidFill>
                <a:latin typeface="Segoe UI" panose="020B0502040204020203" pitchFamily="34" charset="0"/>
              </a:rPr>
              <a:t>The ‘Quantitative’ Paradigm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D261A3F-FB12-48B5-AA13-D1137FE1F705}"/>
              </a:ext>
            </a:extLst>
          </p:cNvPr>
          <p:cNvGrpSpPr/>
          <p:nvPr/>
        </p:nvGrpSpPr>
        <p:grpSpPr>
          <a:xfrm>
            <a:off x="2855764" y="1187106"/>
            <a:ext cx="6191927" cy="5425440"/>
            <a:chOff x="1204570" y="0"/>
            <a:chExt cx="6192012" cy="5425440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E12565B3-7FEB-4F8D-98C9-1C53F7124B7C}"/>
                </a:ext>
              </a:extLst>
            </p:cNvPr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204570" y="0"/>
              <a:ext cx="6192012" cy="5425440"/>
            </a:xfrm>
            <a:prstGeom prst="rect">
              <a:avLst/>
            </a:prstGeom>
          </p:spPr>
        </p:pic>
        <p:sp>
          <p:nvSpPr>
            <p:cNvPr id="6" name="Shape 6331">
              <a:extLst>
                <a:ext uri="{FF2B5EF4-FFF2-40B4-BE49-F238E27FC236}">
                  <a16:creationId xmlns:a16="http://schemas.microsoft.com/office/drawing/2014/main" id="{A58981B7-01BE-44C9-9CC0-310C8F5CE4CB}"/>
                </a:ext>
              </a:extLst>
            </p:cNvPr>
            <p:cNvSpPr/>
            <p:nvPr/>
          </p:nvSpPr>
          <p:spPr>
            <a:xfrm>
              <a:off x="3653638" y="1295400"/>
              <a:ext cx="1511808" cy="368808"/>
            </a:xfrm>
            <a:custGeom>
              <a:avLst/>
              <a:gdLst/>
              <a:ahLst/>
              <a:cxnLst/>
              <a:rect l="0" t="0" r="0" b="0"/>
              <a:pathLst>
                <a:path w="1511808" h="368808">
                  <a:moveTo>
                    <a:pt x="0" y="0"/>
                  </a:moveTo>
                  <a:lnTo>
                    <a:pt x="1511808" y="0"/>
                  </a:lnTo>
                  <a:lnTo>
                    <a:pt x="1511808" y="368808"/>
                  </a:lnTo>
                  <a:lnTo>
                    <a:pt x="0" y="368808"/>
                  </a:lnTo>
                  <a:lnTo>
                    <a:pt x="0" y="0"/>
                  </a:lnTo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FFFF00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Shape 256">
              <a:extLst>
                <a:ext uri="{FF2B5EF4-FFF2-40B4-BE49-F238E27FC236}">
                  <a16:creationId xmlns:a16="http://schemas.microsoft.com/office/drawing/2014/main" id="{A7090702-2399-4EBE-9FFB-BF0FF96FFB6F}"/>
                </a:ext>
              </a:extLst>
            </p:cNvPr>
            <p:cNvSpPr/>
            <p:nvPr/>
          </p:nvSpPr>
          <p:spPr>
            <a:xfrm>
              <a:off x="3653638" y="1295400"/>
              <a:ext cx="1511808" cy="368808"/>
            </a:xfrm>
            <a:custGeom>
              <a:avLst/>
              <a:gdLst/>
              <a:ahLst/>
              <a:cxnLst/>
              <a:rect l="0" t="0" r="0" b="0"/>
              <a:pathLst>
                <a:path w="1511808" h="368808">
                  <a:moveTo>
                    <a:pt x="0" y="368808"/>
                  </a:moveTo>
                  <a:lnTo>
                    <a:pt x="1511808" y="368808"/>
                  </a:lnTo>
                  <a:lnTo>
                    <a:pt x="1511808" y="0"/>
                  </a:lnTo>
                  <a:lnTo>
                    <a:pt x="0" y="0"/>
                  </a:lnTo>
                  <a:close/>
                </a:path>
              </a:pathLst>
            </a:custGeom>
            <a:ln w="9144" cap="flat">
              <a:round/>
            </a:ln>
          </p:spPr>
          <p:style>
            <a:lnRef idx="1">
              <a:srgbClr val="000000"/>
            </a:lnRef>
            <a:fillRef idx="0">
              <a:srgbClr val="000000">
                <a:alpha val="0"/>
              </a:srgbClr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3AE27AE2-C346-40DA-9FCE-C1057C64702C}"/>
                </a:ext>
              </a:extLst>
            </p:cNvPr>
            <p:cNvSpPr/>
            <p:nvPr/>
          </p:nvSpPr>
          <p:spPr>
            <a:xfrm>
              <a:off x="3745078" y="1397832"/>
              <a:ext cx="1405872" cy="297654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GB" sz="1800">
                  <a:solidFill>
                    <a:srgbClr val="000000"/>
                  </a:solidFill>
                  <a:effectLst/>
                  <a:latin typeface="Segoe UI" panose="020B0502040204020203" pitchFamily="34" charset="0"/>
                  <a:ea typeface="Segoe UI" panose="020B0502040204020203" pitchFamily="34" charset="0"/>
                </a:rPr>
                <a:t>Objectivist</a:t>
              </a:r>
              <a:endParaRPr lang="en-GB" sz="110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endParaRPr>
            </a:p>
          </p:txBody>
        </p:sp>
        <p:sp>
          <p:nvSpPr>
            <p:cNvPr id="9" name="Shape 6332">
              <a:extLst>
                <a:ext uri="{FF2B5EF4-FFF2-40B4-BE49-F238E27FC236}">
                  <a16:creationId xmlns:a16="http://schemas.microsoft.com/office/drawing/2014/main" id="{D1303F69-0FA7-4AC5-A390-0683A8D4BE13}"/>
                </a:ext>
              </a:extLst>
            </p:cNvPr>
            <p:cNvSpPr/>
            <p:nvPr/>
          </p:nvSpPr>
          <p:spPr>
            <a:xfrm>
              <a:off x="4999330" y="3567684"/>
              <a:ext cx="1799844" cy="370332"/>
            </a:xfrm>
            <a:custGeom>
              <a:avLst/>
              <a:gdLst/>
              <a:ahLst/>
              <a:cxnLst/>
              <a:rect l="0" t="0" r="0" b="0"/>
              <a:pathLst>
                <a:path w="1799844" h="370332">
                  <a:moveTo>
                    <a:pt x="0" y="0"/>
                  </a:moveTo>
                  <a:lnTo>
                    <a:pt x="1799844" y="0"/>
                  </a:lnTo>
                  <a:lnTo>
                    <a:pt x="1799844" y="370332"/>
                  </a:lnTo>
                  <a:lnTo>
                    <a:pt x="0" y="370332"/>
                  </a:lnTo>
                  <a:lnTo>
                    <a:pt x="0" y="0"/>
                  </a:lnTo>
                </a:path>
              </a:pathLst>
            </a:custGeom>
            <a:ln w="0" cap="flat">
              <a:round/>
            </a:ln>
          </p:spPr>
          <p:style>
            <a:lnRef idx="0">
              <a:srgbClr val="000000">
                <a:alpha val="0"/>
              </a:srgbClr>
            </a:lnRef>
            <a:fillRef idx="1">
              <a:srgbClr val="FFFF00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Shape 259">
              <a:extLst>
                <a:ext uri="{FF2B5EF4-FFF2-40B4-BE49-F238E27FC236}">
                  <a16:creationId xmlns:a16="http://schemas.microsoft.com/office/drawing/2014/main" id="{BF77C030-A580-49C4-92E3-AD76C1C8EBFD}"/>
                </a:ext>
              </a:extLst>
            </p:cNvPr>
            <p:cNvSpPr/>
            <p:nvPr/>
          </p:nvSpPr>
          <p:spPr>
            <a:xfrm>
              <a:off x="4999330" y="3567684"/>
              <a:ext cx="1799844" cy="370332"/>
            </a:xfrm>
            <a:custGeom>
              <a:avLst/>
              <a:gdLst/>
              <a:ahLst/>
              <a:cxnLst/>
              <a:rect l="0" t="0" r="0" b="0"/>
              <a:pathLst>
                <a:path w="1799844" h="370332">
                  <a:moveTo>
                    <a:pt x="0" y="370332"/>
                  </a:moveTo>
                  <a:lnTo>
                    <a:pt x="1799844" y="370332"/>
                  </a:lnTo>
                  <a:lnTo>
                    <a:pt x="1799844" y="0"/>
                  </a:lnTo>
                  <a:lnTo>
                    <a:pt x="0" y="0"/>
                  </a:lnTo>
                  <a:close/>
                </a:path>
              </a:pathLst>
            </a:custGeom>
            <a:ln w="9144" cap="flat">
              <a:round/>
            </a:ln>
          </p:spPr>
          <p:style>
            <a:lnRef idx="1">
              <a:srgbClr val="000000"/>
            </a:lnRef>
            <a:fillRef idx="0">
              <a:srgbClr val="000000">
                <a:alpha val="0"/>
              </a:srgbClr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C0E1123-1D7C-49A3-A249-46F4A1428061}"/>
                </a:ext>
              </a:extLst>
            </p:cNvPr>
            <p:cNvSpPr/>
            <p:nvPr/>
          </p:nvSpPr>
          <p:spPr>
            <a:xfrm>
              <a:off x="5091405" y="3671259"/>
              <a:ext cx="989644" cy="297654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GB" sz="1800" dirty="0">
                  <a:solidFill>
                    <a:srgbClr val="000000"/>
                  </a:solidFill>
                  <a:effectLst/>
                  <a:latin typeface="Segoe UI" panose="020B0502040204020203" pitchFamily="34" charset="0"/>
                  <a:ea typeface="Segoe UI" panose="020B0502040204020203" pitchFamily="34" charset="0"/>
                </a:rPr>
                <a:t>Positivist</a:t>
              </a:r>
              <a:endParaRPr lang="en-GB" sz="11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endParaRPr>
            </a:p>
          </p:txBody>
        </p:sp>
        <p:sp>
          <p:nvSpPr>
            <p:cNvPr id="12" name="Shape 6333">
              <a:extLst>
                <a:ext uri="{FF2B5EF4-FFF2-40B4-BE49-F238E27FC236}">
                  <a16:creationId xmlns:a16="http://schemas.microsoft.com/office/drawing/2014/main" id="{71232749-5452-45CE-A86B-6D9BD9A11E4D}"/>
                </a:ext>
              </a:extLst>
            </p:cNvPr>
            <p:cNvSpPr/>
            <p:nvPr/>
          </p:nvSpPr>
          <p:spPr>
            <a:xfrm>
              <a:off x="2140306" y="3567684"/>
              <a:ext cx="1923288" cy="381000"/>
            </a:xfrm>
            <a:custGeom>
              <a:avLst/>
              <a:gdLst/>
              <a:ahLst/>
              <a:cxnLst/>
              <a:rect l="0" t="0" r="0" b="0"/>
              <a:pathLst>
                <a:path w="1923288" h="381000">
                  <a:moveTo>
                    <a:pt x="0" y="0"/>
                  </a:moveTo>
                  <a:lnTo>
                    <a:pt x="1923288" y="0"/>
                  </a:lnTo>
                  <a:lnTo>
                    <a:pt x="1923288" y="381000"/>
                  </a:lnTo>
                  <a:lnTo>
                    <a:pt x="0" y="381000"/>
                  </a:lnTo>
                  <a:lnTo>
                    <a:pt x="0" y="0"/>
                  </a:lnTo>
                </a:path>
              </a:pathLst>
            </a:custGeom>
            <a:ln w="0" cap="flat">
              <a:round/>
            </a:ln>
          </p:spPr>
          <p:style>
            <a:lnRef idx="0">
              <a:srgbClr val="000000">
                <a:alpha val="0"/>
              </a:srgbClr>
            </a:lnRef>
            <a:fillRef idx="1">
              <a:srgbClr val="FFFF00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Shape 262">
              <a:extLst>
                <a:ext uri="{FF2B5EF4-FFF2-40B4-BE49-F238E27FC236}">
                  <a16:creationId xmlns:a16="http://schemas.microsoft.com/office/drawing/2014/main" id="{1A16C713-D910-401A-B5DD-15D459EC13BF}"/>
                </a:ext>
              </a:extLst>
            </p:cNvPr>
            <p:cNvSpPr/>
            <p:nvPr/>
          </p:nvSpPr>
          <p:spPr>
            <a:xfrm>
              <a:off x="2140306" y="3567684"/>
              <a:ext cx="1923288" cy="381000"/>
            </a:xfrm>
            <a:custGeom>
              <a:avLst/>
              <a:gdLst/>
              <a:ahLst/>
              <a:cxnLst/>
              <a:rect l="0" t="0" r="0" b="0"/>
              <a:pathLst>
                <a:path w="1923288" h="381000">
                  <a:moveTo>
                    <a:pt x="0" y="381000"/>
                  </a:moveTo>
                  <a:lnTo>
                    <a:pt x="1923288" y="381000"/>
                  </a:lnTo>
                  <a:lnTo>
                    <a:pt x="1923288" y="0"/>
                  </a:lnTo>
                  <a:lnTo>
                    <a:pt x="0" y="0"/>
                  </a:lnTo>
                  <a:close/>
                </a:path>
              </a:pathLst>
            </a:custGeom>
            <a:ln w="9144" cap="flat">
              <a:round/>
            </a:ln>
          </p:spPr>
          <p:style>
            <a:lnRef idx="1">
              <a:srgbClr val="000000"/>
            </a:lnRef>
            <a:fillRef idx="0">
              <a:srgbClr val="000000">
                <a:alpha val="0"/>
              </a:srgbClr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6F0C4D14-2CCB-4A47-AF32-2CC2A826B9C4}"/>
                </a:ext>
              </a:extLst>
            </p:cNvPr>
            <p:cNvSpPr/>
            <p:nvPr/>
          </p:nvSpPr>
          <p:spPr>
            <a:xfrm>
              <a:off x="2232635" y="3671259"/>
              <a:ext cx="1590119" cy="297654"/>
            </a:xfrm>
            <a:prstGeom prst="rect">
              <a:avLst/>
            </a:prstGeom>
            <a:ln>
              <a:noFill/>
            </a:ln>
          </p:spPr>
          <p:txBody>
            <a:bodyPr vert="horz" lIns="0" tIns="0" rIns="0" bIns="0" rtlCol="0"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r>
                <a:rPr lang="en-GB" sz="1800">
                  <a:solidFill>
                    <a:srgbClr val="000000"/>
                  </a:solidFill>
                  <a:effectLst/>
                  <a:latin typeface="Segoe UI" panose="020B0502040204020203" pitchFamily="34" charset="0"/>
                  <a:ea typeface="Segoe UI" panose="020B0502040204020203" pitchFamily="34" charset="0"/>
                </a:rPr>
                <a:t>quantitative</a:t>
              </a:r>
              <a:endParaRPr lang="en-GB" sz="110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9394507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46533-EDD0-4F9C-B8B2-0AACA8C65D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kern="0" dirty="0">
                <a:solidFill>
                  <a:srgbClr val="1F497D"/>
                </a:solidFill>
                <a:latin typeface="Segoe UI" panose="020B0502040204020203" pitchFamily="34" charset="0"/>
              </a:rPr>
              <a:t>Ontology influences Epistemology, and both influence methodology</a:t>
            </a:r>
            <a:b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</a:br>
            <a:endParaRPr lang="en-GB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333747A-BC86-412D-AC5F-205CDE090166}"/>
              </a:ext>
            </a:extLst>
          </p:cNvPr>
          <p:cNvGrpSpPr/>
          <p:nvPr/>
        </p:nvGrpSpPr>
        <p:grpSpPr>
          <a:xfrm>
            <a:off x="3850005" y="2317115"/>
            <a:ext cx="188595" cy="523875"/>
            <a:chOff x="0" y="0"/>
            <a:chExt cx="188976" cy="524256"/>
          </a:xfrm>
        </p:grpSpPr>
        <p:sp>
          <p:nvSpPr>
            <p:cNvPr id="16" name="Shape 329">
              <a:extLst>
                <a:ext uri="{FF2B5EF4-FFF2-40B4-BE49-F238E27FC236}">
                  <a16:creationId xmlns:a16="http://schemas.microsoft.com/office/drawing/2014/main" id="{4B0E7123-53A1-4CA4-BD1A-B4A8AAEF66E1}"/>
                </a:ext>
              </a:extLst>
            </p:cNvPr>
            <p:cNvSpPr/>
            <p:nvPr/>
          </p:nvSpPr>
          <p:spPr>
            <a:xfrm>
              <a:off x="0" y="0"/>
              <a:ext cx="188976" cy="524256"/>
            </a:xfrm>
            <a:custGeom>
              <a:avLst/>
              <a:gdLst/>
              <a:ahLst/>
              <a:cxnLst/>
              <a:rect l="0" t="0" r="0" b="0"/>
              <a:pathLst>
                <a:path w="188976" h="524256">
                  <a:moveTo>
                    <a:pt x="47244" y="0"/>
                  </a:moveTo>
                  <a:lnTo>
                    <a:pt x="141732" y="0"/>
                  </a:lnTo>
                  <a:lnTo>
                    <a:pt x="141732" y="429768"/>
                  </a:lnTo>
                  <a:lnTo>
                    <a:pt x="188976" y="429768"/>
                  </a:lnTo>
                  <a:lnTo>
                    <a:pt x="94488" y="524256"/>
                  </a:lnTo>
                  <a:lnTo>
                    <a:pt x="0" y="429768"/>
                  </a:lnTo>
                  <a:lnTo>
                    <a:pt x="47244" y="429768"/>
                  </a:lnTo>
                  <a:lnTo>
                    <a:pt x="47244" y="0"/>
                  </a:lnTo>
                  <a:close/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00B0F0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Shape 330">
              <a:extLst>
                <a:ext uri="{FF2B5EF4-FFF2-40B4-BE49-F238E27FC236}">
                  <a16:creationId xmlns:a16="http://schemas.microsoft.com/office/drawing/2014/main" id="{E9F4C7A1-220F-407A-AE64-38CBB512E13B}"/>
                </a:ext>
              </a:extLst>
            </p:cNvPr>
            <p:cNvSpPr/>
            <p:nvPr/>
          </p:nvSpPr>
          <p:spPr>
            <a:xfrm>
              <a:off x="0" y="0"/>
              <a:ext cx="188976" cy="524256"/>
            </a:xfrm>
            <a:custGeom>
              <a:avLst/>
              <a:gdLst/>
              <a:ahLst/>
              <a:cxnLst/>
              <a:rect l="0" t="0" r="0" b="0"/>
              <a:pathLst>
                <a:path w="188976" h="524256">
                  <a:moveTo>
                    <a:pt x="0" y="429768"/>
                  </a:moveTo>
                  <a:lnTo>
                    <a:pt x="47244" y="429768"/>
                  </a:lnTo>
                  <a:lnTo>
                    <a:pt x="47244" y="0"/>
                  </a:lnTo>
                  <a:lnTo>
                    <a:pt x="141732" y="0"/>
                  </a:lnTo>
                  <a:lnTo>
                    <a:pt x="141732" y="429768"/>
                  </a:lnTo>
                  <a:lnTo>
                    <a:pt x="188976" y="429768"/>
                  </a:lnTo>
                  <a:lnTo>
                    <a:pt x="94488" y="524256"/>
                  </a:lnTo>
                  <a:close/>
                </a:path>
              </a:pathLst>
            </a:custGeom>
            <a:ln w="25908" cap="flat">
              <a:miter lim="127000"/>
            </a:ln>
          </p:spPr>
          <p:style>
            <a:lnRef idx="1">
              <a:srgbClr val="0080B0"/>
            </a:lnRef>
            <a:fillRef idx="0">
              <a:srgbClr val="000000">
                <a:alpha val="0"/>
              </a:srgbClr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8DCBA953-81A2-424B-A442-431157B7DB3B}"/>
              </a:ext>
            </a:extLst>
          </p:cNvPr>
          <p:cNvGrpSpPr/>
          <p:nvPr/>
        </p:nvGrpSpPr>
        <p:grpSpPr>
          <a:xfrm>
            <a:off x="3837940" y="3345815"/>
            <a:ext cx="188595" cy="523875"/>
            <a:chOff x="0" y="0"/>
            <a:chExt cx="188976" cy="524256"/>
          </a:xfrm>
        </p:grpSpPr>
        <p:sp>
          <p:nvSpPr>
            <p:cNvPr id="19" name="Shape 331">
              <a:extLst>
                <a:ext uri="{FF2B5EF4-FFF2-40B4-BE49-F238E27FC236}">
                  <a16:creationId xmlns:a16="http://schemas.microsoft.com/office/drawing/2014/main" id="{70AFDD95-B7B0-43D9-BCAB-9FE9A2FCE2FA}"/>
                </a:ext>
              </a:extLst>
            </p:cNvPr>
            <p:cNvSpPr/>
            <p:nvPr/>
          </p:nvSpPr>
          <p:spPr>
            <a:xfrm>
              <a:off x="0" y="0"/>
              <a:ext cx="188976" cy="524256"/>
            </a:xfrm>
            <a:custGeom>
              <a:avLst/>
              <a:gdLst/>
              <a:ahLst/>
              <a:cxnLst/>
              <a:rect l="0" t="0" r="0" b="0"/>
              <a:pathLst>
                <a:path w="188976" h="524256">
                  <a:moveTo>
                    <a:pt x="47244" y="0"/>
                  </a:moveTo>
                  <a:lnTo>
                    <a:pt x="141732" y="0"/>
                  </a:lnTo>
                  <a:lnTo>
                    <a:pt x="141732" y="429768"/>
                  </a:lnTo>
                  <a:lnTo>
                    <a:pt x="188976" y="429768"/>
                  </a:lnTo>
                  <a:lnTo>
                    <a:pt x="94488" y="524256"/>
                  </a:lnTo>
                  <a:lnTo>
                    <a:pt x="0" y="429768"/>
                  </a:lnTo>
                  <a:lnTo>
                    <a:pt x="47244" y="429768"/>
                  </a:lnTo>
                  <a:lnTo>
                    <a:pt x="47244" y="0"/>
                  </a:lnTo>
                  <a:close/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00B0F0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Shape 332">
              <a:extLst>
                <a:ext uri="{FF2B5EF4-FFF2-40B4-BE49-F238E27FC236}">
                  <a16:creationId xmlns:a16="http://schemas.microsoft.com/office/drawing/2014/main" id="{8C4ACF17-A881-49D0-B989-1F0F9F8535AD}"/>
                </a:ext>
              </a:extLst>
            </p:cNvPr>
            <p:cNvSpPr/>
            <p:nvPr/>
          </p:nvSpPr>
          <p:spPr>
            <a:xfrm>
              <a:off x="0" y="0"/>
              <a:ext cx="188976" cy="524256"/>
            </a:xfrm>
            <a:custGeom>
              <a:avLst/>
              <a:gdLst/>
              <a:ahLst/>
              <a:cxnLst/>
              <a:rect l="0" t="0" r="0" b="0"/>
              <a:pathLst>
                <a:path w="188976" h="524256">
                  <a:moveTo>
                    <a:pt x="0" y="429768"/>
                  </a:moveTo>
                  <a:lnTo>
                    <a:pt x="47244" y="429768"/>
                  </a:lnTo>
                  <a:lnTo>
                    <a:pt x="47244" y="0"/>
                  </a:lnTo>
                  <a:lnTo>
                    <a:pt x="141732" y="0"/>
                  </a:lnTo>
                  <a:lnTo>
                    <a:pt x="141732" y="429768"/>
                  </a:lnTo>
                  <a:lnTo>
                    <a:pt x="188976" y="429768"/>
                  </a:lnTo>
                  <a:lnTo>
                    <a:pt x="94488" y="524256"/>
                  </a:lnTo>
                  <a:close/>
                </a:path>
              </a:pathLst>
            </a:custGeom>
            <a:ln w="25908" cap="flat">
              <a:miter lim="127000"/>
            </a:ln>
          </p:spPr>
          <p:style>
            <a:lnRef idx="1">
              <a:srgbClr val="0080B0"/>
            </a:lnRef>
            <a:fillRef idx="0">
              <a:srgbClr val="000000">
                <a:alpha val="0"/>
              </a:srgbClr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B9667A6B-1836-43F7-8D28-43CFEB25DB09}"/>
              </a:ext>
            </a:extLst>
          </p:cNvPr>
          <p:cNvGrpSpPr/>
          <p:nvPr/>
        </p:nvGrpSpPr>
        <p:grpSpPr>
          <a:xfrm>
            <a:off x="3851910" y="4316730"/>
            <a:ext cx="187325" cy="523875"/>
            <a:chOff x="0" y="0"/>
            <a:chExt cx="187452" cy="524256"/>
          </a:xfrm>
        </p:grpSpPr>
        <p:sp>
          <p:nvSpPr>
            <p:cNvPr id="22" name="Shape 333">
              <a:extLst>
                <a:ext uri="{FF2B5EF4-FFF2-40B4-BE49-F238E27FC236}">
                  <a16:creationId xmlns:a16="http://schemas.microsoft.com/office/drawing/2014/main" id="{C3488C5F-6F44-4035-9CC2-5E3DAF6ED58F}"/>
                </a:ext>
              </a:extLst>
            </p:cNvPr>
            <p:cNvSpPr/>
            <p:nvPr/>
          </p:nvSpPr>
          <p:spPr>
            <a:xfrm>
              <a:off x="0" y="0"/>
              <a:ext cx="187452" cy="524256"/>
            </a:xfrm>
            <a:custGeom>
              <a:avLst/>
              <a:gdLst/>
              <a:ahLst/>
              <a:cxnLst/>
              <a:rect l="0" t="0" r="0" b="0"/>
              <a:pathLst>
                <a:path w="187452" h="524256">
                  <a:moveTo>
                    <a:pt x="46863" y="0"/>
                  </a:moveTo>
                  <a:lnTo>
                    <a:pt x="140589" y="0"/>
                  </a:lnTo>
                  <a:lnTo>
                    <a:pt x="140589" y="430530"/>
                  </a:lnTo>
                  <a:lnTo>
                    <a:pt x="187452" y="430530"/>
                  </a:lnTo>
                  <a:lnTo>
                    <a:pt x="93726" y="524256"/>
                  </a:lnTo>
                  <a:lnTo>
                    <a:pt x="0" y="430530"/>
                  </a:lnTo>
                  <a:lnTo>
                    <a:pt x="46863" y="430530"/>
                  </a:lnTo>
                  <a:lnTo>
                    <a:pt x="46863" y="0"/>
                  </a:lnTo>
                  <a:close/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00B0F0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Shape 334">
              <a:extLst>
                <a:ext uri="{FF2B5EF4-FFF2-40B4-BE49-F238E27FC236}">
                  <a16:creationId xmlns:a16="http://schemas.microsoft.com/office/drawing/2014/main" id="{43E5655E-3CF8-453E-B682-D086C1BB5FF7}"/>
                </a:ext>
              </a:extLst>
            </p:cNvPr>
            <p:cNvSpPr/>
            <p:nvPr/>
          </p:nvSpPr>
          <p:spPr>
            <a:xfrm>
              <a:off x="0" y="0"/>
              <a:ext cx="187452" cy="524256"/>
            </a:xfrm>
            <a:custGeom>
              <a:avLst/>
              <a:gdLst/>
              <a:ahLst/>
              <a:cxnLst/>
              <a:rect l="0" t="0" r="0" b="0"/>
              <a:pathLst>
                <a:path w="187452" h="524256">
                  <a:moveTo>
                    <a:pt x="0" y="430530"/>
                  </a:moveTo>
                  <a:lnTo>
                    <a:pt x="46863" y="430530"/>
                  </a:lnTo>
                  <a:lnTo>
                    <a:pt x="46863" y="0"/>
                  </a:lnTo>
                  <a:lnTo>
                    <a:pt x="140589" y="0"/>
                  </a:lnTo>
                  <a:lnTo>
                    <a:pt x="140589" y="430530"/>
                  </a:lnTo>
                  <a:lnTo>
                    <a:pt x="187452" y="430530"/>
                  </a:lnTo>
                  <a:lnTo>
                    <a:pt x="93726" y="524256"/>
                  </a:lnTo>
                  <a:close/>
                </a:path>
              </a:pathLst>
            </a:custGeom>
            <a:ln w="25908" cap="flat">
              <a:miter lim="127000"/>
            </a:ln>
          </p:spPr>
          <p:style>
            <a:lnRef idx="1">
              <a:srgbClr val="0080B0"/>
            </a:lnRef>
            <a:fillRef idx="0">
              <a:srgbClr val="000000">
                <a:alpha val="0"/>
              </a:srgbClr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4" name="Rectangle 21">
            <a:extLst>
              <a:ext uri="{FF2B5EF4-FFF2-40B4-BE49-F238E27FC236}">
                <a16:creationId xmlns:a16="http://schemas.microsoft.com/office/drawing/2014/main" id="{FDFEC563-88FB-48E6-9365-654AC6C446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92220" y="313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8BC53D3-0CAD-4106-A3D1-B4324EDDBDEE}"/>
              </a:ext>
            </a:extLst>
          </p:cNvPr>
          <p:cNvSpPr txBox="1"/>
          <p:nvPr/>
        </p:nvSpPr>
        <p:spPr>
          <a:xfrm>
            <a:off x="4858870" y="1964253"/>
            <a:ext cx="2178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Ontology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65617DDB-E062-497E-9BAC-945C96C08D0F}"/>
              </a:ext>
            </a:extLst>
          </p:cNvPr>
          <p:cNvSpPr txBox="1"/>
          <p:nvPr/>
        </p:nvSpPr>
        <p:spPr>
          <a:xfrm>
            <a:off x="4858870" y="2865225"/>
            <a:ext cx="2178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Epistemology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EDDD5CD-206C-413B-81A2-7068386C2EA6}"/>
              </a:ext>
            </a:extLst>
          </p:cNvPr>
          <p:cNvSpPr txBox="1"/>
          <p:nvPr/>
        </p:nvSpPr>
        <p:spPr>
          <a:xfrm>
            <a:off x="4914900" y="3872451"/>
            <a:ext cx="2178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Segoe UI" panose="020B0502040204020203" pitchFamily="34" charset="0"/>
                <a:ea typeface="Segoe UI" panose="020B0502040204020203" pitchFamily="34" charset="0"/>
              </a:rPr>
              <a:t>M</a:t>
            </a:r>
            <a:r>
              <a:rPr lang="en-GB" sz="1800" dirty="0">
                <a:solidFill>
                  <a:srgbClr val="000000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ethodology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734EA7D8-B265-475E-BCF6-5E482D4521E4}"/>
              </a:ext>
            </a:extLst>
          </p:cNvPr>
          <p:cNvSpPr txBox="1"/>
          <p:nvPr/>
        </p:nvSpPr>
        <p:spPr>
          <a:xfrm>
            <a:off x="4914900" y="4906755"/>
            <a:ext cx="2178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000000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Methods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89796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46533-EDD0-4F9C-B8B2-0AACA8C65D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689" y="365125"/>
            <a:ext cx="7886700" cy="1325563"/>
          </a:xfrm>
        </p:spPr>
        <p:txBody>
          <a:bodyPr/>
          <a:lstStyle/>
          <a:p>
            <a:r>
              <a:rPr lang="en-GB" sz="3600" b="1" kern="0" dirty="0">
                <a:solidFill>
                  <a:srgbClr val="1F497D"/>
                </a:solidFill>
                <a:latin typeface="Segoe UI" panose="020B0502040204020203" pitchFamily="34" charset="0"/>
              </a:rPr>
              <a:t>Range of Paradigms in Quantitative Study</a:t>
            </a:r>
            <a:br>
              <a:rPr lang="en-GB" sz="1800" b="1" kern="0" dirty="0">
                <a:solidFill>
                  <a:srgbClr val="1F497D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</a:br>
            <a:endParaRPr lang="en-GB" dirty="0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BF9B5992-4EAA-4B95-9388-4D0F6D061E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4097" name="Picture 356">
            <a:extLst>
              <a:ext uri="{FF2B5EF4-FFF2-40B4-BE49-F238E27FC236}">
                <a16:creationId xmlns:a16="http://schemas.microsoft.com/office/drawing/2014/main" id="{86713E2F-55B9-416A-9AD9-F07E5A0FBE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8894" y="3282016"/>
            <a:ext cx="1489075" cy="2017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212829B5-011D-4CA4-82B6-61062E56CD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84219" y="1898842"/>
            <a:ext cx="6436191" cy="2246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2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Segoe UI" panose="020B0502040204020203" pitchFamily="34" charset="0"/>
              </a:rPr>
              <a:t>Positivist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2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Segoe UI" panose="020B0502040204020203" pitchFamily="34" charset="0"/>
              </a:rPr>
              <a:t>Postpositivist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lang="en-GB" altLang="en-US" sz="2800" dirty="0">
                <a:solidFill>
                  <a:srgbClr val="000000"/>
                </a:solidFill>
                <a:ea typeface="Segoe UI" panose="020B0502040204020203" pitchFamily="34" charset="0"/>
              </a:rPr>
              <a:t>R</a:t>
            </a:r>
            <a:r>
              <a:rPr kumimoji="0" lang="en-GB" altLang="en-US" sz="2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Segoe UI" panose="020B0502040204020203" pitchFamily="34" charset="0"/>
              </a:rPr>
              <a:t>ealist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2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Segoe UI" panose="020B0502040204020203" pitchFamily="34" charset="0"/>
              </a:rPr>
              <a:t>Pragmatic</a:t>
            </a:r>
          </a:p>
          <a:p>
            <a:pPr marL="457200" marR="0" lvl="0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en-US" sz="2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Segoe UI" panose="020B0502040204020203" pitchFamily="34" charset="0"/>
              </a:rPr>
              <a:t>Other?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72989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46533-EDD0-4F9C-B8B2-0AACA8C65D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kern="0" dirty="0">
                <a:solidFill>
                  <a:srgbClr val="1F497D"/>
                </a:solidFill>
                <a:latin typeface="Segoe UI" panose="020B0502040204020203" pitchFamily="34" charset="0"/>
              </a:rPr>
              <a:t>Positivism and Post-positivism: typical features</a:t>
            </a:r>
            <a:br>
              <a:rPr lang="en-GB" sz="1800" b="1" kern="0" dirty="0">
                <a:solidFill>
                  <a:srgbClr val="1F497D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</a:br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87398988-9DE3-4D09-B590-C3853F5DE79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5645556"/>
              </p:ext>
            </p:extLst>
          </p:nvPr>
        </p:nvGraphicFramePr>
        <p:xfrm>
          <a:off x="628650" y="1416050"/>
          <a:ext cx="7886700" cy="44447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43350">
                  <a:extLst>
                    <a:ext uri="{9D8B030D-6E8A-4147-A177-3AD203B41FA5}">
                      <a16:colId xmlns:a16="http://schemas.microsoft.com/office/drawing/2014/main" val="642309435"/>
                    </a:ext>
                  </a:extLst>
                </a:gridCol>
                <a:gridCol w="3943350">
                  <a:extLst>
                    <a:ext uri="{9D8B030D-6E8A-4147-A177-3AD203B41FA5}">
                      <a16:colId xmlns:a16="http://schemas.microsoft.com/office/drawing/2014/main" val="3097676975"/>
                    </a:ext>
                  </a:extLst>
                </a:gridCol>
              </a:tblGrid>
              <a:tr h="939501">
                <a:tc>
                  <a:txBody>
                    <a:bodyPr/>
                    <a:lstStyle/>
                    <a:p>
                      <a:r>
                        <a:rPr lang="en-GB" sz="2800" b="1" kern="0" dirty="0">
                          <a:solidFill>
                            <a:schemeClr val="bg1"/>
                          </a:solidFill>
                          <a:effectLst/>
                          <a:latin typeface="Segoe UI" panose="020B0502040204020203" pitchFamily="34" charset="0"/>
                          <a:ea typeface="Segoe UI" panose="020B0502040204020203" pitchFamily="34" charset="0"/>
                        </a:rPr>
                        <a:t>Positivism</a:t>
                      </a:r>
                      <a:endParaRPr lang="en-GB" sz="28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b="1" kern="0" dirty="0">
                          <a:solidFill>
                            <a:schemeClr val="bg1"/>
                          </a:solidFill>
                          <a:effectLst/>
                          <a:latin typeface="Segoe UI" panose="020B0502040204020203" pitchFamily="34" charset="0"/>
                          <a:ea typeface="Segoe UI" panose="020B0502040204020203" pitchFamily="34" charset="0"/>
                        </a:rPr>
                        <a:t>Post-positivism</a:t>
                      </a:r>
                      <a:endParaRPr lang="en-GB" sz="28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84015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lvl="0" indent="-285750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280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Determinism</a:t>
                      </a:r>
                    </a:p>
                    <a:p>
                      <a:pPr marL="285750" lvl="0" indent="-28575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280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Reductionism</a:t>
                      </a:r>
                    </a:p>
                    <a:p>
                      <a:pPr marL="285750" lvl="0" indent="-28575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280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Empirical observation and measurement</a:t>
                      </a:r>
                    </a:p>
                    <a:p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 rtl="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280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Acknowledgement that the positivist approach does not give all information</a:t>
                      </a:r>
                    </a:p>
                    <a:p>
                      <a:pPr marL="285750" lvl="0" indent="-28575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280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Incorporation of further elements </a:t>
                      </a:r>
                      <a:r>
                        <a:rPr lang="en-GB" sz="2800" u="none" strike="noStrike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eg.</a:t>
                      </a:r>
                      <a:r>
                        <a:rPr lang="en-GB" sz="280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Some qualitative</a:t>
                      </a:r>
                    </a:p>
                    <a:p>
                      <a:endParaRPr lang="en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18202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863111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B41B47-0774-4827-868C-0AA0DCFEEC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296795"/>
            <a:ext cx="7886700" cy="1325563"/>
          </a:xfrm>
        </p:spPr>
        <p:txBody>
          <a:bodyPr/>
          <a:lstStyle/>
          <a:p>
            <a:pPr algn="ctr"/>
            <a:r>
              <a:rPr lang="en-GB" sz="3600" b="1" kern="0" dirty="0">
                <a:solidFill>
                  <a:srgbClr val="1F497D"/>
                </a:solidFill>
                <a:latin typeface="Segoe UI" panose="020B0502040204020203" pitchFamily="34" charset="0"/>
              </a:rPr>
              <a:t>Further Features of Quantitative Research </a:t>
            </a:r>
          </a:p>
        </p:txBody>
      </p:sp>
    </p:spTree>
    <p:extLst>
      <p:ext uri="{BB962C8B-B14F-4D97-AF65-F5344CB8AC3E}">
        <p14:creationId xmlns:p14="http://schemas.microsoft.com/office/powerpoint/2010/main" val="21671237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33901-E7D4-48CF-9A9A-E6ABA93384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Quantitative </a:t>
            </a:r>
            <a:r>
              <a:rPr lang="en-GB" dirty="0"/>
              <a:t>Research usually involves: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95370ED-036C-40F3-A641-A8F829880B48}"/>
              </a:ext>
            </a:extLst>
          </p:cNvPr>
          <p:cNvSpPr txBox="1"/>
          <p:nvPr/>
        </p:nvSpPr>
        <p:spPr>
          <a:xfrm>
            <a:off x="877678" y="2029109"/>
            <a:ext cx="5927834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000" dirty="0"/>
              <a:t>Quantitative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000" dirty="0"/>
              <a:t>Empirical observations / measurement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000" dirty="0"/>
              <a:t>Causality / determinism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000" dirty="0"/>
              <a:t>Reductionism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000" dirty="0"/>
              <a:t>Generalisability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000" dirty="0"/>
              <a:t>Repeatability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5472F9-152E-489C-B6C0-8D142502B1FA}"/>
              </a:ext>
            </a:extLst>
          </p:cNvPr>
          <p:cNvGrpSpPr/>
          <p:nvPr/>
        </p:nvGrpSpPr>
        <p:grpSpPr>
          <a:xfrm>
            <a:off x="6241499" y="2803318"/>
            <a:ext cx="2024823" cy="1703192"/>
            <a:chOff x="0" y="0"/>
            <a:chExt cx="2564826" cy="2322567"/>
          </a:xfrm>
        </p:grpSpPr>
        <p:sp>
          <p:nvSpPr>
            <p:cNvPr id="5" name="Shape 410">
              <a:extLst>
                <a:ext uri="{FF2B5EF4-FFF2-40B4-BE49-F238E27FC236}">
                  <a16:creationId xmlns:a16="http://schemas.microsoft.com/office/drawing/2014/main" id="{A86126AB-5200-4420-9C59-A5B02C629C5E}"/>
                </a:ext>
              </a:extLst>
            </p:cNvPr>
            <p:cNvSpPr/>
            <p:nvPr/>
          </p:nvSpPr>
          <p:spPr>
            <a:xfrm>
              <a:off x="0" y="0"/>
              <a:ext cx="2564826" cy="2322567"/>
            </a:xfrm>
            <a:custGeom>
              <a:avLst/>
              <a:gdLst/>
              <a:ahLst/>
              <a:cxnLst/>
              <a:rect l="0" t="0" r="0" b="0"/>
              <a:pathLst>
                <a:path w="2564826" h="2322567">
                  <a:moveTo>
                    <a:pt x="0" y="0"/>
                  </a:moveTo>
                  <a:lnTo>
                    <a:pt x="2564825" y="0"/>
                  </a:lnTo>
                  <a:lnTo>
                    <a:pt x="2564826" y="2322567"/>
                  </a:lnTo>
                  <a:lnTo>
                    <a:pt x="1" y="2322567"/>
                  </a:lnTo>
                  <a:lnTo>
                    <a:pt x="0" y="0"/>
                  </a:lnTo>
                  <a:close/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B7C6AD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6" name="Shape 411">
              <a:extLst>
                <a:ext uri="{FF2B5EF4-FFF2-40B4-BE49-F238E27FC236}">
                  <a16:creationId xmlns:a16="http://schemas.microsoft.com/office/drawing/2014/main" id="{A37FD0ED-14A0-4A5B-B513-1CAE73E4BC31}"/>
                </a:ext>
              </a:extLst>
            </p:cNvPr>
            <p:cNvSpPr/>
            <p:nvPr/>
          </p:nvSpPr>
          <p:spPr>
            <a:xfrm>
              <a:off x="79824" y="66"/>
              <a:ext cx="2390975" cy="1153530"/>
            </a:xfrm>
            <a:custGeom>
              <a:avLst/>
              <a:gdLst/>
              <a:ahLst/>
              <a:cxnLst/>
              <a:rect l="0" t="0" r="0" b="0"/>
              <a:pathLst>
                <a:path w="2390975" h="1153530">
                  <a:moveTo>
                    <a:pt x="0" y="0"/>
                  </a:moveTo>
                  <a:lnTo>
                    <a:pt x="2390975" y="0"/>
                  </a:lnTo>
                  <a:lnTo>
                    <a:pt x="1541523" y="1150957"/>
                  </a:lnTo>
                  <a:lnTo>
                    <a:pt x="574849" y="1153530"/>
                  </a:lnTo>
                  <a:lnTo>
                    <a:pt x="0" y="0"/>
                  </a:lnTo>
                  <a:close/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FFD193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Shape 412">
              <a:extLst>
                <a:ext uri="{FF2B5EF4-FFF2-40B4-BE49-F238E27FC236}">
                  <a16:creationId xmlns:a16="http://schemas.microsoft.com/office/drawing/2014/main" id="{A19E79EF-7BB9-413E-94ED-6F8F81568B07}"/>
                </a:ext>
              </a:extLst>
            </p:cNvPr>
            <p:cNvSpPr/>
            <p:nvPr/>
          </p:nvSpPr>
          <p:spPr>
            <a:xfrm>
              <a:off x="1581397" y="394724"/>
              <a:ext cx="603230" cy="784509"/>
            </a:xfrm>
            <a:custGeom>
              <a:avLst/>
              <a:gdLst/>
              <a:ahLst/>
              <a:cxnLst/>
              <a:rect l="0" t="0" r="0" b="0"/>
              <a:pathLst>
                <a:path w="603230" h="784509">
                  <a:moveTo>
                    <a:pt x="586428" y="0"/>
                  </a:moveTo>
                  <a:lnTo>
                    <a:pt x="598046" y="68069"/>
                  </a:lnTo>
                  <a:lnTo>
                    <a:pt x="603230" y="138461"/>
                  </a:lnTo>
                  <a:lnTo>
                    <a:pt x="599298" y="210264"/>
                  </a:lnTo>
                  <a:lnTo>
                    <a:pt x="589109" y="282049"/>
                  </a:lnTo>
                  <a:lnTo>
                    <a:pt x="571056" y="353834"/>
                  </a:lnTo>
                  <a:lnTo>
                    <a:pt x="547819" y="423046"/>
                  </a:lnTo>
                  <a:lnTo>
                    <a:pt x="516896" y="488418"/>
                  </a:lnTo>
                  <a:lnTo>
                    <a:pt x="480789" y="551216"/>
                  </a:lnTo>
                  <a:lnTo>
                    <a:pt x="438248" y="608905"/>
                  </a:lnTo>
                  <a:lnTo>
                    <a:pt x="389272" y="658894"/>
                  </a:lnTo>
                  <a:lnTo>
                    <a:pt x="336363" y="702469"/>
                  </a:lnTo>
                  <a:lnTo>
                    <a:pt x="278450" y="738362"/>
                  </a:lnTo>
                  <a:lnTo>
                    <a:pt x="215174" y="763999"/>
                  </a:lnTo>
                  <a:lnTo>
                    <a:pt x="146929" y="779382"/>
                  </a:lnTo>
                  <a:lnTo>
                    <a:pt x="76038" y="784509"/>
                  </a:lnTo>
                  <a:lnTo>
                    <a:pt x="0" y="775540"/>
                  </a:lnTo>
                  <a:lnTo>
                    <a:pt x="586428" y="0"/>
                  </a:lnTo>
                  <a:close/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91608E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Shape 413">
              <a:extLst>
                <a:ext uri="{FF2B5EF4-FFF2-40B4-BE49-F238E27FC236}">
                  <a16:creationId xmlns:a16="http://schemas.microsoft.com/office/drawing/2014/main" id="{B8A9843A-E7A0-4877-967B-B225985F8741}"/>
                </a:ext>
              </a:extLst>
            </p:cNvPr>
            <p:cNvSpPr/>
            <p:nvPr/>
          </p:nvSpPr>
          <p:spPr>
            <a:xfrm>
              <a:off x="469064" y="1135640"/>
              <a:ext cx="1203833" cy="1186927"/>
            </a:xfrm>
            <a:custGeom>
              <a:avLst/>
              <a:gdLst/>
              <a:ahLst/>
              <a:cxnLst/>
              <a:rect l="0" t="0" r="0" b="0"/>
              <a:pathLst>
                <a:path w="1203833" h="1186927">
                  <a:moveTo>
                    <a:pt x="168861" y="0"/>
                  </a:moveTo>
                  <a:lnTo>
                    <a:pt x="1160022" y="0"/>
                  </a:lnTo>
                  <a:lnTo>
                    <a:pt x="1166457" y="14114"/>
                  </a:lnTo>
                  <a:lnTo>
                    <a:pt x="1171622" y="26924"/>
                  </a:lnTo>
                  <a:lnTo>
                    <a:pt x="1176771" y="41020"/>
                  </a:lnTo>
                  <a:lnTo>
                    <a:pt x="1181936" y="53848"/>
                  </a:lnTo>
                  <a:lnTo>
                    <a:pt x="1193537" y="97423"/>
                  </a:lnTo>
                  <a:lnTo>
                    <a:pt x="1199972" y="142284"/>
                  </a:lnTo>
                  <a:lnTo>
                    <a:pt x="1203833" y="185859"/>
                  </a:lnTo>
                  <a:lnTo>
                    <a:pt x="1203833" y="229452"/>
                  </a:lnTo>
                  <a:lnTo>
                    <a:pt x="1201259" y="273027"/>
                  </a:lnTo>
                  <a:lnTo>
                    <a:pt x="1194824" y="315315"/>
                  </a:lnTo>
                  <a:lnTo>
                    <a:pt x="1185797" y="357622"/>
                  </a:lnTo>
                  <a:lnTo>
                    <a:pt x="1175484" y="397355"/>
                  </a:lnTo>
                  <a:lnTo>
                    <a:pt x="1161310" y="437089"/>
                  </a:lnTo>
                  <a:lnTo>
                    <a:pt x="1145848" y="472982"/>
                  </a:lnTo>
                  <a:lnTo>
                    <a:pt x="1127795" y="508875"/>
                  </a:lnTo>
                  <a:lnTo>
                    <a:pt x="1108454" y="540908"/>
                  </a:lnTo>
                  <a:lnTo>
                    <a:pt x="1089132" y="570387"/>
                  </a:lnTo>
                  <a:lnTo>
                    <a:pt x="1067218" y="597311"/>
                  </a:lnTo>
                  <a:lnTo>
                    <a:pt x="1044017" y="620393"/>
                  </a:lnTo>
                  <a:lnTo>
                    <a:pt x="1020815" y="640886"/>
                  </a:lnTo>
                  <a:lnTo>
                    <a:pt x="1000188" y="690874"/>
                  </a:lnTo>
                  <a:lnTo>
                    <a:pt x="984727" y="739595"/>
                  </a:lnTo>
                  <a:lnTo>
                    <a:pt x="971839" y="787011"/>
                  </a:lnTo>
                  <a:lnTo>
                    <a:pt x="964099" y="835713"/>
                  </a:lnTo>
                  <a:lnTo>
                    <a:pt x="957665" y="884433"/>
                  </a:lnTo>
                  <a:lnTo>
                    <a:pt x="955091" y="934422"/>
                  </a:lnTo>
                  <a:lnTo>
                    <a:pt x="955091" y="986966"/>
                  </a:lnTo>
                  <a:lnTo>
                    <a:pt x="956378" y="1042087"/>
                  </a:lnTo>
                  <a:lnTo>
                    <a:pt x="967979" y="1063877"/>
                  </a:lnTo>
                  <a:lnTo>
                    <a:pt x="979579" y="1084385"/>
                  </a:lnTo>
                  <a:lnTo>
                    <a:pt x="991180" y="1103612"/>
                  </a:lnTo>
                  <a:lnTo>
                    <a:pt x="1002780" y="1121557"/>
                  </a:lnTo>
                  <a:lnTo>
                    <a:pt x="1015667" y="1139501"/>
                  </a:lnTo>
                  <a:lnTo>
                    <a:pt x="1029843" y="1156165"/>
                  </a:lnTo>
                  <a:lnTo>
                    <a:pt x="1044017" y="1172827"/>
                  </a:lnTo>
                  <a:lnTo>
                    <a:pt x="1059478" y="1186927"/>
                  </a:lnTo>
                  <a:lnTo>
                    <a:pt x="297737" y="1186927"/>
                  </a:lnTo>
                  <a:lnTo>
                    <a:pt x="305476" y="1174109"/>
                  </a:lnTo>
                  <a:lnTo>
                    <a:pt x="313216" y="1161291"/>
                  </a:lnTo>
                  <a:lnTo>
                    <a:pt x="322242" y="1148474"/>
                  </a:lnTo>
                  <a:lnTo>
                    <a:pt x="332539" y="1135657"/>
                  </a:lnTo>
                  <a:lnTo>
                    <a:pt x="342852" y="1122838"/>
                  </a:lnTo>
                  <a:lnTo>
                    <a:pt x="354453" y="1108738"/>
                  </a:lnTo>
                  <a:lnTo>
                    <a:pt x="367340" y="1094640"/>
                  </a:lnTo>
                  <a:lnTo>
                    <a:pt x="381515" y="1080540"/>
                  </a:lnTo>
                  <a:lnTo>
                    <a:pt x="381515" y="1052341"/>
                  </a:lnTo>
                  <a:lnTo>
                    <a:pt x="382819" y="1030551"/>
                  </a:lnTo>
                  <a:lnTo>
                    <a:pt x="384106" y="1006190"/>
                  </a:lnTo>
                  <a:lnTo>
                    <a:pt x="386680" y="966456"/>
                  </a:lnTo>
                  <a:lnTo>
                    <a:pt x="348018" y="975442"/>
                  </a:lnTo>
                  <a:lnTo>
                    <a:pt x="314503" y="979283"/>
                  </a:lnTo>
                  <a:lnTo>
                    <a:pt x="284849" y="980570"/>
                  </a:lnTo>
                  <a:lnTo>
                    <a:pt x="259074" y="977997"/>
                  </a:lnTo>
                  <a:lnTo>
                    <a:pt x="237160" y="972870"/>
                  </a:lnTo>
                  <a:lnTo>
                    <a:pt x="219124" y="965187"/>
                  </a:lnTo>
                  <a:lnTo>
                    <a:pt x="204950" y="954932"/>
                  </a:lnTo>
                  <a:lnTo>
                    <a:pt x="193349" y="942104"/>
                  </a:lnTo>
                  <a:lnTo>
                    <a:pt x="184323" y="928008"/>
                  </a:lnTo>
                  <a:lnTo>
                    <a:pt x="179174" y="912626"/>
                  </a:lnTo>
                  <a:lnTo>
                    <a:pt x="175296" y="897243"/>
                  </a:lnTo>
                  <a:lnTo>
                    <a:pt x="174009" y="879306"/>
                  </a:lnTo>
                  <a:lnTo>
                    <a:pt x="175296" y="862637"/>
                  </a:lnTo>
                  <a:lnTo>
                    <a:pt x="177870" y="845968"/>
                  </a:lnTo>
                  <a:lnTo>
                    <a:pt x="181749" y="829317"/>
                  </a:lnTo>
                  <a:lnTo>
                    <a:pt x="186896" y="813935"/>
                  </a:lnTo>
                  <a:lnTo>
                    <a:pt x="188183" y="810093"/>
                  </a:lnTo>
                  <a:lnTo>
                    <a:pt x="185610" y="807521"/>
                  </a:lnTo>
                  <a:lnTo>
                    <a:pt x="181749" y="804966"/>
                  </a:lnTo>
                  <a:lnTo>
                    <a:pt x="176583" y="802393"/>
                  </a:lnTo>
                  <a:lnTo>
                    <a:pt x="170148" y="799838"/>
                  </a:lnTo>
                  <a:lnTo>
                    <a:pt x="163695" y="795980"/>
                  </a:lnTo>
                  <a:lnTo>
                    <a:pt x="157260" y="792138"/>
                  </a:lnTo>
                  <a:lnTo>
                    <a:pt x="150808" y="788297"/>
                  </a:lnTo>
                  <a:lnTo>
                    <a:pt x="140494" y="769073"/>
                  </a:lnTo>
                  <a:lnTo>
                    <a:pt x="139207" y="754977"/>
                  </a:lnTo>
                  <a:lnTo>
                    <a:pt x="145660" y="742149"/>
                  </a:lnTo>
                  <a:lnTo>
                    <a:pt x="159834" y="728053"/>
                  </a:lnTo>
                  <a:lnTo>
                    <a:pt x="150808" y="725499"/>
                  </a:lnTo>
                  <a:lnTo>
                    <a:pt x="141781" y="722926"/>
                  </a:lnTo>
                  <a:lnTo>
                    <a:pt x="132773" y="720371"/>
                  </a:lnTo>
                  <a:lnTo>
                    <a:pt x="125033" y="716512"/>
                  </a:lnTo>
                  <a:lnTo>
                    <a:pt x="119885" y="711384"/>
                  </a:lnTo>
                  <a:lnTo>
                    <a:pt x="116006" y="706257"/>
                  </a:lnTo>
                  <a:lnTo>
                    <a:pt x="113432" y="699861"/>
                  </a:lnTo>
                  <a:lnTo>
                    <a:pt x="113432" y="693447"/>
                  </a:lnTo>
                  <a:lnTo>
                    <a:pt x="119885" y="672937"/>
                  </a:lnTo>
                  <a:lnTo>
                    <a:pt x="127607" y="651140"/>
                  </a:lnTo>
                  <a:lnTo>
                    <a:pt x="132773" y="629362"/>
                  </a:lnTo>
                  <a:lnTo>
                    <a:pt x="130180" y="608852"/>
                  </a:lnTo>
                  <a:lnTo>
                    <a:pt x="54142" y="608852"/>
                  </a:lnTo>
                  <a:lnTo>
                    <a:pt x="45115" y="607565"/>
                  </a:lnTo>
                  <a:lnTo>
                    <a:pt x="39967" y="606279"/>
                  </a:lnTo>
                  <a:lnTo>
                    <a:pt x="32228" y="601152"/>
                  </a:lnTo>
                  <a:lnTo>
                    <a:pt x="23201" y="596024"/>
                  </a:lnTo>
                  <a:lnTo>
                    <a:pt x="15479" y="589628"/>
                  </a:lnTo>
                  <a:lnTo>
                    <a:pt x="9027" y="581928"/>
                  </a:lnTo>
                  <a:lnTo>
                    <a:pt x="3879" y="574246"/>
                  </a:lnTo>
                  <a:lnTo>
                    <a:pt x="0" y="566545"/>
                  </a:lnTo>
                  <a:lnTo>
                    <a:pt x="0" y="558863"/>
                  </a:lnTo>
                  <a:lnTo>
                    <a:pt x="1305" y="552449"/>
                  </a:lnTo>
                  <a:lnTo>
                    <a:pt x="11601" y="535780"/>
                  </a:lnTo>
                  <a:lnTo>
                    <a:pt x="24506" y="515288"/>
                  </a:lnTo>
                  <a:lnTo>
                    <a:pt x="41254" y="492205"/>
                  </a:lnTo>
                  <a:lnTo>
                    <a:pt x="58003" y="467854"/>
                  </a:lnTo>
                  <a:lnTo>
                    <a:pt x="74769" y="442217"/>
                  </a:lnTo>
                  <a:lnTo>
                    <a:pt x="91518" y="415293"/>
                  </a:lnTo>
                  <a:lnTo>
                    <a:pt x="103118" y="389673"/>
                  </a:lnTo>
                  <a:lnTo>
                    <a:pt x="112145" y="364035"/>
                  </a:lnTo>
                  <a:lnTo>
                    <a:pt x="100544" y="307633"/>
                  </a:lnTo>
                  <a:lnTo>
                    <a:pt x="88944" y="279441"/>
                  </a:lnTo>
                  <a:lnTo>
                    <a:pt x="78630" y="267899"/>
                  </a:lnTo>
                  <a:lnTo>
                    <a:pt x="74769" y="257644"/>
                  </a:lnTo>
                  <a:lnTo>
                    <a:pt x="77343" y="223038"/>
                  </a:lnTo>
                  <a:lnTo>
                    <a:pt x="82491" y="188432"/>
                  </a:lnTo>
                  <a:lnTo>
                    <a:pt x="90231" y="153825"/>
                  </a:lnTo>
                  <a:lnTo>
                    <a:pt x="101831" y="121774"/>
                  </a:lnTo>
                  <a:lnTo>
                    <a:pt x="114719" y="89740"/>
                  </a:lnTo>
                  <a:lnTo>
                    <a:pt x="130180" y="58975"/>
                  </a:lnTo>
                  <a:lnTo>
                    <a:pt x="148234" y="29496"/>
                  </a:lnTo>
                  <a:lnTo>
                    <a:pt x="168861" y="0"/>
                  </a:lnTo>
                  <a:close/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91608E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9" name="Shape 6369">
              <a:extLst>
                <a:ext uri="{FF2B5EF4-FFF2-40B4-BE49-F238E27FC236}">
                  <a16:creationId xmlns:a16="http://schemas.microsoft.com/office/drawing/2014/main" id="{D6EB29C5-6FF6-41E6-B553-1AA119716E3F}"/>
                </a:ext>
              </a:extLst>
            </p:cNvPr>
            <p:cNvSpPr/>
            <p:nvPr/>
          </p:nvSpPr>
          <p:spPr>
            <a:xfrm>
              <a:off x="1326184" y="742142"/>
              <a:ext cx="385376" cy="94852"/>
            </a:xfrm>
            <a:custGeom>
              <a:avLst/>
              <a:gdLst/>
              <a:ahLst/>
              <a:cxnLst/>
              <a:rect l="0" t="0" r="0" b="0"/>
              <a:pathLst>
                <a:path w="385376" h="94852">
                  <a:moveTo>
                    <a:pt x="0" y="0"/>
                  </a:moveTo>
                  <a:lnTo>
                    <a:pt x="385376" y="0"/>
                  </a:lnTo>
                  <a:lnTo>
                    <a:pt x="385376" y="94852"/>
                  </a:lnTo>
                  <a:lnTo>
                    <a:pt x="0" y="94852"/>
                  </a:lnTo>
                  <a:lnTo>
                    <a:pt x="0" y="0"/>
                  </a:lnTo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4C70A0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Shape 415">
              <a:extLst>
                <a:ext uri="{FF2B5EF4-FFF2-40B4-BE49-F238E27FC236}">
                  <a16:creationId xmlns:a16="http://schemas.microsoft.com/office/drawing/2014/main" id="{C745D011-2014-447D-BAD2-185B9AFA4ED5}"/>
                </a:ext>
              </a:extLst>
            </p:cNvPr>
            <p:cNvSpPr/>
            <p:nvPr/>
          </p:nvSpPr>
          <p:spPr>
            <a:xfrm>
              <a:off x="720416" y="621656"/>
              <a:ext cx="386662" cy="384528"/>
            </a:xfrm>
            <a:custGeom>
              <a:avLst/>
              <a:gdLst/>
              <a:ahLst/>
              <a:cxnLst/>
              <a:rect l="0" t="0" r="0" b="0"/>
              <a:pathLst>
                <a:path w="386662" h="384528">
                  <a:moveTo>
                    <a:pt x="144356" y="0"/>
                  </a:moveTo>
                  <a:lnTo>
                    <a:pt x="242308" y="0"/>
                  </a:lnTo>
                  <a:lnTo>
                    <a:pt x="242308" y="144839"/>
                  </a:lnTo>
                  <a:lnTo>
                    <a:pt x="386662" y="144839"/>
                  </a:lnTo>
                  <a:lnTo>
                    <a:pt x="386662" y="240975"/>
                  </a:lnTo>
                  <a:lnTo>
                    <a:pt x="242308" y="240975"/>
                  </a:lnTo>
                  <a:lnTo>
                    <a:pt x="242308" y="384528"/>
                  </a:lnTo>
                  <a:lnTo>
                    <a:pt x="144356" y="384528"/>
                  </a:lnTo>
                  <a:lnTo>
                    <a:pt x="144356" y="240975"/>
                  </a:lnTo>
                  <a:lnTo>
                    <a:pt x="0" y="240975"/>
                  </a:lnTo>
                  <a:lnTo>
                    <a:pt x="0" y="144839"/>
                  </a:lnTo>
                  <a:lnTo>
                    <a:pt x="144356" y="144839"/>
                  </a:lnTo>
                  <a:lnTo>
                    <a:pt x="144356" y="0"/>
                  </a:lnTo>
                  <a:close/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4C70A0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Shape 416">
              <a:extLst>
                <a:ext uri="{FF2B5EF4-FFF2-40B4-BE49-F238E27FC236}">
                  <a16:creationId xmlns:a16="http://schemas.microsoft.com/office/drawing/2014/main" id="{646799B9-0C48-413B-B799-5AB5D6C2ECE0}"/>
                </a:ext>
              </a:extLst>
            </p:cNvPr>
            <p:cNvSpPr/>
            <p:nvPr/>
          </p:nvSpPr>
          <p:spPr>
            <a:xfrm>
              <a:off x="1641973" y="134596"/>
              <a:ext cx="342816" cy="338380"/>
            </a:xfrm>
            <a:custGeom>
              <a:avLst/>
              <a:gdLst/>
              <a:ahLst/>
              <a:cxnLst/>
              <a:rect l="0" t="0" r="0" b="0"/>
              <a:pathLst>
                <a:path w="342816" h="338380">
                  <a:moveTo>
                    <a:pt x="69604" y="0"/>
                  </a:moveTo>
                  <a:lnTo>
                    <a:pt x="171400" y="101300"/>
                  </a:lnTo>
                  <a:lnTo>
                    <a:pt x="274535" y="0"/>
                  </a:lnTo>
                  <a:lnTo>
                    <a:pt x="342816" y="66640"/>
                  </a:lnTo>
                  <a:lnTo>
                    <a:pt x="239680" y="170441"/>
                  </a:lnTo>
                  <a:lnTo>
                    <a:pt x="342816" y="270490"/>
                  </a:lnTo>
                  <a:lnTo>
                    <a:pt x="274535" y="338380"/>
                  </a:lnTo>
                  <a:lnTo>
                    <a:pt x="171400" y="238331"/>
                  </a:lnTo>
                  <a:lnTo>
                    <a:pt x="69604" y="338380"/>
                  </a:lnTo>
                  <a:lnTo>
                    <a:pt x="0" y="270490"/>
                  </a:lnTo>
                  <a:lnTo>
                    <a:pt x="104406" y="170441"/>
                  </a:lnTo>
                  <a:lnTo>
                    <a:pt x="0" y="66640"/>
                  </a:lnTo>
                  <a:lnTo>
                    <a:pt x="69604" y="0"/>
                  </a:lnTo>
                  <a:close/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4C70A0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Shape 6370">
              <a:extLst>
                <a:ext uri="{FF2B5EF4-FFF2-40B4-BE49-F238E27FC236}">
                  <a16:creationId xmlns:a16="http://schemas.microsoft.com/office/drawing/2014/main" id="{1382157E-8A78-4AED-A125-6F0376F2FC64}"/>
                </a:ext>
              </a:extLst>
            </p:cNvPr>
            <p:cNvSpPr/>
            <p:nvPr/>
          </p:nvSpPr>
          <p:spPr>
            <a:xfrm>
              <a:off x="404626" y="243564"/>
              <a:ext cx="385375" cy="96133"/>
            </a:xfrm>
            <a:custGeom>
              <a:avLst/>
              <a:gdLst/>
              <a:ahLst/>
              <a:cxnLst/>
              <a:rect l="0" t="0" r="0" b="0"/>
              <a:pathLst>
                <a:path w="385375" h="96133">
                  <a:moveTo>
                    <a:pt x="0" y="0"/>
                  </a:moveTo>
                  <a:lnTo>
                    <a:pt x="385375" y="0"/>
                  </a:lnTo>
                  <a:lnTo>
                    <a:pt x="385375" y="96133"/>
                  </a:lnTo>
                  <a:lnTo>
                    <a:pt x="0" y="96133"/>
                  </a:lnTo>
                  <a:lnTo>
                    <a:pt x="0" y="0"/>
                  </a:lnTo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4C70A0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Shape 418">
              <a:extLst>
                <a:ext uri="{FF2B5EF4-FFF2-40B4-BE49-F238E27FC236}">
                  <a16:creationId xmlns:a16="http://schemas.microsoft.com/office/drawing/2014/main" id="{17A513A5-1B25-4A1E-8F9A-E7620CB99920}"/>
                </a:ext>
              </a:extLst>
            </p:cNvPr>
            <p:cNvSpPr/>
            <p:nvPr/>
          </p:nvSpPr>
          <p:spPr>
            <a:xfrm>
              <a:off x="539955" y="101187"/>
              <a:ext cx="114719" cy="115414"/>
            </a:xfrm>
            <a:custGeom>
              <a:avLst/>
              <a:gdLst/>
              <a:ahLst/>
              <a:cxnLst/>
              <a:rect l="0" t="0" r="0" b="0"/>
              <a:pathLst>
                <a:path w="114719" h="115414">
                  <a:moveTo>
                    <a:pt x="58003" y="0"/>
                  </a:moveTo>
                  <a:lnTo>
                    <a:pt x="69604" y="1429"/>
                  </a:lnTo>
                  <a:lnTo>
                    <a:pt x="79917" y="5181"/>
                  </a:lnTo>
                  <a:lnTo>
                    <a:pt x="88943" y="10362"/>
                  </a:lnTo>
                  <a:lnTo>
                    <a:pt x="97970" y="16794"/>
                  </a:lnTo>
                  <a:lnTo>
                    <a:pt x="104405" y="25727"/>
                  </a:lnTo>
                  <a:lnTo>
                    <a:pt x="110858" y="35910"/>
                  </a:lnTo>
                  <a:lnTo>
                    <a:pt x="113432" y="47523"/>
                  </a:lnTo>
                  <a:lnTo>
                    <a:pt x="114719" y="58957"/>
                  </a:lnTo>
                  <a:lnTo>
                    <a:pt x="113432" y="70570"/>
                  </a:lnTo>
                  <a:lnTo>
                    <a:pt x="110858" y="80754"/>
                  </a:lnTo>
                  <a:lnTo>
                    <a:pt x="104405" y="89865"/>
                  </a:lnTo>
                  <a:lnTo>
                    <a:pt x="97970" y="98798"/>
                  </a:lnTo>
                  <a:lnTo>
                    <a:pt x="88943" y="105230"/>
                  </a:lnTo>
                  <a:lnTo>
                    <a:pt x="79917" y="110232"/>
                  </a:lnTo>
                  <a:lnTo>
                    <a:pt x="69604" y="114163"/>
                  </a:lnTo>
                  <a:lnTo>
                    <a:pt x="58003" y="115414"/>
                  </a:lnTo>
                  <a:lnTo>
                    <a:pt x="46402" y="114163"/>
                  </a:lnTo>
                  <a:lnTo>
                    <a:pt x="34801" y="110232"/>
                  </a:lnTo>
                  <a:lnTo>
                    <a:pt x="25793" y="105230"/>
                  </a:lnTo>
                  <a:lnTo>
                    <a:pt x="16766" y="98798"/>
                  </a:lnTo>
                  <a:lnTo>
                    <a:pt x="10313" y="89865"/>
                  </a:lnTo>
                  <a:lnTo>
                    <a:pt x="5166" y="80754"/>
                  </a:lnTo>
                  <a:lnTo>
                    <a:pt x="1305" y="70570"/>
                  </a:lnTo>
                  <a:lnTo>
                    <a:pt x="0" y="58957"/>
                  </a:lnTo>
                  <a:lnTo>
                    <a:pt x="1305" y="47523"/>
                  </a:lnTo>
                  <a:lnTo>
                    <a:pt x="5166" y="35910"/>
                  </a:lnTo>
                  <a:lnTo>
                    <a:pt x="10313" y="25727"/>
                  </a:lnTo>
                  <a:lnTo>
                    <a:pt x="16766" y="16794"/>
                  </a:lnTo>
                  <a:lnTo>
                    <a:pt x="25793" y="10362"/>
                  </a:lnTo>
                  <a:lnTo>
                    <a:pt x="34801" y="5181"/>
                  </a:lnTo>
                  <a:lnTo>
                    <a:pt x="46402" y="1429"/>
                  </a:lnTo>
                  <a:lnTo>
                    <a:pt x="58003" y="0"/>
                  </a:lnTo>
                  <a:close/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4C70A0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Shape 419">
              <a:extLst>
                <a:ext uri="{FF2B5EF4-FFF2-40B4-BE49-F238E27FC236}">
                  <a16:creationId xmlns:a16="http://schemas.microsoft.com/office/drawing/2014/main" id="{91271955-71B8-4B41-9357-CFBACBC00648}"/>
                </a:ext>
              </a:extLst>
            </p:cNvPr>
            <p:cNvSpPr/>
            <p:nvPr/>
          </p:nvSpPr>
          <p:spPr>
            <a:xfrm>
              <a:off x="539955" y="365245"/>
              <a:ext cx="114719" cy="115414"/>
            </a:xfrm>
            <a:custGeom>
              <a:avLst/>
              <a:gdLst/>
              <a:ahLst/>
              <a:cxnLst/>
              <a:rect l="0" t="0" r="0" b="0"/>
              <a:pathLst>
                <a:path w="114719" h="115414">
                  <a:moveTo>
                    <a:pt x="58003" y="0"/>
                  </a:moveTo>
                  <a:lnTo>
                    <a:pt x="69604" y="1429"/>
                  </a:lnTo>
                  <a:lnTo>
                    <a:pt x="79917" y="3931"/>
                  </a:lnTo>
                  <a:lnTo>
                    <a:pt x="88943" y="10362"/>
                  </a:lnTo>
                  <a:lnTo>
                    <a:pt x="97970" y="16794"/>
                  </a:lnTo>
                  <a:lnTo>
                    <a:pt x="104405" y="25727"/>
                  </a:lnTo>
                  <a:lnTo>
                    <a:pt x="110858" y="34660"/>
                  </a:lnTo>
                  <a:lnTo>
                    <a:pt x="113432" y="44843"/>
                  </a:lnTo>
                  <a:lnTo>
                    <a:pt x="114719" y="56456"/>
                  </a:lnTo>
                  <a:lnTo>
                    <a:pt x="113432" y="68069"/>
                  </a:lnTo>
                  <a:lnTo>
                    <a:pt x="110858" y="79503"/>
                  </a:lnTo>
                  <a:lnTo>
                    <a:pt x="104405" y="89865"/>
                  </a:lnTo>
                  <a:lnTo>
                    <a:pt x="97970" y="98798"/>
                  </a:lnTo>
                  <a:lnTo>
                    <a:pt x="88943" y="105230"/>
                  </a:lnTo>
                  <a:lnTo>
                    <a:pt x="79917" y="110233"/>
                  </a:lnTo>
                  <a:lnTo>
                    <a:pt x="69604" y="114163"/>
                  </a:lnTo>
                  <a:lnTo>
                    <a:pt x="58003" y="115414"/>
                  </a:lnTo>
                  <a:lnTo>
                    <a:pt x="46402" y="114163"/>
                  </a:lnTo>
                  <a:lnTo>
                    <a:pt x="34802" y="110233"/>
                  </a:lnTo>
                  <a:lnTo>
                    <a:pt x="25793" y="105230"/>
                  </a:lnTo>
                  <a:lnTo>
                    <a:pt x="16766" y="98798"/>
                  </a:lnTo>
                  <a:lnTo>
                    <a:pt x="10313" y="89865"/>
                  </a:lnTo>
                  <a:lnTo>
                    <a:pt x="5166" y="79503"/>
                  </a:lnTo>
                  <a:lnTo>
                    <a:pt x="1305" y="68069"/>
                  </a:lnTo>
                  <a:lnTo>
                    <a:pt x="0" y="56456"/>
                  </a:lnTo>
                  <a:lnTo>
                    <a:pt x="1305" y="44843"/>
                  </a:lnTo>
                  <a:lnTo>
                    <a:pt x="5166" y="34660"/>
                  </a:lnTo>
                  <a:lnTo>
                    <a:pt x="10313" y="25727"/>
                  </a:lnTo>
                  <a:lnTo>
                    <a:pt x="16766" y="16794"/>
                  </a:lnTo>
                  <a:lnTo>
                    <a:pt x="25793" y="10362"/>
                  </a:lnTo>
                  <a:lnTo>
                    <a:pt x="34802" y="3931"/>
                  </a:lnTo>
                  <a:lnTo>
                    <a:pt x="46402" y="1429"/>
                  </a:lnTo>
                  <a:lnTo>
                    <a:pt x="58003" y="0"/>
                  </a:lnTo>
                  <a:close/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4C70A0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Shape 420">
              <a:extLst>
                <a:ext uri="{FF2B5EF4-FFF2-40B4-BE49-F238E27FC236}">
                  <a16:creationId xmlns:a16="http://schemas.microsoft.com/office/drawing/2014/main" id="{9E987E41-FFC8-40FE-B4C8-DB27EBC86F82}"/>
                </a:ext>
              </a:extLst>
            </p:cNvPr>
            <p:cNvSpPr/>
            <p:nvPr/>
          </p:nvSpPr>
          <p:spPr>
            <a:xfrm>
              <a:off x="1701264" y="1670153"/>
              <a:ext cx="246168" cy="372986"/>
            </a:xfrm>
            <a:custGeom>
              <a:avLst/>
              <a:gdLst/>
              <a:ahLst/>
              <a:cxnLst/>
              <a:rect l="0" t="0" r="0" b="0"/>
              <a:pathLst>
                <a:path w="246168" h="372986">
                  <a:moveTo>
                    <a:pt x="128911" y="0"/>
                  </a:moveTo>
                  <a:lnTo>
                    <a:pt x="153399" y="2554"/>
                  </a:lnTo>
                  <a:lnTo>
                    <a:pt x="172703" y="8968"/>
                  </a:lnTo>
                  <a:lnTo>
                    <a:pt x="188254" y="19224"/>
                  </a:lnTo>
                  <a:lnTo>
                    <a:pt x="201124" y="30765"/>
                  </a:lnTo>
                  <a:lnTo>
                    <a:pt x="211313" y="44861"/>
                  </a:lnTo>
                  <a:lnTo>
                    <a:pt x="220428" y="58957"/>
                  </a:lnTo>
                  <a:lnTo>
                    <a:pt x="229366" y="74340"/>
                  </a:lnTo>
                  <a:lnTo>
                    <a:pt x="239733" y="108946"/>
                  </a:lnTo>
                  <a:lnTo>
                    <a:pt x="235801" y="146107"/>
                  </a:lnTo>
                  <a:lnTo>
                    <a:pt x="221680" y="183286"/>
                  </a:lnTo>
                  <a:lnTo>
                    <a:pt x="198443" y="219178"/>
                  </a:lnTo>
                  <a:lnTo>
                    <a:pt x="172703" y="251212"/>
                  </a:lnTo>
                  <a:lnTo>
                    <a:pt x="145714" y="278136"/>
                  </a:lnTo>
                  <a:lnTo>
                    <a:pt x="122476" y="296091"/>
                  </a:lnTo>
                  <a:lnTo>
                    <a:pt x="106925" y="303774"/>
                  </a:lnTo>
                  <a:lnTo>
                    <a:pt x="246168" y="303774"/>
                  </a:lnTo>
                  <a:lnTo>
                    <a:pt x="246168" y="372986"/>
                  </a:lnTo>
                  <a:lnTo>
                    <a:pt x="1287" y="372986"/>
                  </a:lnTo>
                  <a:lnTo>
                    <a:pt x="1287" y="294805"/>
                  </a:lnTo>
                  <a:lnTo>
                    <a:pt x="29635" y="267881"/>
                  </a:lnTo>
                  <a:lnTo>
                    <a:pt x="61864" y="240975"/>
                  </a:lnTo>
                  <a:lnTo>
                    <a:pt x="92804" y="212765"/>
                  </a:lnTo>
                  <a:lnTo>
                    <a:pt x="122476" y="184572"/>
                  </a:lnTo>
                  <a:lnTo>
                    <a:pt x="144283" y="156362"/>
                  </a:lnTo>
                  <a:lnTo>
                    <a:pt x="158583" y="128170"/>
                  </a:lnTo>
                  <a:lnTo>
                    <a:pt x="161086" y="101246"/>
                  </a:lnTo>
                  <a:lnTo>
                    <a:pt x="149467" y="74340"/>
                  </a:lnTo>
                  <a:lnTo>
                    <a:pt x="121225" y="71767"/>
                  </a:lnTo>
                  <a:lnTo>
                    <a:pt x="101742" y="76895"/>
                  </a:lnTo>
                  <a:lnTo>
                    <a:pt x="90302" y="88436"/>
                  </a:lnTo>
                  <a:lnTo>
                    <a:pt x="82491" y="103818"/>
                  </a:lnTo>
                  <a:lnTo>
                    <a:pt x="76038" y="120488"/>
                  </a:lnTo>
                  <a:lnTo>
                    <a:pt x="67029" y="137139"/>
                  </a:lnTo>
                  <a:lnTo>
                    <a:pt x="54124" y="152521"/>
                  </a:lnTo>
                  <a:lnTo>
                    <a:pt x="32227" y="162776"/>
                  </a:lnTo>
                  <a:lnTo>
                    <a:pt x="9027" y="146107"/>
                  </a:lnTo>
                  <a:lnTo>
                    <a:pt x="0" y="125615"/>
                  </a:lnTo>
                  <a:lnTo>
                    <a:pt x="3860" y="101246"/>
                  </a:lnTo>
                  <a:lnTo>
                    <a:pt x="16748" y="75626"/>
                  </a:lnTo>
                  <a:lnTo>
                    <a:pt x="34802" y="51257"/>
                  </a:lnTo>
                  <a:lnTo>
                    <a:pt x="56716" y="29478"/>
                  </a:lnTo>
                  <a:lnTo>
                    <a:pt x="79917" y="12810"/>
                  </a:lnTo>
                  <a:lnTo>
                    <a:pt x="100491" y="2554"/>
                  </a:lnTo>
                  <a:lnTo>
                    <a:pt x="128911" y="0"/>
                  </a:lnTo>
                  <a:close/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567244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Shape 421">
              <a:extLst>
                <a:ext uri="{FF2B5EF4-FFF2-40B4-BE49-F238E27FC236}">
                  <a16:creationId xmlns:a16="http://schemas.microsoft.com/office/drawing/2014/main" id="{C0A00E44-9949-4E68-AB67-E46E5BB45EBB}"/>
                </a:ext>
              </a:extLst>
            </p:cNvPr>
            <p:cNvSpPr/>
            <p:nvPr/>
          </p:nvSpPr>
          <p:spPr>
            <a:xfrm>
              <a:off x="973037" y="238397"/>
              <a:ext cx="505242" cy="247443"/>
            </a:xfrm>
            <a:custGeom>
              <a:avLst/>
              <a:gdLst/>
              <a:ahLst/>
              <a:cxnLst/>
              <a:rect l="0" t="0" r="0" b="0"/>
              <a:pathLst>
                <a:path w="505242" h="247443">
                  <a:moveTo>
                    <a:pt x="199784" y="0"/>
                  </a:moveTo>
                  <a:lnTo>
                    <a:pt x="505242" y="0"/>
                  </a:lnTo>
                  <a:lnTo>
                    <a:pt x="505242" y="96119"/>
                  </a:lnTo>
                  <a:lnTo>
                    <a:pt x="261648" y="96119"/>
                  </a:lnTo>
                  <a:lnTo>
                    <a:pt x="186879" y="247443"/>
                  </a:lnTo>
                  <a:lnTo>
                    <a:pt x="77326" y="247443"/>
                  </a:lnTo>
                  <a:lnTo>
                    <a:pt x="0" y="94868"/>
                  </a:lnTo>
                  <a:lnTo>
                    <a:pt x="86352" y="52526"/>
                  </a:lnTo>
                  <a:lnTo>
                    <a:pt x="131467" y="140962"/>
                  </a:lnTo>
                  <a:lnTo>
                    <a:pt x="199784" y="0"/>
                  </a:lnTo>
                  <a:close/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4C70A0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Shape 422">
              <a:extLst>
                <a:ext uri="{FF2B5EF4-FFF2-40B4-BE49-F238E27FC236}">
                  <a16:creationId xmlns:a16="http://schemas.microsoft.com/office/drawing/2014/main" id="{539A3841-BDA1-426A-9373-F1C01578F0E7}"/>
                </a:ext>
              </a:extLst>
            </p:cNvPr>
            <p:cNvSpPr/>
            <p:nvPr/>
          </p:nvSpPr>
          <p:spPr>
            <a:xfrm>
              <a:off x="2154956" y="884428"/>
              <a:ext cx="153364" cy="370432"/>
            </a:xfrm>
            <a:custGeom>
              <a:avLst/>
              <a:gdLst/>
              <a:ahLst/>
              <a:cxnLst/>
              <a:rect l="0" t="0" r="0" b="0"/>
              <a:pathLst>
                <a:path w="153364" h="370432">
                  <a:moveTo>
                    <a:pt x="45044" y="0"/>
                  </a:moveTo>
                  <a:lnTo>
                    <a:pt x="153364" y="0"/>
                  </a:lnTo>
                  <a:lnTo>
                    <a:pt x="153364" y="370432"/>
                  </a:lnTo>
                  <a:lnTo>
                    <a:pt x="63097" y="370432"/>
                  </a:lnTo>
                  <a:lnTo>
                    <a:pt x="63097" y="114074"/>
                  </a:lnTo>
                  <a:lnTo>
                    <a:pt x="0" y="76895"/>
                  </a:lnTo>
                  <a:lnTo>
                    <a:pt x="45044" y="0"/>
                  </a:lnTo>
                  <a:close/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567244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Shape 423">
              <a:extLst>
                <a:ext uri="{FF2B5EF4-FFF2-40B4-BE49-F238E27FC236}">
                  <a16:creationId xmlns:a16="http://schemas.microsoft.com/office/drawing/2014/main" id="{347CE06E-A6D4-44E5-A2F5-BD52C860CF06}"/>
                </a:ext>
              </a:extLst>
            </p:cNvPr>
            <p:cNvSpPr/>
            <p:nvPr/>
          </p:nvSpPr>
          <p:spPr>
            <a:xfrm>
              <a:off x="154581" y="1151023"/>
              <a:ext cx="234584" cy="369163"/>
            </a:xfrm>
            <a:custGeom>
              <a:avLst/>
              <a:gdLst/>
              <a:ahLst/>
              <a:cxnLst/>
              <a:rect l="0" t="0" r="0" b="0"/>
              <a:pathLst>
                <a:path w="234584" h="369163">
                  <a:moveTo>
                    <a:pt x="88942" y="0"/>
                  </a:moveTo>
                  <a:lnTo>
                    <a:pt x="113430" y="0"/>
                  </a:lnTo>
                  <a:lnTo>
                    <a:pt x="135327" y="3859"/>
                  </a:lnTo>
                  <a:lnTo>
                    <a:pt x="154667" y="10255"/>
                  </a:lnTo>
                  <a:lnTo>
                    <a:pt x="172720" y="19241"/>
                  </a:lnTo>
                  <a:lnTo>
                    <a:pt x="189468" y="32051"/>
                  </a:lnTo>
                  <a:lnTo>
                    <a:pt x="202356" y="46148"/>
                  </a:lnTo>
                  <a:lnTo>
                    <a:pt x="212670" y="62816"/>
                  </a:lnTo>
                  <a:lnTo>
                    <a:pt x="221696" y="82040"/>
                  </a:lnTo>
                  <a:lnTo>
                    <a:pt x="222983" y="97423"/>
                  </a:lnTo>
                  <a:lnTo>
                    <a:pt x="221696" y="110232"/>
                  </a:lnTo>
                  <a:lnTo>
                    <a:pt x="219104" y="124347"/>
                  </a:lnTo>
                  <a:lnTo>
                    <a:pt x="213957" y="135870"/>
                  </a:lnTo>
                  <a:lnTo>
                    <a:pt x="207504" y="146125"/>
                  </a:lnTo>
                  <a:lnTo>
                    <a:pt x="199782" y="156380"/>
                  </a:lnTo>
                  <a:lnTo>
                    <a:pt x="192043" y="165349"/>
                  </a:lnTo>
                  <a:lnTo>
                    <a:pt x="184321" y="173049"/>
                  </a:lnTo>
                  <a:lnTo>
                    <a:pt x="195921" y="182018"/>
                  </a:lnTo>
                  <a:lnTo>
                    <a:pt x="206217" y="190986"/>
                  </a:lnTo>
                  <a:lnTo>
                    <a:pt x="213957" y="201242"/>
                  </a:lnTo>
                  <a:lnTo>
                    <a:pt x="221696" y="212783"/>
                  </a:lnTo>
                  <a:lnTo>
                    <a:pt x="228131" y="224324"/>
                  </a:lnTo>
                  <a:lnTo>
                    <a:pt x="232010" y="237134"/>
                  </a:lnTo>
                  <a:lnTo>
                    <a:pt x="234584" y="249944"/>
                  </a:lnTo>
                  <a:lnTo>
                    <a:pt x="234584" y="264058"/>
                  </a:lnTo>
                  <a:lnTo>
                    <a:pt x="230705" y="287123"/>
                  </a:lnTo>
                  <a:lnTo>
                    <a:pt x="221696" y="308919"/>
                  </a:lnTo>
                  <a:lnTo>
                    <a:pt x="207504" y="328143"/>
                  </a:lnTo>
                  <a:lnTo>
                    <a:pt x="190755" y="343525"/>
                  </a:lnTo>
                  <a:lnTo>
                    <a:pt x="168841" y="356335"/>
                  </a:lnTo>
                  <a:lnTo>
                    <a:pt x="144353" y="364036"/>
                  </a:lnTo>
                  <a:lnTo>
                    <a:pt x="117291" y="369163"/>
                  </a:lnTo>
                  <a:lnTo>
                    <a:pt x="88942" y="367876"/>
                  </a:lnTo>
                  <a:lnTo>
                    <a:pt x="54140" y="362749"/>
                  </a:lnTo>
                  <a:lnTo>
                    <a:pt x="28347" y="349921"/>
                  </a:lnTo>
                  <a:lnTo>
                    <a:pt x="11601" y="334557"/>
                  </a:lnTo>
                  <a:lnTo>
                    <a:pt x="2578" y="317888"/>
                  </a:lnTo>
                  <a:lnTo>
                    <a:pt x="2578" y="302505"/>
                  </a:lnTo>
                  <a:lnTo>
                    <a:pt x="10312" y="292250"/>
                  </a:lnTo>
                  <a:lnTo>
                    <a:pt x="27060" y="287123"/>
                  </a:lnTo>
                  <a:lnTo>
                    <a:pt x="51548" y="292250"/>
                  </a:lnTo>
                  <a:lnTo>
                    <a:pt x="65741" y="293537"/>
                  </a:lnTo>
                  <a:lnTo>
                    <a:pt x="81202" y="296092"/>
                  </a:lnTo>
                  <a:lnTo>
                    <a:pt x="97951" y="298664"/>
                  </a:lnTo>
                  <a:lnTo>
                    <a:pt x="114717" y="299932"/>
                  </a:lnTo>
                  <a:lnTo>
                    <a:pt x="128892" y="297378"/>
                  </a:lnTo>
                  <a:lnTo>
                    <a:pt x="141779" y="292250"/>
                  </a:lnTo>
                  <a:lnTo>
                    <a:pt x="150806" y="281995"/>
                  </a:lnTo>
                  <a:lnTo>
                    <a:pt x="155954" y="266613"/>
                  </a:lnTo>
                  <a:lnTo>
                    <a:pt x="155954" y="244816"/>
                  </a:lnTo>
                  <a:lnTo>
                    <a:pt x="148232" y="229452"/>
                  </a:lnTo>
                  <a:lnTo>
                    <a:pt x="134040" y="221751"/>
                  </a:lnTo>
                  <a:lnTo>
                    <a:pt x="117291" y="216624"/>
                  </a:lnTo>
                  <a:lnTo>
                    <a:pt x="96664" y="215338"/>
                  </a:lnTo>
                  <a:lnTo>
                    <a:pt x="76036" y="214069"/>
                  </a:lnTo>
                  <a:lnTo>
                    <a:pt x="58001" y="214069"/>
                  </a:lnTo>
                  <a:lnTo>
                    <a:pt x="41253" y="212783"/>
                  </a:lnTo>
                  <a:lnTo>
                    <a:pt x="23199" y="206369"/>
                  </a:lnTo>
                  <a:lnTo>
                    <a:pt x="14178" y="196114"/>
                  </a:lnTo>
                  <a:lnTo>
                    <a:pt x="11601" y="184572"/>
                  </a:lnTo>
                  <a:lnTo>
                    <a:pt x="14178" y="171763"/>
                  </a:lnTo>
                  <a:lnTo>
                    <a:pt x="20622" y="161508"/>
                  </a:lnTo>
                  <a:lnTo>
                    <a:pt x="29652" y="152539"/>
                  </a:lnTo>
                  <a:lnTo>
                    <a:pt x="39948" y="147412"/>
                  </a:lnTo>
                  <a:lnTo>
                    <a:pt x="51548" y="147412"/>
                  </a:lnTo>
                  <a:lnTo>
                    <a:pt x="65741" y="144839"/>
                  </a:lnTo>
                  <a:lnTo>
                    <a:pt x="81202" y="144839"/>
                  </a:lnTo>
                  <a:lnTo>
                    <a:pt x="97951" y="143570"/>
                  </a:lnTo>
                  <a:lnTo>
                    <a:pt x="113430" y="142284"/>
                  </a:lnTo>
                  <a:lnTo>
                    <a:pt x="127605" y="138443"/>
                  </a:lnTo>
                  <a:lnTo>
                    <a:pt x="139205" y="130743"/>
                  </a:lnTo>
                  <a:lnTo>
                    <a:pt x="146927" y="117933"/>
                  </a:lnTo>
                  <a:lnTo>
                    <a:pt x="149519" y="99978"/>
                  </a:lnTo>
                  <a:lnTo>
                    <a:pt x="146927" y="88454"/>
                  </a:lnTo>
                  <a:lnTo>
                    <a:pt x="143066" y="80754"/>
                  </a:lnTo>
                  <a:lnTo>
                    <a:pt x="136631" y="75626"/>
                  </a:lnTo>
                  <a:lnTo>
                    <a:pt x="127605" y="71785"/>
                  </a:lnTo>
                  <a:lnTo>
                    <a:pt x="117291" y="70499"/>
                  </a:lnTo>
                  <a:lnTo>
                    <a:pt x="104404" y="70499"/>
                  </a:lnTo>
                  <a:lnTo>
                    <a:pt x="88942" y="73072"/>
                  </a:lnTo>
                  <a:lnTo>
                    <a:pt x="70889" y="75626"/>
                  </a:lnTo>
                  <a:lnTo>
                    <a:pt x="59288" y="80754"/>
                  </a:lnTo>
                  <a:lnTo>
                    <a:pt x="48975" y="84595"/>
                  </a:lnTo>
                  <a:lnTo>
                    <a:pt x="37374" y="87168"/>
                  </a:lnTo>
                  <a:lnTo>
                    <a:pt x="27060" y="87168"/>
                  </a:lnTo>
                  <a:lnTo>
                    <a:pt x="18044" y="85881"/>
                  </a:lnTo>
                  <a:lnTo>
                    <a:pt x="10312" y="83326"/>
                  </a:lnTo>
                  <a:lnTo>
                    <a:pt x="5155" y="79467"/>
                  </a:lnTo>
                  <a:lnTo>
                    <a:pt x="1289" y="75626"/>
                  </a:lnTo>
                  <a:lnTo>
                    <a:pt x="0" y="70499"/>
                  </a:lnTo>
                  <a:lnTo>
                    <a:pt x="0" y="62816"/>
                  </a:lnTo>
                  <a:lnTo>
                    <a:pt x="1289" y="55116"/>
                  </a:lnTo>
                  <a:lnTo>
                    <a:pt x="3866" y="47434"/>
                  </a:lnTo>
                  <a:lnTo>
                    <a:pt x="9021" y="38465"/>
                  </a:lnTo>
                  <a:lnTo>
                    <a:pt x="15467" y="29479"/>
                  </a:lnTo>
                  <a:lnTo>
                    <a:pt x="24486" y="21796"/>
                  </a:lnTo>
                  <a:lnTo>
                    <a:pt x="34800" y="15382"/>
                  </a:lnTo>
                  <a:lnTo>
                    <a:pt x="41253" y="11541"/>
                  </a:lnTo>
                  <a:lnTo>
                    <a:pt x="47687" y="8986"/>
                  </a:lnTo>
                  <a:lnTo>
                    <a:pt x="54140" y="6414"/>
                  </a:lnTo>
                  <a:lnTo>
                    <a:pt x="60575" y="5128"/>
                  </a:lnTo>
                  <a:lnTo>
                    <a:pt x="68315" y="3859"/>
                  </a:lnTo>
                  <a:lnTo>
                    <a:pt x="74750" y="2573"/>
                  </a:lnTo>
                  <a:lnTo>
                    <a:pt x="81202" y="1286"/>
                  </a:lnTo>
                  <a:lnTo>
                    <a:pt x="88942" y="0"/>
                  </a:lnTo>
                  <a:close/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567244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Shape 424">
              <a:extLst>
                <a:ext uri="{FF2B5EF4-FFF2-40B4-BE49-F238E27FC236}">
                  <a16:creationId xmlns:a16="http://schemas.microsoft.com/office/drawing/2014/main" id="{4FC52E83-3271-424D-8F70-3ED9AA7F367B}"/>
                </a:ext>
              </a:extLst>
            </p:cNvPr>
            <p:cNvSpPr/>
            <p:nvPr/>
          </p:nvSpPr>
          <p:spPr>
            <a:xfrm>
              <a:off x="2103477" y="1433019"/>
              <a:ext cx="340153" cy="339666"/>
            </a:xfrm>
            <a:custGeom>
              <a:avLst/>
              <a:gdLst/>
              <a:ahLst/>
              <a:cxnLst/>
              <a:rect l="0" t="0" r="0" b="0"/>
              <a:pathLst>
                <a:path w="340153" h="339666">
                  <a:moveTo>
                    <a:pt x="140494" y="0"/>
                  </a:moveTo>
                  <a:lnTo>
                    <a:pt x="199659" y="0"/>
                  </a:lnTo>
                  <a:lnTo>
                    <a:pt x="199659" y="98691"/>
                  </a:lnTo>
                  <a:lnTo>
                    <a:pt x="270621" y="29478"/>
                  </a:lnTo>
                  <a:lnTo>
                    <a:pt x="310481" y="70499"/>
                  </a:lnTo>
                  <a:lnTo>
                    <a:pt x="239698" y="139711"/>
                  </a:lnTo>
                  <a:lnTo>
                    <a:pt x="340153" y="139711"/>
                  </a:lnTo>
                  <a:lnTo>
                    <a:pt x="340153" y="198669"/>
                  </a:lnTo>
                  <a:lnTo>
                    <a:pt x="239698" y="198669"/>
                  </a:lnTo>
                  <a:lnTo>
                    <a:pt x="310481" y="267899"/>
                  </a:lnTo>
                  <a:lnTo>
                    <a:pt x="270621" y="308901"/>
                  </a:lnTo>
                  <a:lnTo>
                    <a:pt x="199659" y="239688"/>
                  </a:lnTo>
                  <a:lnTo>
                    <a:pt x="199659" y="339666"/>
                  </a:lnTo>
                  <a:lnTo>
                    <a:pt x="140494" y="339666"/>
                  </a:lnTo>
                  <a:lnTo>
                    <a:pt x="140494" y="239688"/>
                  </a:lnTo>
                  <a:lnTo>
                    <a:pt x="69532" y="308901"/>
                  </a:lnTo>
                  <a:lnTo>
                    <a:pt x="26991" y="267899"/>
                  </a:lnTo>
                  <a:lnTo>
                    <a:pt x="99204" y="198669"/>
                  </a:lnTo>
                  <a:lnTo>
                    <a:pt x="0" y="198669"/>
                  </a:lnTo>
                  <a:lnTo>
                    <a:pt x="0" y="139711"/>
                  </a:lnTo>
                  <a:lnTo>
                    <a:pt x="100455" y="139711"/>
                  </a:lnTo>
                  <a:lnTo>
                    <a:pt x="26991" y="70499"/>
                  </a:lnTo>
                  <a:lnTo>
                    <a:pt x="69532" y="29478"/>
                  </a:lnTo>
                  <a:lnTo>
                    <a:pt x="140494" y="98691"/>
                  </a:lnTo>
                  <a:lnTo>
                    <a:pt x="140494" y="0"/>
                  </a:lnTo>
                  <a:close/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FFD193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Shape 425">
              <a:extLst>
                <a:ext uri="{FF2B5EF4-FFF2-40B4-BE49-F238E27FC236}">
                  <a16:creationId xmlns:a16="http://schemas.microsoft.com/office/drawing/2014/main" id="{96595523-B0BD-4862-875D-1718D58946F4}"/>
                </a:ext>
              </a:extLst>
            </p:cNvPr>
            <p:cNvSpPr/>
            <p:nvPr/>
          </p:nvSpPr>
          <p:spPr>
            <a:xfrm>
              <a:off x="45024" y="619102"/>
              <a:ext cx="340262" cy="339666"/>
            </a:xfrm>
            <a:custGeom>
              <a:avLst/>
              <a:gdLst/>
              <a:ahLst/>
              <a:cxnLst/>
              <a:rect l="0" t="0" r="0" b="0"/>
              <a:pathLst>
                <a:path w="340262" h="339666">
                  <a:moveTo>
                    <a:pt x="141783" y="0"/>
                  </a:moveTo>
                  <a:lnTo>
                    <a:pt x="198499" y="0"/>
                  </a:lnTo>
                  <a:lnTo>
                    <a:pt x="198499" y="99978"/>
                  </a:lnTo>
                  <a:lnTo>
                    <a:pt x="270676" y="28192"/>
                  </a:lnTo>
                  <a:lnTo>
                    <a:pt x="311913" y="70499"/>
                  </a:lnTo>
                  <a:lnTo>
                    <a:pt x="239735" y="139711"/>
                  </a:lnTo>
                  <a:lnTo>
                    <a:pt x="340262" y="139711"/>
                  </a:lnTo>
                  <a:lnTo>
                    <a:pt x="340262" y="197383"/>
                  </a:lnTo>
                  <a:lnTo>
                    <a:pt x="239735" y="197383"/>
                  </a:lnTo>
                  <a:lnTo>
                    <a:pt x="311913" y="269168"/>
                  </a:lnTo>
                  <a:lnTo>
                    <a:pt x="270676" y="308901"/>
                  </a:lnTo>
                  <a:lnTo>
                    <a:pt x="198499" y="239689"/>
                  </a:lnTo>
                  <a:lnTo>
                    <a:pt x="198499" y="339666"/>
                  </a:lnTo>
                  <a:lnTo>
                    <a:pt x="141783" y="339666"/>
                  </a:lnTo>
                  <a:lnTo>
                    <a:pt x="141783" y="239689"/>
                  </a:lnTo>
                  <a:lnTo>
                    <a:pt x="69600" y="308901"/>
                  </a:lnTo>
                  <a:lnTo>
                    <a:pt x="28356" y="269168"/>
                  </a:lnTo>
                  <a:lnTo>
                    <a:pt x="100534" y="197383"/>
                  </a:lnTo>
                  <a:lnTo>
                    <a:pt x="0" y="197383"/>
                  </a:lnTo>
                  <a:lnTo>
                    <a:pt x="0" y="139711"/>
                  </a:lnTo>
                  <a:lnTo>
                    <a:pt x="100534" y="139711"/>
                  </a:lnTo>
                  <a:lnTo>
                    <a:pt x="28356" y="70499"/>
                  </a:lnTo>
                  <a:lnTo>
                    <a:pt x="69600" y="28192"/>
                  </a:lnTo>
                  <a:lnTo>
                    <a:pt x="141783" y="99978"/>
                  </a:lnTo>
                  <a:lnTo>
                    <a:pt x="141783" y="0"/>
                  </a:lnTo>
                  <a:close/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FFD193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Shape 426">
              <a:extLst>
                <a:ext uri="{FF2B5EF4-FFF2-40B4-BE49-F238E27FC236}">
                  <a16:creationId xmlns:a16="http://schemas.microsoft.com/office/drawing/2014/main" id="{AC234F41-D324-4951-A4E6-E2889ED18978}"/>
                </a:ext>
              </a:extLst>
            </p:cNvPr>
            <p:cNvSpPr/>
            <p:nvPr/>
          </p:nvSpPr>
          <p:spPr>
            <a:xfrm>
              <a:off x="206130" y="1804736"/>
              <a:ext cx="340278" cy="339666"/>
            </a:xfrm>
            <a:custGeom>
              <a:avLst/>
              <a:gdLst/>
              <a:ahLst/>
              <a:cxnLst/>
              <a:rect l="0" t="0" r="0" b="0"/>
              <a:pathLst>
                <a:path w="340278" h="339666">
                  <a:moveTo>
                    <a:pt x="141781" y="0"/>
                  </a:moveTo>
                  <a:lnTo>
                    <a:pt x="198497" y="0"/>
                  </a:lnTo>
                  <a:lnTo>
                    <a:pt x="198497" y="99978"/>
                  </a:lnTo>
                  <a:lnTo>
                    <a:pt x="270674" y="28192"/>
                  </a:lnTo>
                  <a:lnTo>
                    <a:pt x="311929" y="69212"/>
                  </a:lnTo>
                  <a:lnTo>
                    <a:pt x="239751" y="140998"/>
                  </a:lnTo>
                  <a:lnTo>
                    <a:pt x="340278" y="140998"/>
                  </a:lnTo>
                  <a:lnTo>
                    <a:pt x="340278" y="197383"/>
                  </a:lnTo>
                  <a:lnTo>
                    <a:pt x="239751" y="197382"/>
                  </a:lnTo>
                  <a:lnTo>
                    <a:pt x="311929" y="269168"/>
                  </a:lnTo>
                  <a:lnTo>
                    <a:pt x="270674" y="310188"/>
                  </a:lnTo>
                  <a:lnTo>
                    <a:pt x="198497" y="238403"/>
                  </a:lnTo>
                  <a:lnTo>
                    <a:pt x="198497" y="339666"/>
                  </a:lnTo>
                  <a:lnTo>
                    <a:pt x="141781" y="339666"/>
                  </a:lnTo>
                  <a:lnTo>
                    <a:pt x="141781" y="238403"/>
                  </a:lnTo>
                  <a:lnTo>
                    <a:pt x="69604" y="310188"/>
                  </a:lnTo>
                  <a:lnTo>
                    <a:pt x="28367" y="269168"/>
                  </a:lnTo>
                  <a:lnTo>
                    <a:pt x="100544" y="197382"/>
                  </a:lnTo>
                  <a:lnTo>
                    <a:pt x="0" y="197382"/>
                  </a:lnTo>
                  <a:lnTo>
                    <a:pt x="0" y="140998"/>
                  </a:lnTo>
                  <a:lnTo>
                    <a:pt x="100544" y="140998"/>
                  </a:lnTo>
                  <a:lnTo>
                    <a:pt x="28367" y="69212"/>
                  </a:lnTo>
                  <a:lnTo>
                    <a:pt x="69604" y="28192"/>
                  </a:lnTo>
                  <a:lnTo>
                    <a:pt x="141781" y="99978"/>
                  </a:lnTo>
                  <a:lnTo>
                    <a:pt x="141781" y="0"/>
                  </a:lnTo>
                  <a:close/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FFD193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Shape 427">
              <a:extLst>
                <a:ext uri="{FF2B5EF4-FFF2-40B4-BE49-F238E27FC236}">
                  <a16:creationId xmlns:a16="http://schemas.microsoft.com/office/drawing/2014/main" id="{F5BC64E5-60DC-4ACA-9868-A024E7772CE3}"/>
                </a:ext>
              </a:extLst>
            </p:cNvPr>
            <p:cNvSpPr/>
            <p:nvPr/>
          </p:nvSpPr>
          <p:spPr>
            <a:xfrm>
              <a:off x="782280" y="1042077"/>
              <a:ext cx="702452" cy="699843"/>
            </a:xfrm>
            <a:custGeom>
              <a:avLst/>
              <a:gdLst/>
              <a:ahLst/>
              <a:cxnLst/>
              <a:rect l="0" t="0" r="0" b="0"/>
              <a:pathLst>
                <a:path w="702452" h="699843">
                  <a:moveTo>
                    <a:pt x="350573" y="0"/>
                  </a:moveTo>
                  <a:lnTo>
                    <a:pt x="386662" y="1286"/>
                  </a:lnTo>
                  <a:lnTo>
                    <a:pt x="421463" y="7700"/>
                  </a:lnTo>
                  <a:lnTo>
                    <a:pt x="454978" y="15383"/>
                  </a:lnTo>
                  <a:lnTo>
                    <a:pt x="487206" y="26924"/>
                  </a:lnTo>
                  <a:lnTo>
                    <a:pt x="518130" y="42307"/>
                  </a:lnTo>
                  <a:lnTo>
                    <a:pt x="547783" y="60244"/>
                  </a:lnTo>
                  <a:lnTo>
                    <a:pt x="574846" y="79467"/>
                  </a:lnTo>
                  <a:lnTo>
                    <a:pt x="599333" y="102550"/>
                  </a:lnTo>
                  <a:lnTo>
                    <a:pt x="622534" y="126901"/>
                  </a:lnTo>
                  <a:lnTo>
                    <a:pt x="641875" y="153807"/>
                  </a:lnTo>
                  <a:lnTo>
                    <a:pt x="659910" y="182018"/>
                  </a:lnTo>
                  <a:lnTo>
                    <a:pt x="675372" y="212783"/>
                  </a:lnTo>
                  <a:lnTo>
                    <a:pt x="686972" y="244816"/>
                  </a:lnTo>
                  <a:lnTo>
                    <a:pt x="694712" y="278154"/>
                  </a:lnTo>
                  <a:lnTo>
                    <a:pt x="701165" y="312761"/>
                  </a:lnTo>
                  <a:lnTo>
                    <a:pt x="702452" y="348635"/>
                  </a:lnTo>
                  <a:lnTo>
                    <a:pt x="701165" y="384528"/>
                  </a:lnTo>
                  <a:lnTo>
                    <a:pt x="694712" y="419134"/>
                  </a:lnTo>
                  <a:lnTo>
                    <a:pt x="686972" y="452472"/>
                  </a:lnTo>
                  <a:lnTo>
                    <a:pt x="675372" y="485791"/>
                  </a:lnTo>
                  <a:lnTo>
                    <a:pt x="659910" y="515270"/>
                  </a:lnTo>
                  <a:lnTo>
                    <a:pt x="641875" y="544749"/>
                  </a:lnTo>
                  <a:lnTo>
                    <a:pt x="622535" y="571673"/>
                  </a:lnTo>
                  <a:lnTo>
                    <a:pt x="599333" y="597311"/>
                  </a:lnTo>
                  <a:lnTo>
                    <a:pt x="574846" y="619089"/>
                  </a:lnTo>
                  <a:lnTo>
                    <a:pt x="547784" y="639599"/>
                  </a:lnTo>
                  <a:lnTo>
                    <a:pt x="518130" y="657554"/>
                  </a:lnTo>
                  <a:lnTo>
                    <a:pt x="487207" y="671651"/>
                  </a:lnTo>
                  <a:lnTo>
                    <a:pt x="454978" y="684460"/>
                  </a:lnTo>
                  <a:lnTo>
                    <a:pt x="421464" y="692161"/>
                  </a:lnTo>
                  <a:lnTo>
                    <a:pt x="386662" y="698574"/>
                  </a:lnTo>
                  <a:lnTo>
                    <a:pt x="350573" y="699843"/>
                  </a:lnTo>
                  <a:lnTo>
                    <a:pt x="314485" y="698574"/>
                  </a:lnTo>
                  <a:lnTo>
                    <a:pt x="279683" y="692161"/>
                  </a:lnTo>
                  <a:lnTo>
                    <a:pt x="246168" y="684460"/>
                  </a:lnTo>
                  <a:lnTo>
                    <a:pt x="213958" y="671650"/>
                  </a:lnTo>
                  <a:lnTo>
                    <a:pt x="183018" y="657554"/>
                  </a:lnTo>
                  <a:lnTo>
                    <a:pt x="154668" y="639599"/>
                  </a:lnTo>
                  <a:lnTo>
                    <a:pt x="127588" y="619089"/>
                  </a:lnTo>
                  <a:lnTo>
                    <a:pt x="103101" y="597311"/>
                  </a:lnTo>
                  <a:lnTo>
                    <a:pt x="79899" y="571673"/>
                  </a:lnTo>
                  <a:lnTo>
                    <a:pt x="60577" y="544749"/>
                  </a:lnTo>
                  <a:lnTo>
                    <a:pt x="42524" y="515270"/>
                  </a:lnTo>
                  <a:lnTo>
                    <a:pt x="27062" y="485791"/>
                  </a:lnTo>
                  <a:lnTo>
                    <a:pt x="15461" y="452472"/>
                  </a:lnTo>
                  <a:lnTo>
                    <a:pt x="7722" y="419134"/>
                  </a:lnTo>
                  <a:lnTo>
                    <a:pt x="1287" y="384528"/>
                  </a:lnTo>
                  <a:lnTo>
                    <a:pt x="0" y="348635"/>
                  </a:lnTo>
                  <a:lnTo>
                    <a:pt x="1287" y="312761"/>
                  </a:lnTo>
                  <a:lnTo>
                    <a:pt x="7722" y="278154"/>
                  </a:lnTo>
                  <a:lnTo>
                    <a:pt x="15461" y="244816"/>
                  </a:lnTo>
                  <a:lnTo>
                    <a:pt x="27062" y="212783"/>
                  </a:lnTo>
                  <a:lnTo>
                    <a:pt x="42523" y="182018"/>
                  </a:lnTo>
                  <a:lnTo>
                    <a:pt x="60577" y="153807"/>
                  </a:lnTo>
                  <a:lnTo>
                    <a:pt x="79899" y="126901"/>
                  </a:lnTo>
                  <a:lnTo>
                    <a:pt x="103100" y="102550"/>
                  </a:lnTo>
                  <a:lnTo>
                    <a:pt x="127588" y="79467"/>
                  </a:lnTo>
                  <a:lnTo>
                    <a:pt x="154668" y="60244"/>
                  </a:lnTo>
                  <a:lnTo>
                    <a:pt x="183018" y="42307"/>
                  </a:lnTo>
                  <a:lnTo>
                    <a:pt x="213958" y="26924"/>
                  </a:lnTo>
                  <a:lnTo>
                    <a:pt x="246168" y="15383"/>
                  </a:lnTo>
                  <a:lnTo>
                    <a:pt x="279683" y="7700"/>
                  </a:lnTo>
                  <a:lnTo>
                    <a:pt x="314485" y="1286"/>
                  </a:lnTo>
                  <a:lnTo>
                    <a:pt x="350573" y="0"/>
                  </a:lnTo>
                  <a:close/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112849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Shape 428">
              <a:extLst>
                <a:ext uri="{FF2B5EF4-FFF2-40B4-BE49-F238E27FC236}">
                  <a16:creationId xmlns:a16="http://schemas.microsoft.com/office/drawing/2014/main" id="{F0F5AFF9-92B4-4539-81F2-46E61D5CAD19}"/>
                </a:ext>
              </a:extLst>
            </p:cNvPr>
            <p:cNvSpPr/>
            <p:nvPr/>
          </p:nvSpPr>
          <p:spPr>
            <a:xfrm>
              <a:off x="778401" y="1043363"/>
              <a:ext cx="396994" cy="471695"/>
            </a:xfrm>
            <a:custGeom>
              <a:avLst/>
              <a:gdLst/>
              <a:ahLst/>
              <a:cxnLst/>
              <a:rect l="0" t="0" r="0" b="0"/>
              <a:pathLst>
                <a:path w="396994" h="471695">
                  <a:moveTo>
                    <a:pt x="297736" y="0"/>
                  </a:moveTo>
                  <a:lnTo>
                    <a:pt x="305476" y="8969"/>
                  </a:lnTo>
                  <a:lnTo>
                    <a:pt x="311928" y="19224"/>
                  </a:lnTo>
                  <a:lnTo>
                    <a:pt x="318364" y="28192"/>
                  </a:lnTo>
                  <a:lnTo>
                    <a:pt x="324816" y="38447"/>
                  </a:lnTo>
                  <a:lnTo>
                    <a:pt x="363479" y="23065"/>
                  </a:lnTo>
                  <a:lnTo>
                    <a:pt x="385393" y="74340"/>
                  </a:lnTo>
                  <a:lnTo>
                    <a:pt x="346730" y="91009"/>
                  </a:lnTo>
                  <a:lnTo>
                    <a:pt x="349304" y="102532"/>
                  </a:lnTo>
                  <a:lnTo>
                    <a:pt x="351878" y="114074"/>
                  </a:lnTo>
                  <a:lnTo>
                    <a:pt x="353165" y="126901"/>
                  </a:lnTo>
                  <a:lnTo>
                    <a:pt x="354452" y="138425"/>
                  </a:lnTo>
                  <a:lnTo>
                    <a:pt x="396994" y="138425"/>
                  </a:lnTo>
                  <a:lnTo>
                    <a:pt x="396994" y="194827"/>
                  </a:lnTo>
                  <a:lnTo>
                    <a:pt x="354452" y="194827"/>
                  </a:lnTo>
                  <a:lnTo>
                    <a:pt x="353165" y="207638"/>
                  </a:lnTo>
                  <a:lnTo>
                    <a:pt x="351879" y="219179"/>
                  </a:lnTo>
                  <a:lnTo>
                    <a:pt x="349304" y="230720"/>
                  </a:lnTo>
                  <a:lnTo>
                    <a:pt x="346731" y="240975"/>
                  </a:lnTo>
                  <a:lnTo>
                    <a:pt x="385393" y="257626"/>
                  </a:lnTo>
                  <a:lnTo>
                    <a:pt x="363479" y="310187"/>
                  </a:lnTo>
                  <a:lnTo>
                    <a:pt x="324816" y="293519"/>
                  </a:lnTo>
                  <a:lnTo>
                    <a:pt x="318364" y="303774"/>
                  </a:lnTo>
                  <a:lnTo>
                    <a:pt x="311928" y="314029"/>
                  </a:lnTo>
                  <a:lnTo>
                    <a:pt x="305476" y="324284"/>
                  </a:lnTo>
                  <a:lnTo>
                    <a:pt x="297736" y="333253"/>
                  </a:lnTo>
                  <a:lnTo>
                    <a:pt x="326103" y="364018"/>
                  </a:lnTo>
                  <a:lnTo>
                    <a:pt x="286136" y="403752"/>
                  </a:lnTo>
                  <a:lnTo>
                    <a:pt x="257787" y="374273"/>
                  </a:lnTo>
                  <a:lnTo>
                    <a:pt x="253926" y="378114"/>
                  </a:lnTo>
                  <a:lnTo>
                    <a:pt x="248760" y="381973"/>
                  </a:lnTo>
                  <a:lnTo>
                    <a:pt x="243612" y="384528"/>
                  </a:lnTo>
                  <a:lnTo>
                    <a:pt x="238447" y="388369"/>
                  </a:lnTo>
                  <a:lnTo>
                    <a:pt x="233298" y="390941"/>
                  </a:lnTo>
                  <a:lnTo>
                    <a:pt x="228150" y="393496"/>
                  </a:lnTo>
                  <a:lnTo>
                    <a:pt x="222985" y="397355"/>
                  </a:lnTo>
                  <a:lnTo>
                    <a:pt x="217837" y="399910"/>
                  </a:lnTo>
                  <a:lnTo>
                    <a:pt x="233298" y="438358"/>
                  </a:lnTo>
                  <a:lnTo>
                    <a:pt x="181749" y="460154"/>
                  </a:lnTo>
                  <a:lnTo>
                    <a:pt x="164982" y="421707"/>
                  </a:lnTo>
                  <a:lnTo>
                    <a:pt x="158547" y="422975"/>
                  </a:lnTo>
                  <a:lnTo>
                    <a:pt x="153381" y="424262"/>
                  </a:lnTo>
                  <a:lnTo>
                    <a:pt x="146947" y="426834"/>
                  </a:lnTo>
                  <a:lnTo>
                    <a:pt x="141781" y="428103"/>
                  </a:lnTo>
                  <a:lnTo>
                    <a:pt x="135346" y="429389"/>
                  </a:lnTo>
                  <a:lnTo>
                    <a:pt x="128893" y="430675"/>
                  </a:lnTo>
                  <a:lnTo>
                    <a:pt x="123745" y="430675"/>
                  </a:lnTo>
                  <a:lnTo>
                    <a:pt x="117293" y="431962"/>
                  </a:lnTo>
                  <a:lnTo>
                    <a:pt x="117293" y="471695"/>
                  </a:lnTo>
                  <a:lnTo>
                    <a:pt x="60595" y="471695"/>
                  </a:lnTo>
                  <a:lnTo>
                    <a:pt x="60595" y="431962"/>
                  </a:lnTo>
                  <a:lnTo>
                    <a:pt x="54142" y="430675"/>
                  </a:lnTo>
                  <a:lnTo>
                    <a:pt x="47689" y="430675"/>
                  </a:lnTo>
                  <a:lnTo>
                    <a:pt x="42542" y="429389"/>
                  </a:lnTo>
                  <a:lnTo>
                    <a:pt x="36088" y="428103"/>
                  </a:lnTo>
                  <a:lnTo>
                    <a:pt x="30941" y="426834"/>
                  </a:lnTo>
                  <a:lnTo>
                    <a:pt x="24488" y="424262"/>
                  </a:lnTo>
                  <a:lnTo>
                    <a:pt x="19340" y="422975"/>
                  </a:lnTo>
                  <a:lnTo>
                    <a:pt x="14192" y="421707"/>
                  </a:lnTo>
                  <a:lnTo>
                    <a:pt x="11601" y="424262"/>
                  </a:lnTo>
                  <a:lnTo>
                    <a:pt x="6452" y="406324"/>
                  </a:lnTo>
                  <a:lnTo>
                    <a:pt x="3879" y="387101"/>
                  </a:lnTo>
                  <a:lnTo>
                    <a:pt x="1305" y="366590"/>
                  </a:lnTo>
                  <a:lnTo>
                    <a:pt x="0" y="346080"/>
                  </a:lnTo>
                  <a:lnTo>
                    <a:pt x="1305" y="314029"/>
                  </a:lnTo>
                  <a:lnTo>
                    <a:pt x="6452" y="283264"/>
                  </a:lnTo>
                  <a:lnTo>
                    <a:pt x="12905" y="252499"/>
                  </a:lnTo>
                  <a:lnTo>
                    <a:pt x="23201" y="223020"/>
                  </a:lnTo>
                  <a:lnTo>
                    <a:pt x="34802" y="194827"/>
                  </a:lnTo>
                  <a:lnTo>
                    <a:pt x="50281" y="167904"/>
                  </a:lnTo>
                  <a:lnTo>
                    <a:pt x="67029" y="142266"/>
                  </a:lnTo>
                  <a:lnTo>
                    <a:pt x="86370" y="119201"/>
                  </a:lnTo>
                  <a:lnTo>
                    <a:pt x="106979" y="96136"/>
                  </a:lnTo>
                  <a:lnTo>
                    <a:pt x="130180" y="76913"/>
                  </a:lnTo>
                  <a:lnTo>
                    <a:pt x="154668" y="57671"/>
                  </a:lnTo>
                  <a:lnTo>
                    <a:pt x="180461" y="41020"/>
                  </a:lnTo>
                  <a:lnTo>
                    <a:pt x="207523" y="28192"/>
                  </a:lnTo>
                  <a:lnTo>
                    <a:pt x="237159" y="15383"/>
                  </a:lnTo>
                  <a:lnTo>
                    <a:pt x="266813" y="6414"/>
                  </a:lnTo>
                  <a:lnTo>
                    <a:pt x="297736" y="0"/>
                  </a:lnTo>
                  <a:close/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CC6868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Shape 429">
              <a:extLst>
                <a:ext uri="{FF2B5EF4-FFF2-40B4-BE49-F238E27FC236}">
                  <a16:creationId xmlns:a16="http://schemas.microsoft.com/office/drawing/2014/main" id="{11CBF1DF-CA00-4E2C-B623-396570E40E9A}"/>
                </a:ext>
              </a:extLst>
            </p:cNvPr>
            <p:cNvSpPr/>
            <p:nvPr/>
          </p:nvSpPr>
          <p:spPr>
            <a:xfrm>
              <a:off x="815794" y="1154882"/>
              <a:ext cx="109554" cy="111501"/>
            </a:xfrm>
            <a:custGeom>
              <a:avLst/>
              <a:gdLst/>
              <a:ahLst/>
              <a:cxnLst/>
              <a:rect l="0" t="0" r="0" b="0"/>
              <a:pathLst>
                <a:path w="109554" h="111501">
                  <a:moveTo>
                    <a:pt x="59290" y="0"/>
                  </a:moveTo>
                  <a:lnTo>
                    <a:pt x="69586" y="1269"/>
                  </a:lnTo>
                  <a:lnTo>
                    <a:pt x="78612" y="5128"/>
                  </a:lnTo>
                  <a:lnTo>
                    <a:pt x="87640" y="10255"/>
                  </a:lnTo>
                  <a:lnTo>
                    <a:pt x="95379" y="16651"/>
                  </a:lnTo>
                  <a:lnTo>
                    <a:pt x="100527" y="25620"/>
                  </a:lnTo>
                  <a:lnTo>
                    <a:pt x="105675" y="34606"/>
                  </a:lnTo>
                  <a:lnTo>
                    <a:pt x="108266" y="44861"/>
                  </a:lnTo>
                  <a:lnTo>
                    <a:pt x="109554" y="55116"/>
                  </a:lnTo>
                  <a:lnTo>
                    <a:pt x="108266" y="66640"/>
                  </a:lnTo>
                  <a:lnTo>
                    <a:pt x="104387" y="76895"/>
                  </a:lnTo>
                  <a:lnTo>
                    <a:pt x="99240" y="85863"/>
                  </a:lnTo>
                  <a:lnTo>
                    <a:pt x="92787" y="94850"/>
                  </a:lnTo>
                  <a:lnTo>
                    <a:pt x="83779" y="101246"/>
                  </a:lnTo>
                  <a:lnTo>
                    <a:pt x="74752" y="106373"/>
                  </a:lnTo>
                  <a:lnTo>
                    <a:pt x="63151" y="110232"/>
                  </a:lnTo>
                  <a:lnTo>
                    <a:pt x="51550" y="111501"/>
                  </a:lnTo>
                  <a:lnTo>
                    <a:pt x="43811" y="111501"/>
                  </a:lnTo>
                  <a:lnTo>
                    <a:pt x="36089" y="108946"/>
                  </a:lnTo>
                  <a:lnTo>
                    <a:pt x="28349" y="106373"/>
                  </a:lnTo>
                  <a:lnTo>
                    <a:pt x="21896" y="103819"/>
                  </a:lnTo>
                  <a:lnTo>
                    <a:pt x="15462" y="98691"/>
                  </a:lnTo>
                  <a:lnTo>
                    <a:pt x="9009" y="93564"/>
                  </a:lnTo>
                  <a:lnTo>
                    <a:pt x="3861" y="88436"/>
                  </a:lnTo>
                  <a:lnTo>
                    <a:pt x="0" y="82022"/>
                  </a:lnTo>
                  <a:lnTo>
                    <a:pt x="6435" y="70499"/>
                  </a:lnTo>
                  <a:lnTo>
                    <a:pt x="12888" y="58957"/>
                  </a:lnTo>
                  <a:lnTo>
                    <a:pt x="19323" y="48702"/>
                  </a:lnTo>
                  <a:lnTo>
                    <a:pt x="27063" y="38447"/>
                  </a:lnTo>
                  <a:lnTo>
                    <a:pt x="34784" y="28192"/>
                  </a:lnTo>
                  <a:lnTo>
                    <a:pt x="42524" y="17937"/>
                  </a:lnTo>
                  <a:lnTo>
                    <a:pt x="50264" y="8969"/>
                  </a:lnTo>
                  <a:lnTo>
                    <a:pt x="59290" y="0"/>
                  </a:lnTo>
                  <a:close/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112849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Shape 430">
              <a:extLst>
                <a:ext uri="{FF2B5EF4-FFF2-40B4-BE49-F238E27FC236}">
                  <a16:creationId xmlns:a16="http://schemas.microsoft.com/office/drawing/2014/main" id="{EF889BD3-EF6C-4C99-9C80-8878C90B9084}"/>
                </a:ext>
              </a:extLst>
            </p:cNvPr>
            <p:cNvSpPr/>
            <p:nvPr/>
          </p:nvSpPr>
          <p:spPr>
            <a:xfrm>
              <a:off x="1018153" y="1230490"/>
              <a:ext cx="467866" cy="511429"/>
            </a:xfrm>
            <a:custGeom>
              <a:avLst/>
              <a:gdLst/>
              <a:ahLst/>
              <a:cxnLst/>
              <a:rect l="0" t="0" r="0" b="0"/>
              <a:pathLst>
                <a:path w="467866" h="511429">
                  <a:moveTo>
                    <a:pt x="306745" y="0"/>
                  </a:moveTo>
                  <a:lnTo>
                    <a:pt x="313198" y="42307"/>
                  </a:lnTo>
                  <a:lnTo>
                    <a:pt x="332520" y="42307"/>
                  </a:lnTo>
                  <a:lnTo>
                    <a:pt x="338973" y="43593"/>
                  </a:lnTo>
                  <a:lnTo>
                    <a:pt x="345425" y="43593"/>
                  </a:lnTo>
                  <a:lnTo>
                    <a:pt x="351861" y="44879"/>
                  </a:lnTo>
                  <a:lnTo>
                    <a:pt x="358313" y="44879"/>
                  </a:lnTo>
                  <a:lnTo>
                    <a:pt x="364748" y="46148"/>
                  </a:lnTo>
                  <a:lnTo>
                    <a:pt x="375062" y="3859"/>
                  </a:lnTo>
                  <a:lnTo>
                    <a:pt x="434352" y="17955"/>
                  </a:lnTo>
                  <a:lnTo>
                    <a:pt x="421464" y="60244"/>
                  </a:lnTo>
                  <a:lnTo>
                    <a:pt x="430491" y="64103"/>
                  </a:lnTo>
                  <a:lnTo>
                    <a:pt x="439500" y="67944"/>
                  </a:lnTo>
                  <a:lnTo>
                    <a:pt x="448526" y="73072"/>
                  </a:lnTo>
                  <a:lnTo>
                    <a:pt x="456265" y="76913"/>
                  </a:lnTo>
                  <a:lnTo>
                    <a:pt x="461414" y="97423"/>
                  </a:lnTo>
                  <a:lnTo>
                    <a:pt x="463987" y="117933"/>
                  </a:lnTo>
                  <a:lnTo>
                    <a:pt x="466579" y="138443"/>
                  </a:lnTo>
                  <a:lnTo>
                    <a:pt x="467866" y="158953"/>
                  </a:lnTo>
                  <a:lnTo>
                    <a:pt x="466579" y="194846"/>
                  </a:lnTo>
                  <a:lnTo>
                    <a:pt x="461414" y="230720"/>
                  </a:lnTo>
                  <a:lnTo>
                    <a:pt x="452405" y="264058"/>
                  </a:lnTo>
                  <a:lnTo>
                    <a:pt x="440804" y="297378"/>
                  </a:lnTo>
                  <a:lnTo>
                    <a:pt x="426612" y="328143"/>
                  </a:lnTo>
                  <a:lnTo>
                    <a:pt x="408577" y="356335"/>
                  </a:lnTo>
                  <a:lnTo>
                    <a:pt x="389236" y="383259"/>
                  </a:lnTo>
                  <a:lnTo>
                    <a:pt x="366035" y="408897"/>
                  </a:lnTo>
                  <a:lnTo>
                    <a:pt x="341547" y="431962"/>
                  </a:lnTo>
                  <a:lnTo>
                    <a:pt x="314485" y="451185"/>
                  </a:lnTo>
                  <a:lnTo>
                    <a:pt x="286136" y="469141"/>
                  </a:lnTo>
                  <a:lnTo>
                    <a:pt x="255195" y="484523"/>
                  </a:lnTo>
                  <a:lnTo>
                    <a:pt x="222967" y="496047"/>
                  </a:lnTo>
                  <a:lnTo>
                    <a:pt x="188165" y="503747"/>
                  </a:lnTo>
                  <a:lnTo>
                    <a:pt x="153364" y="510161"/>
                  </a:lnTo>
                  <a:lnTo>
                    <a:pt x="117275" y="511429"/>
                  </a:lnTo>
                  <a:lnTo>
                    <a:pt x="114701" y="511429"/>
                  </a:lnTo>
                  <a:lnTo>
                    <a:pt x="110840" y="506302"/>
                  </a:lnTo>
                  <a:lnTo>
                    <a:pt x="106980" y="501174"/>
                  </a:lnTo>
                  <a:lnTo>
                    <a:pt x="103101" y="494778"/>
                  </a:lnTo>
                  <a:lnTo>
                    <a:pt x="99240" y="489651"/>
                  </a:lnTo>
                  <a:lnTo>
                    <a:pt x="70872" y="506302"/>
                  </a:lnTo>
                  <a:lnTo>
                    <a:pt x="67011" y="506302"/>
                  </a:lnTo>
                  <a:lnTo>
                    <a:pt x="63151" y="505033"/>
                  </a:lnTo>
                  <a:lnTo>
                    <a:pt x="57985" y="503747"/>
                  </a:lnTo>
                  <a:lnTo>
                    <a:pt x="54124" y="503747"/>
                  </a:lnTo>
                  <a:lnTo>
                    <a:pt x="30923" y="461440"/>
                  </a:lnTo>
                  <a:lnTo>
                    <a:pt x="67011" y="439662"/>
                  </a:lnTo>
                  <a:lnTo>
                    <a:pt x="61864" y="426834"/>
                  </a:lnTo>
                  <a:lnTo>
                    <a:pt x="57985" y="415311"/>
                  </a:lnTo>
                  <a:lnTo>
                    <a:pt x="54124" y="403769"/>
                  </a:lnTo>
                  <a:lnTo>
                    <a:pt x="50264" y="390941"/>
                  </a:lnTo>
                  <a:lnTo>
                    <a:pt x="7722" y="397355"/>
                  </a:lnTo>
                  <a:lnTo>
                    <a:pt x="0" y="339684"/>
                  </a:lnTo>
                  <a:lnTo>
                    <a:pt x="42524" y="333271"/>
                  </a:lnTo>
                  <a:lnTo>
                    <a:pt x="42524" y="294823"/>
                  </a:lnTo>
                  <a:lnTo>
                    <a:pt x="43811" y="283282"/>
                  </a:lnTo>
                  <a:lnTo>
                    <a:pt x="2573" y="270454"/>
                  </a:lnTo>
                  <a:lnTo>
                    <a:pt x="18035" y="215338"/>
                  </a:lnTo>
                  <a:lnTo>
                    <a:pt x="60577" y="224324"/>
                  </a:lnTo>
                  <a:lnTo>
                    <a:pt x="65725" y="212783"/>
                  </a:lnTo>
                  <a:lnTo>
                    <a:pt x="69586" y="201241"/>
                  </a:lnTo>
                  <a:lnTo>
                    <a:pt x="76038" y="189718"/>
                  </a:lnTo>
                  <a:lnTo>
                    <a:pt x="82473" y="178177"/>
                  </a:lnTo>
                  <a:lnTo>
                    <a:pt x="46385" y="152539"/>
                  </a:lnTo>
                  <a:lnTo>
                    <a:pt x="82473" y="106391"/>
                  </a:lnTo>
                  <a:lnTo>
                    <a:pt x="117275" y="132029"/>
                  </a:lnTo>
                  <a:lnTo>
                    <a:pt x="121154" y="128188"/>
                  </a:lnTo>
                  <a:lnTo>
                    <a:pt x="126302" y="123060"/>
                  </a:lnTo>
                  <a:lnTo>
                    <a:pt x="131467" y="119219"/>
                  </a:lnTo>
                  <a:lnTo>
                    <a:pt x="135328" y="115360"/>
                  </a:lnTo>
                  <a:lnTo>
                    <a:pt x="140476" y="110233"/>
                  </a:lnTo>
                  <a:lnTo>
                    <a:pt x="145642" y="106391"/>
                  </a:lnTo>
                  <a:lnTo>
                    <a:pt x="150789" y="102551"/>
                  </a:lnTo>
                  <a:lnTo>
                    <a:pt x="155956" y="98709"/>
                  </a:lnTo>
                  <a:lnTo>
                    <a:pt x="132754" y="60244"/>
                  </a:lnTo>
                  <a:lnTo>
                    <a:pt x="184304" y="30765"/>
                  </a:lnTo>
                  <a:lnTo>
                    <a:pt x="206218" y="67944"/>
                  </a:lnTo>
                  <a:lnTo>
                    <a:pt x="212654" y="65371"/>
                  </a:lnTo>
                  <a:lnTo>
                    <a:pt x="217819" y="62817"/>
                  </a:lnTo>
                  <a:lnTo>
                    <a:pt x="224254" y="60244"/>
                  </a:lnTo>
                  <a:lnTo>
                    <a:pt x="230707" y="58975"/>
                  </a:lnTo>
                  <a:lnTo>
                    <a:pt x="235855" y="57689"/>
                  </a:lnTo>
                  <a:lnTo>
                    <a:pt x="242308" y="55116"/>
                  </a:lnTo>
                  <a:lnTo>
                    <a:pt x="247455" y="53848"/>
                  </a:lnTo>
                  <a:lnTo>
                    <a:pt x="253908" y="52562"/>
                  </a:lnTo>
                  <a:lnTo>
                    <a:pt x="248742" y="7700"/>
                  </a:lnTo>
                  <a:lnTo>
                    <a:pt x="306745" y="0"/>
                  </a:lnTo>
                  <a:close/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D6A35B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Shape 431">
              <a:extLst>
                <a:ext uri="{FF2B5EF4-FFF2-40B4-BE49-F238E27FC236}">
                  <a16:creationId xmlns:a16="http://schemas.microsoft.com/office/drawing/2014/main" id="{7723BDAD-FF2D-4755-9016-A70EF1A5F967}"/>
                </a:ext>
              </a:extLst>
            </p:cNvPr>
            <p:cNvSpPr/>
            <p:nvPr/>
          </p:nvSpPr>
          <p:spPr>
            <a:xfrm>
              <a:off x="1281087" y="1493262"/>
              <a:ext cx="121154" cy="119201"/>
            </a:xfrm>
            <a:custGeom>
              <a:avLst/>
              <a:gdLst/>
              <a:ahLst/>
              <a:cxnLst/>
              <a:rect l="0" t="0" r="0" b="0"/>
              <a:pathLst>
                <a:path w="121154" h="119201">
                  <a:moveTo>
                    <a:pt x="51550" y="0"/>
                  </a:moveTo>
                  <a:lnTo>
                    <a:pt x="63151" y="0"/>
                  </a:lnTo>
                  <a:lnTo>
                    <a:pt x="74751" y="1286"/>
                  </a:lnTo>
                  <a:lnTo>
                    <a:pt x="86352" y="6414"/>
                  </a:lnTo>
                  <a:lnTo>
                    <a:pt x="96665" y="11541"/>
                  </a:lnTo>
                  <a:lnTo>
                    <a:pt x="105674" y="19224"/>
                  </a:lnTo>
                  <a:lnTo>
                    <a:pt x="112127" y="29479"/>
                  </a:lnTo>
                  <a:lnTo>
                    <a:pt x="118580" y="39734"/>
                  </a:lnTo>
                  <a:lnTo>
                    <a:pt x="121154" y="52544"/>
                  </a:lnTo>
                  <a:lnTo>
                    <a:pt x="121154" y="64085"/>
                  </a:lnTo>
                  <a:lnTo>
                    <a:pt x="119867" y="75626"/>
                  </a:lnTo>
                  <a:lnTo>
                    <a:pt x="114702" y="85881"/>
                  </a:lnTo>
                  <a:lnTo>
                    <a:pt x="109553" y="96136"/>
                  </a:lnTo>
                  <a:lnTo>
                    <a:pt x="100526" y="103818"/>
                  </a:lnTo>
                  <a:lnTo>
                    <a:pt x="91500" y="111519"/>
                  </a:lnTo>
                  <a:lnTo>
                    <a:pt x="81187" y="116646"/>
                  </a:lnTo>
                  <a:lnTo>
                    <a:pt x="69586" y="119201"/>
                  </a:lnTo>
                  <a:lnTo>
                    <a:pt x="56698" y="119201"/>
                  </a:lnTo>
                  <a:lnTo>
                    <a:pt x="45098" y="117915"/>
                  </a:lnTo>
                  <a:lnTo>
                    <a:pt x="34802" y="114074"/>
                  </a:lnTo>
                  <a:lnTo>
                    <a:pt x="24488" y="107660"/>
                  </a:lnTo>
                  <a:lnTo>
                    <a:pt x="15462" y="99978"/>
                  </a:lnTo>
                  <a:lnTo>
                    <a:pt x="9009" y="89722"/>
                  </a:lnTo>
                  <a:lnTo>
                    <a:pt x="3861" y="79467"/>
                  </a:lnTo>
                  <a:lnTo>
                    <a:pt x="1287" y="67926"/>
                  </a:lnTo>
                  <a:lnTo>
                    <a:pt x="0" y="56403"/>
                  </a:lnTo>
                  <a:lnTo>
                    <a:pt x="1287" y="44861"/>
                  </a:lnTo>
                  <a:lnTo>
                    <a:pt x="6435" y="34606"/>
                  </a:lnTo>
                  <a:lnTo>
                    <a:pt x="11601" y="24351"/>
                  </a:lnTo>
                  <a:lnTo>
                    <a:pt x="19323" y="15382"/>
                  </a:lnTo>
                  <a:lnTo>
                    <a:pt x="29636" y="8968"/>
                  </a:lnTo>
                  <a:lnTo>
                    <a:pt x="39950" y="3841"/>
                  </a:lnTo>
                  <a:lnTo>
                    <a:pt x="51550" y="0"/>
                  </a:lnTo>
                  <a:close/>
                </a:path>
              </a:pathLst>
            </a:custGeom>
            <a:ln w="0" cap="flat">
              <a:miter lim="127000"/>
            </a:ln>
          </p:spPr>
          <p:style>
            <a:lnRef idx="0">
              <a:srgbClr val="000000">
                <a:alpha val="0"/>
              </a:srgbClr>
            </a:lnRef>
            <a:fillRef idx="1">
              <a:srgbClr val="112849"/>
            </a:fillRef>
            <a:effectRef idx="0">
              <a:scrgbClr r="0" g="0" b="0"/>
            </a:effectRef>
            <a:fontRef idx="none"/>
          </p:style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44057812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1EE6E7-7993-4CE7-9282-DFDDD3E42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948545" cy="595745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GB" sz="3600" b="1" kern="0" dirty="0">
                <a:latin typeface="Segoe UI" panose="020B0502040204020203" pitchFamily="34" charset="0"/>
              </a:rPr>
              <a:t>Typical Features of Quantitative Research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3A8C8EF-EE70-4637-A8B8-9E9EB29B190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1278630"/>
              </p:ext>
            </p:extLst>
          </p:nvPr>
        </p:nvGraphicFramePr>
        <p:xfrm>
          <a:off x="627507" y="752941"/>
          <a:ext cx="8321040" cy="5072008"/>
        </p:xfrm>
        <a:graphic>
          <a:graphicData uri="http://schemas.openxmlformats.org/drawingml/2006/table">
            <a:tbl>
              <a:tblPr/>
              <a:tblGrid>
                <a:gridCol w="3112249">
                  <a:extLst>
                    <a:ext uri="{9D8B030D-6E8A-4147-A177-3AD203B41FA5}">
                      <a16:colId xmlns:a16="http://schemas.microsoft.com/office/drawing/2014/main" val="867226647"/>
                    </a:ext>
                  </a:extLst>
                </a:gridCol>
                <a:gridCol w="5208791">
                  <a:extLst>
                    <a:ext uri="{9D8B030D-6E8A-4147-A177-3AD203B41FA5}">
                      <a16:colId xmlns:a16="http://schemas.microsoft.com/office/drawing/2014/main" val="2998824074"/>
                    </a:ext>
                  </a:extLst>
                </a:gridCol>
              </a:tblGrid>
              <a:tr h="318696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Feature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51" marR="5351" marT="535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6E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Further explanation</a:t>
                      </a:r>
                      <a:endParaRPr lang="en-GB" sz="2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51" marR="5351" marT="535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7E6E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5740565"/>
                  </a:ext>
                </a:extLst>
              </a:tr>
              <a:tr h="601219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Research methods involve empirical observation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51" marR="5351" marT="535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There is a focus on measurement and other ‘objectivist’ approaches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51" marR="5351" marT="535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31866286"/>
                  </a:ext>
                </a:extLst>
              </a:tr>
              <a:tr h="318696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Data obtained is quantitative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51" marR="5351" marT="535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Interval/ ratio data; ordinal data possible</a:t>
                      </a:r>
                      <a:endParaRPr lang="en-GB" sz="2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51" marR="5351" marT="535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18684882"/>
                  </a:ext>
                </a:extLst>
              </a:tr>
              <a:tr h="601219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Deductive approach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51" marR="5351" marT="535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The research is often designed to confirm a hypothesis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51" marR="5351" marT="535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02127095"/>
                  </a:ext>
                </a:extLst>
              </a:tr>
              <a:tr h="601219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Generalisability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51" marR="5351" marT="535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Research outputs can be generalised to other similar contexts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51" marR="5351" marT="535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96117495"/>
                  </a:ext>
                </a:extLst>
              </a:tr>
              <a:tr h="601219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Reductionism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51" marR="5351" marT="535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Research outputs are designed to reduce complexity, or simplify, the research context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51" marR="5351" marT="535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87636055"/>
                  </a:ext>
                </a:extLst>
              </a:tr>
              <a:tr h="601219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Repeatability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51" marR="5351" marT="535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The same results should be obtained each time the same research method is employed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51" marR="5351" marT="535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49412855"/>
                  </a:ext>
                </a:extLst>
              </a:tr>
              <a:tr h="601219"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Determinism/causality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51" marR="5351" marT="535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Some researchers may look for cause and effect</a:t>
                      </a:r>
                      <a:endParaRPr lang="en-GB" sz="2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351" marR="5351" marT="535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659730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479678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205BD-3ACD-4812-9C2F-0F4F9983B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103437"/>
            <a:ext cx="7886700" cy="1325563"/>
          </a:xfrm>
        </p:spPr>
        <p:txBody>
          <a:bodyPr/>
          <a:lstStyle/>
          <a:p>
            <a:pPr algn="ctr"/>
            <a:r>
              <a:rPr lang="en-GB" sz="3600" b="1" dirty="0">
                <a:solidFill>
                  <a:srgbClr val="002060"/>
                </a:solidFill>
                <a:latin typeface="Segoe UI" panose="020B0502040204020203" pitchFamily="34" charset="0"/>
              </a:rPr>
              <a:t>Summing up / Further Thoughts</a:t>
            </a:r>
          </a:p>
        </p:txBody>
      </p:sp>
    </p:spTree>
    <p:extLst>
      <p:ext uri="{BB962C8B-B14F-4D97-AF65-F5344CB8AC3E}">
        <p14:creationId xmlns:p14="http://schemas.microsoft.com/office/powerpoint/2010/main" val="278390716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18C2F-5C1C-AC5F-E8FE-6D68A82F3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879" y="96489"/>
            <a:ext cx="7886700" cy="766989"/>
          </a:xfrm>
        </p:spPr>
        <p:txBody>
          <a:bodyPr/>
          <a:lstStyle/>
          <a:p>
            <a:r>
              <a:rPr lang="en-US" b="1" dirty="0"/>
              <a:t>Seminar --  Homework Tasks</a:t>
            </a:r>
            <a:endParaRPr lang="en-GB" b="1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05CEBB-80C8-0B6E-ED15-CD32A0F60B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3444817" y="-1871880"/>
            <a:ext cx="920523" cy="6704126"/>
          </a:xfrm>
        </p:spPr>
        <p:txBody>
          <a:bodyPr/>
          <a:lstStyle/>
          <a:p>
            <a:r>
              <a:rPr lang="en-US" dirty="0"/>
              <a:t>Revisit </a:t>
            </a:r>
            <a:r>
              <a:rPr lang="en-US" b="1" dirty="0">
                <a:solidFill>
                  <a:srgbClr val="00B050"/>
                </a:solidFill>
              </a:rPr>
              <a:t>Key Module Information </a:t>
            </a:r>
            <a:r>
              <a:rPr lang="en-US" dirty="0"/>
              <a:t>tile –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Vertical Text Placeholder 2">
            <a:extLst>
              <a:ext uri="{FF2B5EF4-FFF2-40B4-BE49-F238E27FC236}">
                <a16:creationId xmlns:a16="http://schemas.microsoft.com/office/drawing/2014/main" id="{32EDF71F-171E-4FEA-45A7-02246D0A4344}"/>
              </a:ext>
            </a:extLst>
          </p:cNvPr>
          <p:cNvSpPr txBox="1">
            <a:spLocks/>
          </p:cNvSpPr>
          <p:nvPr/>
        </p:nvSpPr>
        <p:spPr>
          <a:xfrm rot="16200000">
            <a:off x="3057968" y="-69686"/>
            <a:ext cx="736166" cy="4351338"/>
          </a:xfrm>
          <a:prstGeom prst="rect">
            <a:avLst/>
          </a:prstGeom>
        </p:spPr>
        <p:txBody>
          <a:bodyPr vert="eaVer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Revisit </a:t>
            </a:r>
            <a:r>
              <a:rPr lang="en-US" b="1" dirty="0">
                <a:solidFill>
                  <a:srgbClr val="00B050"/>
                </a:solidFill>
              </a:rPr>
              <a:t>Assessment</a:t>
            </a:r>
            <a:r>
              <a:rPr lang="en-US" dirty="0"/>
              <a:t> tile –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C873E9-EC87-3F3F-8327-015BEB481774}"/>
              </a:ext>
            </a:extLst>
          </p:cNvPr>
          <p:cNvSpPr txBox="1"/>
          <p:nvPr/>
        </p:nvSpPr>
        <p:spPr>
          <a:xfrm>
            <a:off x="2097710" y="2437920"/>
            <a:ext cx="6944689" cy="33137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spcAft>
                <a:spcPts val="750"/>
              </a:spcAft>
              <a:buFont typeface="Arial" panose="020B0604020202020204" pitchFamily="34" charset="0"/>
              <a:buChar char="•"/>
            </a:pPr>
            <a:r>
              <a:rPr lang="en-US" sz="2800" b="0" i="0" dirty="0">
                <a:solidFill>
                  <a:srgbClr val="1D2125"/>
                </a:solidFill>
                <a:effectLst/>
                <a:latin typeface="+mj-lt"/>
              </a:rPr>
              <a:t>Revisit </a:t>
            </a:r>
            <a:r>
              <a:rPr lang="en-US" sz="2800" b="1" i="0" dirty="0">
                <a:solidFill>
                  <a:srgbClr val="00B050"/>
                </a:solidFill>
                <a:effectLst/>
              </a:rPr>
              <a:t>Introduction and Background to Quantitative Research and Tutorial 1 </a:t>
            </a:r>
            <a:r>
              <a:rPr lang="en-US" sz="2800" dirty="0"/>
              <a:t>tile –</a:t>
            </a:r>
            <a:endParaRPr lang="en-US" sz="2800" b="1" i="0" dirty="0">
              <a:solidFill>
                <a:srgbClr val="00B050"/>
              </a:solidFill>
              <a:effectLst/>
            </a:endParaRPr>
          </a:p>
          <a:p>
            <a:pPr marL="457200" indent="-457200" algn="l" latinLnBrk="0">
              <a:spcAft>
                <a:spcPts val="750"/>
              </a:spcAft>
              <a:buFont typeface="Arial" panose="020B0604020202020204" pitchFamily="34" charset="0"/>
              <a:buChar char="•"/>
            </a:pPr>
            <a:endParaRPr lang="en-US" sz="2800" b="1" dirty="0">
              <a:solidFill>
                <a:srgbClr val="1D2125"/>
              </a:solidFill>
            </a:endParaRPr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en-US" sz="2800" dirty="0"/>
              <a:t>File - </a:t>
            </a:r>
            <a:r>
              <a:rPr lang="en-US" sz="2800" b="1" dirty="0">
                <a:solidFill>
                  <a:srgbClr val="0070C0"/>
                </a:solidFill>
              </a:rPr>
              <a:t>Quick Guide to Quantitative Research in the Social Science</a:t>
            </a:r>
          </a:p>
          <a:p>
            <a:pPr lvl="2"/>
            <a:endParaRPr lang="en-US" sz="2800" b="1" dirty="0">
              <a:solidFill>
                <a:srgbClr val="0070C0"/>
              </a:solidFill>
            </a:endParaRPr>
          </a:p>
          <a:p>
            <a:pPr marL="1371600" lvl="2" indent="-457200">
              <a:buFont typeface="Arial" panose="020B0604020202020204" pitchFamily="34" charset="0"/>
              <a:buChar char="•"/>
            </a:pPr>
            <a:r>
              <a:rPr lang="en-US" sz="2800" dirty="0"/>
              <a:t>File - </a:t>
            </a:r>
            <a:r>
              <a:rPr lang="en-US" sz="2800" b="1" dirty="0">
                <a:solidFill>
                  <a:srgbClr val="0070C0"/>
                </a:solidFill>
              </a:rPr>
              <a:t>Instructions</a:t>
            </a:r>
            <a:r>
              <a:rPr lang="en-US" sz="2800" dirty="0"/>
              <a:t> </a:t>
            </a:r>
            <a:r>
              <a:rPr lang="en-US" sz="2800" b="1" dirty="0">
                <a:solidFill>
                  <a:srgbClr val="0070C0"/>
                </a:solidFill>
              </a:rPr>
              <a:t>to download SPSS</a:t>
            </a:r>
            <a:endParaRPr lang="en-US" sz="2800" b="1" i="0" dirty="0">
              <a:solidFill>
                <a:srgbClr val="0070C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36969523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46533-EDD0-4F9C-B8B2-0AACA8C65D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kern="0" dirty="0">
                <a:solidFill>
                  <a:srgbClr val="1F497D"/>
                </a:solidFill>
                <a:latin typeface="Segoe UI" panose="020B0502040204020203" pitchFamily="34" charset="0"/>
              </a:rPr>
              <a:t>References</a:t>
            </a:r>
            <a:br>
              <a:rPr lang="en-GB" sz="3600" b="1" kern="0" dirty="0">
                <a:solidFill>
                  <a:srgbClr val="1F497D"/>
                </a:solidFill>
                <a:latin typeface="Segoe UI" panose="020B0502040204020203" pitchFamily="34" charset="0"/>
              </a:rPr>
            </a:br>
            <a:endParaRPr lang="en-GB" sz="3600" b="1" kern="0" dirty="0">
              <a:solidFill>
                <a:srgbClr val="1F497D"/>
              </a:solidFill>
              <a:latin typeface="Segoe UI" panose="020B0502040204020203" pitchFamily="34" charset="0"/>
            </a:endParaRP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D716F4-35C2-4035-8B46-A1FE980640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2499075" y="-391250"/>
            <a:ext cx="3883631" cy="8148919"/>
          </a:xfrm>
        </p:spPr>
        <p:txBody>
          <a:bodyPr/>
          <a:lstStyle/>
          <a:p>
            <a:pPr marL="342900" marR="108585" lvl="0" indent="-342900" rtl="0" fontAlgn="base">
              <a:lnSpc>
                <a:spcPct val="90000"/>
              </a:lnSpc>
              <a:spcAft>
                <a:spcPts val="800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Bryman, A (2012) </a:t>
            </a:r>
            <a:r>
              <a:rPr lang="en-GB" sz="1800" i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Social Research methods 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(4</a:t>
            </a:r>
            <a:r>
              <a:rPr lang="en-GB" sz="1800" u="none" strike="noStrike" baseline="300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th 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edition). Oxford University Press, Oxford. </a:t>
            </a:r>
            <a:r>
              <a:rPr lang="en-GB" sz="1800" dirty="0">
                <a:solidFill>
                  <a:srgbClr val="604A7B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[chapter 7]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marR="108585" lvl="0" indent="-342900" fontAlgn="base">
              <a:lnSpc>
                <a:spcPct val="90000"/>
              </a:lnSpc>
              <a:spcAft>
                <a:spcPts val="240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r>
              <a:rPr lang="it-IT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Byrne, D (2002) </a:t>
            </a:r>
            <a:r>
              <a:rPr lang="it-IT" sz="1800" u="none" strike="noStrike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Interpreting</a:t>
            </a:r>
            <a:r>
              <a:rPr lang="it-IT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 Quantitative Data. 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Sage, London. </a:t>
            </a:r>
            <a:r>
              <a:rPr lang="en-GB" sz="1800" u="none" strike="noStrike" dirty="0">
                <a:solidFill>
                  <a:srgbClr val="604A7B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[chapter 1]</a:t>
            </a:r>
            <a:endParaRPr lang="en-GB" sz="18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marR="108585" lvl="0" indent="-342900" fontAlgn="base">
              <a:lnSpc>
                <a:spcPct val="90000"/>
              </a:lnSpc>
              <a:spcAft>
                <a:spcPts val="255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Field, A. (2005) </a:t>
            </a:r>
            <a:r>
              <a:rPr lang="en-GB" sz="1800" i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Discovering Statistics using SPSS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. Sage, London</a:t>
            </a:r>
            <a:r>
              <a:rPr lang="en-GB" sz="1800" u="none" strike="noStrike" dirty="0">
                <a:solidFill>
                  <a:srgbClr val="C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. </a:t>
            </a:r>
            <a:r>
              <a:rPr lang="en-GB" sz="1800" u="none" strike="noStrike" dirty="0">
                <a:solidFill>
                  <a:srgbClr val="B3A2C7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[chapter 1]</a:t>
            </a:r>
            <a:endParaRPr lang="en-GB" sz="18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marR="108585" lvl="0" indent="-342900" fontAlgn="base">
              <a:lnSpc>
                <a:spcPct val="90000"/>
              </a:lnSpc>
              <a:spcAft>
                <a:spcPts val="240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Gill, J., and Johnson, P. (2010) </a:t>
            </a:r>
            <a:r>
              <a:rPr lang="en-GB" sz="1800" i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Research methods for Managers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. London: Sage</a:t>
            </a:r>
            <a:endParaRPr lang="en-GB" sz="18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20074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C1393-BE7F-407C-8A5C-E09EBC52A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329" y="1592482"/>
            <a:ext cx="7843100" cy="3799649"/>
          </a:xfrm>
        </p:spPr>
        <p:txBody>
          <a:bodyPr/>
          <a:lstStyle/>
          <a:p>
            <a:pPr algn="ctr"/>
            <a:r>
              <a:rPr lang="en-GB" sz="3000" dirty="0"/>
              <a:t>Review topics covered</a:t>
            </a:r>
            <a:br>
              <a:rPr lang="en-GB" sz="3000" dirty="0"/>
            </a:br>
            <a:br>
              <a:rPr lang="en-GB" sz="3000" dirty="0"/>
            </a:br>
            <a:r>
              <a:rPr lang="en-GB" sz="3000" dirty="0"/>
              <a:t> A recording of this session will be placed in </a:t>
            </a:r>
            <a:r>
              <a:rPr lang="en-GB" sz="3000" dirty="0" err="1"/>
              <a:t>moodle</a:t>
            </a:r>
            <a:r>
              <a:rPr lang="en-GB" sz="3000" dirty="0"/>
              <a:t> under the section named </a:t>
            </a:r>
            <a:br>
              <a:rPr lang="en-GB" sz="3000" dirty="0"/>
            </a:br>
            <a:r>
              <a:rPr lang="en-GB" sz="3000" dirty="0"/>
              <a:t> </a:t>
            </a:r>
            <a:br>
              <a:rPr lang="en-GB" sz="3000" dirty="0"/>
            </a:br>
            <a:r>
              <a:rPr lang="en-GB" sz="3000" dirty="0">
                <a:solidFill>
                  <a:srgbClr val="FFFF00"/>
                </a:solidFill>
              </a:rPr>
              <a:t>Introduction and Background to Quantitative Research </a:t>
            </a:r>
            <a:br>
              <a:rPr lang="en-GB" sz="3000" dirty="0"/>
            </a:br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1405610917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9F5F860-CDB4-46E0-8A4F-FF3A3AB3267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6AC034A-3081-4627-90D1-1EE0CF555E4C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BDFE2EDB-E1C3-4183-A536-A6605E57C73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904</Words>
  <Application>Microsoft Office PowerPoint</Application>
  <PresentationFormat>On-screen Show (4:3)</PresentationFormat>
  <Paragraphs>174</Paragraphs>
  <Slides>26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12</vt:i4>
      </vt:variant>
      <vt:variant>
        <vt:lpstr>Slide Titles</vt:lpstr>
      </vt:variant>
      <vt:variant>
        <vt:i4>26</vt:i4>
      </vt:variant>
    </vt:vector>
  </HeadingPairs>
  <TitlesOfParts>
    <vt:vector size="41" baseType="lpstr">
      <vt:lpstr>Arial</vt:lpstr>
      <vt:lpstr>Calibri</vt:lpstr>
      <vt:lpstr>Segoe UI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Text 1</vt:lpstr>
      <vt:lpstr>Text 4</vt:lpstr>
      <vt:lpstr>Text Break / Info Slide 1</vt:lpstr>
      <vt:lpstr>Text Break Info Slide 2</vt:lpstr>
      <vt:lpstr>UWTSD Logo Only_Image Bkgrnd</vt:lpstr>
      <vt:lpstr>PowerPoint Presentation</vt:lpstr>
      <vt:lpstr>PowerPoint Presentation</vt:lpstr>
      <vt:lpstr>Module BMFP7102</vt:lpstr>
      <vt:lpstr>Welcome and Introductions</vt:lpstr>
      <vt:lpstr>Module Learning Objectives (refer to ‘module descriptor document’) </vt:lpstr>
      <vt:lpstr>Module content (1) </vt:lpstr>
      <vt:lpstr>Module content (2) </vt:lpstr>
      <vt:lpstr>Module Assessment </vt:lpstr>
      <vt:lpstr>Tutorial Schedule</vt:lpstr>
      <vt:lpstr>PowerPoint Presentation</vt:lpstr>
      <vt:lpstr>Why carry out quantitative research? </vt:lpstr>
      <vt:lpstr>A researcher’s paradigm may lead them to quantitative research</vt:lpstr>
      <vt:lpstr>Key terms </vt:lpstr>
      <vt:lpstr>Key terms </vt:lpstr>
      <vt:lpstr>Key terms</vt:lpstr>
      <vt:lpstr>The ‘Quantitative’ Paradigm</vt:lpstr>
      <vt:lpstr>Ontology influences Epistemology, and both influence methodology </vt:lpstr>
      <vt:lpstr>Range of Paradigms in Quantitative Study </vt:lpstr>
      <vt:lpstr>Positivism and Post-positivism: typical features </vt:lpstr>
      <vt:lpstr>Further Features of Quantitative Research </vt:lpstr>
      <vt:lpstr>Quantitative Research usually involves:</vt:lpstr>
      <vt:lpstr>Typical Features of Quantitative Research</vt:lpstr>
      <vt:lpstr>Summing up / Further Thoughts</vt:lpstr>
      <vt:lpstr>Seminar --  Homework Tasks</vt:lpstr>
      <vt:lpstr>References </vt:lpstr>
      <vt:lpstr>Review topics covered   A recording of this session will be placed in moodle under the section named    Introduction and Background to Quantitative Research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RM</dc:creator>
  <cp:lastModifiedBy>Roisin Mullins</cp:lastModifiedBy>
  <cp:revision>151</cp:revision>
  <dcterms:created xsi:type="dcterms:W3CDTF">2021-03-10T12:10:47Z</dcterms:created>
  <dcterms:modified xsi:type="dcterms:W3CDTF">2026-05-25T13:15:04Z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