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3"/>
  </p:handoutMasterIdLst>
  <p:sldIdLst>
    <p:sldId id="256" r:id="rId5"/>
    <p:sldId id="257" r:id="rId6"/>
    <p:sldId id="259" r:id="rId7"/>
    <p:sldId id="258" r:id="rId8"/>
    <p:sldId id="261" r:id="rId9"/>
    <p:sldId id="260" r:id="rId10"/>
    <p:sldId id="263" r:id="rId11"/>
    <p:sldId id="262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02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gdalena Ohrman" userId="ab18e430-b6bd-4fe6-8994-5a38aeedd4d8" providerId="ADAL" clId="{6794BA3C-ECC0-4D68-8999-3FACE8625770}"/>
    <pc:docChg chg="custSel addSld delSld modSld sldOrd">
      <pc:chgData name="Magdalena Ohrman" userId="ab18e430-b6bd-4fe6-8994-5a38aeedd4d8" providerId="ADAL" clId="{6794BA3C-ECC0-4D68-8999-3FACE8625770}" dt="2021-09-13T12:43:01.629" v="746" actId="1037"/>
      <pc:docMkLst>
        <pc:docMk/>
      </pc:docMkLst>
      <pc:sldChg chg="modSp mod">
        <pc:chgData name="Magdalena Ohrman" userId="ab18e430-b6bd-4fe6-8994-5a38aeedd4d8" providerId="ADAL" clId="{6794BA3C-ECC0-4D68-8999-3FACE8625770}" dt="2021-09-13T10:42:41.452" v="34" actId="20577"/>
        <pc:sldMkLst>
          <pc:docMk/>
          <pc:sldMk cId="3408955283" sldId="256"/>
        </pc:sldMkLst>
        <pc:spChg chg="mod">
          <ac:chgData name="Magdalena Ohrman" userId="ab18e430-b6bd-4fe6-8994-5a38aeedd4d8" providerId="ADAL" clId="{6794BA3C-ECC0-4D68-8999-3FACE8625770}" dt="2021-09-13T10:42:41.452" v="34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del">
        <pc:chgData name="Magdalena Ohrman" userId="ab18e430-b6bd-4fe6-8994-5a38aeedd4d8" providerId="ADAL" clId="{6794BA3C-ECC0-4D68-8999-3FACE8625770}" dt="2021-09-13T10:42:16.864" v="0" actId="47"/>
        <pc:sldMkLst>
          <pc:docMk/>
          <pc:sldMk cId="934110431" sldId="257"/>
        </pc:sldMkLst>
      </pc:sldChg>
      <pc:sldChg chg="modSp new mod">
        <pc:chgData name="Magdalena Ohrman" userId="ab18e430-b6bd-4fe6-8994-5a38aeedd4d8" providerId="ADAL" clId="{6794BA3C-ECC0-4D68-8999-3FACE8625770}" dt="2021-09-13T10:46:51.216" v="125" actId="2711"/>
        <pc:sldMkLst>
          <pc:docMk/>
          <pc:sldMk cId="3356758632" sldId="257"/>
        </pc:sldMkLst>
        <pc:spChg chg="mod">
          <ac:chgData name="Magdalena Ohrman" userId="ab18e430-b6bd-4fe6-8994-5a38aeedd4d8" providerId="ADAL" clId="{6794BA3C-ECC0-4D68-8999-3FACE8625770}" dt="2021-09-13T10:43:38.265" v="57" actId="20577"/>
          <ac:spMkLst>
            <pc:docMk/>
            <pc:sldMk cId="3356758632" sldId="257"/>
            <ac:spMk id="2" creationId="{C7C7F3B5-CE76-444D-9235-A2BB03DF31DD}"/>
          </ac:spMkLst>
        </pc:spChg>
        <pc:spChg chg="mod">
          <ac:chgData name="Magdalena Ohrman" userId="ab18e430-b6bd-4fe6-8994-5a38aeedd4d8" providerId="ADAL" clId="{6794BA3C-ECC0-4D68-8999-3FACE8625770}" dt="2021-09-13T10:46:51.216" v="125" actId="2711"/>
          <ac:spMkLst>
            <pc:docMk/>
            <pc:sldMk cId="3356758632" sldId="257"/>
            <ac:spMk id="3" creationId="{1DB33CD6-4315-49CF-9738-694941DBF50C}"/>
          </ac:spMkLst>
        </pc:spChg>
      </pc:sldChg>
      <pc:sldChg chg="del">
        <pc:chgData name="Magdalena Ohrman" userId="ab18e430-b6bd-4fe6-8994-5a38aeedd4d8" providerId="ADAL" clId="{6794BA3C-ECC0-4D68-8999-3FACE8625770}" dt="2021-09-13T10:42:16.864" v="0" actId="47"/>
        <pc:sldMkLst>
          <pc:docMk/>
          <pc:sldMk cId="2073745162" sldId="258"/>
        </pc:sldMkLst>
      </pc:sldChg>
      <pc:sldChg chg="modSp new mod">
        <pc:chgData name="Magdalena Ohrman" userId="ab18e430-b6bd-4fe6-8994-5a38aeedd4d8" providerId="ADAL" clId="{6794BA3C-ECC0-4D68-8999-3FACE8625770}" dt="2021-09-13T10:47:58.746" v="174" actId="20577"/>
        <pc:sldMkLst>
          <pc:docMk/>
          <pc:sldMk cId="2667737133" sldId="258"/>
        </pc:sldMkLst>
        <pc:spChg chg="mod">
          <ac:chgData name="Magdalena Ohrman" userId="ab18e430-b6bd-4fe6-8994-5a38aeedd4d8" providerId="ADAL" clId="{6794BA3C-ECC0-4D68-8999-3FACE8625770}" dt="2021-09-13T10:47:58.746" v="174" actId="20577"/>
          <ac:spMkLst>
            <pc:docMk/>
            <pc:sldMk cId="2667737133" sldId="258"/>
            <ac:spMk id="2" creationId="{35928DB4-9548-4DEB-B076-06EA0C1697B6}"/>
          </ac:spMkLst>
        </pc:spChg>
        <pc:spChg chg="mod">
          <ac:chgData name="Magdalena Ohrman" userId="ab18e430-b6bd-4fe6-8994-5a38aeedd4d8" providerId="ADAL" clId="{6794BA3C-ECC0-4D68-8999-3FACE8625770}" dt="2021-09-13T10:47:50.826" v="153" actId="20577"/>
          <ac:spMkLst>
            <pc:docMk/>
            <pc:sldMk cId="2667737133" sldId="258"/>
            <ac:spMk id="3" creationId="{AE6E16F7-B838-44E0-8CAD-B7478A53B7BA}"/>
          </ac:spMkLst>
        </pc:spChg>
      </pc:sldChg>
      <pc:sldChg chg="modSp new mod ord">
        <pc:chgData name="Magdalena Ohrman" userId="ab18e430-b6bd-4fe6-8994-5a38aeedd4d8" providerId="ADAL" clId="{6794BA3C-ECC0-4D68-8999-3FACE8625770}" dt="2021-09-13T10:49:40.564" v="232"/>
        <pc:sldMkLst>
          <pc:docMk/>
          <pc:sldMk cId="3399996711" sldId="259"/>
        </pc:sldMkLst>
        <pc:spChg chg="mod">
          <ac:chgData name="Magdalena Ohrman" userId="ab18e430-b6bd-4fe6-8994-5a38aeedd4d8" providerId="ADAL" clId="{6794BA3C-ECC0-4D68-8999-3FACE8625770}" dt="2021-09-13T10:48:11.275" v="209" actId="20577"/>
          <ac:spMkLst>
            <pc:docMk/>
            <pc:sldMk cId="3399996711" sldId="259"/>
            <ac:spMk id="2" creationId="{6F47EB73-2340-4264-ADB3-7A0D4980BBE3}"/>
          </ac:spMkLst>
        </pc:spChg>
        <pc:spChg chg="mod">
          <ac:chgData name="Magdalena Ohrman" userId="ab18e430-b6bd-4fe6-8994-5a38aeedd4d8" providerId="ADAL" clId="{6794BA3C-ECC0-4D68-8999-3FACE8625770}" dt="2021-09-13T10:49:34.332" v="230" actId="115"/>
          <ac:spMkLst>
            <pc:docMk/>
            <pc:sldMk cId="3399996711" sldId="259"/>
            <ac:spMk id="3" creationId="{6C215A12-DC1F-4CB8-99A0-4655548E75B8}"/>
          </ac:spMkLst>
        </pc:spChg>
      </pc:sldChg>
      <pc:sldChg chg="del">
        <pc:chgData name="Magdalena Ohrman" userId="ab18e430-b6bd-4fe6-8994-5a38aeedd4d8" providerId="ADAL" clId="{6794BA3C-ECC0-4D68-8999-3FACE8625770}" dt="2021-09-13T10:42:16.864" v="0" actId="47"/>
        <pc:sldMkLst>
          <pc:docMk/>
          <pc:sldMk cId="3546942702" sldId="259"/>
        </pc:sldMkLst>
      </pc:sldChg>
      <pc:sldChg chg="del">
        <pc:chgData name="Magdalena Ohrman" userId="ab18e430-b6bd-4fe6-8994-5a38aeedd4d8" providerId="ADAL" clId="{6794BA3C-ECC0-4D68-8999-3FACE8625770}" dt="2021-09-13T10:42:16.864" v="0" actId="47"/>
        <pc:sldMkLst>
          <pc:docMk/>
          <pc:sldMk cId="956764099" sldId="260"/>
        </pc:sldMkLst>
      </pc:sldChg>
      <pc:sldChg chg="modSp new mod">
        <pc:chgData name="Magdalena Ohrman" userId="ab18e430-b6bd-4fe6-8994-5a38aeedd4d8" providerId="ADAL" clId="{6794BA3C-ECC0-4D68-8999-3FACE8625770}" dt="2021-09-13T11:46:08.894" v="572" actId="114"/>
        <pc:sldMkLst>
          <pc:docMk/>
          <pc:sldMk cId="2594183893" sldId="260"/>
        </pc:sldMkLst>
        <pc:spChg chg="mod">
          <ac:chgData name="Magdalena Ohrman" userId="ab18e430-b6bd-4fe6-8994-5a38aeedd4d8" providerId="ADAL" clId="{6794BA3C-ECC0-4D68-8999-3FACE8625770}" dt="2021-09-13T11:46:08.894" v="572" actId="114"/>
          <ac:spMkLst>
            <pc:docMk/>
            <pc:sldMk cId="2594183893" sldId="260"/>
            <ac:spMk id="2" creationId="{CD13DE27-588E-43C0-A458-36765FF58D68}"/>
          </ac:spMkLst>
        </pc:spChg>
        <pc:spChg chg="mod">
          <ac:chgData name="Magdalena Ohrman" userId="ab18e430-b6bd-4fe6-8994-5a38aeedd4d8" providerId="ADAL" clId="{6794BA3C-ECC0-4D68-8999-3FACE8625770}" dt="2021-09-13T11:10:41.314" v="252" actId="14100"/>
          <ac:spMkLst>
            <pc:docMk/>
            <pc:sldMk cId="2594183893" sldId="260"/>
            <ac:spMk id="3" creationId="{946E5570-DA3A-49F3-AD04-57FEC2BAF611}"/>
          </ac:spMkLst>
        </pc:spChg>
      </pc:sldChg>
      <pc:sldChg chg="modSp new mod">
        <pc:chgData name="Magdalena Ohrman" userId="ab18e430-b6bd-4fe6-8994-5a38aeedd4d8" providerId="ADAL" clId="{6794BA3C-ECC0-4D68-8999-3FACE8625770}" dt="2021-09-13T11:47:14.916" v="722" actId="20577"/>
        <pc:sldMkLst>
          <pc:docMk/>
          <pc:sldMk cId="3296037133" sldId="261"/>
        </pc:sldMkLst>
        <pc:spChg chg="mod">
          <ac:chgData name="Magdalena Ohrman" userId="ab18e430-b6bd-4fe6-8994-5a38aeedd4d8" providerId="ADAL" clId="{6794BA3C-ECC0-4D68-8999-3FACE8625770}" dt="2021-09-13T11:11:19.725" v="288" actId="20577"/>
          <ac:spMkLst>
            <pc:docMk/>
            <pc:sldMk cId="3296037133" sldId="261"/>
            <ac:spMk id="2" creationId="{3B216FF0-AC5B-4D60-AAEB-C01143E50765}"/>
          </ac:spMkLst>
        </pc:spChg>
        <pc:spChg chg="mod">
          <ac:chgData name="Magdalena Ohrman" userId="ab18e430-b6bd-4fe6-8994-5a38aeedd4d8" providerId="ADAL" clId="{6794BA3C-ECC0-4D68-8999-3FACE8625770}" dt="2021-09-13T11:47:14.916" v="722" actId="20577"/>
          <ac:spMkLst>
            <pc:docMk/>
            <pc:sldMk cId="3296037133" sldId="261"/>
            <ac:spMk id="3" creationId="{ED303E6C-3F7C-47A2-B3D1-936B791B715B}"/>
          </ac:spMkLst>
        </pc:spChg>
      </pc:sldChg>
      <pc:sldChg chg="modSp new mod">
        <pc:chgData name="Magdalena Ohrman" userId="ab18e430-b6bd-4fe6-8994-5a38aeedd4d8" providerId="ADAL" clId="{6794BA3C-ECC0-4D68-8999-3FACE8625770}" dt="2021-09-13T11:46:04.755" v="571" actId="114"/>
        <pc:sldMkLst>
          <pc:docMk/>
          <pc:sldMk cId="1859644788" sldId="262"/>
        </pc:sldMkLst>
        <pc:spChg chg="mod">
          <ac:chgData name="Magdalena Ohrman" userId="ab18e430-b6bd-4fe6-8994-5a38aeedd4d8" providerId="ADAL" clId="{6794BA3C-ECC0-4D68-8999-3FACE8625770}" dt="2021-09-13T11:46:04.755" v="571" actId="114"/>
          <ac:spMkLst>
            <pc:docMk/>
            <pc:sldMk cId="1859644788" sldId="262"/>
            <ac:spMk id="2" creationId="{8BEB195B-974A-494C-869A-8EF5795A81F9}"/>
          </ac:spMkLst>
        </pc:spChg>
        <pc:spChg chg="mod">
          <ac:chgData name="Magdalena Ohrman" userId="ab18e430-b6bd-4fe6-8994-5a38aeedd4d8" providerId="ADAL" clId="{6794BA3C-ECC0-4D68-8999-3FACE8625770}" dt="2021-09-13T11:45:53.599" v="568" actId="14100"/>
          <ac:spMkLst>
            <pc:docMk/>
            <pc:sldMk cId="1859644788" sldId="262"/>
            <ac:spMk id="3" creationId="{3B67F9EF-CB20-4C02-9EFC-754CBA7D4003}"/>
          </ac:spMkLst>
        </pc:spChg>
      </pc:sldChg>
      <pc:sldChg chg="addSp modSp new mod">
        <pc:chgData name="Magdalena Ohrman" userId="ab18e430-b6bd-4fe6-8994-5a38aeedd4d8" providerId="ADAL" clId="{6794BA3C-ECC0-4D68-8999-3FACE8625770}" dt="2021-09-13T12:43:01.629" v="746" actId="1037"/>
        <pc:sldMkLst>
          <pc:docMk/>
          <pc:sldMk cId="3120934533" sldId="263"/>
        </pc:sldMkLst>
        <pc:picChg chg="add mod modCrop">
          <ac:chgData name="Magdalena Ohrman" userId="ab18e430-b6bd-4fe6-8994-5a38aeedd4d8" providerId="ADAL" clId="{6794BA3C-ECC0-4D68-8999-3FACE8625770}" dt="2021-09-13T12:43:01.629" v="746" actId="1037"/>
          <ac:picMkLst>
            <pc:docMk/>
            <pc:sldMk cId="3120934533" sldId="263"/>
            <ac:picMk id="5" creationId="{1FBBEC55-7FE0-498F-8E95-2FEDAE49CEB8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55679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Murder &amp; Mayhem:</a:t>
            </a:r>
            <a:b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</a:br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Nero Latin Sources</a:t>
            </a:r>
            <a:b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</a:br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Intro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7F3B5-CE76-444D-9235-A2BB03DF3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 pensum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33CD6-4315-49CF-9738-694941DBF5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l">
              <a:buNone/>
            </a:pPr>
            <a:r>
              <a:rPr lang="en-US" b="1" i="0" dirty="0">
                <a:solidFill>
                  <a:srgbClr val="373A3C"/>
                </a:solidFill>
                <a:effectLst/>
              </a:rPr>
              <a:t>Pensum</a:t>
            </a:r>
            <a:endParaRPr lang="en-US" b="0" i="0" dirty="0">
              <a:solidFill>
                <a:srgbClr val="373A3C"/>
              </a:solidFill>
              <a:effectLst/>
            </a:endParaRPr>
          </a:p>
          <a:p>
            <a:pPr marL="0" indent="0" algn="l">
              <a:lnSpc>
                <a:spcPct val="120000"/>
              </a:lnSpc>
              <a:buNone/>
            </a:pPr>
            <a:r>
              <a:rPr lang="en-US" b="0" i="0" dirty="0">
                <a:solidFill>
                  <a:srgbClr val="373A3C"/>
                </a:solidFill>
                <a:effectLst/>
              </a:rPr>
              <a:t>The passages are selected to pick up on themes discussed in the non-linguistic module, and to allow discussion of Suetonius' genre and the place of Nero within the Suetonian corpus. </a:t>
            </a:r>
          </a:p>
          <a:p>
            <a:pPr marL="0" indent="0" algn="l">
              <a:lnSpc>
                <a:spcPct val="120000"/>
              </a:lnSpc>
              <a:buNone/>
            </a:pPr>
            <a:r>
              <a:rPr lang="en-US" b="0" i="0" dirty="0">
                <a:solidFill>
                  <a:srgbClr val="373A3C"/>
                </a:solidFill>
                <a:effectLst/>
              </a:rPr>
              <a:t>The following three sections are set:</a:t>
            </a:r>
          </a:p>
          <a:p>
            <a:pPr lvl="1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3A3C"/>
                </a:solidFill>
                <a:effectLst/>
              </a:rPr>
              <a:t>Ch. 8-16 </a:t>
            </a:r>
          </a:p>
          <a:p>
            <a:pPr lvl="1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3A3C"/>
                </a:solidFill>
                <a:effectLst/>
              </a:rPr>
              <a:t>Ch. 19-25</a:t>
            </a:r>
          </a:p>
          <a:p>
            <a:pPr lvl="1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3A3C"/>
                </a:solidFill>
                <a:effectLst/>
              </a:rPr>
              <a:t>Ch. 51-53</a:t>
            </a:r>
          </a:p>
          <a:p>
            <a:pPr marL="0" indent="0" algn="l">
              <a:lnSpc>
                <a:spcPct val="120000"/>
              </a:lnSpc>
              <a:buNone/>
            </a:pPr>
            <a:r>
              <a:rPr lang="en-US" b="0" i="0" dirty="0">
                <a:solidFill>
                  <a:srgbClr val="373A3C"/>
                </a:solidFill>
                <a:effectLst/>
              </a:rPr>
              <a:t>In addition, </a:t>
            </a:r>
            <a:r>
              <a:rPr lang="en-US" b="1" i="0" dirty="0">
                <a:solidFill>
                  <a:srgbClr val="373A3C"/>
                </a:solidFill>
                <a:effectLst/>
              </a:rPr>
              <a:t>either</a:t>
            </a:r>
            <a:r>
              <a:rPr lang="en-US" b="0" i="0" dirty="0">
                <a:solidFill>
                  <a:srgbClr val="373A3C"/>
                </a:solidFill>
                <a:effectLst/>
              </a:rPr>
              <a:t> Ch. 26-29, </a:t>
            </a:r>
            <a:r>
              <a:rPr lang="en-US" b="1" i="0" dirty="0">
                <a:solidFill>
                  <a:srgbClr val="373A3C"/>
                </a:solidFill>
                <a:effectLst/>
              </a:rPr>
              <a:t>or</a:t>
            </a:r>
            <a:r>
              <a:rPr lang="en-US" b="0" i="0" dirty="0">
                <a:solidFill>
                  <a:srgbClr val="373A3C"/>
                </a:solidFill>
                <a:effectLst/>
              </a:rPr>
              <a:t> Ch. 31-32, </a:t>
            </a:r>
            <a:r>
              <a:rPr lang="en-US" b="1" i="0" dirty="0">
                <a:solidFill>
                  <a:srgbClr val="373A3C"/>
                </a:solidFill>
                <a:effectLst/>
              </a:rPr>
              <a:t>or</a:t>
            </a:r>
            <a:r>
              <a:rPr lang="en-US" b="0" i="0" dirty="0">
                <a:solidFill>
                  <a:srgbClr val="373A3C"/>
                </a:solidFill>
                <a:effectLst/>
              </a:rPr>
              <a:t> Ch. 33-34 to read in Latin, depending on interest.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6758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7EB73-2340-4264-ADB3-7A0D4980B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 1 (50% portfolio mark)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15A12-DC1F-4CB8-99A0-4655548E7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r>
              <a:rPr lang="en-US" b="0" i="0" dirty="0">
                <a:solidFill>
                  <a:srgbClr val="222222"/>
                </a:solidFill>
                <a:effectLst/>
              </a:rPr>
              <a:t>A 2,500 word critical commentary on </a:t>
            </a:r>
            <a:r>
              <a:rPr lang="en-US" b="0" i="0" u="sng" dirty="0">
                <a:solidFill>
                  <a:srgbClr val="222222"/>
                </a:solidFill>
                <a:effectLst/>
              </a:rPr>
              <a:t>one</a:t>
            </a:r>
            <a:r>
              <a:rPr lang="en-US" b="0" i="0" dirty="0">
                <a:solidFill>
                  <a:srgbClr val="222222"/>
                </a:solidFill>
                <a:effectLst/>
              </a:rPr>
              <a:t> of the passages below, due no later than 29.09.21 (23.59), W3 Weds: 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22222"/>
                </a:solidFill>
                <a:effectLst/>
              </a:rPr>
              <a:t>Suet. </a:t>
            </a:r>
            <a:r>
              <a:rPr lang="en-US" b="0" i="1" dirty="0">
                <a:solidFill>
                  <a:srgbClr val="222222"/>
                </a:solidFill>
                <a:effectLst/>
              </a:rPr>
              <a:t>Nero</a:t>
            </a:r>
            <a:r>
              <a:rPr lang="en-US" b="0" i="0" dirty="0">
                <a:solidFill>
                  <a:srgbClr val="222222"/>
                </a:solidFill>
                <a:effectLst/>
              </a:rPr>
              <a:t> 8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22222"/>
                </a:solidFill>
                <a:effectLst/>
              </a:rPr>
              <a:t>Suet. </a:t>
            </a:r>
            <a:r>
              <a:rPr lang="en-US" b="0" i="1" dirty="0">
                <a:solidFill>
                  <a:srgbClr val="222222"/>
                </a:solidFill>
                <a:effectLst/>
              </a:rPr>
              <a:t>Nero</a:t>
            </a:r>
            <a:r>
              <a:rPr lang="en-US" b="0" i="0" dirty="0">
                <a:solidFill>
                  <a:srgbClr val="222222"/>
                </a:solidFill>
                <a:effectLst/>
              </a:rPr>
              <a:t> 26 (</a:t>
            </a:r>
            <a:r>
              <a:rPr lang="en-US" b="0" i="0" u="sng" dirty="0">
                <a:solidFill>
                  <a:srgbClr val="222222"/>
                </a:solidFill>
                <a:effectLst/>
              </a:rPr>
              <a:t>either</a:t>
            </a:r>
            <a:r>
              <a:rPr lang="en-US" b="0" i="0" dirty="0">
                <a:solidFill>
                  <a:srgbClr val="222222"/>
                </a:solidFill>
                <a:effectLst/>
              </a:rPr>
              <a:t> the first </a:t>
            </a:r>
            <a:r>
              <a:rPr lang="en-US" b="0" i="0" u="sng" dirty="0">
                <a:solidFill>
                  <a:srgbClr val="222222"/>
                </a:solidFill>
                <a:effectLst/>
              </a:rPr>
              <a:t>or</a:t>
            </a:r>
            <a:r>
              <a:rPr lang="en-US" b="0" i="0" dirty="0">
                <a:solidFill>
                  <a:srgbClr val="222222"/>
                </a:solidFill>
                <a:effectLst/>
              </a:rPr>
              <a:t> the second half of the chapter) 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22222"/>
                </a:solidFill>
                <a:effectLst/>
              </a:rPr>
              <a:t>Suet. Nero 52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9996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28DB4-9548-4DEB-B076-06EA0C169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 2 (50% portfolio mark)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E16F7-B838-44E0-8CAD-B7478A53B7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b="0" i="0" dirty="0">
                <a:solidFill>
                  <a:srgbClr val="373A3C"/>
                </a:solidFill>
                <a:effectLst/>
              </a:rPr>
              <a:t>Oral examination 08.10.21 (Friday W4)</a:t>
            </a:r>
          </a:p>
          <a:p>
            <a:pPr algn="l">
              <a:lnSpc>
                <a:spcPct val="110000"/>
              </a:lnSpc>
            </a:pPr>
            <a:r>
              <a:rPr lang="en-US" b="0" i="0" dirty="0">
                <a:solidFill>
                  <a:srgbClr val="373A3C"/>
                </a:solidFill>
                <a:effectLst/>
              </a:rPr>
              <a:t>A 30 minute oral examination on the set text (Suet. Nero), involving seen translation and interpretation. </a:t>
            </a:r>
          </a:p>
          <a:p>
            <a:pPr algn="l">
              <a:lnSpc>
                <a:spcPct val="110000"/>
              </a:lnSpc>
            </a:pPr>
            <a:r>
              <a:rPr lang="en-US" b="0" i="0" dirty="0">
                <a:solidFill>
                  <a:srgbClr val="373A3C"/>
                </a:solidFill>
                <a:effectLst/>
              </a:rPr>
              <a:t>Questions will be divided between essential vocabulary and translation of select passages on the one hand, and literary interpretation and historical-cultural </a:t>
            </a:r>
            <a:r>
              <a:rPr lang="en-US" b="0" i="0" dirty="0" err="1">
                <a:solidFill>
                  <a:srgbClr val="373A3C"/>
                </a:solidFill>
                <a:effectLst/>
              </a:rPr>
              <a:t>contextualisation</a:t>
            </a:r>
            <a:r>
              <a:rPr lang="en-US" b="0" i="0" dirty="0">
                <a:solidFill>
                  <a:srgbClr val="373A3C"/>
                </a:solidFill>
                <a:effectLst/>
              </a:rPr>
              <a:t> on the other. The exam will be recorded. 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77371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16FF0-AC5B-4D60-AAEB-C01143E50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Perceptions of Suetonius’ Nero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03E6C-3F7C-47A2-B3D1-936B791B71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topics are covered in Ch. 1-7?</a:t>
            </a:r>
          </a:p>
          <a:p>
            <a:r>
              <a:rPr lang="en-GB" dirty="0"/>
              <a:t>What impression of Nero is the reader left with? Against what background is that impression formed?</a:t>
            </a:r>
          </a:p>
          <a:p>
            <a:r>
              <a:rPr lang="en-GB" dirty="0"/>
              <a:t>How does the </a:t>
            </a:r>
            <a:r>
              <a:rPr lang="en-GB" i="1" dirty="0"/>
              <a:t>Life of Nero</a:t>
            </a:r>
            <a:r>
              <a:rPr lang="en-GB" dirty="0"/>
              <a:t> fit within the overall work of the Twelve Emperors?</a:t>
            </a:r>
          </a:p>
          <a:p>
            <a:r>
              <a:rPr lang="en-GB" dirty="0"/>
              <a:t>What are the literary intertexts used?</a:t>
            </a:r>
          </a:p>
        </p:txBody>
      </p:sp>
    </p:spTree>
    <p:extLst>
      <p:ext uri="{BB962C8B-B14F-4D97-AF65-F5344CB8AC3E}">
        <p14:creationId xmlns:p14="http://schemas.microsoft.com/office/powerpoint/2010/main" val="3296037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3DE27-588E-43C0-A458-36765FF58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38085"/>
          </a:xfrm>
        </p:spPr>
        <p:txBody>
          <a:bodyPr>
            <a:normAutofit fontScale="90000"/>
          </a:bodyPr>
          <a:lstStyle/>
          <a:p>
            <a:r>
              <a:rPr lang="en-GB" dirty="0"/>
              <a:t>Suet. </a:t>
            </a:r>
            <a:r>
              <a:rPr lang="en-GB" i="1" dirty="0"/>
              <a:t>Nero</a:t>
            </a:r>
            <a:r>
              <a:rPr lang="en-GB" dirty="0"/>
              <a:t> 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E5570-DA3A-49F3-AD04-57FEC2BAF6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88026"/>
            <a:ext cx="8229600" cy="4229207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lnSpc>
                <a:spcPct val="160000"/>
              </a:lnSpc>
              <a:buNone/>
            </a:pPr>
            <a:r>
              <a:rPr lang="en-GB" dirty="0" err="1"/>
              <a:t>Septemdecim</a:t>
            </a:r>
            <a:r>
              <a:rPr lang="en-GB" dirty="0"/>
              <a:t> </a:t>
            </a:r>
            <a:r>
              <a:rPr lang="en-GB" dirty="0" err="1"/>
              <a:t>natus</a:t>
            </a:r>
            <a:r>
              <a:rPr lang="en-GB" dirty="0"/>
              <a:t> </a:t>
            </a:r>
            <a:r>
              <a:rPr lang="en-GB" dirty="0" err="1"/>
              <a:t>annos</a:t>
            </a:r>
            <a:r>
              <a:rPr lang="en-GB" dirty="0"/>
              <a:t>, </a:t>
            </a:r>
            <a:r>
              <a:rPr lang="en-GB" dirty="0" err="1"/>
              <a:t>ut</a:t>
            </a:r>
            <a:r>
              <a:rPr lang="en-GB" dirty="0"/>
              <a:t> de Claudio </a:t>
            </a:r>
            <a:r>
              <a:rPr lang="en-GB" dirty="0" err="1"/>
              <a:t>palam</a:t>
            </a:r>
            <a:r>
              <a:rPr lang="en-GB" dirty="0"/>
              <a:t> factum </a:t>
            </a:r>
            <a:r>
              <a:rPr lang="en-GB" dirty="0" err="1"/>
              <a:t>est</a:t>
            </a:r>
            <a:r>
              <a:rPr lang="en-GB" dirty="0"/>
              <a:t>, inter </a:t>
            </a:r>
            <a:r>
              <a:rPr lang="en-GB" dirty="0" err="1"/>
              <a:t>horam</a:t>
            </a:r>
            <a:r>
              <a:rPr lang="en-GB" dirty="0"/>
              <a:t> </a:t>
            </a:r>
            <a:r>
              <a:rPr lang="en-GB" dirty="0" err="1"/>
              <a:t>sextam</a:t>
            </a:r>
            <a:r>
              <a:rPr lang="en-GB" dirty="0"/>
              <a:t> </a:t>
            </a:r>
            <a:r>
              <a:rPr lang="en-GB" dirty="0" err="1"/>
              <a:t>septimamque</a:t>
            </a:r>
            <a:r>
              <a:rPr lang="en-GB" dirty="0"/>
              <a:t> </a:t>
            </a:r>
            <a:r>
              <a:rPr lang="en-GB" dirty="0" err="1"/>
              <a:t>processit</a:t>
            </a:r>
            <a:r>
              <a:rPr lang="en-GB" dirty="0"/>
              <a:t> ad </a:t>
            </a:r>
            <a:r>
              <a:rPr lang="en-GB" dirty="0" err="1"/>
              <a:t>excubitores</a:t>
            </a:r>
            <a:r>
              <a:rPr lang="en-GB" dirty="0"/>
              <a:t>, cum </a:t>
            </a:r>
            <a:r>
              <a:rPr lang="en-GB" dirty="0" err="1"/>
              <a:t>ob</a:t>
            </a:r>
            <a:r>
              <a:rPr lang="en-GB" dirty="0"/>
              <a:t> </a:t>
            </a:r>
            <a:r>
              <a:rPr lang="en-GB" dirty="0" err="1"/>
              <a:t>totius</a:t>
            </a:r>
            <a:r>
              <a:rPr lang="en-GB" dirty="0"/>
              <a:t> </a:t>
            </a:r>
            <a:r>
              <a:rPr lang="en-GB" dirty="0" err="1"/>
              <a:t>diei</a:t>
            </a:r>
            <a:r>
              <a:rPr lang="en-GB" dirty="0"/>
              <a:t> </a:t>
            </a:r>
            <a:r>
              <a:rPr lang="en-GB" dirty="0" err="1"/>
              <a:t>diritatem</a:t>
            </a:r>
            <a:r>
              <a:rPr lang="en-GB" dirty="0"/>
              <a:t> non </a:t>
            </a:r>
            <a:r>
              <a:rPr lang="en-GB" dirty="0" err="1"/>
              <a:t>aliud</a:t>
            </a:r>
            <a:r>
              <a:rPr lang="en-GB" dirty="0"/>
              <a:t> </a:t>
            </a:r>
            <a:r>
              <a:rPr lang="en-GB" dirty="0" err="1"/>
              <a:t>auspicandi</a:t>
            </a:r>
            <a:r>
              <a:rPr lang="en-GB" dirty="0"/>
              <a:t> tempus </a:t>
            </a:r>
            <a:r>
              <a:rPr lang="en-GB" dirty="0" err="1"/>
              <a:t>accommodatius</a:t>
            </a:r>
            <a:r>
              <a:rPr lang="en-GB" dirty="0"/>
              <a:t> </a:t>
            </a:r>
            <a:r>
              <a:rPr lang="en-GB" dirty="0" err="1"/>
              <a:t>videretur</a:t>
            </a:r>
            <a:r>
              <a:rPr lang="en-GB" dirty="0"/>
              <a:t>; </a:t>
            </a:r>
            <a:r>
              <a:rPr lang="en-GB" dirty="0" err="1"/>
              <a:t>proque</a:t>
            </a:r>
            <a:r>
              <a:rPr lang="en-GB" dirty="0"/>
              <a:t> </a:t>
            </a:r>
            <a:r>
              <a:rPr lang="en-GB" dirty="0" err="1"/>
              <a:t>Palati</a:t>
            </a:r>
            <a:r>
              <a:rPr lang="en-GB" dirty="0"/>
              <a:t> </a:t>
            </a:r>
            <a:r>
              <a:rPr lang="en-GB" dirty="0" err="1"/>
              <a:t>gradibus</a:t>
            </a:r>
            <a:r>
              <a:rPr lang="en-GB" dirty="0"/>
              <a:t> imperator </a:t>
            </a:r>
            <a:r>
              <a:rPr lang="en-GB" dirty="0" err="1"/>
              <a:t>consalutatus</a:t>
            </a:r>
            <a:r>
              <a:rPr lang="en-GB" dirty="0"/>
              <a:t> lectica in castra et </a:t>
            </a:r>
            <a:r>
              <a:rPr lang="en-GB" dirty="0" err="1"/>
              <a:t>inde</a:t>
            </a:r>
            <a:r>
              <a:rPr lang="en-GB" dirty="0"/>
              <a:t> </a:t>
            </a:r>
            <a:r>
              <a:rPr lang="en-GB" dirty="0" err="1"/>
              <a:t>raptim</a:t>
            </a:r>
            <a:r>
              <a:rPr lang="en-GB" dirty="0"/>
              <a:t> </a:t>
            </a:r>
            <a:r>
              <a:rPr lang="en-GB" dirty="0" err="1"/>
              <a:t>appellatis</a:t>
            </a:r>
            <a:r>
              <a:rPr lang="en-GB" dirty="0"/>
              <a:t> </a:t>
            </a:r>
            <a:r>
              <a:rPr lang="en-GB" dirty="0" err="1"/>
              <a:t>militibus</a:t>
            </a:r>
            <a:r>
              <a:rPr lang="en-GB" dirty="0"/>
              <a:t> in </a:t>
            </a:r>
            <a:r>
              <a:rPr lang="en-GB" dirty="0" err="1"/>
              <a:t>curiam</a:t>
            </a:r>
            <a:r>
              <a:rPr lang="en-GB" dirty="0"/>
              <a:t> </a:t>
            </a:r>
            <a:r>
              <a:rPr lang="en-GB" dirty="0" err="1"/>
              <a:t>delatus</a:t>
            </a:r>
            <a:r>
              <a:rPr lang="en-GB" dirty="0"/>
              <a:t> </a:t>
            </a:r>
            <a:r>
              <a:rPr lang="en-GB" dirty="0" err="1"/>
              <a:t>est</a:t>
            </a:r>
            <a:r>
              <a:rPr lang="en-GB" dirty="0"/>
              <a:t> </a:t>
            </a:r>
            <a:r>
              <a:rPr lang="en-GB" dirty="0" err="1"/>
              <a:t>discessitque</a:t>
            </a:r>
            <a:r>
              <a:rPr lang="en-GB" dirty="0"/>
              <a:t> </a:t>
            </a:r>
            <a:r>
              <a:rPr lang="en-GB" dirty="0" err="1"/>
              <a:t>iam</a:t>
            </a:r>
            <a:r>
              <a:rPr lang="en-GB" dirty="0"/>
              <a:t> </a:t>
            </a:r>
            <a:r>
              <a:rPr lang="en-GB" dirty="0" err="1"/>
              <a:t>vesperi</a:t>
            </a:r>
            <a:r>
              <a:rPr lang="en-GB" dirty="0"/>
              <a:t>, ex </a:t>
            </a:r>
            <a:r>
              <a:rPr lang="en-GB" dirty="0" err="1"/>
              <a:t>immensis</a:t>
            </a:r>
            <a:r>
              <a:rPr lang="en-GB" dirty="0"/>
              <a:t>, </a:t>
            </a:r>
            <a:r>
              <a:rPr lang="en-GB" dirty="0" err="1"/>
              <a:t>quibus</a:t>
            </a:r>
            <a:r>
              <a:rPr lang="en-GB" dirty="0"/>
              <a:t> </a:t>
            </a:r>
            <a:r>
              <a:rPr lang="en-GB" dirty="0" err="1"/>
              <a:t>cumulabatur</a:t>
            </a:r>
            <a:r>
              <a:rPr lang="en-GB" dirty="0"/>
              <a:t>, </a:t>
            </a:r>
            <a:r>
              <a:rPr lang="en-GB" dirty="0" err="1"/>
              <a:t>honoribus</a:t>
            </a:r>
            <a:r>
              <a:rPr lang="en-GB" dirty="0"/>
              <a:t> tantum </a:t>
            </a:r>
            <a:r>
              <a:rPr lang="en-GB" dirty="0" err="1"/>
              <a:t>patris</a:t>
            </a:r>
            <a:r>
              <a:rPr lang="en-GB" dirty="0"/>
              <a:t> patriae </a:t>
            </a:r>
            <a:r>
              <a:rPr lang="en-GB" dirty="0" err="1"/>
              <a:t>nomine</a:t>
            </a:r>
            <a:r>
              <a:rPr lang="en-GB" dirty="0"/>
              <a:t> </a:t>
            </a:r>
            <a:r>
              <a:rPr lang="en-GB" dirty="0" err="1"/>
              <a:t>recusato</a:t>
            </a:r>
            <a:r>
              <a:rPr lang="en-GB" dirty="0"/>
              <a:t> propter </a:t>
            </a:r>
            <a:r>
              <a:rPr lang="en-GB" dirty="0" err="1"/>
              <a:t>aetatem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941838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C00B9-6157-4FF9-8EA8-88259AF696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6356C-97F6-4AEA-9257-DA7F3CAF0C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Map&#10;&#10;Description automatically generated">
            <a:extLst>
              <a:ext uri="{FF2B5EF4-FFF2-40B4-BE49-F238E27FC236}">
                <a16:creationId xmlns:a16="http://schemas.microsoft.com/office/drawing/2014/main" id="{1FBBEC55-7FE0-498F-8E95-2FEDAE49CE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752" r="10001" b="24625"/>
          <a:stretch/>
        </p:blipFill>
        <p:spPr>
          <a:xfrm>
            <a:off x="245808" y="0"/>
            <a:ext cx="87333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9345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B195B-974A-494C-869A-8EF5795A8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9427"/>
          </a:xfrm>
        </p:spPr>
        <p:txBody>
          <a:bodyPr>
            <a:normAutofit fontScale="90000"/>
          </a:bodyPr>
          <a:lstStyle/>
          <a:p>
            <a:r>
              <a:rPr lang="en-GB" dirty="0"/>
              <a:t>Tac. </a:t>
            </a:r>
            <a:r>
              <a:rPr lang="en-GB" i="1" dirty="0"/>
              <a:t>Ann</a:t>
            </a:r>
            <a:r>
              <a:rPr lang="en-GB" dirty="0"/>
              <a:t>. 12.69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67F9EF-CB20-4C02-9EFC-754CBA7D4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38865"/>
            <a:ext cx="8229600" cy="4278368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lnSpc>
                <a:spcPct val="120000"/>
              </a:lnSpc>
              <a:buNone/>
            </a:pPr>
            <a:r>
              <a:rPr lang="en-GB" dirty="0"/>
              <a:t>[69] </a:t>
            </a:r>
            <a:r>
              <a:rPr lang="en-GB" dirty="0" err="1"/>
              <a:t>Tunc</a:t>
            </a:r>
            <a:r>
              <a:rPr lang="en-GB" dirty="0"/>
              <a:t> medio </a:t>
            </a:r>
            <a:r>
              <a:rPr lang="en-GB" dirty="0" err="1"/>
              <a:t>diei</a:t>
            </a:r>
            <a:r>
              <a:rPr lang="en-GB" dirty="0"/>
              <a:t> tertium ante </a:t>
            </a:r>
            <a:r>
              <a:rPr lang="en-GB" dirty="0" err="1"/>
              <a:t>Idus</a:t>
            </a:r>
            <a:r>
              <a:rPr lang="en-GB" dirty="0"/>
              <a:t> </a:t>
            </a:r>
            <a:r>
              <a:rPr lang="en-GB" dirty="0" err="1"/>
              <a:t>Octobris</a:t>
            </a:r>
            <a:r>
              <a:rPr lang="en-GB" dirty="0"/>
              <a:t>, </a:t>
            </a:r>
            <a:r>
              <a:rPr lang="en-GB" dirty="0" err="1"/>
              <a:t>fortibus</a:t>
            </a:r>
            <a:r>
              <a:rPr lang="en-GB" dirty="0"/>
              <a:t> </a:t>
            </a:r>
            <a:r>
              <a:rPr lang="en-GB" dirty="0" err="1"/>
              <a:t>palatii</a:t>
            </a:r>
            <a:r>
              <a:rPr lang="en-GB" dirty="0"/>
              <a:t> </a:t>
            </a:r>
            <a:r>
              <a:rPr lang="en-GB" dirty="0" err="1"/>
              <a:t>repente</a:t>
            </a:r>
            <a:r>
              <a:rPr lang="en-GB" dirty="0"/>
              <a:t> </a:t>
            </a:r>
            <a:r>
              <a:rPr lang="en-GB" dirty="0" err="1"/>
              <a:t>diductis</a:t>
            </a:r>
            <a:r>
              <a:rPr lang="en-GB" dirty="0"/>
              <a:t>, </a:t>
            </a:r>
            <a:r>
              <a:rPr lang="en-GB" dirty="0" err="1"/>
              <a:t>comitante</a:t>
            </a:r>
            <a:r>
              <a:rPr lang="en-GB" dirty="0"/>
              <a:t> Burro Nero </a:t>
            </a:r>
            <a:r>
              <a:rPr lang="en-GB" dirty="0" err="1"/>
              <a:t>egreditur</a:t>
            </a:r>
            <a:r>
              <a:rPr lang="en-GB" dirty="0"/>
              <a:t> ad </a:t>
            </a:r>
            <a:r>
              <a:rPr lang="en-GB" dirty="0" err="1"/>
              <a:t>cohortem</a:t>
            </a:r>
            <a:r>
              <a:rPr lang="en-GB" dirty="0"/>
              <a:t>, </a:t>
            </a:r>
            <a:r>
              <a:rPr lang="en-GB" dirty="0" err="1"/>
              <a:t>quae</a:t>
            </a:r>
            <a:r>
              <a:rPr lang="en-GB" dirty="0"/>
              <a:t> more </a:t>
            </a:r>
            <a:r>
              <a:rPr lang="en-GB" dirty="0" err="1"/>
              <a:t>militiae</a:t>
            </a:r>
            <a:r>
              <a:rPr lang="en-GB" dirty="0"/>
              <a:t> </a:t>
            </a:r>
            <a:r>
              <a:rPr lang="en-GB" dirty="0" err="1"/>
              <a:t>excubiis</a:t>
            </a:r>
            <a:r>
              <a:rPr lang="en-GB" dirty="0"/>
              <a:t> </a:t>
            </a:r>
            <a:r>
              <a:rPr lang="en-GB" dirty="0" err="1"/>
              <a:t>adest</a:t>
            </a:r>
            <a:r>
              <a:rPr lang="en-GB" dirty="0"/>
              <a:t>. </a:t>
            </a:r>
            <a:r>
              <a:rPr lang="en-GB" dirty="0" err="1"/>
              <a:t>ibi</a:t>
            </a:r>
            <a:r>
              <a:rPr lang="en-GB" dirty="0"/>
              <a:t> </a:t>
            </a:r>
            <a:r>
              <a:rPr lang="en-GB" dirty="0" err="1"/>
              <a:t>monente</a:t>
            </a:r>
            <a:r>
              <a:rPr lang="en-GB" dirty="0"/>
              <a:t> </a:t>
            </a:r>
            <a:r>
              <a:rPr lang="en-GB" dirty="0" err="1"/>
              <a:t>praefecto</a:t>
            </a:r>
            <a:r>
              <a:rPr lang="en-GB" dirty="0"/>
              <a:t> </a:t>
            </a:r>
            <a:r>
              <a:rPr lang="en-GB" dirty="0" err="1"/>
              <a:t>faustis</a:t>
            </a:r>
            <a:r>
              <a:rPr lang="en-GB" dirty="0"/>
              <a:t> </a:t>
            </a:r>
            <a:r>
              <a:rPr lang="en-GB" dirty="0" err="1"/>
              <a:t>vocibus</a:t>
            </a:r>
            <a:r>
              <a:rPr lang="en-GB" dirty="0"/>
              <a:t> </a:t>
            </a:r>
            <a:r>
              <a:rPr lang="en-GB" dirty="0" err="1"/>
              <a:t>exceptus</a:t>
            </a:r>
            <a:r>
              <a:rPr lang="en-GB" dirty="0"/>
              <a:t> </a:t>
            </a:r>
            <a:r>
              <a:rPr lang="en-GB" dirty="0" err="1"/>
              <a:t>inditur</a:t>
            </a:r>
            <a:r>
              <a:rPr lang="en-GB" dirty="0"/>
              <a:t> </a:t>
            </a:r>
            <a:r>
              <a:rPr lang="en-GB" dirty="0" err="1"/>
              <a:t>lecticae</a:t>
            </a:r>
            <a:r>
              <a:rPr lang="en-GB" dirty="0"/>
              <a:t>. </a:t>
            </a:r>
            <a:r>
              <a:rPr lang="en-GB" dirty="0" err="1"/>
              <a:t>dubitavisse</a:t>
            </a:r>
            <a:r>
              <a:rPr lang="en-GB" dirty="0"/>
              <a:t> </a:t>
            </a:r>
            <a:r>
              <a:rPr lang="en-GB" dirty="0" err="1"/>
              <a:t>quosdam</a:t>
            </a:r>
            <a:r>
              <a:rPr lang="en-GB" dirty="0"/>
              <a:t> </a:t>
            </a:r>
            <a:r>
              <a:rPr lang="en-GB" dirty="0" err="1"/>
              <a:t>ferunt</a:t>
            </a:r>
            <a:r>
              <a:rPr lang="en-GB" dirty="0"/>
              <a:t>, </a:t>
            </a:r>
            <a:r>
              <a:rPr lang="en-GB" dirty="0" err="1"/>
              <a:t>respectantis</a:t>
            </a:r>
            <a:r>
              <a:rPr lang="en-GB" dirty="0"/>
              <a:t> </a:t>
            </a:r>
            <a:r>
              <a:rPr lang="en-GB" dirty="0" err="1"/>
              <a:t>rogitantisque</a:t>
            </a:r>
            <a:r>
              <a:rPr lang="en-GB" dirty="0"/>
              <a:t> ubi Britannicus </a:t>
            </a:r>
            <a:r>
              <a:rPr lang="en-GB" dirty="0" err="1"/>
              <a:t>esset</a:t>
            </a:r>
            <a:r>
              <a:rPr lang="en-GB" dirty="0"/>
              <a:t>: </a:t>
            </a:r>
            <a:r>
              <a:rPr lang="en-GB" dirty="0" err="1"/>
              <a:t>mox</a:t>
            </a:r>
            <a:r>
              <a:rPr lang="en-GB" dirty="0"/>
              <a:t> </a:t>
            </a:r>
            <a:r>
              <a:rPr lang="en-GB" dirty="0" err="1"/>
              <a:t>nullo</a:t>
            </a:r>
            <a:r>
              <a:rPr lang="en-GB" dirty="0"/>
              <a:t> in </a:t>
            </a:r>
            <a:r>
              <a:rPr lang="en-GB" dirty="0" err="1"/>
              <a:t>diversum</a:t>
            </a:r>
            <a:r>
              <a:rPr lang="en-GB" dirty="0"/>
              <a:t> </a:t>
            </a:r>
            <a:r>
              <a:rPr lang="en-GB" dirty="0" err="1"/>
              <a:t>auctore</a:t>
            </a:r>
            <a:r>
              <a:rPr lang="en-GB" dirty="0"/>
              <a:t> </a:t>
            </a:r>
            <a:r>
              <a:rPr lang="en-GB" dirty="0" err="1"/>
              <a:t>quae</a:t>
            </a:r>
            <a:r>
              <a:rPr lang="en-GB" dirty="0"/>
              <a:t> </a:t>
            </a:r>
            <a:r>
              <a:rPr lang="en-GB" dirty="0" err="1"/>
              <a:t>offerebantur</a:t>
            </a:r>
            <a:r>
              <a:rPr lang="en-GB" dirty="0"/>
              <a:t> </a:t>
            </a:r>
            <a:r>
              <a:rPr lang="en-GB" dirty="0" err="1"/>
              <a:t>secuti</a:t>
            </a:r>
            <a:r>
              <a:rPr lang="en-GB" dirty="0"/>
              <a:t> sunt. </a:t>
            </a:r>
            <a:r>
              <a:rPr lang="en-GB" dirty="0" err="1"/>
              <a:t>inlatusque</a:t>
            </a:r>
            <a:r>
              <a:rPr lang="en-GB" dirty="0"/>
              <a:t> </a:t>
            </a:r>
            <a:r>
              <a:rPr lang="en-GB" dirty="0" err="1"/>
              <a:t>castris</a:t>
            </a:r>
            <a:r>
              <a:rPr lang="en-GB" dirty="0"/>
              <a:t> Nero et </a:t>
            </a:r>
            <a:r>
              <a:rPr lang="en-GB" dirty="0" err="1"/>
              <a:t>congruentia</a:t>
            </a:r>
            <a:r>
              <a:rPr lang="en-GB" dirty="0"/>
              <a:t> </a:t>
            </a:r>
            <a:r>
              <a:rPr lang="en-GB" dirty="0" err="1"/>
              <a:t>tempori</a:t>
            </a:r>
            <a:r>
              <a:rPr lang="en-GB" dirty="0"/>
              <a:t> </a:t>
            </a:r>
            <a:r>
              <a:rPr lang="en-GB" dirty="0" err="1"/>
              <a:t>praefatus</a:t>
            </a:r>
            <a:r>
              <a:rPr lang="en-GB" dirty="0"/>
              <a:t>, </a:t>
            </a:r>
            <a:r>
              <a:rPr lang="en-GB" dirty="0" err="1"/>
              <a:t>promisso</a:t>
            </a:r>
            <a:r>
              <a:rPr lang="en-GB" dirty="0"/>
              <a:t> </a:t>
            </a:r>
            <a:r>
              <a:rPr lang="en-GB" dirty="0" err="1"/>
              <a:t>donativo</a:t>
            </a:r>
            <a:r>
              <a:rPr lang="en-GB" dirty="0"/>
              <a:t> ad exemplum </a:t>
            </a:r>
            <a:r>
              <a:rPr lang="en-GB" dirty="0" err="1"/>
              <a:t>paternae</a:t>
            </a:r>
            <a:r>
              <a:rPr lang="en-GB" dirty="0"/>
              <a:t> </a:t>
            </a:r>
            <a:r>
              <a:rPr lang="en-GB" dirty="0" err="1"/>
              <a:t>largitionis</a:t>
            </a:r>
            <a:r>
              <a:rPr lang="en-GB" dirty="0"/>
              <a:t>, imperator </a:t>
            </a:r>
            <a:r>
              <a:rPr lang="en-GB" dirty="0" err="1"/>
              <a:t>consalutatur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85964478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tin and Greek">
      <a:majorFont>
        <a:latin typeface="Palatino Linotype"/>
        <a:ea typeface=""/>
        <a:cs typeface=""/>
      </a:majorFont>
      <a:minorFont>
        <a:latin typeface="Palatino Linotyp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Intensive Latin Template" id="{997F0CE7-2573-413D-BFB5-76EF9C93EB1D}" vid="{BF73E14A-0365-48CC-A367-11FC695395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5CD4514D-3FAB-4F0C-ACA6-E5E5F86C103D}">
  <ds:schemaRefs>
    <ds:schemaRef ds:uri="303dbf9b-b85b-46a0-94f1-894078c07ecd"/>
    <ds:schemaRef ds:uri="7534e9c7-d8a7-4ffa-a350-0e66096719e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7534e9c7-d8a7-4ffa-a350-0e66096719e3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Intensive Latin Template</Template>
  <TotalTime>392</TotalTime>
  <Words>418</Words>
  <Application>Microsoft Office PowerPoint</Application>
  <PresentationFormat>On-screen Show (4:3)</PresentationFormat>
  <Paragraphs>27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Palatino Linotype</vt:lpstr>
      <vt:lpstr>20140311PresentationUWTSDTemplate</vt:lpstr>
      <vt:lpstr>Murder &amp; Mayhem: Nero Latin Sources Intro</vt:lpstr>
      <vt:lpstr>Text pensum</vt:lpstr>
      <vt:lpstr>Assessment 1 (50% portfolio mark)</vt:lpstr>
      <vt:lpstr>Assessment 2 (50% portfolio mark)</vt:lpstr>
      <vt:lpstr>Perceptions of Suetonius’ Nero</vt:lpstr>
      <vt:lpstr>Suet. Nero 8</vt:lpstr>
      <vt:lpstr>PowerPoint Presentation</vt:lpstr>
      <vt:lpstr>Tac. Ann. 12.69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Intensive Greek 2 Feedback Seminar 1</dc:title>
  <dc:creator>Magdalena Ohrman</dc:creator>
  <cp:lastModifiedBy>Magdalena Ohrman</cp:lastModifiedBy>
  <cp:revision>5</cp:revision>
  <dcterms:created xsi:type="dcterms:W3CDTF">2020-02-12T11:32:44Z</dcterms:created>
  <dcterms:modified xsi:type="dcterms:W3CDTF">2021-09-13T12:43:07Z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