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8" r:id="rId1"/>
  </p:sldMasterIdLst>
  <p:notesMasterIdLst>
    <p:notesMasterId r:id="rId24"/>
  </p:notesMasterIdLst>
  <p:sldIdLst>
    <p:sldId id="256" r:id="rId2"/>
    <p:sldId id="288" r:id="rId3"/>
    <p:sldId id="257" r:id="rId4"/>
    <p:sldId id="260" r:id="rId5"/>
    <p:sldId id="261" r:id="rId6"/>
    <p:sldId id="258" r:id="rId7"/>
    <p:sldId id="259" r:id="rId8"/>
    <p:sldId id="264" r:id="rId9"/>
    <p:sldId id="262" r:id="rId10"/>
    <p:sldId id="263" r:id="rId11"/>
    <p:sldId id="265" r:id="rId12"/>
    <p:sldId id="269" r:id="rId13"/>
    <p:sldId id="281" r:id="rId14"/>
    <p:sldId id="286" r:id="rId15"/>
    <p:sldId id="290" r:id="rId16"/>
    <p:sldId id="266" r:id="rId17"/>
    <p:sldId id="270" r:id="rId18"/>
    <p:sldId id="276" r:id="rId19"/>
    <p:sldId id="277" r:id="rId20"/>
    <p:sldId id="278" r:id="rId21"/>
    <p:sldId id="274" r:id="rId22"/>
    <p:sldId id="273"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18"/>
  </p:normalViewPr>
  <p:slideViewPr>
    <p:cSldViewPr>
      <p:cViewPr varScale="1">
        <p:scale>
          <a:sx n="117" d="100"/>
          <a:sy n="117" d="100"/>
        </p:scale>
        <p:origin x="1480" y="16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D5AE4A-248C-4610-8908-76F319C9D478}" type="doc">
      <dgm:prSet loTypeId="urn:microsoft.com/office/officeart/2018/2/layout/IconLabelDescriptionList" loCatId="icon" qsTypeId="urn:microsoft.com/office/officeart/2005/8/quickstyle/simple1" qsCatId="simple" csTypeId="urn:microsoft.com/office/officeart/2018/5/colors/Iconchunking_neutralbg_colorful2" csCatId="colorful" phldr="1"/>
      <dgm:spPr/>
      <dgm:t>
        <a:bodyPr/>
        <a:lstStyle/>
        <a:p>
          <a:endParaRPr lang="en-US"/>
        </a:p>
      </dgm:t>
    </dgm:pt>
    <dgm:pt modelId="{56B885EF-D787-4D72-97DF-0D8D64E5B494}">
      <dgm:prSet/>
      <dgm:spPr/>
      <dgm:t>
        <a:bodyPr/>
        <a:lstStyle/>
        <a:p>
          <a:pPr>
            <a:defRPr b="1"/>
          </a:pPr>
          <a:r>
            <a:rPr lang="en-US"/>
            <a:t>Studies examining sources of stress are valuable in that they encompass a wide spectrum of athletes’ stressful experiences, </a:t>
          </a:r>
        </a:p>
      </dgm:t>
    </dgm:pt>
    <dgm:pt modelId="{C3CA5AC8-2B73-4247-8E6D-888BC07AD01F}" type="parTrans" cxnId="{FDDC2225-83C3-442B-8141-8D69AC7924D0}">
      <dgm:prSet/>
      <dgm:spPr/>
      <dgm:t>
        <a:bodyPr/>
        <a:lstStyle/>
        <a:p>
          <a:endParaRPr lang="en-US"/>
        </a:p>
      </dgm:t>
    </dgm:pt>
    <dgm:pt modelId="{9715D6C9-2EFB-4627-926B-3AE701AE2190}" type="sibTrans" cxnId="{FDDC2225-83C3-442B-8141-8D69AC7924D0}">
      <dgm:prSet/>
      <dgm:spPr/>
      <dgm:t>
        <a:bodyPr/>
        <a:lstStyle/>
        <a:p>
          <a:endParaRPr lang="en-US"/>
        </a:p>
      </dgm:t>
    </dgm:pt>
    <dgm:pt modelId="{A2F35436-94CE-492D-9BD5-E243AD98D477}">
      <dgm:prSet/>
      <dgm:spPr/>
      <dgm:t>
        <a:bodyPr/>
        <a:lstStyle/>
        <a:p>
          <a:r>
            <a:rPr lang="en-US" dirty="0"/>
            <a:t>Often do not necessarily investigate the origins of these stressors. </a:t>
          </a:r>
        </a:p>
      </dgm:t>
    </dgm:pt>
    <dgm:pt modelId="{B03954DA-5D5A-4D98-ADF8-ABC81FA6FEE6}" type="parTrans" cxnId="{FD161879-DBF3-465D-9D07-F9278DB18B19}">
      <dgm:prSet/>
      <dgm:spPr/>
      <dgm:t>
        <a:bodyPr/>
        <a:lstStyle/>
        <a:p>
          <a:endParaRPr lang="en-US"/>
        </a:p>
      </dgm:t>
    </dgm:pt>
    <dgm:pt modelId="{1A5C01B6-8A1E-4DDA-924E-CEC90911E400}" type="sibTrans" cxnId="{FD161879-DBF3-465D-9D07-F9278DB18B19}">
      <dgm:prSet/>
      <dgm:spPr/>
      <dgm:t>
        <a:bodyPr/>
        <a:lstStyle/>
        <a:p>
          <a:endParaRPr lang="en-US"/>
        </a:p>
      </dgm:t>
    </dgm:pt>
    <dgm:pt modelId="{AA5DA510-6AEB-4122-B24E-48BBDBA4AE92}">
      <dgm:prSet/>
      <dgm:spPr/>
      <dgm:t>
        <a:bodyPr/>
        <a:lstStyle/>
        <a:p>
          <a:pPr>
            <a:defRPr b="1"/>
          </a:pPr>
          <a:r>
            <a:rPr lang="en-US"/>
            <a:t>Some of these stressors are beyond the level of the sport organisation (e.g., family disturbances)</a:t>
          </a:r>
        </a:p>
      </dgm:t>
    </dgm:pt>
    <dgm:pt modelId="{7D77A660-B706-44EE-98A4-29E93903BD88}" type="parTrans" cxnId="{151A74EE-A1C2-42D8-A640-6463CA40DFAD}">
      <dgm:prSet/>
      <dgm:spPr/>
      <dgm:t>
        <a:bodyPr/>
        <a:lstStyle/>
        <a:p>
          <a:endParaRPr lang="en-US"/>
        </a:p>
      </dgm:t>
    </dgm:pt>
    <dgm:pt modelId="{26498B3D-F601-455C-9652-284FD7EDC1B9}" type="sibTrans" cxnId="{151A74EE-A1C2-42D8-A640-6463CA40DFAD}">
      <dgm:prSet/>
      <dgm:spPr/>
      <dgm:t>
        <a:bodyPr/>
        <a:lstStyle/>
        <a:p>
          <a:endParaRPr lang="en-US"/>
        </a:p>
      </dgm:t>
    </dgm:pt>
    <dgm:pt modelId="{4EBE778F-EC8C-4364-9379-E990B69BA834}">
      <dgm:prSet/>
      <dgm:spPr/>
      <dgm:t>
        <a:bodyPr/>
        <a:lstStyle/>
        <a:p>
          <a:pPr>
            <a:defRPr b="1"/>
          </a:pPr>
          <a:r>
            <a:rPr lang="en-US"/>
            <a:t>E.g. a negative relationship between two team-mates might well be caused or exacerbated by the situation in which they have been placed within the sport organisation (e.g., living together for a long time at a residential national training center).</a:t>
          </a:r>
        </a:p>
      </dgm:t>
    </dgm:pt>
    <dgm:pt modelId="{FE728C7C-D41F-4A1A-8E1B-20A89C3C7D09}" type="parTrans" cxnId="{793808CB-913C-40F8-8105-C9FF18DBC1DB}">
      <dgm:prSet/>
      <dgm:spPr/>
      <dgm:t>
        <a:bodyPr/>
        <a:lstStyle/>
        <a:p>
          <a:endParaRPr lang="en-US"/>
        </a:p>
      </dgm:t>
    </dgm:pt>
    <dgm:pt modelId="{4A7D8E78-A32B-4600-86EE-966237286042}" type="sibTrans" cxnId="{793808CB-913C-40F8-8105-C9FF18DBC1DB}">
      <dgm:prSet/>
      <dgm:spPr/>
      <dgm:t>
        <a:bodyPr/>
        <a:lstStyle/>
        <a:p>
          <a:endParaRPr lang="en-US"/>
        </a:p>
      </dgm:t>
    </dgm:pt>
    <dgm:pt modelId="{64AB4A04-3E4E-4A3A-85EE-2E1B67BD6A06}" type="pres">
      <dgm:prSet presAssocID="{C8D5AE4A-248C-4610-8908-76F319C9D478}" presName="root" presStyleCnt="0">
        <dgm:presLayoutVars>
          <dgm:dir/>
          <dgm:resizeHandles val="exact"/>
        </dgm:presLayoutVars>
      </dgm:prSet>
      <dgm:spPr/>
    </dgm:pt>
    <dgm:pt modelId="{99FDD4DD-E650-444E-B7B8-3E9805F84302}" type="pres">
      <dgm:prSet presAssocID="{56B885EF-D787-4D72-97DF-0D8D64E5B494}" presName="compNode" presStyleCnt="0"/>
      <dgm:spPr/>
    </dgm:pt>
    <dgm:pt modelId="{50795632-7C19-4F32-A349-C38452F46D96}" type="pres">
      <dgm:prSet presAssocID="{56B885EF-D787-4D72-97DF-0D8D64E5B49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B0427EBF-371A-4F15-A07A-1E655C2A7BE5}" type="pres">
      <dgm:prSet presAssocID="{56B885EF-D787-4D72-97DF-0D8D64E5B494}" presName="iconSpace" presStyleCnt="0"/>
      <dgm:spPr/>
    </dgm:pt>
    <dgm:pt modelId="{D355559F-D6D7-4F9D-86BE-9050841098DD}" type="pres">
      <dgm:prSet presAssocID="{56B885EF-D787-4D72-97DF-0D8D64E5B494}" presName="parTx" presStyleLbl="revTx" presStyleIdx="0" presStyleCnt="6">
        <dgm:presLayoutVars>
          <dgm:chMax val="0"/>
          <dgm:chPref val="0"/>
        </dgm:presLayoutVars>
      </dgm:prSet>
      <dgm:spPr/>
    </dgm:pt>
    <dgm:pt modelId="{401285D8-5218-4FE4-84AC-86BC6FC9E9E6}" type="pres">
      <dgm:prSet presAssocID="{56B885EF-D787-4D72-97DF-0D8D64E5B494}" presName="txSpace" presStyleCnt="0"/>
      <dgm:spPr/>
    </dgm:pt>
    <dgm:pt modelId="{FE046D78-377A-497E-8A79-2B93C1C49F2F}" type="pres">
      <dgm:prSet presAssocID="{56B885EF-D787-4D72-97DF-0D8D64E5B494}" presName="desTx" presStyleLbl="revTx" presStyleIdx="1" presStyleCnt="6" custLinFactY="-47379" custLinFactNeighborX="-1173" custLinFactNeighborY="-100000">
        <dgm:presLayoutVars/>
      </dgm:prSet>
      <dgm:spPr/>
    </dgm:pt>
    <dgm:pt modelId="{160350D7-9E1E-4F5D-A86E-693F0533B969}" type="pres">
      <dgm:prSet presAssocID="{9715D6C9-2EFB-4627-926B-3AE701AE2190}" presName="sibTrans" presStyleCnt="0"/>
      <dgm:spPr/>
    </dgm:pt>
    <dgm:pt modelId="{F24937B7-E4E9-4435-B264-237558DACF8B}" type="pres">
      <dgm:prSet presAssocID="{AA5DA510-6AEB-4122-B24E-48BBDBA4AE92}" presName="compNode" presStyleCnt="0"/>
      <dgm:spPr/>
    </dgm:pt>
    <dgm:pt modelId="{22EC3478-9288-4627-9B99-4AAF1C79B0BE}" type="pres">
      <dgm:prSet presAssocID="{AA5DA510-6AEB-4122-B24E-48BBDBA4AE9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EF4DE185-CB35-4DEC-B698-4215FBA225FD}" type="pres">
      <dgm:prSet presAssocID="{AA5DA510-6AEB-4122-B24E-48BBDBA4AE92}" presName="iconSpace" presStyleCnt="0"/>
      <dgm:spPr/>
    </dgm:pt>
    <dgm:pt modelId="{ABBDB00A-5253-43E1-842B-439C637E9F19}" type="pres">
      <dgm:prSet presAssocID="{AA5DA510-6AEB-4122-B24E-48BBDBA4AE92}" presName="parTx" presStyleLbl="revTx" presStyleIdx="2" presStyleCnt="6">
        <dgm:presLayoutVars>
          <dgm:chMax val="0"/>
          <dgm:chPref val="0"/>
        </dgm:presLayoutVars>
      </dgm:prSet>
      <dgm:spPr/>
    </dgm:pt>
    <dgm:pt modelId="{E76BB770-12FF-4745-A888-0F4A99CEEFBF}" type="pres">
      <dgm:prSet presAssocID="{AA5DA510-6AEB-4122-B24E-48BBDBA4AE92}" presName="txSpace" presStyleCnt="0"/>
      <dgm:spPr/>
    </dgm:pt>
    <dgm:pt modelId="{B4A500BC-D25D-4B67-9DDB-A9CC905F5643}" type="pres">
      <dgm:prSet presAssocID="{AA5DA510-6AEB-4122-B24E-48BBDBA4AE92}" presName="desTx" presStyleLbl="revTx" presStyleIdx="3" presStyleCnt="6">
        <dgm:presLayoutVars/>
      </dgm:prSet>
      <dgm:spPr/>
    </dgm:pt>
    <dgm:pt modelId="{8FB94430-884F-43E0-B1EF-6A2F3DD117D9}" type="pres">
      <dgm:prSet presAssocID="{26498B3D-F601-455C-9652-284FD7EDC1B9}" presName="sibTrans" presStyleCnt="0"/>
      <dgm:spPr/>
    </dgm:pt>
    <dgm:pt modelId="{89815006-0992-4F02-B860-3870CF650DBC}" type="pres">
      <dgm:prSet presAssocID="{4EBE778F-EC8C-4364-9379-E990B69BA834}" presName="compNode" presStyleCnt="0"/>
      <dgm:spPr/>
    </dgm:pt>
    <dgm:pt modelId="{54F6C81D-2618-4AED-A83A-F644263FD2CE}" type="pres">
      <dgm:prSet presAssocID="{4EBE778F-EC8C-4364-9379-E990B69BA83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AF98788D-C478-4AA3-9A68-79E7EBCBFEEE}" type="pres">
      <dgm:prSet presAssocID="{4EBE778F-EC8C-4364-9379-E990B69BA834}" presName="iconSpace" presStyleCnt="0"/>
      <dgm:spPr/>
    </dgm:pt>
    <dgm:pt modelId="{37F677DE-0729-42B4-92A2-497384BCAC9E}" type="pres">
      <dgm:prSet presAssocID="{4EBE778F-EC8C-4364-9379-E990B69BA834}" presName="parTx" presStyleLbl="revTx" presStyleIdx="4" presStyleCnt="6">
        <dgm:presLayoutVars>
          <dgm:chMax val="0"/>
          <dgm:chPref val="0"/>
        </dgm:presLayoutVars>
      </dgm:prSet>
      <dgm:spPr/>
    </dgm:pt>
    <dgm:pt modelId="{B024E6FB-FF4A-48DA-BE82-6D5DEA81D946}" type="pres">
      <dgm:prSet presAssocID="{4EBE778F-EC8C-4364-9379-E990B69BA834}" presName="txSpace" presStyleCnt="0"/>
      <dgm:spPr/>
    </dgm:pt>
    <dgm:pt modelId="{DD8DF8DC-FFB2-49FB-9341-9DE4729DEA89}" type="pres">
      <dgm:prSet presAssocID="{4EBE778F-EC8C-4364-9379-E990B69BA834}" presName="desTx" presStyleLbl="revTx" presStyleIdx="5" presStyleCnt="6">
        <dgm:presLayoutVars/>
      </dgm:prSet>
      <dgm:spPr/>
    </dgm:pt>
  </dgm:ptLst>
  <dgm:cxnLst>
    <dgm:cxn modelId="{FDDC2225-83C3-442B-8141-8D69AC7924D0}" srcId="{C8D5AE4A-248C-4610-8908-76F319C9D478}" destId="{56B885EF-D787-4D72-97DF-0D8D64E5B494}" srcOrd="0" destOrd="0" parTransId="{C3CA5AC8-2B73-4247-8E6D-888BC07AD01F}" sibTransId="{9715D6C9-2EFB-4627-926B-3AE701AE2190}"/>
    <dgm:cxn modelId="{EFD2C03A-EE25-4A6C-B020-B3DE8703B6F8}" type="presOf" srcId="{56B885EF-D787-4D72-97DF-0D8D64E5B494}" destId="{D355559F-D6D7-4F9D-86BE-9050841098DD}" srcOrd="0" destOrd="0" presId="urn:microsoft.com/office/officeart/2018/2/layout/IconLabelDescriptionList"/>
    <dgm:cxn modelId="{15FB1E52-2D26-47F4-B41B-ECB7739228C9}" type="presOf" srcId="{AA5DA510-6AEB-4122-B24E-48BBDBA4AE92}" destId="{ABBDB00A-5253-43E1-842B-439C637E9F19}" srcOrd="0" destOrd="0" presId="urn:microsoft.com/office/officeart/2018/2/layout/IconLabelDescriptionList"/>
    <dgm:cxn modelId="{FD161879-DBF3-465D-9D07-F9278DB18B19}" srcId="{56B885EF-D787-4D72-97DF-0D8D64E5B494}" destId="{A2F35436-94CE-492D-9BD5-E243AD98D477}" srcOrd="0" destOrd="0" parTransId="{B03954DA-5D5A-4D98-ADF8-ABC81FA6FEE6}" sibTransId="{1A5C01B6-8A1E-4DDA-924E-CEC90911E400}"/>
    <dgm:cxn modelId="{89309B9F-2D02-48A4-9125-689A56F5079E}" type="presOf" srcId="{C8D5AE4A-248C-4610-8908-76F319C9D478}" destId="{64AB4A04-3E4E-4A3A-85EE-2E1B67BD6A06}" srcOrd="0" destOrd="0" presId="urn:microsoft.com/office/officeart/2018/2/layout/IconLabelDescriptionList"/>
    <dgm:cxn modelId="{B9193EC8-3ED3-4EE2-AECE-C4EB1AEEE155}" type="presOf" srcId="{4EBE778F-EC8C-4364-9379-E990B69BA834}" destId="{37F677DE-0729-42B4-92A2-497384BCAC9E}" srcOrd="0" destOrd="0" presId="urn:microsoft.com/office/officeart/2018/2/layout/IconLabelDescriptionList"/>
    <dgm:cxn modelId="{793808CB-913C-40F8-8105-C9FF18DBC1DB}" srcId="{C8D5AE4A-248C-4610-8908-76F319C9D478}" destId="{4EBE778F-EC8C-4364-9379-E990B69BA834}" srcOrd="2" destOrd="0" parTransId="{FE728C7C-D41F-4A1A-8E1B-20A89C3C7D09}" sibTransId="{4A7D8E78-A32B-4600-86EE-966237286042}"/>
    <dgm:cxn modelId="{151A74EE-A1C2-42D8-A640-6463CA40DFAD}" srcId="{C8D5AE4A-248C-4610-8908-76F319C9D478}" destId="{AA5DA510-6AEB-4122-B24E-48BBDBA4AE92}" srcOrd="1" destOrd="0" parTransId="{7D77A660-B706-44EE-98A4-29E93903BD88}" sibTransId="{26498B3D-F601-455C-9652-284FD7EDC1B9}"/>
    <dgm:cxn modelId="{238C22FF-A75D-46CB-B1B4-04376A255AFB}" type="presOf" srcId="{A2F35436-94CE-492D-9BD5-E243AD98D477}" destId="{FE046D78-377A-497E-8A79-2B93C1C49F2F}" srcOrd="0" destOrd="0" presId="urn:microsoft.com/office/officeart/2018/2/layout/IconLabelDescriptionList"/>
    <dgm:cxn modelId="{D4937905-1340-444C-89C6-DF56EADCD00A}" type="presParOf" srcId="{64AB4A04-3E4E-4A3A-85EE-2E1B67BD6A06}" destId="{99FDD4DD-E650-444E-B7B8-3E9805F84302}" srcOrd="0" destOrd="0" presId="urn:microsoft.com/office/officeart/2018/2/layout/IconLabelDescriptionList"/>
    <dgm:cxn modelId="{074B11B6-8B48-492F-A571-387A6E7CAAC4}" type="presParOf" srcId="{99FDD4DD-E650-444E-B7B8-3E9805F84302}" destId="{50795632-7C19-4F32-A349-C38452F46D96}" srcOrd="0" destOrd="0" presId="urn:microsoft.com/office/officeart/2018/2/layout/IconLabelDescriptionList"/>
    <dgm:cxn modelId="{AF37AF61-7119-4757-AACA-103397EDBA48}" type="presParOf" srcId="{99FDD4DD-E650-444E-B7B8-3E9805F84302}" destId="{B0427EBF-371A-4F15-A07A-1E655C2A7BE5}" srcOrd="1" destOrd="0" presId="urn:microsoft.com/office/officeart/2018/2/layout/IconLabelDescriptionList"/>
    <dgm:cxn modelId="{80128D47-FF83-4FDD-81A9-DFA1CE001EDE}" type="presParOf" srcId="{99FDD4DD-E650-444E-B7B8-3E9805F84302}" destId="{D355559F-D6D7-4F9D-86BE-9050841098DD}" srcOrd="2" destOrd="0" presId="urn:microsoft.com/office/officeart/2018/2/layout/IconLabelDescriptionList"/>
    <dgm:cxn modelId="{E90D03F6-84E1-41C9-82FA-7B772D49E7B4}" type="presParOf" srcId="{99FDD4DD-E650-444E-B7B8-3E9805F84302}" destId="{401285D8-5218-4FE4-84AC-86BC6FC9E9E6}" srcOrd="3" destOrd="0" presId="urn:microsoft.com/office/officeart/2018/2/layout/IconLabelDescriptionList"/>
    <dgm:cxn modelId="{D4DFB48C-91E4-4628-A043-5B076186C71D}" type="presParOf" srcId="{99FDD4DD-E650-444E-B7B8-3E9805F84302}" destId="{FE046D78-377A-497E-8A79-2B93C1C49F2F}" srcOrd="4" destOrd="0" presId="urn:microsoft.com/office/officeart/2018/2/layout/IconLabelDescriptionList"/>
    <dgm:cxn modelId="{F2AF4380-7875-4EC6-A612-196AF0D6E93E}" type="presParOf" srcId="{64AB4A04-3E4E-4A3A-85EE-2E1B67BD6A06}" destId="{160350D7-9E1E-4F5D-A86E-693F0533B969}" srcOrd="1" destOrd="0" presId="urn:microsoft.com/office/officeart/2018/2/layout/IconLabelDescriptionList"/>
    <dgm:cxn modelId="{47F29325-49C7-41A9-9932-0B6BB407E567}" type="presParOf" srcId="{64AB4A04-3E4E-4A3A-85EE-2E1B67BD6A06}" destId="{F24937B7-E4E9-4435-B264-237558DACF8B}" srcOrd="2" destOrd="0" presId="urn:microsoft.com/office/officeart/2018/2/layout/IconLabelDescriptionList"/>
    <dgm:cxn modelId="{934302A9-0159-4ED6-8AE4-C529B76B3C3A}" type="presParOf" srcId="{F24937B7-E4E9-4435-B264-237558DACF8B}" destId="{22EC3478-9288-4627-9B99-4AAF1C79B0BE}" srcOrd="0" destOrd="0" presId="urn:microsoft.com/office/officeart/2018/2/layout/IconLabelDescriptionList"/>
    <dgm:cxn modelId="{2213F38B-9392-4158-9E0A-96B18CF0984D}" type="presParOf" srcId="{F24937B7-E4E9-4435-B264-237558DACF8B}" destId="{EF4DE185-CB35-4DEC-B698-4215FBA225FD}" srcOrd="1" destOrd="0" presId="urn:microsoft.com/office/officeart/2018/2/layout/IconLabelDescriptionList"/>
    <dgm:cxn modelId="{927A22B5-C5CA-4E93-9397-66392FA53A64}" type="presParOf" srcId="{F24937B7-E4E9-4435-B264-237558DACF8B}" destId="{ABBDB00A-5253-43E1-842B-439C637E9F19}" srcOrd="2" destOrd="0" presId="urn:microsoft.com/office/officeart/2018/2/layout/IconLabelDescriptionList"/>
    <dgm:cxn modelId="{8702032B-B917-4325-A742-EEBECBBC277B}" type="presParOf" srcId="{F24937B7-E4E9-4435-B264-237558DACF8B}" destId="{E76BB770-12FF-4745-A888-0F4A99CEEFBF}" srcOrd="3" destOrd="0" presId="urn:microsoft.com/office/officeart/2018/2/layout/IconLabelDescriptionList"/>
    <dgm:cxn modelId="{956EE3D8-9843-44BE-85A9-4B3C1DAA46A0}" type="presParOf" srcId="{F24937B7-E4E9-4435-B264-237558DACF8B}" destId="{B4A500BC-D25D-4B67-9DDB-A9CC905F5643}" srcOrd="4" destOrd="0" presId="urn:microsoft.com/office/officeart/2018/2/layout/IconLabelDescriptionList"/>
    <dgm:cxn modelId="{128D42E2-6FFE-47A5-82D6-D4F09812798C}" type="presParOf" srcId="{64AB4A04-3E4E-4A3A-85EE-2E1B67BD6A06}" destId="{8FB94430-884F-43E0-B1EF-6A2F3DD117D9}" srcOrd="3" destOrd="0" presId="urn:microsoft.com/office/officeart/2018/2/layout/IconLabelDescriptionList"/>
    <dgm:cxn modelId="{D030AAB2-787D-461F-8D8B-1247600F65D0}" type="presParOf" srcId="{64AB4A04-3E4E-4A3A-85EE-2E1B67BD6A06}" destId="{89815006-0992-4F02-B860-3870CF650DBC}" srcOrd="4" destOrd="0" presId="urn:microsoft.com/office/officeart/2018/2/layout/IconLabelDescriptionList"/>
    <dgm:cxn modelId="{AA4EE114-2233-4909-AA4A-75F8151B87E8}" type="presParOf" srcId="{89815006-0992-4F02-B860-3870CF650DBC}" destId="{54F6C81D-2618-4AED-A83A-F644263FD2CE}" srcOrd="0" destOrd="0" presId="urn:microsoft.com/office/officeart/2018/2/layout/IconLabelDescriptionList"/>
    <dgm:cxn modelId="{7A32B429-5F16-4FB0-A255-25D960458486}" type="presParOf" srcId="{89815006-0992-4F02-B860-3870CF650DBC}" destId="{AF98788D-C478-4AA3-9A68-79E7EBCBFEEE}" srcOrd="1" destOrd="0" presId="urn:microsoft.com/office/officeart/2018/2/layout/IconLabelDescriptionList"/>
    <dgm:cxn modelId="{6A91B1B4-43D5-4FC4-B0E2-78A08DEF88C4}" type="presParOf" srcId="{89815006-0992-4F02-B860-3870CF650DBC}" destId="{37F677DE-0729-42B4-92A2-497384BCAC9E}" srcOrd="2" destOrd="0" presId="urn:microsoft.com/office/officeart/2018/2/layout/IconLabelDescriptionList"/>
    <dgm:cxn modelId="{08FE77DF-4D98-4456-8484-122487CA3568}" type="presParOf" srcId="{89815006-0992-4F02-B860-3870CF650DBC}" destId="{B024E6FB-FF4A-48DA-BE82-6D5DEA81D946}" srcOrd="3" destOrd="0" presId="urn:microsoft.com/office/officeart/2018/2/layout/IconLabelDescriptionList"/>
    <dgm:cxn modelId="{6440FEC2-26DB-4A5D-AF59-6E1E2345E0EC}" type="presParOf" srcId="{89815006-0992-4F02-B860-3870CF650DBC}" destId="{DD8DF8DC-FFB2-49FB-9341-9DE4729DEA89}"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EBC12E-7B9D-42C3-A6FB-4CFFC4BB387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B54CAC8D-4064-4EF8-9546-ED5336C3F0AA}">
      <dgm:prSet/>
      <dgm:spPr/>
      <dgm:t>
        <a:bodyPr/>
        <a:lstStyle/>
        <a:p>
          <a:r>
            <a:rPr lang="en-US" dirty="0"/>
            <a:t>The concept of stress aside, concerns exist regarding the research that has examined the stressors experienced by performers. </a:t>
          </a:r>
        </a:p>
      </dgm:t>
    </dgm:pt>
    <dgm:pt modelId="{0DD4B830-98BA-4218-A0EF-3B103EB215BB}" type="parTrans" cxnId="{F1A41D43-BA99-47AF-B932-C14081341277}">
      <dgm:prSet/>
      <dgm:spPr/>
      <dgm:t>
        <a:bodyPr/>
        <a:lstStyle/>
        <a:p>
          <a:endParaRPr lang="en-US"/>
        </a:p>
      </dgm:t>
    </dgm:pt>
    <dgm:pt modelId="{B50500AE-6747-4528-973A-CACE162D8BC6}" type="sibTrans" cxnId="{F1A41D43-BA99-47AF-B932-C14081341277}">
      <dgm:prSet/>
      <dgm:spPr/>
      <dgm:t>
        <a:bodyPr/>
        <a:lstStyle/>
        <a:p>
          <a:endParaRPr lang="en-US"/>
        </a:p>
      </dgm:t>
    </dgm:pt>
    <dgm:pt modelId="{1FDCFE09-6255-4CED-92A0-DA65F9DE4FDA}">
      <dgm:prSet/>
      <dgm:spPr/>
      <dgm:t>
        <a:bodyPr/>
        <a:lstStyle/>
        <a:p>
          <a:r>
            <a:rPr lang="en-US" dirty="0"/>
            <a:t>Specifically, some investigators have not considered the origin of these demands – that is, whether they emanate from competitive or organizational sources (Fletcher et al., 2006; Woodman &amp; Hardy, 2001b).</a:t>
          </a:r>
        </a:p>
      </dgm:t>
    </dgm:pt>
    <dgm:pt modelId="{8360C1FE-E8CA-4C0A-B974-8613B85E64B6}" type="parTrans" cxnId="{D55F25F7-F3B3-460E-83A6-B401433EB7D9}">
      <dgm:prSet/>
      <dgm:spPr/>
      <dgm:t>
        <a:bodyPr/>
        <a:lstStyle/>
        <a:p>
          <a:endParaRPr lang="en-US"/>
        </a:p>
      </dgm:t>
    </dgm:pt>
    <dgm:pt modelId="{6AC73A01-54D5-43C3-A035-278A828E1399}" type="sibTrans" cxnId="{D55F25F7-F3B3-460E-83A6-B401433EB7D9}">
      <dgm:prSet/>
      <dgm:spPr/>
      <dgm:t>
        <a:bodyPr/>
        <a:lstStyle/>
        <a:p>
          <a:endParaRPr lang="en-US"/>
        </a:p>
      </dgm:t>
    </dgm:pt>
    <dgm:pt modelId="{97E4656D-313A-DE48-85CA-BBB4F2E83A3F}" type="pres">
      <dgm:prSet presAssocID="{38EBC12E-7B9D-42C3-A6FB-4CFFC4BB3874}" presName="linear" presStyleCnt="0">
        <dgm:presLayoutVars>
          <dgm:animLvl val="lvl"/>
          <dgm:resizeHandles val="exact"/>
        </dgm:presLayoutVars>
      </dgm:prSet>
      <dgm:spPr/>
    </dgm:pt>
    <dgm:pt modelId="{84789D53-605C-DB49-B9F6-41D3C8E0F805}" type="pres">
      <dgm:prSet presAssocID="{B54CAC8D-4064-4EF8-9546-ED5336C3F0AA}" presName="parentText" presStyleLbl="node1" presStyleIdx="0" presStyleCnt="2">
        <dgm:presLayoutVars>
          <dgm:chMax val="0"/>
          <dgm:bulletEnabled val="1"/>
        </dgm:presLayoutVars>
      </dgm:prSet>
      <dgm:spPr/>
    </dgm:pt>
    <dgm:pt modelId="{80E08441-3862-BB47-9BA3-AED186EF1858}" type="pres">
      <dgm:prSet presAssocID="{B50500AE-6747-4528-973A-CACE162D8BC6}" presName="spacer" presStyleCnt="0"/>
      <dgm:spPr/>
    </dgm:pt>
    <dgm:pt modelId="{F038E018-B897-004F-BD09-65403CB9085A}" type="pres">
      <dgm:prSet presAssocID="{1FDCFE09-6255-4CED-92A0-DA65F9DE4FDA}" presName="parentText" presStyleLbl="node1" presStyleIdx="1" presStyleCnt="2">
        <dgm:presLayoutVars>
          <dgm:chMax val="0"/>
          <dgm:bulletEnabled val="1"/>
        </dgm:presLayoutVars>
      </dgm:prSet>
      <dgm:spPr/>
    </dgm:pt>
  </dgm:ptLst>
  <dgm:cxnLst>
    <dgm:cxn modelId="{7A04823A-1528-D34A-822F-EC30D4AE0A38}" type="presOf" srcId="{1FDCFE09-6255-4CED-92A0-DA65F9DE4FDA}" destId="{F038E018-B897-004F-BD09-65403CB9085A}" srcOrd="0" destOrd="0" presId="urn:microsoft.com/office/officeart/2005/8/layout/vList2"/>
    <dgm:cxn modelId="{F1A41D43-BA99-47AF-B932-C14081341277}" srcId="{38EBC12E-7B9D-42C3-A6FB-4CFFC4BB3874}" destId="{B54CAC8D-4064-4EF8-9546-ED5336C3F0AA}" srcOrd="0" destOrd="0" parTransId="{0DD4B830-98BA-4218-A0EF-3B103EB215BB}" sibTransId="{B50500AE-6747-4528-973A-CACE162D8BC6}"/>
    <dgm:cxn modelId="{58A83475-EDDA-5A47-843C-A164A20535A1}" type="presOf" srcId="{38EBC12E-7B9D-42C3-A6FB-4CFFC4BB3874}" destId="{97E4656D-313A-DE48-85CA-BBB4F2E83A3F}" srcOrd="0" destOrd="0" presId="urn:microsoft.com/office/officeart/2005/8/layout/vList2"/>
    <dgm:cxn modelId="{E5B5DCDB-F2A2-3E44-82AE-20A681D01133}" type="presOf" srcId="{B54CAC8D-4064-4EF8-9546-ED5336C3F0AA}" destId="{84789D53-605C-DB49-B9F6-41D3C8E0F805}" srcOrd="0" destOrd="0" presId="urn:microsoft.com/office/officeart/2005/8/layout/vList2"/>
    <dgm:cxn modelId="{D55F25F7-F3B3-460E-83A6-B401433EB7D9}" srcId="{38EBC12E-7B9D-42C3-A6FB-4CFFC4BB3874}" destId="{1FDCFE09-6255-4CED-92A0-DA65F9DE4FDA}" srcOrd="1" destOrd="0" parTransId="{8360C1FE-E8CA-4C0A-B974-8613B85E64B6}" sibTransId="{6AC73A01-54D5-43C3-A035-278A828E1399}"/>
    <dgm:cxn modelId="{48B940AD-FFF5-FA4F-BE64-8ACDEC99AB25}" type="presParOf" srcId="{97E4656D-313A-DE48-85CA-BBB4F2E83A3F}" destId="{84789D53-605C-DB49-B9F6-41D3C8E0F805}" srcOrd="0" destOrd="0" presId="urn:microsoft.com/office/officeart/2005/8/layout/vList2"/>
    <dgm:cxn modelId="{1E1A51C0-45DB-4746-A890-EEFCFDBACDBA}" type="presParOf" srcId="{97E4656D-313A-DE48-85CA-BBB4F2E83A3F}" destId="{80E08441-3862-BB47-9BA3-AED186EF1858}" srcOrd="1" destOrd="0" presId="urn:microsoft.com/office/officeart/2005/8/layout/vList2"/>
    <dgm:cxn modelId="{85D3D19E-4AE5-CD40-B3B1-646843043EBC}" type="presParOf" srcId="{97E4656D-313A-DE48-85CA-BBB4F2E83A3F}" destId="{F038E018-B897-004F-BD09-65403CB9085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795632-7C19-4F32-A349-C38452F46D96}">
      <dsp:nvSpPr>
        <dsp:cNvPr id="0" name=""/>
        <dsp:cNvSpPr/>
      </dsp:nvSpPr>
      <dsp:spPr>
        <a:xfrm>
          <a:off x="1727" y="633939"/>
          <a:ext cx="533039" cy="5330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55559F-D6D7-4F9D-86BE-9050841098DD}">
      <dsp:nvSpPr>
        <dsp:cNvPr id="0" name=""/>
        <dsp:cNvSpPr/>
      </dsp:nvSpPr>
      <dsp:spPr>
        <a:xfrm>
          <a:off x="1727" y="1324073"/>
          <a:ext cx="1522968" cy="2450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Studies examining sources of stress are valuable in that they encompass a wide spectrum of athletes’ stressful experiences, </a:t>
          </a:r>
        </a:p>
      </dsp:txBody>
      <dsp:txXfrm>
        <a:off x="1727" y="1324073"/>
        <a:ext cx="1522968" cy="2450250"/>
      </dsp:txXfrm>
    </dsp:sp>
    <dsp:sp modelId="{FE046D78-377A-497E-8A79-2B93C1C49F2F}">
      <dsp:nvSpPr>
        <dsp:cNvPr id="0" name=""/>
        <dsp:cNvSpPr/>
      </dsp:nvSpPr>
      <dsp:spPr>
        <a:xfrm>
          <a:off x="0" y="3199041"/>
          <a:ext cx="1522968" cy="439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kern="1200" dirty="0"/>
            <a:t>Often do not necessarily investigate the origins of these stressors. </a:t>
          </a:r>
        </a:p>
      </dsp:txBody>
      <dsp:txXfrm>
        <a:off x="0" y="3199041"/>
        <a:ext cx="1522968" cy="439919"/>
      </dsp:txXfrm>
    </dsp:sp>
    <dsp:sp modelId="{22EC3478-9288-4627-9B99-4AAF1C79B0BE}">
      <dsp:nvSpPr>
        <dsp:cNvPr id="0" name=""/>
        <dsp:cNvSpPr/>
      </dsp:nvSpPr>
      <dsp:spPr>
        <a:xfrm>
          <a:off x="1791215" y="633939"/>
          <a:ext cx="533039" cy="5330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BDB00A-5253-43E1-842B-439C637E9F19}">
      <dsp:nvSpPr>
        <dsp:cNvPr id="0" name=""/>
        <dsp:cNvSpPr/>
      </dsp:nvSpPr>
      <dsp:spPr>
        <a:xfrm>
          <a:off x="1791215" y="1324073"/>
          <a:ext cx="1522968" cy="2450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Some of these stressors are beyond the level of the sport organisation (e.g., family disturbances)</a:t>
          </a:r>
        </a:p>
      </dsp:txBody>
      <dsp:txXfrm>
        <a:off x="1791215" y="1324073"/>
        <a:ext cx="1522968" cy="2450250"/>
      </dsp:txXfrm>
    </dsp:sp>
    <dsp:sp modelId="{B4A500BC-D25D-4B67-9DDB-A9CC905F5643}">
      <dsp:nvSpPr>
        <dsp:cNvPr id="0" name=""/>
        <dsp:cNvSpPr/>
      </dsp:nvSpPr>
      <dsp:spPr>
        <a:xfrm>
          <a:off x="1791215" y="3847390"/>
          <a:ext cx="1522968" cy="439919"/>
        </a:xfrm>
        <a:prstGeom prst="rect">
          <a:avLst/>
        </a:prstGeom>
        <a:noFill/>
        <a:ln>
          <a:noFill/>
        </a:ln>
        <a:effectLst/>
      </dsp:spPr>
      <dsp:style>
        <a:lnRef idx="0">
          <a:scrgbClr r="0" g="0" b="0"/>
        </a:lnRef>
        <a:fillRef idx="0">
          <a:scrgbClr r="0" g="0" b="0"/>
        </a:fillRef>
        <a:effectRef idx="0">
          <a:scrgbClr r="0" g="0" b="0"/>
        </a:effectRef>
        <a:fontRef idx="minor"/>
      </dsp:style>
    </dsp:sp>
    <dsp:sp modelId="{54F6C81D-2618-4AED-A83A-F644263FD2CE}">
      <dsp:nvSpPr>
        <dsp:cNvPr id="0" name=""/>
        <dsp:cNvSpPr/>
      </dsp:nvSpPr>
      <dsp:spPr>
        <a:xfrm>
          <a:off x="3580703" y="633939"/>
          <a:ext cx="533039" cy="5330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F677DE-0729-42B4-92A2-497384BCAC9E}">
      <dsp:nvSpPr>
        <dsp:cNvPr id="0" name=""/>
        <dsp:cNvSpPr/>
      </dsp:nvSpPr>
      <dsp:spPr>
        <a:xfrm>
          <a:off x="3580703" y="1324073"/>
          <a:ext cx="1522968" cy="2450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E.g. a negative relationship between two team-mates might well be caused or exacerbated by the situation in which they have been placed within the sport organisation (e.g., living together for a long time at a residential national training center).</a:t>
          </a:r>
        </a:p>
      </dsp:txBody>
      <dsp:txXfrm>
        <a:off x="3580703" y="1324073"/>
        <a:ext cx="1522968" cy="2450250"/>
      </dsp:txXfrm>
    </dsp:sp>
    <dsp:sp modelId="{DD8DF8DC-FFB2-49FB-9341-9DE4729DEA89}">
      <dsp:nvSpPr>
        <dsp:cNvPr id="0" name=""/>
        <dsp:cNvSpPr/>
      </dsp:nvSpPr>
      <dsp:spPr>
        <a:xfrm>
          <a:off x="3580703" y="3847390"/>
          <a:ext cx="1522968" cy="439919"/>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89D53-605C-DB49-B9F6-41D3C8E0F805}">
      <dsp:nvSpPr>
        <dsp:cNvPr id="0" name=""/>
        <dsp:cNvSpPr/>
      </dsp:nvSpPr>
      <dsp:spPr>
        <a:xfrm>
          <a:off x="0" y="76952"/>
          <a:ext cx="4231481" cy="2351992"/>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The concept of stress aside, concerns exist regarding the research that has examined the stressors experienced by performers. </a:t>
          </a:r>
        </a:p>
      </dsp:txBody>
      <dsp:txXfrm>
        <a:off x="114815" y="191767"/>
        <a:ext cx="4001851" cy="2122362"/>
      </dsp:txXfrm>
    </dsp:sp>
    <dsp:sp modelId="{F038E018-B897-004F-BD09-65403CB9085A}">
      <dsp:nvSpPr>
        <dsp:cNvPr id="0" name=""/>
        <dsp:cNvSpPr/>
      </dsp:nvSpPr>
      <dsp:spPr>
        <a:xfrm>
          <a:off x="0" y="2492304"/>
          <a:ext cx="4231481" cy="2351992"/>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Specifically, some investigators have not considered the origin of these demands – that is, whether they emanate from competitive or organizational sources (Fletcher et al., 2006; Woodman &amp; Hardy, 2001b).</a:t>
          </a:r>
        </a:p>
      </dsp:txBody>
      <dsp:txXfrm>
        <a:off x="114815" y="2607119"/>
        <a:ext cx="4001851" cy="212236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1DEAF7-1DA6-B24E-8A86-44F5C7ABBF68}" type="datetimeFigureOut">
              <a:rPr lang="en-US" smtClean="0"/>
              <a:t>11/18/24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287293-D210-2F4B-920D-C0684B639693}" type="slidenum">
              <a:rPr lang="en-US" smtClean="0"/>
              <a:t>‹#›</a:t>
            </a:fld>
            <a:endParaRPr lang="en-US"/>
          </a:p>
        </p:txBody>
      </p:sp>
    </p:spTree>
    <p:extLst>
      <p:ext uri="{BB962C8B-B14F-4D97-AF65-F5344CB8AC3E}">
        <p14:creationId xmlns:p14="http://schemas.microsoft.com/office/powerpoint/2010/main" val="4248846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287293-D210-2F4B-920D-C0684B639693}" type="slidenum">
              <a:rPr lang="en-US" smtClean="0"/>
              <a:t>1</a:t>
            </a:fld>
            <a:endParaRPr lang="en-US"/>
          </a:p>
        </p:txBody>
      </p:sp>
    </p:spTree>
    <p:extLst>
      <p:ext uri="{BB962C8B-B14F-4D97-AF65-F5344CB8AC3E}">
        <p14:creationId xmlns:p14="http://schemas.microsoft.com/office/powerpoint/2010/main" val="31951212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GB"/>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8BEDE25-F0AD-49E7-8D09-63146D31D33E}" type="datetimeFigureOut">
              <a:rPr lang="en-US" smtClean="0"/>
              <a:t>11/18/24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B2EE5-BB23-4547-B46F-ABBDBA5595A2}"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022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8BEDE25-F0AD-49E7-8D09-63146D31D33E}" type="datetimeFigureOut">
              <a:rPr lang="en-US" smtClean="0"/>
              <a:t>11/18/24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B2EE5-BB23-4547-B46F-ABBDBA5595A2}" type="slidenum">
              <a:rPr lang="en-US" smtClean="0"/>
              <a:t>‹#›</a:t>
            </a:fld>
            <a:endParaRPr lang="en-US"/>
          </a:p>
        </p:txBody>
      </p:sp>
    </p:spTree>
    <p:extLst>
      <p:ext uri="{BB962C8B-B14F-4D97-AF65-F5344CB8AC3E}">
        <p14:creationId xmlns:p14="http://schemas.microsoft.com/office/powerpoint/2010/main" val="815349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8BEDE25-F0AD-49E7-8D09-63146D31D33E}" type="datetimeFigureOut">
              <a:rPr lang="en-US" smtClean="0"/>
              <a:t>11/18/24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B2EE5-BB23-4547-B46F-ABBDBA5595A2}"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2715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8BEDE25-F0AD-49E7-8D09-63146D31D33E}" type="datetimeFigureOut">
              <a:rPr lang="en-US" smtClean="0"/>
              <a:t>11/18/24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B2EE5-BB23-4547-B46F-ABBDBA5595A2}" type="slidenum">
              <a:rPr lang="en-US" smtClean="0"/>
              <a:t>‹#›</a:t>
            </a:fld>
            <a:endParaRPr lang="en-US"/>
          </a:p>
        </p:txBody>
      </p:sp>
    </p:spTree>
    <p:extLst>
      <p:ext uri="{BB962C8B-B14F-4D97-AF65-F5344CB8AC3E}">
        <p14:creationId xmlns:p14="http://schemas.microsoft.com/office/powerpoint/2010/main" val="208820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8BEDE25-F0AD-49E7-8D09-63146D31D33E}" type="datetimeFigureOut">
              <a:rPr lang="en-US" smtClean="0"/>
              <a:t>11/18/24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48B2EE5-BB23-4547-B46F-ABBDBA5595A2}" type="slidenum">
              <a:rPr lang="en-US" smtClean="0"/>
              <a:t>‹#›</a:t>
            </a:fld>
            <a:endParaRPr lang="en-US"/>
          </a:p>
        </p:txBody>
      </p:sp>
    </p:spTree>
    <p:extLst>
      <p:ext uri="{BB962C8B-B14F-4D97-AF65-F5344CB8AC3E}">
        <p14:creationId xmlns:p14="http://schemas.microsoft.com/office/powerpoint/2010/main" val="3653547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8BEDE25-F0AD-49E7-8D09-63146D31D33E}" type="datetimeFigureOut">
              <a:rPr lang="en-US" smtClean="0"/>
              <a:t>11/18/24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48B2EE5-BB23-4547-B46F-ABBDBA5595A2}" type="slidenum">
              <a:rPr lang="en-US" smtClean="0"/>
              <a:t>‹#›</a:t>
            </a:fld>
            <a:endParaRPr lang="en-US"/>
          </a:p>
        </p:txBody>
      </p:sp>
    </p:spTree>
    <p:extLst>
      <p:ext uri="{BB962C8B-B14F-4D97-AF65-F5344CB8AC3E}">
        <p14:creationId xmlns:p14="http://schemas.microsoft.com/office/powerpoint/2010/main" val="902053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BEDE25-F0AD-49E7-8D09-63146D31D33E}" type="datetimeFigureOut">
              <a:rPr lang="en-US" smtClean="0"/>
              <a:t>11/18/24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48B2EE5-BB23-4547-B46F-ABBDBA5595A2}" type="slidenum">
              <a:rPr lang="en-US" smtClean="0"/>
              <a:t>‹#›</a:t>
            </a:fld>
            <a:endParaRPr lang="en-US"/>
          </a:p>
        </p:txBody>
      </p:sp>
    </p:spTree>
    <p:extLst>
      <p:ext uri="{BB962C8B-B14F-4D97-AF65-F5344CB8AC3E}">
        <p14:creationId xmlns:p14="http://schemas.microsoft.com/office/powerpoint/2010/main" val="3537181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GB"/>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8BEDE25-F0AD-49E7-8D09-63146D31D33E}" type="datetimeFigureOut">
              <a:rPr lang="en-US" smtClean="0"/>
              <a:t>11/18/24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B2EE5-BB23-4547-B46F-ABBDBA5595A2}" type="slidenum">
              <a:rPr lang="en-US" smtClean="0"/>
              <a:t>‹#›</a:t>
            </a:fld>
            <a:endParaRPr lang="en-US"/>
          </a:p>
        </p:txBody>
      </p:sp>
    </p:spTree>
    <p:extLst>
      <p:ext uri="{BB962C8B-B14F-4D97-AF65-F5344CB8AC3E}">
        <p14:creationId xmlns:p14="http://schemas.microsoft.com/office/powerpoint/2010/main" val="3575417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38BEDE25-F0AD-49E7-8D09-63146D31D33E}" type="datetimeFigureOut">
              <a:rPr lang="en-US" smtClean="0"/>
              <a:t>11/18/24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B2EE5-BB23-4547-B46F-ABBDBA5595A2}"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0937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8BEDE25-F0AD-49E7-8D09-63146D31D33E}" type="datetimeFigureOut">
              <a:rPr lang="en-US" smtClean="0"/>
              <a:t>11/18/24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B2EE5-BB23-4547-B46F-ABBDBA5595A2}" type="slidenum">
              <a:rPr lang="en-US" smtClean="0"/>
              <a:t>‹#›</a:t>
            </a:fld>
            <a:endParaRPr lang="en-US"/>
          </a:p>
        </p:txBody>
      </p:sp>
    </p:spTree>
    <p:extLst>
      <p:ext uri="{BB962C8B-B14F-4D97-AF65-F5344CB8AC3E}">
        <p14:creationId xmlns:p14="http://schemas.microsoft.com/office/powerpoint/2010/main" val="866243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8BEDE25-F0AD-49E7-8D09-63146D31D33E}" type="datetimeFigureOut">
              <a:rPr lang="en-US" smtClean="0"/>
              <a:t>11/18/24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B2EE5-BB23-4547-B46F-ABBDBA5595A2}" type="slidenum">
              <a:rPr lang="en-US" smtClean="0"/>
              <a:t>‹#›</a:t>
            </a:fld>
            <a:endParaRPr 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0980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8BEDE25-F0AD-49E7-8D09-63146D31D33E}" type="datetimeFigureOut">
              <a:rPr lang="en-US" smtClean="0"/>
              <a:t>11/18/24</a:t>
            </a:fld>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48B2EE5-BB23-4547-B46F-ABBDBA5595A2}" type="slidenum">
              <a:rPr lang="en-US" smtClean="0"/>
              <a:t>‹#›</a:t>
            </a:fld>
            <a:endParaRPr 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0350544"/>
      </p:ext>
    </p:extLst>
  </p:cSld>
  <p:clrMap bg1="lt1" tx1="dk1" bg2="lt2" tx2="dk2" accent1="accent1" accent2="accent2" accent3="accent3" accent4="accent4" accent5="accent5" accent6="accent6" hlink="hlink" folHlink="folHlink"/>
  <p:sldLayoutIdLst>
    <p:sldLayoutId id="2147483879" r:id="rId1"/>
    <p:sldLayoutId id="2147483880" r:id="rId2"/>
    <p:sldLayoutId id="2147483881" r:id="rId3"/>
    <p:sldLayoutId id="2147483882" r:id="rId4"/>
    <p:sldLayoutId id="2147483883" r:id="rId5"/>
    <p:sldLayoutId id="2147483884" r:id="rId6"/>
    <p:sldLayoutId id="2147483885" r:id="rId7"/>
    <p:sldLayoutId id="2147483886" r:id="rId8"/>
    <p:sldLayoutId id="2147483887" r:id="rId9"/>
    <p:sldLayoutId id="2147483888" r:id="rId10"/>
    <p:sldLayoutId id="2147483889"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a basketball">
            <a:extLst>
              <a:ext uri="{FF2B5EF4-FFF2-40B4-BE49-F238E27FC236}">
                <a16:creationId xmlns:a16="http://schemas.microsoft.com/office/drawing/2014/main" id="{262F126F-0222-2645-5298-DBC21AE669F3}"/>
              </a:ext>
            </a:extLst>
          </p:cNvPr>
          <p:cNvPicPr>
            <a:picLocks noChangeAspect="1"/>
          </p:cNvPicPr>
          <p:nvPr/>
        </p:nvPicPr>
        <p:blipFill rotWithShape="1">
          <a:blip r:embed="rId3">
            <a:alphaModFix amt="45000"/>
          </a:blip>
          <a:srcRect r="11021" b="-2"/>
          <a:stretch/>
        </p:blipFill>
        <p:spPr>
          <a:xfrm>
            <a:off x="20" y="-1"/>
            <a:ext cx="9141694" cy="6858000"/>
          </a:xfrm>
          <a:prstGeom prst="rect">
            <a:avLst/>
          </a:prstGeom>
        </p:spPr>
      </p:pic>
      <p:sp>
        <p:nvSpPr>
          <p:cNvPr id="2" name="Title 1"/>
          <p:cNvSpPr>
            <a:spLocks noGrp="1"/>
          </p:cNvSpPr>
          <p:nvPr>
            <p:ph type="ctrTitle"/>
          </p:nvPr>
        </p:nvSpPr>
        <p:spPr>
          <a:xfrm>
            <a:off x="482600" y="643467"/>
            <a:ext cx="5373505" cy="5571066"/>
          </a:xfrm>
        </p:spPr>
        <p:txBody>
          <a:bodyPr>
            <a:normAutofit/>
          </a:bodyPr>
          <a:lstStyle/>
          <a:p>
            <a:r>
              <a:rPr lang="en-GB" sz="5700" dirty="0">
                <a:solidFill>
                  <a:schemeClr val="tx1"/>
                </a:solidFill>
              </a:rPr>
              <a:t>Organisational, competitive and personal stress: Sport</a:t>
            </a:r>
            <a:endParaRPr lang="en-US" sz="5700" dirty="0">
              <a:solidFill>
                <a:schemeClr val="tx1"/>
              </a:solidFill>
            </a:endParaRPr>
          </a:p>
        </p:txBody>
      </p:sp>
      <p:sp>
        <p:nvSpPr>
          <p:cNvPr id="3" name="Subtitle 2"/>
          <p:cNvSpPr>
            <a:spLocks noGrp="1"/>
          </p:cNvSpPr>
          <p:nvPr>
            <p:ph type="subTitle" idx="1"/>
          </p:nvPr>
        </p:nvSpPr>
        <p:spPr>
          <a:xfrm>
            <a:off x="6338706" y="643467"/>
            <a:ext cx="2322694" cy="5571066"/>
          </a:xfrm>
        </p:spPr>
        <p:txBody>
          <a:bodyPr>
            <a:normAutofit/>
          </a:bodyPr>
          <a:lstStyle/>
          <a:p>
            <a:r>
              <a:rPr lang="en-GB" sz="1700">
                <a:solidFill>
                  <a:schemeClr val="tx1"/>
                </a:solidFill>
              </a:rPr>
              <a:t>Sport and Exercise Psychology</a:t>
            </a:r>
          </a:p>
          <a:p>
            <a:endParaRPr lang="en-GB" sz="1700">
              <a:solidFill>
                <a:schemeClr val="tx1"/>
              </a:solidFill>
            </a:endParaRPr>
          </a:p>
          <a:p>
            <a:r>
              <a:rPr lang="en-GB" sz="1700">
                <a:solidFill>
                  <a:schemeClr val="tx1"/>
                </a:solidFill>
              </a:rPr>
              <a:t>Week 8 </a:t>
            </a:r>
          </a:p>
          <a:p>
            <a:endParaRPr lang="en-GB" sz="1700">
              <a:solidFill>
                <a:schemeClr val="tx1"/>
              </a:solidFill>
            </a:endParaRPr>
          </a:p>
          <a:p>
            <a:r>
              <a:rPr lang="en-GB" sz="1700">
                <a:solidFill>
                  <a:schemeClr val="tx1"/>
                </a:solidFill>
              </a:rPr>
              <a:t>Alison Connaughton</a:t>
            </a:r>
            <a:endParaRPr lang="en-US" sz="1700">
              <a:solidFill>
                <a:schemeClr val="tx1"/>
              </a:solidFill>
            </a:endParaRPr>
          </a:p>
        </p:txBody>
      </p:sp>
      <p:cxnSp>
        <p:nvCxnSpPr>
          <p:cNvPr id="11" name="Straight Connector 10">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4703"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954658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Differences between the types?</a:t>
            </a:r>
            <a:endParaRPr lang="en-US" dirty="0"/>
          </a:p>
        </p:txBody>
      </p:sp>
      <p:sp>
        <p:nvSpPr>
          <p:cNvPr id="2" name="Content Placeholder 1"/>
          <p:cNvSpPr>
            <a:spLocks noGrp="1"/>
          </p:cNvSpPr>
          <p:nvPr>
            <p:ph idx="1"/>
          </p:nvPr>
        </p:nvSpPr>
        <p:spPr/>
        <p:txBody>
          <a:bodyPr/>
          <a:lstStyle/>
          <a:p>
            <a:pPr marL="0" indent="0">
              <a:buNone/>
            </a:pPr>
            <a:r>
              <a:rPr lang="en-GB" dirty="0"/>
              <a:t>Define each type: Wilding (2014)</a:t>
            </a:r>
          </a:p>
          <a:p>
            <a:endParaRPr lang="en-GB" dirty="0"/>
          </a:p>
          <a:p>
            <a:r>
              <a:rPr lang="en-GB" dirty="0"/>
              <a:t>Competitive</a:t>
            </a:r>
          </a:p>
          <a:p>
            <a:r>
              <a:rPr lang="en-GB" dirty="0"/>
              <a:t>Organisational</a:t>
            </a:r>
          </a:p>
          <a:p>
            <a:r>
              <a:rPr lang="en-GB" dirty="0"/>
              <a:t>Personal</a:t>
            </a:r>
          </a:p>
          <a:p>
            <a:endParaRPr lang="en-GB" dirty="0"/>
          </a:p>
          <a:p>
            <a:endParaRPr lang="en-US" dirty="0"/>
          </a:p>
        </p:txBody>
      </p:sp>
    </p:spTree>
    <p:extLst>
      <p:ext uri="{BB962C8B-B14F-4D97-AF65-F5344CB8AC3E}">
        <p14:creationId xmlns:p14="http://schemas.microsoft.com/office/powerpoint/2010/main" val="714210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465B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8096" y="585216"/>
            <a:ext cx="4505270" cy="1499616"/>
          </a:xfrm>
        </p:spPr>
        <p:txBody>
          <a:bodyPr>
            <a:normAutofit/>
          </a:bodyPr>
          <a:lstStyle/>
          <a:p>
            <a:r>
              <a:rPr lang="en-GB">
                <a:solidFill>
                  <a:srgbClr val="FFFFFF"/>
                </a:solidFill>
              </a:rPr>
              <a:t>Introduction:</a:t>
            </a:r>
            <a:endParaRPr lang="en-US">
              <a:solidFill>
                <a:srgbClr val="FFFFFF"/>
              </a:solidFill>
            </a:endParaRP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8096" y="2286000"/>
            <a:ext cx="4505270" cy="4023360"/>
          </a:xfrm>
        </p:spPr>
        <p:txBody>
          <a:bodyPr>
            <a:normAutofit/>
          </a:bodyPr>
          <a:lstStyle/>
          <a:p>
            <a:r>
              <a:rPr lang="en-US">
                <a:solidFill>
                  <a:srgbClr val="FFFFFF"/>
                </a:solidFill>
              </a:rPr>
              <a:t>Organisational stress has been defined as </a:t>
            </a:r>
          </a:p>
          <a:p>
            <a:pPr lvl="1"/>
            <a:r>
              <a:rPr lang="en-US">
                <a:solidFill>
                  <a:srgbClr val="FFFFFF"/>
                </a:solidFill>
              </a:rPr>
              <a:t>“work-related social psychological stress” </a:t>
            </a:r>
          </a:p>
          <a:p>
            <a:pPr marL="1234440" lvl="4" indent="0">
              <a:buNone/>
            </a:pPr>
            <a:r>
              <a:rPr lang="en-US">
                <a:solidFill>
                  <a:srgbClr val="FFFFFF"/>
                </a:solidFill>
              </a:rPr>
              <a:t>(Shirom, 1982, p. 21).</a:t>
            </a:r>
          </a:p>
          <a:p>
            <a:r>
              <a:rPr lang="en-US">
                <a:solidFill>
                  <a:srgbClr val="FFFFFF"/>
                </a:solidFill>
              </a:rPr>
              <a:t>Organisational stress resides neither in the work environment nor in the individual. </a:t>
            </a:r>
          </a:p>
          <a:p>
            <a:r>
              <a:rPr lang="en-US">
                <a:solidFill>
                  <a:srgbClr val="FFFFFF"/>
                </a:solidFill>
              </a:rPr>
              <a:t>Individual’s cognitive appraisal of the situation within the work environment that is central to this organisational stress process.</a:t>
            </a:r>
          </a:p>
        </p:txBody>
      </p:sp>
      <p:pic>
        <p:nvPicPr>
          <p:cNvPr id="7" name="Picture 6" descr="Person with idea concept">
            <a:extLst>
              <a:ext uri="{FF2B5EF4-FFF2-40B4-BE49-F238E27FC236}">
                <a16:creationId xmlns:a16="http://schemas.microsoft.com/office/drawing/2014/main" id="{5300D0D3-B29C-B846-B739-C7A232D5DA28}"/>
              </a:ext>
            </a:extLst>
          </p:cNvPr>
          <p:cNvPicPr>
            <a:picLocks noChangeAspect="1"/>
          </p:cNvPicPr>
          <p:nvPr/>
        </p:nvPicPr>
        <p:blipFill rotWithShape="1">
          <a:blip r:embed="rId2"/>
          <a:srcRect l="37296" r="28834" b="-1"/>
          <a:stretch/>
        </p:blipFill>
        <p:spPr>
          <a:xfrm>
            <a:off x="5664199" y="10"/>
            <a:ext cx="3479801" cy="6857990"/>
          </a:xfrm>
          <a:prstGeom prst="rect">
            <a:avLst/>
          </a:prstGeom>
        </p:spPr>
      </p:pic>
    </p:spTree>
    <p:extLst>
      <p:ext uri="{BB962C8B-B14F-4D97-AF65-F5344CB8AC3E}">
        <p14:creationId xmlns:p14="http://schemas.microsoft.com/office/powerpoint/2010/main" val="1861932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4550113" cy="1499616"/>
          </a:xfrm>
        </p:spPr>
        <p:txBody>
          <a:bodyPr>
            <a:normAutofit/>
          </a:bodyPr>
          <a:lstStyle/>
          <a:p>
            <a:r>
              <a:rPr lang="en-GB" dirty="0"/>
              <a:t>Types of studies</a:t>
            </a:r>
            <a:endParaRPr lang="en-US" dirty="0"/>
          </a:p>
        </p:txBody>
      </p:sp>
      <p:sp>
        <p:nvSpPr>
          <p:cNvPr id="3" name="Content Placeholder 2"/>
          <p:cNvSpPr>
            <a:spLocks noGrp="1"/>
          </p:cNvSpPr>
          <p:nvPr>
            <p:ph idx="1"/>
          </p:nvPr>
        </p:nvSpPr>
        <p:spPr>
          <a:xfrm>
            <a:off x="768096" y="2286000"/>
            <a:ext cx="4550113" cy="4023360"/>
          </a:xfrm>
        </p:spPr>
        <p:txBody>
          <a:bodyPr>
            <a:normAutofit/>
          </a:bodyPr>
          <a:lstStyle/>
          <a:p>
            <a:r>
              <a:rPr lang="en-US" sz="1300" err="1"/>
              <a:t>Organisational</a:t>
            </a:r>
            <a:r>
              <a:rPr lang="en-US" sz="1300"/>
              <a:t> stress has been driven predominantly by professional settings such as business, medicine, and education. </a:t>
            </a:r>
          </a:p>
          <a:p>
            <a:pPr marL="0" indent="0">
              <a:buNone/>
            </a:pPr>
            <a:endParaRPr lang="en-US" sz="1300"/>
          </a:p>
          <a:p>
            <a:pPr marL="0" indent="0">
              <a:buNone/>
            </a:pPr>
            <a:r>
              <a:rPr lang="en-US" sz="1300"/>
              <a:t>Investigated in a number of settings including:</a:t>
            </a:r>
          </a:p>
          <a:p>
            <a:r>
              <a:rPr lang="en-US" sz="1300"/>
              <a:t>Medical professions (</a:t>
            </a:r>
            <a:r>
              <a:rPr lang="en-US" sz="1300" err="1"/>
              <a:t>Flett</a:t>
            </a:r>
            <a:r>
              <a:rPr lang="en-US" sz="1300"/>
              <a:t>, Biggs, &amp; </a:t>
            </a:r>
            <a:r>
              <a:rPr lang="en-US" sz="1300" err="1"/>
              <a:t>Alpass</a:t>
            </a:r>
            <a:r>
              <a:rPr lang="en-US" sz="1300"/>
              <a:t>, 1995; Florio, Donnelly,</a:t>
            </a:r>
          </a:p>
          <a:p>
            <a:pPr marL="0" indent="0">
              <a:buNone/>
            </a:pPr>
            <a:r>
              <a:rPr lang="en-US" sz="1300"/>
              <a:t>&amp; </a:t>
            </a:r>
            <a:r>
              <a:rPr lang="en-US" sz="1300" err="1"/>
              <a:t>Zevon</a:t>
            </a:r>
            <a:r>
              <a:rPr lang="en-US" sz="1300"/>
              <a:t>, 1998;)</a:t>
            </a:r>
          </a:p>
          <a:p>
            <a:r>
              <a:rPr lang="en-US" sz="1300"/>
              <a:t>Police departments (</a:t>
            </a:r>
            <a:r>
              <a:rPr lang="en-US" sz="1300" err="1"/>
              <a:t>Buunk</a:t>
            </a:r>
            <a:r>
              <a:rPr lang="en-US" sz="1300"/>
              <a:t> &amp; </a:t>
            </a:r>
            <a:r>
              <a:rPr lang="en-US" sz="1300" err="1"/>
              <a:t>Verhoeven</a:t>
            </a:r>
            <a:r>
              <a:rPr lang="en-US" sz="1300"/>
              <a:t>, 1991; </a:t>
            </a:r>
            <a:r>
              <a:rPr lang="en-US" sz="1300" err="1"/>
              <a:t>Gulle</a:t>
            </a:r>
            <a:r>
              <a:rPr lang="en-US" sz="1300"/>
              <a:t>, </a:t>
            </a:r>
            <a:r>
              <a:rPr lang="en-US" sz="1300" err="1"/>
              <a:t>Tredoux</a:t>
            </a:r>
            <a:r>
              <a:rPr lang="en-US" sz="1300"/>
              <a:t>, &amp; Foster, 1998)</a:t>
            </a:r>
          </a:p>
          <a:p>
            <a:r>
              <a:rPr lang="en-US" sz="1300"/>
              <a:t>Military </a:t>
            </a:r>
            <a:r>
              <a:rPr lang="en-US" sz="1300" err="1"/>
              <a:t>organisations</a:t>
            </a:r>
            <a:r>
              <a:rPr lang="en-US" sz="1300"/>
              <a:t> (Rogers, Li, &amp; </a:t>
            </a:r>
            <a:r>
              <a:rPr lang="en-US" sz="1300" err="1"/>
              <a:t>Shani</a:t>
            </a:r>
            <a:r>
              <a:rPr lang="en-US" sz="1300"/>
              <a:t>, 1987)</a:t>
            </a:r>
          </a:p>
          <a:p>
            <a:r>
              <a:rPr lang="en-US" sz="1300"/>
              <a:t>Schools (Cox, Boot, Cox, &amp; Harrison, 1988; Mazur &amp; Lynch, 1989)</a:t>
            </a:r>
          </a:p>
          <a:p>
            <a:r>
              <a:rPr lang="en-US" sz="1300"/>
              <a:t>Government agencies (Rogers, Li, &amp; Ellis, 1994)</a:t>
            </a:r>
          </a:p>
          <a:p>
            <a:r>
              <a:rPr lang="en-US" sz="1300"/>
              <a:t>Banks (</a:t>
            </a:r>
            <a:r>
              <a:rPr lang="en-US" sz="1300" err="1"/>
              <a:t>Seegers</a:t>
            </a:r>
            <a:r>
              <a:rPr lang="en-US" sz="1300"/>
              <a:t> &amp; van </a:t>
            </a:r>
            <a:r>
              <a:rPr lang="en-US" sz="1300" err="1"/>
              <a:t>Elderen</a:t>
            </a:r>
            <a:r>
              <a:rPr lang="en-US" sz="1300"/>
              <a:t>, 1996)</a:t>
            </a:r>
          </a:p>
        </p:txBody>
      </p:sp>
      <p:pic>
        <p:nvPicPr>
          <p:cNvPr id="5" name="Picture 4" descr="Desk with stethoscope and computer keyboard">
            <a:extLst>
              <a:ext uri="{FF2B5EF4-FFF2-40B4-BE49-F238E27FC236}">
                <a16:creationId xmlns:a16="http://schemas.microsoft.com/office/drawing/2014/main" id="{FC09E7CC-6A45-D665-0E99-EE5BC8A38E37}"/>
              </a:ext>
            </a:extLst>
          </p:cNvPr>
          <p:cNvPicPr>
            <a:picLocks noChangeAspect="1"/>
          </p:cNvPicPr>
          <p:nvPr/>
        </p:nvPicPr>
        <p:blipFill rotWithShape="1">
          <a:blip r:embed="rId2"/>
          <a:srcRect l="60541" r="5589" b="-1"/>
          <a:stretch/>
        </p:blipFill>
        <p:spPr>
          <a:xfrm>
            <a:off x="5664199" y="10"/>
            <a:ext cx="3479800" cy="6857990"/>
          </a:xfrm>
          <a:prstGeom prst="rect">
            <a:avLst/>
          </a:prstGeom>
        </p:spPr>
      </p:pic>
    </p:spTree>
    <p:extLst>
      <p:ext uri="{BB962C8B-B14F-4D97-AF65-F5344CB8AC3E}">
        <p14:creationId xmlns:p14="http://schemas.microsoft.com/office/powerpoint/2010/main" val="134071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Sources of orgnisational stress</a:t>
            </a:r>
            <a:endParaRPr lang="en-US" dirty="0"/>
          </a:p>
        </p:txBody>
      </p:sp>
      <p:sp>
        <p:nvSpPr>
          <p:cNvPr id="5" name="Content Placeholder 4"/>
          <p:cNvSpPr>
            <a:spLocks noGrp="1"/>
          </p:cNvSpPr>
          <p:nvPr>
            <p:ph idx="1"/>
          </p:nvPr>
        </p:nvSpPr>
        <p:spPr>
          <a:xfrm>
            <a:off x="872067" y="1752600"/>
            <a:ext cx="7408333" cy="4373563"/>
          </a:xfrm>
        </p:spPr>
        <p:txBody>
          <a:bodyPr>
            <a:normAutofit fontScale="62500" lnSpcReduction="20000"/>
          </a:bodyPr>
          <a:lstStyle/>
          <a:p>
            <a:pPr marL="0" indent="0">
              <a:buNone/>
            </a:pPr>
            <a:r>
              <a:rPr lang="en-US"/>
              <a:t>Sources of organisational stress in these settings include: </a:t>
            </a:r>
          </a:p>
          <a:p>
            <a:r>
              <a:rPr lang="en-US"/>
              <a:t>work load</a:t>
            </a:r>
          </a:p>
          <a:p>
            <a:r>
              <a:rPr lang="en-US"/>
              <a:t>work design </a:t>
            </a:r>
          </a:p>
          <a:p>
            <a:r>
              <a:rPr lang="en-US"/>
              <a:t>job qualifications</a:t>
            </a:r>
          </a:p>
          <a:p>
            <a:r>
              <a:rPr lang="en-US"/>
              <a:t>performance evaluation</a:t>
            </a:r>
          </a:p>
          <a:p>
            <a:r>
              <a:rPr lang="en-US"/>
              <a:t>organisation structure</a:t>
            </a:r>
          </a:p>
          <a:p>
            <a:r>
              <a:rPr lang="en-US"/>
              <a:t>responsibility and authority ambiguities (e.g., Rogers et al., 1994;</a:t>
            </a:r>
          </a:p>
          <a:p>
            <a:pPr marL="0" indent="0">
              <a:buNone/>
            </a:pPr>
            <a:r>
              <a:rPr lang="en-US"/>
              <a:t>Rogers et al., 1987)</a:t>
            </a:r>
          </a:p>
          <a:p>
            <a:r>
              <a:rPr lang="en-US"/>
              <a:t>role ambiguity</a:t>
            </a:r>
          </a:p>
          <a:p>
            <a:r>
              <a:rPr lang="en-US"/>
              <a:t>role conflict</a:t>
            </a:r>
          </a:p>
          <a:p>
            <a:r>
              <a:rPr lang="en-US"/>
              <a:t>role overload (e.g., Jamal, 1984, 1985)</a:t>
            </a:r>
          </a:p>
          <a:p>
            <a:r>
              <a:rPr lang="en-US"/>
              <a:t>lack of knowledge, </a:t>
            </a:r>
          </a:p>
          <a:p>
            <a:r>
              <a:rPr lang="en-US"/>
              <a:t>lack of responsibility (e.g., Seegers &amp; van Elderen, 1996)</a:t>
            </a:r>
          </a:p>
          <a:p>
            <a:pPr marL="0" indent="0">
              <a:buNone/>
            </a:pPr>
            <a:r>
              <a:rPr lang="en-US"/>
              <a:t>These factors have been found to have an effect on both job satisfaction and job performance</a:t>
            </a:r>
            <a:endParaRPr lang="en-US" dirty="0"/>
          </a:p>
        </p:txBody>
      </p:sp>
    </p:spTree>
    <p:extLst>
      <p:ext uri="{BB962C8B-B14F-4D97-AF65-F5344CB8AC3E}">
        <p14:creationId xmlns:p14="http://schemas.microsoft.com/office/powerpoint/2010/main" val="3786413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3323844" cy="1499616"/>
          </a:xfrm>
        </p:spPr>
        <p:txBody>
          <a:bodyPr>
            <a:normAutofit/>
          </a:bodyPr>
          <a:lstStyle/>
          <a:p>
            <a:r>
              <a:rPr lang="en-GB" dirty="0"/>
              <a:t>In sport…</a:t>
            </a:r>
            <a:endParaRPr lang="en-US" dirty="0"/>
          </a:p>
        </p:txBody>
      </p:sp>
      <p:sp>
        <p:nvSpPr>
          <p:cNvPr id="3" name="Content Placeholder 2"/>
          <p:cNvSpPr>
            <a:spLocks noGrp="1"/>
          </p:cNvSpPr>
          <p:nvPr>
            <p:ph idx="1"/>
          </p:nvPr>
        </p:nvSpPr>
        <p:spPr>
          <a:xfrm>
            <a:off x="768096" y="2286000"/>
            <a:ext cx="3322211" cy="3931920"/>
          </a:xfrm>
        </p:spPr>
        <p:txBody>
          <a:bodyPr>
            <a:normAutofit/>
          </a:bodyPr>
          <a:lstStyle/>
          <a:p>
            <a:r>
              <a:rPr lang="en-US" dirty="0" err="1"/>
              <a:t>Organisational</a:t>
            </a:r>
            <a:r>
              <a:rPr lang="en-US" dirty="0"/>
              <a:t> stress in sport can be conceived as an interaction between the individual and the sport </a:t>
            </a:r>
            <a:r>
              <a:rPr lang="en-US" dirty="0" err="1"/>
              <a:t>organisation</a:t>
            </a:r>
            <a:r>
              <a:rPr lang="en-US" dirty="0"/>
              <a:t> within which that individual is operating.</a:t>
            </a:r>
          </a:p>
        </p:txBody>
      </p:sp>
      <p:pic>
        <p:nvPicPr>
          <p:cNvPr id="7" name="Graphic 6" descr="Soccer Player">
            <a:extLst>
              <a:ext uri="{FF2B5EF4-FFF2-40B4-BE49-F238E27FC236}">
                <a16:creationId xmlns:a16="http://schemas.microsoft.com/office/drawing/2014/main" id="{4A7023B9-CA3C-E9A9-64CB-780E378CA5A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72000" y="1383030"/>
            <a:ext cx="4091940" cy="4091940"/>
          </a:xfrm>
          <a:prstGeom prst="rect">
            <a:avLst/>
          </a:prstGeom>
        </p:spPr>
      </p:pic>
    </p:spTree>
    <p:extLst>
      <p:ext uri="{BB962C8B-B14F-4D97-AF65-F5344CB8AC3E}">
        <p14:creationId xmlns:p14="http://schemas.microsoft.com/office/powerpoint/2010/main" val="159651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280A9-E265-46D1-8575-622906D2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4DE20B70-4750-4280-B3AC-512C05EE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88505" y="1814574"/>
            <a:ext cx="5570417" cy="3228207"/>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2" name="Rectangle 11">
            <a:extLst>
              <a:ext uri="{FF2B5EF4-FFF2-40B4-BE49-F238E27FC236}">
                <a16:creationId xmlns:a16="http://schemas.microsoft.com/office/drawing/2014/main" id="{98D95174-B5F2-424A-8183-654A5064D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2"/>
            <a:ext cx="123444"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D368A96-A16E-42CE-842C-9166E567B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1444" y="620720"/>
            <a:ext cx="5492423"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06641" y="942449"/>
            <a:ext cx="5010992" cy="1470249"/>
          </a:xfrm>
        </p:spPr>
        <p:txBody>
          <a:bodyPr>
            <a:normAutofit/>
          </a:bodyPr>
          <a:lstStyle/>
          <a:p>
            <a:r>
              <a:rPr lang="en-GB" dirty="0"/>
              <a:t>Stress definition (anxiety lectures)</a:t>
            </a:r>
            <a:endParaRPr lang="en-US" dirty="0"/>
          </a:p>
        </p:txBody>
      </p:sp>
      <p:cxnSp>
        <p:nvCxnSpPr>
          <p:cNvPr id="16" name="Straight Connector 15">
            <a:extLst>
              <a:ext uri="{FF2B5EF4-FFF2-40B4-BE49-F238E27FC236}">
                <a16:creationId xmlns:a16="http://schemas.microsoft.com/office/drawing/2014/main" id="{E350D170-418B-4A22-8B98-15EF799FD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48775" y="2573573"/>
            <a:ext cx="49377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410282" y="2773885"/>
            <a:ext cx="5007352" cy="3141013"/>
          </a:xfrm>
        </p:spPr>
        <p:txBody>
          <a:bodyPr>
            <a:normAutofit/>
          </a:bodyPr>
          <a:lstStyle/>
          <a:p>
            <a:r>
              <a:rPr lang="en-US" sz="1700"/>
              <a:t>Jones (1990) defined stress as a state in which some demand is placed on the individual, who is then required to react in some way in order to be able to cope with the situation. </a:t>
            </a:r>
          </a:p>
          <a:p>
            <a:pPr marL="0" indent="0">
              <a:buNone/>
            </a:pPr>
            <a:endParaRPr lang="en-US" sz="1700"/>
          </a:p>
          <a:p>
            <a:pPr marL="0" indent="0">
              <a:buNone/>
            </a:pPr>
            <a:r>
              <a:rPr lang="en-US" sz="1700" err="1"/>
              <a:t>Organisational</a:t>
            </a:r>
            <a:r>
              <a:rPr lang="en-US" sz="1700"/>
              <a:t> stress can be defined as:</a:t>
            </a:r>
          </a:p>
          <a:p>
            <a:pPr marL="0" indent="0">
              <a:buNone/>
            </a:pPr>
            <a:r>
              <a:rPr lang="en-US" sz="1700"/>
              <a:t>‘the stress that is associated primarily and directly with an individual’s appraisal of the structure and functioning of the </a:t>
            </a:r>
            <a:r>
              <a:rPr lang="en-US" sz="1700" err="1"/>
              <a:t>organisation</a:t>
            </a:r>
            <a:r>
              <a:rPr lang="en-US" sz="1700"/>
              <a:t> within which he/she is operating.</a:t>
            </a:r>
          </a:p>
          <a:p>
            <a:pPr marL="0" indent="0">
              <a:buNone/>
            </a:pPr>
            <a:r>
              <a:rPr lang="en-US" sz="1700"/>
              <a:t> 	(Fletcher, </a:t>
            </a:r>
            <a:r>
              <a:rPr lang="en-US" sz="1700" err="1"/>
              <a:t>Hanton</a:t>
            </a:r>
            <a:r>
              <a:rPr lang="en-US" sz="1700"/>
              <a:t>, </a:t>
            </a:r>
            <a:r>
              <a:rPr lang="en-US" sz="1700" err="1"/>
              <a:t>Mellalieu</a:t>
            </a:r>
            <a:r>
              <a:rPr lang="en-US" sz="1700"/>
              <a:t> &amp; Neil, 2012)</a:t>
            </a:r>
          </a:p>
        </p:txBody>
      </p:sp>
    </p:spTree>
    <p:extLst>
      <p:ext uri="{BB962C8B-B14F-4D97-AF65-F5344CB8AC3E}">
        <p14:creationId xmlns:p14="http://schemas.microsoft.com/office/powerpoint/2010/main" val="275761570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723591" y="804333"/>
            <a:ext cx="2543925" cy="5249334"/>
          </a:xfrm>
        </p:spPr>
        <p:txBody>
          <a:bodyPr>
            <a:normAutofit/>
          </a:bodyPr>
          <a:lstStyle/>
          <a:p>
            <a:pPr algn="r"/>
            <a:r>
              <a:rPr lang="en-GB">
                <a:solidFill>
                  <a:srgbClr val="FFFFFF"/>
                </a:solidFill>
              </a:rPr>
              <a:t>Early studies</a:t>
            </a:r>
            <a:endParaRPr lang="en-US">
              <a:solidFill>
                <a:srgbClr val="FFFFFF"/>
              </a:solidFill>
            </a:endParaRPr>
          </a:p>
        </p:txBody>
      </p:sp>
      <p:sp>
        <p:nvSpPr>
          <p:cNvPr id="2" name="Content Placeholder 1"/>
          <p:cNvSpPr>
            <a:spLocks noGrp="1"/>
          </p:cNvSpPr>
          <p:nvPr>
            <p:ph idx="1"/>
          </p:nvPr>
        </p:nvSpPr>
        <p:spPr>
          <a:xfrm>
            <a:off x="3713286" y="804333"/>
            <a:ext cx="4729502" cy="5249334"/>
          </a:xfrm>
        </p:spPr>
        <p:txBody>
          <a:bodyPr anchor="ctr">
            <a:normAutofit/>
          </a:bodyPr>
          <a:lstStyle/>
          <a:p>
            <a:r>
              <a:rPr lang="en-US" dirty="0" err="1"/>
              <a:t>Scanlan</a:t>
            </a:r>
            <a:r>
              <a:rPr lang="en-US" dirty="0"/>
              <a:t> et al. (1991) found five major sources of stress in elite figure skaters: </a:t>
            </a:r>
          </a:p>
          <a:p>
            <a:pPr lvl="1"/>
            <a:r>
              <a:rPr lang="en-US" dirty="0"/>
              <a:t>negative aspects of competition (e.g., worries about the competition), </a:t>
            </a:r>
          </a:p>
          <a:p>
            <a:pPr lvl="1"/>
            <a:r>
              <a:rPr lang="en-US" dirty="0"/>
              <a:t>negative significant-other relationships (e.g., interpersonal conflict, skating conflicts) </a:t>
            </a:r>
          </a:p>
          <a:p>
            <a:pPr lvl="1"/>
            <a:r>
              <a:rPr lang="en-US" dirty="0"/>
              <a:t>demands/costs of skating (e.g., financial demands, time demands)</a:t>
            </a:r>
          </a:p>
          <a:p>
            <a:pPr lvl="1"/>
            <a:r>
              <a:rPr lang="en-US" dirty="0"/>
              <a:t>personal struggles (e.g., physical/mental difficulties, self-doubts about talent) </a:t>
            </a:r>
          </a:p>
          <a:p>
            <a:pPr lvl="1"/>
            <a:r>
              <a:rPr lang="en-US" dirty="0"/>
              <a:t>traumatic experiences (e.g., family disturbances, death of a significant other)</a:t>
            </a:r>
          </a:p>
          <a:p>
            <a:pPr marL="0" indent="0">
              <a:buNone/>
            </a:pPr>
            <a:endParaRPr lang="en-US" dirty="0"/>
          </a:p>
          <a:p>
            <a:pPr marL="0" indent="0">
              <a:buNone/>
            </a:pPr>
            <a:r>
              <a:rPr lang="en-US" dirty="0"/>
              <a:t>Gould et al. (1993) study of national champion figure skaters revealed similar sources of stress</a:t>
            </a:r>
          </a:p>
        </p:txBody>
      </p:sp>
    </p:spTree>
    <p:extLst>
      <p:ext uri="{BB962C8B-B14F-4D97-AF65-F5344CB8AC3E}">
        <p14:creationId xmlns:p14="http://schemas.microsoft.com/office/powerpoint/2010/main" val="1525548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9C2B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768096" y="585216"/>
            <a:ext cx="4505270" cy="1499616"/>
          </a:xfrm>
        </p:spPr>
        <p:txBody>
          <a:bodyPr>
            <a:normAutofit/>
          </a:bodyPr>
          <a:lstStyle/>
          <a:p>
            <a:r>
              <a:rPr lang="en-US">
                <a:solidFill>
                  <a:srgbClr val="FFFFFF"/>
                </a:solidFill>
              </a:rPr>
              <a:t>What are sources of O.S.</a:t>
            </a: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768096" y="2286000"/>
            <a:ext cx="4505270" cy="4023360"/>
          </a:xfrm>
        </p:spPr>
        <p:txBody>
          <a:bodyPr>
            <a:normAutofit/>
          </a:bodyPr>
          <a:lstStyle/>
          <a:p>
            <a:r>
              <a:rPr lang="en-US">
                <a:solidFill>
                  <a:srgbClr val="FFFFFF"/>
                </a:solidFill>
              </a:rPr>
              <a:t>Issues that are not normally directly related to the sport organisation (e.g., parents, school) are not viewed as potential sources of organisational stress (although they might be sources of stress). </a:t>
            </a:r>
          </a:p>
          <a:p>
            <a:pPr marL="0" indent="0">
              <a:buNone/>
            </a:pPr>
            <a:endParaRPr lang="en-US">
              <a:solidFill>
                <a:srgbClr val="FFFFFF"/>
              </a:solidFill>
            </a:endParaRPr>
          </a:p>
          <a:p>
            <a:r>
              <a:rPr lang="en-US">
                <a:solidFill>
                  <a:srgbClr val="FFFFFF"/>
                </a:solidFill>
              </a:rPr>
              <a:t>However, those issues that are directly related to the sport organisation (e.g., coaches, selection criteria) are viewed as potential sources of organisational stress.</a:t>
            </a:r>
          </a:p>
        </p:txBody>
      </p:sp>
      <p:pic>
        <p:nvPicPr>
          <p:cNvPr id="5" name="Picture 4" descr="Close-up of a basketball">
            <a:extLst>
              <a:ext uri="{FF2B5EF4-FFF2-40B4-BE49-F238E27FC236}">
                <a16:creationId xmlns:a16="http://schemas.microsoft.com/office/drawing/2014/main" id="{E27E6707-EB59-5330-1FEF-7F62AFD8FEB1}"/>
              </a:ext>
            </a:extLst>
          </p:cNvPr>
          <p:cNvPicPr>
            <a:picLocks noChangeAspect="1"/>
          </p:cNvPicPr>
          <p:nvPr/>
        </p:nvPicPr>
        <p:blipFill rotWithShape="1">
          <a:blip r:embed="rId2"/>
          <a:srcRect l="16901" r="49229" b="-1"/>
          <a:stretch/>
        </p:blipFill>
        <p:spPr>
          <a:xfrm>
            <a:off x="5664199" y="10"/>
            <a:ext cx="3479801" cy="6857990"/>
          </a:xfrm>
          <a:prstGeom prst="rect">
            <a:avLst/>
          </a:prstGeom>
        </p:spPr>
      </p:pic>
    </p:spTree>
    <p:extLst>
      <p:ext uri="{BB962C8B-B14F-4D97-AF65-F5344CB8AC3E}">
        <p14:creationId xmlns:p14="http://schemas.microsoft.com/office/powerpoint/2010/main" val="2346506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04800" y="533400"/>
            <a:ext cx="8534400" cy="758952"/>
          </a:xfrm>
        </p:spPr>
        <p:txBody>
          <a:bodyPr>
            <a:normAutofit fontScale="90000"/>
          </a:bodyPr>
          <a:lstStyle/>
          <a:p>
            <a:r>
              <a:rPr lang="en-GB" b="1" dirty="0"/>
              <a:t>Organisational stressors</a:t>
            </a:r>
            <a:br>
              <a:rPr lang="en-US" dirty="0"/>
            </a:br>
            <a:endParaRPr lang="en-US" dirty="0"/>
          </a:p>
        </p:txBody>
      </p:sp>
      <p:sp>
        <p:nvSpPr>
          <p:cNvPr id="2" name="Content Placeholder 1"/>
          <p:cNvSpPr>
            <a:spLocks noGrp="1"/>
          </p:cNvSpPr>
          <p:nvPr>
            <p:ph idx="1"/>
          </p:nvPr>
        </p:nvSpPr>
        <p:spPr>
          <a:xfrm>
            <a:off x="872067" y="1828800"/>
            <a:ext cx="7408333" cy="4724400"/>
          </a:xfrm>
        </p:spPr>
        <p:txBody>
          <a:bodyPr>
            <a:normAutofit/>
          </a:bodyPr>
          <a:lstStyle/>
          <a:p>
            <a:r>
              <a:rPr lang="en-GB" dirty="0"/>
              <a:t>Research has proposed a framework of 5 key organisational themes (Fletcher et al., 2006).</a:t>
            </a:r>
            <a:endParaRPr lang="en-US" dirty="0"/>
          </a:p>
          <a:p>
            <a:pPr lvl="1"/>
            <a:r>
              <a:rPr lang="en-GB" dirty="0"/>
              <a:t>Factors Intrinsic to sport – Training environment, Travel, Accommodation</a:t>
            </a:r>
            <a:endParaRPr lang="en-US" dirty="0"/>
          </a:p>
          <a:p>
            <a:pPr lvl="1"/>
            <a:r>
              <a:rPr lang="en-GB" dirty="0"/>
              <a:t>Roles in Sport Organisations – Role conflict, Ambiguity</a:t>
            </a:r>
            <a:endParaRPr lang="en-US" dirty="0"/>
          </a:p>
          <a:p>
            <a:pPr lvl="1"/>
            <a:r>
              <a:rPr lang="en-GB" dirty="0"/>
              <a:t>Organisational Structure &amp; Climate – Cultural and Political Issues</a:t>
            </a:r>
            <a:endParaRPr lang="en-US" dirty="0"/>
          </a:p>
          <a:p>
            <a:pPr lvl="1"/>
            <a:r>
              <a:rPr lang="en-GB" dirty="0"/>
              <a:t>Sport Relationships and Interpersonal Demands – Lack of Social Support.</a:t>
            </a:r>
            <a:endParaRPr lang="en-US" dirty="0"/>
          </a:p>
          <a:p>
            <a:pPr lvl="1"/>
            <a:r>
              <a:rPr lang="en-GB" dirty="0"/>
              <a:t>Athletic Career and Performance development issues – Position insecurity, Career progressions, Income, Funding.</a:t>
            </a:r>
          </a:p>
          <a:p>
            <a:pPr marL="301943" lvl="1" indent="0">
              <a:buNone/>
            </a:pPr>
            <a:endParaRPr lang="en-US" dirty="0"/>
          </a:p>
          <a:p>
            <a:r>
              <a:rPr lang="en-GB" dirty="0"/>
              <a:t>Understanding organisational stressors is thought to be imperative due to its disruptive nature towards athletic performance.   </a:t>
            </a:r>
          </a:p>
          <a:p>
            <a:r>
              <a:rPr lang="en-GB" dirty="0"/>
              <a:t>Contemporary evidence proposes that organisational stressors currently have the strongest influence upon athletic performance (Fletcher et al., 2012).</a:t>
            </a:r>
            <a:endParaRPr lang="en-US" dirty="0"/>
          </a:p>
          <a:p>
            <a:endParaRPr lang="en-US" dirty="0"/>
          </a:p>
        </p:txBody>
      </p:sp>
    </p:spTree>
    <p:extLst>
      <p:ext uri="{BB962C8B-B14F-4D97-AF65-F5344CB8AC3E}">
        <p14:creationId xmlns:p14="http://schemas.microsoft.com/office/powerpoint/2010/main" val="760129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2601" y="643467"/>
            <a:ext cx="2561709" cy="5571066"/>
          </a:xfrm>
        </p:spPr>
        <p:txBody>
          <a:bodyPr>
            <a:normAutofit/>
          </a:bodyPr>
          <a:lstStyle/>
          <a:p>
            <a:r>
              <a:rPr lang="en-GB" sz="4100">
                <a:solidFill>
                  <a:srgbClr val="FFFFFF"/>
                </a:solidFill>
              </a:rPr>
              <a:t>Lack of research regarding origins of stressors…</a:t>
            </a:r>
            <a:endParaRPr lang="en-US" sz="4100">
              <a:solidFill>
                <a:srgbClr val="FFFFFF"/>
              </a:solidFill>
            </a:endParaRPr>
          </a:p>
        </p:txBody>
      </p:sp>
      <p:graphicFrame>
        <p:nvGraphicFramePr>
          <p:cNvPr id="6" name="Content Placeholder 1">
            <a:extLst>
              <a:ext uri="{FF2B5EF4-FFF2-40B4-BE49-F238E27FC236}">
                <a16:creationId xmlns:a16="http://schemas.microsoft.com/office/drawing/2014/main" id="{D978BBAF-4C46-7896-65D2-470682A3A443}"/>
              </a:ext>
            </a:extLst>
          </p:cNvPr>
          <p:cNvGraphicFramePr>
            <a:graphicFrameLocks noGrp="1"/>
          </p:cNvGraphicFramePr>
          <p:nvPr>
            <p:ph idx="1"/>
            <p:extLst>
              <p:ext uri="{D42A27DB-BD31-4B8C-83A1-F6EECF244321}">
                <p14:modId xmlns:p14="http://schemas.microsoft.com/office/powerpoint/2010/main" val="2041087963"/>
              </p:ext>
            </p:extLst>
          </p:nvPr>
        </p:nvGraphicFramePr>
        <p:xfrm>
          <a:off x="3657600" y="954088"/>
          <a:ext cx="5105400"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91925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dirty="0"/>
          </a:p>
        </p:txBody>
      </p:sp>
      <p:sp>
        <p:nvSpPr>
          <p:cNvPr id="2" name="Content Placeholder 1"/>
          <p:cNvSpPr>
            <a:spLocks noGrp="1"/>
          </p:cNvSpPr>
          <p:nvPr>
            <p:ph idx="1"/>
          </p:nvPr>
        </p:nvSpPr>
        <p:spPr/>
        <p:txBody>
          <a:bodyPr/>
          <a:lstStyle/>
          <a:p>
            <a:r>
              <a:rPr lang="en-US" dirty="0" err="1"/>
              <a:t>Organisational</a:t>
            </a:r>
            <a:r>
              <a:rPr lang="en-US" dirty="0"/>
              <a:t> factors might play an important part in athletes’ preparation for competition</a:t>
            </a:r>
          </a:p>
          <a:p>
            <a:endParaRPr lang="en-US" dirty="0"/>
          </a:p>
        </p:txBody>
      </p:sp>
    </p:spTree>
    <p:extLst>
      <p:ext uri="{BB962C8B-B14F-4D97-AF65-F5344CB8AC3E}">
        <p14:creationId xmlns:p14="http://schemas.microsoft.com/office/powerpoint/2010/main" val="936955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Arnold and Fletcher (2012)</a:t>
            </a:r>
            <a:endParaRPr lang="en-US" dirty="0"/>
          </a:p>
        </p:txBody>
      </p:sp>
      <p:sp>
        <p:nvSpPr>
          <p:cNvPr id="2" name="Content Placeholder 1"/>
          <p:cNvSpPr>
            <a:spLocks noGrp="1"/>
          </p:cNvSpPr>
          <p:nvPr>
            <p:ph idx="1"/>
          </p:nvPr>
        </p:nvSpPr>
        <p:spPr/>
        <p:txBody>
          <a:bodyPr/>
          <a:lstStyle/>
          <a:p>
            <a:r>
              <a:rPr lang="en-GB" dirty="0"/>
              <a:t>4 categories of organisational stressors encountered by sports performers…</a:t>
            </a:r>
          </a:p>
          <a:p>
            <a:pPr marL="457200" indent="-457200">
              <a:buFont typeface="+mj-lt"/>
              <a:buAutoNum type="arabicPeriod"/>
            </a:pPr>
            <a:r>
              <a:rPr lang="en-GB" dirty="0"/>
              <a:t>Leadership and personnel issues</a:t>
            </a:r>
          </a:p>
          <a:p>
            <a:pPr marL="457200" indent="-457200">
              <a:buFont typeface="+mj-lt"/>
              <a:buAutoNum type="arabicPeriod"/>
            </a:pPr>
            <a:r>
              <a:rPr lang="en-GB" dirty="0"/>
              <a:t>Cultural and team issues</a:t>
            </a:r>
          </a:p>
          <a:p>
            <a:pPr marL="457200" indent="-457200">
              <a:buFont typeface="+mj-lt"/>
              <a:buAutoNum type="arabicPeriod"/>
            </a:pPr>
            <a:r>
              <a:rPr lang="en-GB" dirty="0"/>
              <a:t>Logistical and environmental issues</a:t>
            </a:r>
          </a:p>
          <a:p>
            <a:pPr marL="457200" indent="-457200">
              <a:buFont typeface="+mj-lt"/>
              <a:buAutoNum type="arabicPeriod"/>
            </a:pPr>
            <a:r>
              <a:rPr lang="en-GB" dirty="0"/>
              <a:t>Performance and personal issues</a:t>
            </a:r>
            <a:endParaRPr lang="en-US" dirty="0"/>
          </a:p>
        </p:txBody>
      </p:sp>
    </p:spTree>
    <p:extLst>
      <p:ext uri="{BB962C8B-B14F-4D97-AF65-F5344CB8AC3E}">
        <p14:creationId xmlns:p14="http://schemas.microsoft.com/office/powerpoint/2010/main" val="493439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4" name="Picture Placeholder 3"/>
          <p:cNvSpPr>
            <a:spLocks noGrp="1"/>
          </p:cNvSpPr>
          <p:nvPr>
            <p:ph type="pic" idx="1"/>
          </p:nvPr>
        </p:nvSpPr>
        <p:spPr/>
        <p:txBody>
          <a:bodyPr/>
          <a:lstStyle/>
          <a:p>
            <a:endParaRPr lang="en-US"/>
          </a:p>
        </p:txBody>
      </p:sp>
      <p:sp>
        <p:nvSpPr>
          <p:cNvPr id="3" name="Text Placeholder 2"/>
          <p:cNvSpPr>
            <a:spLocks noGrp="1"/>
          </p:cNvSpPr>
          <p:nvPr>
            <p:ph type="body" sz="half" idx="2"/>
          </p:nvPr>
        </p:nvSpPr>
        <p:spPr/>
        <p:txBody>
          <a:bodyPr/>
          <a:lstStyle/>
          <a:p>
            <a:endParaRPr lang="en-US"/>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76200"/>
            <a:ext cx="9144000" cy="6629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19811055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Task:</a:t>
            </a:r>
          </a:p>
        </p:txBody>
      </p:sp>
      <p:sp>
        <p:nvSpPr>
          <p:cNvPr id="2" name="Content Placeholder 1"/>
          <p:cNvSpPr>
            <a:spLocks noGrp="1"/>
          </p:cNvSpPr>
          <p:nvPr>
            <p:ph idx="1"/>
          </p:nvPr>
        </p:nvSpPr>
        <p:spPr/>
        <p:txBody>
          <a:bodyPr>
            <a:normAutofit/>
          </a:bodyPr>
          <a:lstStyle/>
          <a:p>
            <a:r>
              <a:rPr lang="en-GB" dirty="0"/>
              <a:t>Identify the organisational issues (potential stressors) which surround an event of your choice for an athlete of your choice</a:t>
            </a:r>
            <a:r>
              <a:rPr lang="en-US" dirty="0"/>
              <a:t>…</a:t>
            </a:r>
          </a:p>
          <a:p>
            <a:r>
              <a:rPr lang="en-US" dirty="0"/>
              <a:t>E.g. </a:t>
            </a:r>
            <a:r>
              <a:rPr lang="en-GB" dirty="0"/>
              <a:t> </a:t>
            </a:r>
            <a:r>
              <a:rPr lang="en-US" dirty="0"/>
              <a:t>Football team of your choice – Qatar World Cup</a:t>
            </a:r>
          </a:p>
          <a:p>
            <a:endParaRPr lang="en-GB" dirty="0"/>
          </a:p>
          <a:p>
            <a:r>
              <a:rPr lang="en-GB" dirty="0"/>
              <a:t>Olympians </a:t>
            </a:r>
            <a:r>
              <a:rPr lang="en-US" dirty="0"/>
              <a:t>–</a:t>
            </a:r>
            <a:r>
              <a:rPr lang="en-GB" dirty="0"/>
              <a:t> funding issues</a:t>
            </a:r>
          </a:p>
          <a:p>
            <a:r>
              <a:rPr lang="en-GB" dirty="0"/>
              <a:t>Rachel Atherton </a:t>
            </a:r>
            <a:r>
              <a:rPr lang="en-US" dirty="0"/>
              <a:t>–</a:t>
            </a:r>
            <a:r>
              <a:rPr lang="en-GB" dirty="0"/>
              <a:t> mountain biker returning from injury</a:t>
            </a:r>
          </a:p>
          <a:p>
            <a:endParaRPr lang="en-GB" dirty="0"/>
          </a:p>
        </p:txBody>
      </p:sp>
    </p:spTree>
    <p:extLst>
      <p:ext uri="{BB962C8B-B14F-4D97-AF65-F5344CB8AC3E}">
        <p14:creationId xmlns:p14="http://schemas.microsoft.com/office/powerpoint/2010/main" val="6699547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723591" y="804333"/>
            <a:ext cx="2543925" cy="5249334"/>
          </a:xfrm>
        </p:spPr>
        <p:txBody>
          <a:bodyPr>
            <a:normAutofit/>
          </a:bodyPr>
          <a:lstStyle/>
          <a:p>
            <a:pPr algn="r"/>
            <a:r>
              <a:rPr lang="en-GB">
                <a:solidFill>
                  <a:srgbClr val="FFFFFF"/>
                </a:solidFill>
              </a:rPr>
              <a:t>Competitive stress</a:t>
            </a:r>
            <a:endParaRPr lang="en-US">
              <a:solidFill>
                <a:srgbClr val="FFFFFF"/>
              </a:solidFill>
            </a:endParaRPr>
          </a:p>
        </p:txBody>
      </p:sp>
      <p:sp>
        <p:nvSpPr>
          <p:cNvPr id="2" name="Content Placeholder 1"/>
          <p:cNvSpPr>
            <a:spLocks noGrp="1"/>
          </p:cNvSpPr>
          <p:nvPr>
            <p:ph idx="1"/>
          </p:nvPr>
        </p:nvSpPr>
        <p:spPr>
          <a:xfrm>
            <a:off x="3713286" y="804333"/>
            <a:ext cx="4729502" cy="5249334"/>
          </a:xfrm>
        </p:spPr>
        <p:txBody>
          <a:bodyPr anchor="ctr">
            <a:normAutofit/>
          </a:bodyPr>
          <a:lstStyle/>
          <a:p>
            <a:r>
              <a:rPr lang="en-GB" sz="1600" b="1" dirty="0"/>
              <a:t>Competitive stress</a:t>
            </a:r>
            <a:r>
              <a:rPr lang="en-GB" sz="1600" dirty="0"/>
              <a:t>ors</a:t>
            </a:r>
            <a:endParaRPr lang="en-US" sz="1600" dirty="0"/>
          </a:p>
          <a:p>
            <a:r>
              <a:rPr lang="en-GB" sz="1600" dirty="0"/>
              <a:t>Defined as </a:t>
            </a:r>
            <a:r>
              <a:rPr lang="en-GB" sz="1600" i="1" dirty="0"/>
              <a:t>“an ongoing transaction between an individual and the environmental demands associated primarily and directly with competitive performance</a:t>
            </a:r>
            <a:r>
              <a:rPr lang="en-GB" sz="1600" dirty="0"/>
              <a:t> (Fletcher et al., 2006).  </a:t>
            </a:r>
          </a:p>
          <a:p>
            <a:r>
              <a:rPr lang="en-GB" sz="1600" dirty="0"/>
              <a:t>Therefore, only stressors directly related to competitive performance are named competitive stressors (e.g. opponents; Hanton et al., 2005). </a:t>
            </a:r>
          </a:p>
          <a:p>
            <a:endParaRPr lang="en-GB" sz="1600" dirty="0"/>
          </a:p>
          <a:p>
            <a:r>
              <a:rPr lang="en-GB" sz="1600" dirty="0"/>
              <a:t>Examples include:</a:t>
            </a:r>
            <a:endParaRPr lang="en-US" sz="1600" dirty="0"/>
          </a:p>
          <a:p>
            <a:pPr lvl="0"/>
            <a:r>
              <a:rPr lang="en-GB" sz="1600" dirty="0"/>
              <a:t>Injury (Nicholls, Holt, Polman, &amp; Bloomfield, 2006)</a:t>
            </a:r>
            <a:endParaRPr lang="en-US" sz="1600" dirty="0"/>
          </a:p>
          <a:p>
            <a:pPr lvl="0"/>
            <a:r>
              <a:rPr lang="en-GB" sz="1600" dirty="0"/>
              <a:t>Preparation for competition (Hanton et al., 2005)</a:t>
            </a:r>
            <a:endParaRPr lang="en-US" sz="1600" dirty="0"/>
          </a:p>
          <a:p>
            <a:pPr lvl="0"/>
            <a:r>
              <a:rPr lang="en-GB" sz="1600" dirty="0"/>
              <a:t>Pressure (McKay et al., 2008)</a:t>
            </a:r>
            <a:endParaRPr lang="en-US" sz="1600" dirty="0"/>
          </a:p>
          <a:p>
            <a:pPr lvl="0"/>
            <a:r>
              <a:rPr lang="en-GB" sz="1600" dirty="0"/>
              <a:t>Opponents (Nicholls et al., 2006)</a:t>
            </a:r>
            <a:endParaRPr lang="en-US" sz="1600" dirty="0"/>
          </a:p>
          <a:p>
            <a:pPr lvl="0"/>
            <a:r>
              <a:rPr lang="en-GB" sz="1600" dirty="0"/>
              <a:t>Technique issues (Thelwell, Weston &amp; Greenlees, 2007)</a:t>
            </a:r>
          </a:p>
          <a:p>
            <a:pPr lvl="0"/>
            <a:endParaRPr lang="en-US" sz="1600" dirty="0"/>
          </a:p>
          <a:p>
            <a:endParaRPr lang="en-US" sz="1600" dirty="0"/>
          </a:p>
        </p:txBody>
      </p:sp>
    </p:spTree>
    <p:extLst>
      <p:ext uri="{BB962C8B-B14F-4D97-AF65-F5344CB8AC3E}">
        <p14:creationId xmlns:p14="http://schemas.microsoft.com/office/powerpoint/2010/main" val="16848633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2601" y="643467"/>
            <a:ext cx="2561709" cy="5571066"/>
          </a:xfrm>
        </p:spPr>
        <p:txBody>
          <a:bodyPr>
            <a:normAutofit/>
          </a:bodyPr>
          <a:lstStyle/>
          <a:p>
            <a:r>
              <a:rPr lang="en-GB">
                <a:solidFill>
                  <a:srgbClr val="FFFFFF"/>
                </a:solidFill>
              </a:rPr>
              <a:t>Problems with research in the area</a:t>
            </a:r>
            <a:endParaRPr lang="en-US">
              <a:solidFill>
                <a:srgbClr val="FFFFFF"/>
              </a:solidFill>
            </a:endParaRPr>
          </a:p>
        </p:txBody>
      </p:sp>
      <p:graphicFrame>
        <p:nvGraphicFramePr>
          <p:cNvPr id="5" name="Content Placeholder 1">
            <a:extLst>
              <a:ext uri="{FF2B5EF4-FFF2-40B4-BE49-F238E27FC236}">
                <a16:creationId xmlns:a16="http://schemas.microsoft.com/office/drawing/2014/main" id="{2161C052-FFB9-83A0-AE1B-3F0B9C3ABEC0}"/>
              </a:ext>
            </a:extLst>
          </p:cNvPr>
          <p:cNvGraphicFramePr>
            <a:graphicFrameLocks noGrp="1"/>
          </p:cNvGraphicFramePr>
          <p:nvPr>
            <p:ph idx="1"/>
            <p:extLst>
              <p:ext uri="{D42A27DB-BD31-4B8C-83A1-F6EECF244321}">
                <p14:modId xmlns:p14="http://schemas.microsoft.com/office/powerpoint/2010/main" val="733952275"/>
              </p:ext>
            </p:extLst>
          </p:nvPr>
        </p:nvGraphicFramePr>
        <p:xfrm>
          <a:off x="4202906" y="954088"/>
          <a:ext cx="4231481"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10024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768096" y="585216"/>
            <a:ext cx="4550113" cy="1499616"/>
          </a:xfrm>
        </p:spPr>
        <p:txBody>
          <a:bodyPr>
            <a:normAutofit/>
          </a:bodyPr>
          <a:lstStyle/>
          <a:p>
            <a:endParaRPr lang="en-US"/>
          </a:p>
        </p:txBody>
      </p:sp>
      <p:sp>
        <p:nvSpPr>
          <p:cNvPr id="2" name="Content Placeholder 1"/>
          <p:cNvSpPr>
            <a:spLocks noGrp="1"/>
          </p:cNvSpPr>
          <p:nvPr>
            <p:ph idx="1"/>
          </p:nvPr>
        </p:nvSpPr>
        <p:spPr>
          <a:xfrm>
            <a:off x="768096" y="838200"/>
            <a:ext cx="4550113" cy="5471160"/>
          </a:xfrm>
        </p:spPr>
        <p:txBody>
          <a:bodyPr>
            <a:noAutofit/>
          </a:bodyPr>
          <a:lstStyle/>
          <a:p>
            <a:r>
              <a:rPr lang="en-US" dirty="0"/>
              <a:t>For example, issues that are not normally related to sports performance (e.g. finances) should not be regarded as competitive stressors, although they might be organizational stressors. </a:t>
            </a:r>
          </a:p>
          <a:p>
            <a:r>
              <a:rPr lang="en-US" dirty="0"/>
              <a:t>In contrast, issues directly related to sports performance (e.g. opponents, preparation) are deemed competitive stressors. Consequently,</a:t>
            </a:r>
          </a:p>
          <a:p>
            <a:endParaRPr lang="en-US" dirty="0"/>
          </a:p>
          <a:p>
            <a:r>
              <a:rPr lang="en-US" dirty="0"/>
              <a:t>It is pertinent to consider competition stressors that originate from both performance and organizational-related sources (Neil et al., 2007)</a:t>
            </a:r>
          </a:p>
        </p:txBody>
      </p:sp>
      <p:pic>
        <p:nvPicPr>
          <p:cNvPr id="5" name="Picture 4" descr="Three arrows on bullseye">
            <a:extLst>
              <a:ext uri="{FF2B5EF4-FFF2-40B4-BE49-F238E27FC236}">
                <a16:creationId xmlns:a16="http://schemas.microsoft.com/office/drawing/2014/main" id="{8FCD2BEC-7285-B171-1D34-F48A38BBD412}"/>
              </a:ext>
            </a:extLst>
          </p:cNvPr>
          <p:cNvPicPr>
            <a:picLocks noChangeAspect="1"/>
          </p:cNvPicPr>
          <p:nvPr/>
        </p:nvPicPr>
        <p:blipFill rotWithShape="1">
          <a:blip r:embed="rId2"/>
          <a:srcRect l="16708" r="50057" b="2"/>
          <a:stretch/>
        </p:blipFill>
        <p:spPr>
          <a:xfrm>
            <a:off x="5664199" y="10"/>
            <a:ext cx="3479800" cy="6857990"/>
          </a:xfrm>
          <a:prstGeom prst="rect">
            <a:avLst/>
          </a:prstGeom>
        </p:spPr>
      </p:pic>
    </p:spTree>
    <p:extLst>
      <p:ext uri="{BB962C8B-B14F-4D97-AF65-F5344CB8AC3E}">
        <p14:creationId xmlns:p14="http://schemas.microsoft.com/office/powerpoint/2010/main" val="20400859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8074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768096" y="585216"/>
            <a:ext cx="4505270" cy="1499616"/>
          </a:xfrm>
        </p:spPr>
        <p:txBody>
          <a:bodyPr>
            <a:normAutofit/>
          </a:bodyPr>
          <a:lstStyle/>
          <a:p>
            <a:endParaRPr lang="en-US">
              <a:solidFill>
                <a:srgbClr val="FFFFFF"/>
              </a:solidFill>
            </a:endParaRP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768096" y="533400"/>
            <a:ext cx="4505270" cy="5775960"/>
          </a:xfrm>
        </p:spPr>
        <p:txBody>
          <a:bodyPr>
            <a:normAutofit/>
          </a:bodyPr>
          <a:lstStyle/>
          <a:p>
            <a:r>
              <a:rPr lang="en-US" dirty="0">
                <a:solidFill>
                  <a:srgbClr val="FFFFFF"/>
                </a:solidFill>
              </a:rPr>
              <a:t>Elite sample, </a:t>
            </a:r>
            <a:r>
              <a:rPr lang="en-US" dirty="0" err="1">
                <a:solidFill>
                  <a:srgbClr val="FFFFFF"/>
                </a:solidFill>
              </a:rPr>
              <a:t>Hanton</a:t>
            </a:r>
            <a:r>
              <a:rPr lang="en-US" dirty="0">
                <a:solidFill>
                  <a:srgbClr val="FFFFFF"/>
                </a:solidFill>
              </a:rPr>
              <a:t> et al. (2005) found that athletes experienced and recalled more stressors associated with the sport organization than with competitive performance. </a:t>
            </a:r>
          </a:p>
          <a:p>
            <a:endParaRPr lang="en-US" dirty="0">
              <a:solidFill>
                <a:srgbClr val="FFFFFF"/>
              </a:solidFill>
            </a:endParaRPr>
          </a:p>
          <a:p>
            <a:r>
              <a:rPr lang="en-US" dirty="0">
                <a:solidFill>
                  <a:srgbClr val="FFFFFF"/>
                </a:solidFill>
              </a:rPr>
              <a:t>Between-participants analyses also found that performers identified different </a:t>
            </a:r>
            <a:r>
              <a:rPr lang="en-US" dirty="0" err="1">
                <a:solidFill>
                  <a:srgbClr val="FFFFFF"/>
                </a:solidFill>
              </a:rPr>
              <a:t>organisational</a:t>
            </a:r>
            <a:r>
              <a:rPr lang="en-US" dirty="0">
                <a:solidFill>
                  <a:srgbClr val="FFFFFF"/>
                </a:solidFill>
              </a:rPr>
              <a:t> stressors but similar competitive stressors. </a:t>
            </a:r>
          </a:p>
          <a:p>
            <a:endParaRPr lang="en-US" dirty="0">
              <a:solidFill>
                <a:srgbClr val="FFFFFF"/>
              </a:solidFill>
            </a:endParaRPr>
          </a:p>
          <a:p>
            <a:r>
              <a:rPr lang="en-US" dirty="0">
                <a:solidFill>
                  <a:srgbClr val="FFFFFF"/>
                </a:solidFill>
              </a:rPr>
              <a:t>It was argued that these differences were due to </a:t>
            </a:r>
            <a:r>
              <a:rPr lang="en-US" dirty="0" err="1">
                <a:solidFill>
                  <a:srgbClr val="FFFFFF"/>
                </a:solidFill>
              </a:rPr>
              <a:t>organisational</a:t>
            </a:r>
            <a:r>
              <a:rPr lang="en-US" dirty="0">
                <a:solidFill>
                  <a:srgbClr val="FFFFFF"/>
                </a:solidFill>
              </a:rPr>
              <a:t> demands being essentially extraneous and widely distributed, whereas performance stressors are, by definition, inherent and endemic to elite sport (</a:t>
            </a:r>
            <a:r>
              <a:rPr lang="en-US" dirty="0" err="1">
                <a:solidFill>
                  <a:srgbClr val="FFFFFF"/>
                </a:solidFill>
              </a:rPr>
              <a:t>Hanton</a:t>
            </a:r>
            <a:r>
              <a:rPr lang="en-US" dirty="0">
                <a:solidFill>
                  <a:srgbClr val="FFFFFF"/>
                </a:solidFill>
              </a:rPr>
              <a:t> et al., 2005).</a:t>
            </a:r>
          </a:p>
        </p:txBody>
      </p:sp>
      <p:pic>
        <p:nvPicPr>
          <p:cNvPr id="5" name="Picture 4" descr="Curved section of an athletics track in a sport stadium">
            <a:extLst>
              <a:ext uri="{FF2B5EF4-FFF2-40B4-BE49-F238E27FC236}">
                <a16:creationId xmlns:a16="http://schemas.microsoft.com/office/drawing/2014/main" id="{98A0920E-201B-5588-4810-121918C97AAC}"/>
              </a:ext>
            </a:extLst>
          </p:cNvPr>
          <p:cNvPicPr>
            <a:picLocks noChangeAspect="1"/>
          </p:cNvPicPr>
          <p:nvPr/>
        </p:nvPicPr>
        <p:blipFill rotWithShape="1">
          <a:blip r:embed="rId2"/>
          <a:srcRect l="27779" r="38351" b="-1"/>
          <a:stretch/>
        </p:blipFill>
        <p:spPr>
          <a:xfrm>
            <a:off x="5664199" y="10"/>
            <a:ext cx="3479801" cy="6857990"/>
          </a:xfrm>
          <a:prstGeom prst="rect">
            <a:avLst/>
          </a:prstGeom>
        </p:spPr>
      </p:pic>
    </p:spTree>
    <p:extLst>
      <p:ext uri="{BB962C8B-B14F-4D97-AF65-F5344CB8AC3E}">
        <p14:creationId xmlns:p14="http://schemas.microsoft.com/office/powerpoint/2010/main" val="390861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768096" y="585216"/>
            <a:ext cx="6013704" cy="1499616"/>
          </a:xfrm>
        </p:spPr>
        <p:txBody>
          <a:bodyPr>
            <a:normAutofit/>
          </a:bodyPr>
          <a:lstStyle/>
          <a:p>
            <a:endParaRPr lang="en-US"/>
          </a:p>
        </p:txBody>
      </p:sp>
      <p:sp>
        <p:nvSpPr>
          <p:cNvPr id="2" name="Content Placeholder 1"/>
          <p:cNvSpPr>
            <a:spLocks noGrp="1"/>
          </p:cNvSpPr>
          <p:nvPr>
            <p:ph idx="1"/>
          </p:nvPr>
        </p:nvSpPr>
        <p:spPr>
          <a:xfrm>
            <a:off x="768096" y="2286000"/>
            <a:ext cx="6013703" cy="4023360"/>
          </a:xfrm>
        </p:spPr>
        <p:txBody>
          <a:bodyPr>
            <a:normAutofit/>
          </a:bodyPr>
          <a:lstStyle/>
          <a:p>
            <a:r>
              <a:rPr lang="en-US" dirty="0"/>
              <a:t>Research that specifically focuses on the nature of the competition environment is, therefore, needed to better understand the complexity of elite athletes’ emotional responses in this arena, and ultimately account for a greater proportion of performance variance. </a:t>
            </a:r>
          </a:p>
          <a:p>
            <a:endParaRPr lang="en-US" dirty="0"/>
          </a:p>
          <a:p>
            <a:r>
              <a:rPr lang="en-US" dirty="0"/>
              <a:t>To this end, studies should also go beyond the sole analysis of elite athletes’ experiences by investigating the encounters of those competing at a lower level.</a:t>
            </a:r>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414063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768096" y="585216"/>
            <a:ext cx="4550113" cy="1499616"/>
          </a:xfrm>
        </p:spPr>
        <p:txBody>
          <a:bodyPr>
            <a:normAutofit/>
          </a:bodyPr>
          <a:lstStyle/>
          <a:p>
            <a:r>
              <a:rPr lang="en-GB" dirty="0"/>
              <a:t>Task</a:t>
            </a:r>
            <a:endParaRPr lang="en-US" dirty="0"/>
          </a:p>
        </p:txBody>
      </p:sp>
      <p:sp>
        <p:nvSpPr>
          <p:cNvPr id="2" name="Content Placeholder 1"/>
          <p:cNvSpPr>
            <a:spLocks noGrp="1"/>
          </p:cNvSpPr>
          <p:nvPr>
            <p:ph idx="1"/>
          </p:nvPr>
        </p:nvSpPr>
        <p:spPr>
          <a:xfrm>
            <a:off x="768096" y="2286000"/>
            <a:ext cx="4550113" cy="4023360"/>
          </a:xfrm>
        </p:spPr>
        <p:txBody>
          <a:bodyPr>
            <a:normAutofit/>
          </a:bodyPr>
          <a:lstStyle/>
          <a:p>
            <a:r>
              <a:rPr lang="en-US" dirty="0"/>
              <a:t>For your current sport / previous sporting situation…</a:t>
            </a:r>
          </a:p>
          <a:p>
            <a:r>
              <a:rPr lang="en-US" dirty="0"/>
              <a:t>Identify any of the following stresses which were associated with the situation: </a:t>
            </a:r>
          </a:p>
          <a:p>
            <a:pPr lvl="1"/>
            <a:r>
              <a:rPr lang="en-US" dirty="0" err="1"/>
              <a:t>Organisational</a:t>
            </a:r>
            <a:r>
              <a:rPr lang="en-US" dirty="0"/>
              <a:t> </a:t>
            </a:r>
          </a:p>
          <a:p>
            <a:pPr lvl="1"/>
            <a:r>
              <a:rPr lang="en-US" dirty="0"/>
              <a:t>Competition</a:t>
            </a:r>
          </a:p>
          <a:p>
            <a:pPr lvl="1"/>
            <a:endParaRPr lang="en-US" dirty="0"/>
          </a:p>
          <a:p>
            <a:pPr lvl="1"/>
            <a:r>
              <a:rPr lang="en-US" dirty="0"/>
              <a:t>Identify appropriate coping mechanisms which you use / could have used / should use, to deal with these stresses.</a:t>
            </a:r>
          </a:p>
          <a:p>
            <a:pPr lvl="1"/>
            <a:endParaRPr lang="en-GB" dirty="0"/>
          </a:p>
        </p:txBody>
      </p:sp>
      <p:pic>
        <p:nvPicPr>
          <p:cNvPr id="5" name="Picture 4" descr="Maze">
            <a:extLst>
              <a:ext uri="{FF2B5EF4-FFF2-40B4-BE49-F238E27FC236}">
                <a16:creationId xmlns:a16="http://schemas.microsoft.com/office/drawing/2014/main" id="{D7B6B455-B1E4-36E8-8567-3C34333899FA}"/>
              </a:ext>
            </a:extLst>
          </p:cNvPr>
          <p:cNvPicPr>
            <a:picLocks noChangeAspect="1"/>
          </p:cNvPicPr>
          <p:nvPr/>
        </p:nvPicPr>
        <p:blipFill rotWithShape="1">
          <a:blip r:embed="rId2"/>
          <a:srcRect l="30004" r="36126" b="-1"/>
          <a:stretch/>
        </p:blipFill>
        <p:spPr>
          <a:xfrm>
            <a:off x="5664199" y="10"/>
            <a:ext cx="3479800" cy="6857990"/>
          </a:xfrm>
          <a:prstGeom prst="rect">
            <a:avLst/>
          </a:prstGeom>
        </p:spPr>
      </p:pic>
    </p:spTree>
    <p:extLst>
      <p:ext uri="{BB962C8B-B14F-4D97-AF65-F5344CB8AC3E}">
        <p14:creationId xmlns:p14="http://schemas.microsoft.com/office/powerpoint/2010/main" val="553371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5800" y="225972"/>
            <a:ext cx="7290054" cy="1499616"/>
          </a:xfrm>
        </p:spPr>
        <p:txBody>
          <a:bodyPr/>
          <a:lstStyle/>
          <a:p>
            <a:r>
              <a:rPr lang="en-GB" dirty="0"/>
              <a:t>Practical application</a:t>
            </a:r>
            <a:endParaRPr lang="en-US" dirty="0"/>
          </a:p>
        </p:txBody>
      </p:sp>
      <p:sp>
        <p:nvSpPr>
          <p:cNvPr id="2" name="Content Placeholder 1"/>
          <p:cNvSpPr>
            <a:spLocks noGrp="1"/>
          </p:cNvSpPr>
          <p:nvPr>
            <p:ph idx="1"/>
          </p:nvPr>
        </p:nvSpPr>
        <p:spPr>
          <a:xfrm>
            <a:off x="228600" y="1905000"/>
            <a:ext cx="8382000" cy="5257800"/>
          </a:xfrm>
        </p:spPr>
        <p:txBody>
          <a:bodyPr>
            <a:normAutofit/>
          </a:bodyPr>
          <a:lstStyle/>
          <a:p>
            <a:r>
              <a:rPr lang="en-US" dirty="0"/>
              <a:t>Importance of practitioners effectively preparing performers for the variety of demands that they may face in the competition environment. </a:t>
            </a:r>
          </a:p>
          <a:p>
            <a:r>
              <a:rPr lang="en-US" dirty="0"/>
              <a:t>An emphasis on the performer’s focus on what can and cannot be controlled is vital – some demands are due to external factors that the performer has no influence over (see </a:t>
            </a:r>
            <a:r>
              <a:rPr lang="en-US" dirty="0" err="1"/>
              <a:t>Maddi</a:t>
            </a:r>
            <a:r>
              <a:rPr lang="en-US" dirty="0"/>
              <a:t> &amp; </a:t>
            </a:r>
            <a:r>
              <a:rPr lang="en-US" dirty="0" err="1"/>
              <a:t>Khoshaba</a:t>
            </a:r>
            <a:r>
              <a:rPr lang="en-US" dirty="0"/>
              <a:t>, 2005).</a:t>
            </a:r>
          </a:p>
          <a:p>
            <a:endParaRPr lang="en-US" dirty="0"/>
          </a:p>
          <a:p>
            <a:r>
              <a:rPr lang="en-US" dirty="0"/>
              <a:t>Additionally, when performance-related stressors are encountered, practitioners may need to focus on interventions that facilitate the use of effective appraisal and coping strategies (Neil et al., 2007). </a:t>
            </a:r>
          </a:p>
          <a:p>
            <a:r>
              <a:rPr lang="en-US" dirty="0"/>
              <a:t>Where organizational-related stressors are experienced, the sport psychologist may attempt to work closely with the </a:t>
            </a:r>
            <a:r>
              <a:rPr lang="en-US" dirty="0" err="1"/>
              <a:t>organisation</a:t>
            </a:r>
            <a:r>
              <a:rPr lang="en-US" dirty="0"/>
              <a:t> and performer(s) to identify and prevent any possible crises and/or to create contingency plans (see Fletcher &amp; </a:t>
            </a:r>
            <a:r>
              <a:rPr lang="en-US" dirty="0" err="1"/>
              <a:t>Hanton</a:t>
            </a:r>
            <a:r>
              <a:rPr lang="en-US" dirty="0"/>
              <a:t>, 2003). </a:t>
            </a:r>
          </a:p>
          <a:p>
            <a:endParaRPr lang="en-US" dirty="0"/>
          </a:p>
          <a:p>
            <a:endParaRPr lang="en-US" dirty="0"/>
          </a:p>
        </p:txBody>
      </p:sp>
    </p:spTree>
    <p:extLst>
      <p:ext uri="{BB962C8B-B14F-4D97-AF65-F5344CB8AC3E}">
        <p14:creationId xmlns:p14="http://schemas.microsoft.com/office/powerpoint/2010/main" val="6681067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{46CB33FE-F6F6-D64F-8E3E-4C3E99F534DE}tf10001061</Template>
  <TotalTime>1924</TotalTime>
  <Words>1520</Words>
  <Application>Microsoft Macintosh PowerPoint</Application>
  <PresentationFormat>On-screen Show (4:3)</PresentationFormat>
  <Paragraphs>133</Paragraphs>
  <Slides>22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Calibri</vt:lpstr>
      <vt:lpstr>Tw Cen MT</vt:lpstr>
      <vt:lpstr>Tw Cen MT Condensed</vt:lpstr>
      <vt:lpstr>Wingdings 3</vt:lpstr>
      <vt:lpstr>Integral</vt:lpstr>
      <vt:lpstr>Organisational, competitive and personal stress: Sport</vt:lpstr>
      <vt:lpstr>Differences between the types?</vt:lpstr>
      <vt:lpstr>Introduction:</vt:lpstr>
      <vt:lpstr>Types of studies</vt:lpstr>
      <vt:lpstr>Sources of orgnisational stress</vt:lpstr>
      <vt:lpstr>In sport…</vt:lpstr>
      <vt:lpstr>Stress definition (anxiety lectures)</vt:lpstr>
      <vt:lpstr>Early studies</vt:lpstr>
      <vt:lpstr>What are sources of O.S.</vt:lpstr>
      <vt:lpstr>Organisational stressors </vt:lpstr>
      <vt:lpstr>Lack of research regarding origins of stressors…</vt:lpstr>
      <vt:lpstr>PowerPoint Presentation</vt:lpstr>
      <vt:lpstr>Arnold and Fletcher (2012)</vt:lpstr>
      <vt:lpstr>PowerPoint Presentation</vt:lpstr>
      <vt:lpstr>Task:</vt:lpstr>
      <vt:lpstr>Competitive stress</vt:lpstr>
      <vt:lpstr>Problems with research in the area</vt:lpstr>
      <vt:lpstr>PowerPoint Presentation</vt:lpstr>
      <vt:lpstr>PowerPoint Presentation</vt:lpstr>
      <vt:lpstr>PowerPoint Presentation</vt:lpstr>
      <vt:lpstr>Task</vt:lpstr>
      <vt:lpstr>Practical application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Stress - Sport</dc:title>
  <dc:creator>Administrator</dc:creator>
  <cp:lastModifiedBy>Alison Connaughton</cp:lastModifiedBy>
  <cp:revision>26</cp:revision>
  <dcterms:created xsi:type="dcterms:W3CDTF">2016-02-15T15:56:41Z</dcterms:created>
  <dcterms:modified xsi:type="dcterms:W3CDTF">2024-11-18T09:40:45Z</dcterms:modified>
</cp:coreProperties>
</file>