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8" r:id="rId3"/>
    <p:sldId id="259" r:id="rId4"/>
    <p:sldId id="452" r:id="rId5"/>
    <p:sldId id="260" r:id="rId6"/>
    <p:sldId id="495" r:id="rId7"/>
    <p:sldId id="493" r:id="rId8"/>
    <p:sldId id="519" r:id="rId9"/>
    <p:sldId id="520" r:id="rId10"/>
    <p:sldId id="498" r:id="rId11"/>
    <p:sldId id="515" r:id="rId12"/>
    <p:sldId id="502" r:id="rId13"/>
    <p:sldId id="504" r:id="rId14"/>
    <p:sldId id="516" r:id="rId15"/>
    <p:sldId id="497" r:id="rId16"/>
    <p:sldId id="517" r:id="rId17"/>
    <p:sldId id="505" r:id="rId18"/>
    <p:sldId id="510" r:id="rId19"/>
    <p:sldId id="511" r:id="rId20"/>
    <p:sldId id="507" r:id="rId21"/>
    <p:sldId id="512" r:id="rId22"/>
    <p:sldId id="513" r:id="rId23"/>
    <p:sldId id="518" r:id="rId24"/>
    <p:sldId id="514" r:id="rId25"/>
    <p:sldId id="499" r:id="rId26"/>
    <p:sldId id="500" r:id="rId27"/>
    <p:sldId id="501" r:id="rId28"/>
    <p:sldId id="522" r:id="rId29"/>
    <p:sldId id="523" r:id="rId30"/>
    <p:sldId id="458" r:id="rId31"/>
    <p:sldId id="521" r:id="rId32"/>
    <p:sldId id="508" r:id="rId33"/>
    <p:sldId id="503" r:id="rId34"/>
    <p:sldId id="509" r:id="rId35"/>
    <p:sldId id="50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225" autoAdjust="0"/>
    <p:restoredTop sz="89519" autoAdjust="0"/>
  </p:normalViewPr>
  <p:slideViewPr>
    <p:cSldViewPr snapToGrid="0">
      <p:cViewPr>
        <p:scale>
          <a:sx n="110" d="100"/>
          <a:sy n="110" d="100"/>
        </p:scale>
        <p:origin x="-483" y="-1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513F2-9505-4453-B618-6A1A1FF81F0A}"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3FC403-C74A-4010-A397-F0DD210A5D7A}" type="slidenum">
              <a:rPr lang="en-GB" smtClean="0"/>
              <a:t>‹#›</a:t>
            </a:fld>
            <a:endParaRPr lang="en-GB"/>
          </a:p>
        </p:txBody>
      </p:sp>
    </p:spTree>
    <p:extLst>
      <p:ext uri="{BB962C8B-B14F-4D97-AF65-F5344CB8AC3E}">
        <p14:creationId xmlns:p14="http://schemas.microsoft.com/office/powerpoint/2010/main" val="111352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D69B4-6B53-F3AF-8CF2-03570FCCAA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E3BA35-D984-DD5D-8AB8-202E5F6950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97C070-4909-696B-AB67-DB64D1EB912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But Hyam’s contribution at least brought to the forefront that sex – especially interracial sex – was crucial to formation of empire.</a:t>
            </a:r>
          </a:p>
          <a:p>
            <a:endParaRPr lang="en-GB" dirty="0"/>
          </a:p>
        </p:txBody>
      </p:sp>
      <p:sp>
        <p:nvSpPr>
          <p:cNvPr id="4" name="Slide Number Placeholder 3">
            <a:extLst>
              <a:ext uri="{FF2B5EF4-FFF2-40B4-BE49-F238E27FC236}">
                <a16:creationId xmlns:a16="http://schemas.microsoft.com/office/drawing/2014/main" id="{9F505BD9-A329-CCC6-C3A2-6B8BCD2A2AF9}"/>
              </a:ext>
            </a:extLst>
          </p:cNvPr>
          <p:cNvSpPr>
            <a:spLocks noGrp="1"/>
          </p:cNvSpPr>
          <p:nvPr>
            <p:ph type="sldNum" sz="quarter" idx="5"/>
          </p:nvPr>
        </p:nvSpPr>
        <p:spPr/>
        <p:txBody>
          <a:bodyPr/>
          <a:lstStyle/>
          <a:p>
            <a:fld id="{F33FC403-C74A-4010-A397-F0DD210A5D7A}" type="slidenum">
              <a:rPr lang="en-GB" smtClean="0"/>
              <a:t>6</a:t>
            </a:fld>
            <a:endParaRPr lang="en-GB"/>
          </a:p>
        </p:txBody>
      </p:sp>
    </p:spTree>
    <p:extLst>
      <p:ext uri="{BB962C8B-B14F-4D97-AF65-F5344CB8AC3E}">
        <p14:creationId xmlns:p14="http://schemas.microsoft.com/office/powerpoint/2010/main" val="3560374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1909 Crewe Circular – prohibited concubinage between native women and British officers (Hyam, 1986; Ray, 2015)</a:t>
            </a:r>
          </a:p>
          <a:p>
            <a:r>
              <a:rPr lang="en-GB" sz="1200" dirty="0"/>
              <a:t>Motivated by need to maintain social distance from colonised peoples and underpinned by ideas of racial purity, cultural superiority, eugenics.</a:t>
            </a:r>
          </a:p>
          <a:p>
            <a:r>
              <a:rPr lang="en-GB" sz="1200" dirty="0"/>
              <a:t>Crewe: ‘it is not possible for any member of the administration to countenance such practices without lowering himself in the eyes of the natives, and diminishing his authority to an extent which will seriously impair his capacity for useful work in the Service.’ (quoted in Ray, 2013).</a:t>
            </a:r>
          </a:p>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7</a:t>
            </a:fld>
            <a:endParaRPr lang="en-GB"/>
          </a:p>
        </p:txBody>
      </p:sp>
    </p:spTree>
    <p:extLst>
      <p:ext uri="{BB962C8B-B14F-4D97-AF65-F5344CB8AC3E}">
        <p14:creationId xmlns:p14="http://schemas.microsoft.com/office/powerpoint/2010/main" val="1518512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7E2B8-DAFB-8DC9-C013-C3F57FDB95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BD346F-749D-4A43-98C3-FBAB421793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EF7904-6F75-8F55-DAF6-7C1F41684ACA}"/>
              </a:ext>
            </a:extLst>
          </p:cNvPr>
          <p:cNvSpPr>
            <a:spLocks noGrp="1"/>
          </p:cNvSpPr>
          <p:nvPr>
            <p:ph type="body" idx="1"/>
          </p:nvPr>
        </p:nvSpPr>
        <p:spPr/>
        <p:txBody>
          <a:bodyPr/>
          <a:lstStyle/>
          <a:p>
            <a:r>
              <a:rPr lang="en-GB" sz="1200" dirty="0"/>
              <a:t>1909 Crewe Circular – prohibited concubinage between native women and British officers (Hyam, 1986; Ray, 2015)</a:t>
            </a:r>
          </a:p>
          <a:p>
            <a:r>
              <a:rPr lang="en-GB" sz="1200" dirty="0"/>
              <a:t>Motivated by need to maintain social distance from colonised peoples and underpinned by ideas of racial purity, cultural superiority, eugenics.</a:t>
            </a:r>
          </a:p>
          <a:p>
            <a:r>
              <a:rPr lang="en-GB" sz="1200" dirty="0"/>
              <a:t>Crewe: ‘it is not possible for any member of the administration to countenance such practices without lowering himself in the eyes of the natives, and diminishing his authority to an extent which will seriously impair his capacity for useful work in the Service.’ (quoted in Ray, 2013).</a:t>
            </a:r>
          </a:p>
          <a:p>
            <a:endParaRPr lang="en-GB" dirty="0"/>
          </a:p>
        </p:txBody>
      </p:sp>
      <p:sp>
        <p:nvSpPr>
          <p:cNvPr id="4" name="Slide Number Placeholder 3">
            <a:extLst>
              <a:ext uri="{FF2B5EF4-FFF2-40B4-BE49-F238E27FC236}">
                <a16:creationId xmlns:a16="http://schemas.microsoft.com/office/drawing/2014/main" id="{7CF3D208-0BA3-43E0-F56A-9D0400EC2CA0}"/>
              </a:ext>
            </a:extLst>
          </p:cNvPr>
          <p:cNvSpPr>
            <a:spLocks noGrp="1"/>
          </p:cNvSpPr>
          <p:nvPr>
            <p:ph type="sldNum" sz="quarter" idx="5"/>
          </p:nvPr>
        </p:nvSpPr>
        <p:spPr/>
        <p:txBody>
          <a:bodyPr/>
          <a:lstStyle/>
          <a:p>
            <a:fld id="{F33FC403-C74A-4010-A397-F0DD210A5D7A}" type="slidenum">
              <a:rPr lang="en-GB" smtClean="0"/>
              <a:t>8</a:t>
            </a:fld>
            <a:endParaRPr lang="en-GB"/>
          </a:p>
        </p:txBody>
      </p:sp>
    </p:spTree>
    <p:extLst>
      <p:ext uri="{BB962C8B-B14F-4D97-AF65-F5344CB8AC3E}">
        <p14:creationId xmlns:p14="http://schemas.microsoft.com/office/powerpoint/2010/main" val="4219414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486C07-1670-1272-2A31-73FD001C5E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C9D695-87E2-CCBA-3136-882710DA75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D5FE46-DC50-D24B-9A61-F6BF26C4314E}"/>
              </a:ext>
            </a:extLst>
          </p:cNvPr>
          <p:cNvSpPr>
            <a:spLocks noGrp="1"/>
          </p:cNvSpPr>
          <p:nvPr>
            <p:ph type="body" idx="1"/>
          </p:nvPr>
        </p:nvSpPr>
        <p:spPr/>
        <p:txBody>
          <a:bodyPr/>
          <a:lstStyle/>
          <a:p>
            <a:r>
              <a:rPr lang="en-GB" sz="1200" dirty="0"/>
              <a:t>1909 Crewe Circular – prohibited concubinage between native women and British officers (Hyam, 1986; Ray, 2015)</a:t>
            </a:r>
          </a:p>
          <a:p>
            <a:r>
              <a:rPr lang="en-GB" sz="1200" dirty="0"/>
              <a:t>Motivated by need to maintain social distance from colonised peoples and underpinned by ideas of racial purity, cultural superiority, eugenics.</a:t>
            </a:r>
          </a:p>
          <a:p>
            <a:r>
              <a:rPr lang="en-GB" sz="1200" dirty="0"/>
              <a:t>Crewe: ‘it is not possible for any member of the administration to countenance such practices without lowering himself in the eyes of the natives, and diminishing his authority to an extent which will seriously impair his capacity for useful work in the Service.’ (quoted in Ray, 2013).</a:t>
            </a:r>
          </a:p>
          <a:p>
            <a:endParaRPr lang="en-GB" dirty="0"/>
          </a:p>
        </p:txBody>
      </p:sp>
      <p:sp>
        <p:nvSpPr>
          <p:cNvPr id="4" name="Slide Number Placeholder 3">
            <a:extLst>
              <a:ext uri="{FF2B5EF4-FFF2-40B4-BE49-F238E27FC236}">
                <a16:creationId xmlns:a16="http://schemas.microsoft.com/office/drawing/2014/main" id="{333D2366-0AC6-C137-8CB0-9F955623ED04}"/>
              </a:ext>
            </a:extLst>
          </p:cNvPr>
          <p:cNvSpPr>
            <a:spLocks noGrp="1"/>
          </p:cNvSpPr>
          <p:nvPr>
            <p:ph type="sldNum" sz="quarter" idx="5"/>
          </p:nvPr>
        </p:nvSpPr>
        <p:spPr/>
        <p:txBody>
          <a:bodyPr/>
          <a:lstStyle/>
          <a:p>
            <a:fld id="{F33FC403-C74A-4010-A397-F0DD210A5D7A}" type="slidenum">
              <a:rPr lang="en-GB" smtClean="0"/>
              <a:t>9</a:t>
            </a:fld>
            <a:endParaRPr lang="en-GB"/>
          </a:p>
        </p:txBody>
      </p:sp>
    </p:spTree>
    <p:extLst>
      <p:ext uri="{BB962C8B-B14F-4D97-AF65-F5344CB8AC3E}">
        <p14:creationId xmlns:p14="http://schemas.microsoft.com/office/powerpoint/2010/main" val="2213643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Masculinity as active and aggressive.</a:t>
            </a:r>
          </a:p>
        </p:txBody>
      </p:sp>
      <p:sp>
        <p:nvSpPr>
          <p:cNvPr id="4" name="Slide Number Placeholder 3"/>
          <p:cNvSpPr>
            <a:spLocks noGrp="1"/>
          </p:cNvSpPr>
          <p:nvPr>
            <p:ph type="sldNum" sz="quarter" idx="5"/>
          </p:nvPr>
        </p:nvSpPr>
        <p:spPr/>
        <p:txBody>
          <a:bodyPr/>
          <a:lstStyle/>
          <a:p>
            <a:fld id="{F33FC403-C74A-4010-A397-F0DD210A5D7A}" type="slidenum">
              <a:rPr lang="en-GB" smtClean="0"/>
              <a:t>12</a:t>
            </a:fld>
            <a:endParaRPr lang="en-GB"/>
          </a:p>
        </p:txBody>
      </p:sp>
    </p:spTree>
    <p:extLst>
      <p:ext uri="{BB962C8B-B14F-4D97-AF65-F5344CB8AC3E}">
        <p14:creationId xmlns:p14="http://schemas.microsoft.com/office/powerpoint/2010/main" val="36265474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21</a:t>
            </a:fld>
            <a:endParaRPr lang="en-GB"/>
          </a:p>
        </p:txBody>
      </p:sp>
    </p:spTree>
    <p:extLst>
      <p:ext uri="{BB962C8B-B14F-4D97-AF65-F5344CB8AC3E}">
        <p14:creationId xmlns:p14="http://schemas.microsoft.com/office/powerpoint/2010/main" val="4282044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151C-243E-73CB-AF61-5BA3E70CF6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D261A-951A-C0A1-C073-1D6F0D8A9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629EE-13A5-854E-D157-40E559E72FA5}"/>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5" name="Footer Placeholder 4">
            <a:extLst>
              <a:ext uri="{FF2B5EF4-FFF2-40B4-BE49-F238E27FC236}">
                <a16:creationId xmlns:a16="http://schemas.microsoft.com/office/drawing/2014/main" id="{773A5C8A-2049-53BA-14E4-42E7B1F951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15F5A-21AF-3F5E-94E7-8D60A744F22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953282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04BBC-FDBF-F485-B828-ED5C13E5C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06DF7-F564-C612-BDB5-6176B854CE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8899B-B4D3-6EBB-1E5C-0A41439C0FD8}"/>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5" name="Footer Placeholder 4">
            <a:extLst>
              <a:ext uri="{FF2B5EF4-FFF2-40B4-BE49-F238E27FC236}">
                <a16:creationId xmlns:a16="http://schemas.microsoft.com/office/drawing/2014/main" id="{D2A9AC8D-1B1D-15A6-EFB8-704A2D1FE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AD3EC-5067-7AFA-B651-5DEFABC32FC2}"/>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089225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6914-8DEB-DBAB-8CB1-A93855BA9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63C71-E86F-C2C8-853F-1B963B3EE4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AF1D14-1B2C-1E34-9044-69AC94CF2D88}"/>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5" name="Footer Placeholder 4">
            <a:extLst>
              <a:ext uri="{FF2B5EF4-FFF2-40B4-BE49-F238E27FC236}">
                <a16:creationId xmlns:a16="http://schemas.microsoft.com/office/drawing/2014/main" id="{2FFD2625-200D-F0DD-938A-FA461FFD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B745C-7A72-AAA8-960A-DAA8CFD93D59}"/>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230756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0910-5899-A874-DE83-62A0D1E93C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3D1F4-8A2B-A3EB-B0C3-68A370B6F8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04777-2BAF-45A6-8B1A-8A725A922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B9B51-507A-F0C8-9293-874242C73DFE}"/>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6" name="Footer Placeholder 5">
            <a:extLst>
              <a:ext uri="{FF2B5EF4-FFF2-40B4-BE49-F238E27FC236}">
                <a16:creationId xmlns:a16="http://schemas.microsoft.com/office/drawing/2014/main" id="{3E6BC296-7928-0BA1-8919-51A4D51E6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93854A-D7E3-40B7-DCBE-B33B2BA7AA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7207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C67F-F388-7560-5F48-90F1EC9F46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C2136B-71A5-8333-7C7B-D8FFA9C990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95D19-4187-538D-91BC-9B14D4CD5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BB030-A351-4163-7595-72C20CE50B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D4099-B00F-0CA5-ACB4-A396D698A8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A4056-2DC3-2253-798E-7E61E3A95B2D}"/>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8" name="Footer Placeholder 7">
            <a:extLst>
              <a:ext uri="{FF2B5EF4-FFF2-40B4-BE49-F238E27FC236}">
                <a16:creationId xmlns:a16="http://schemas.microsoft.com/office/drawing/2014/main" id="{CB2818E3-D7D9-C15F-35FC-7B90C62AD5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D46AB7-4A09-9281-CFFB-165CFE29ABE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89715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18BA1-A24E-34B6-4EDC-31347333D0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38DCF-167F-1185-6745-5A487B104B4A}"/>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4" name="Footer Placeholder 3">
            <a:extLst>
              <a:ext uri="{FF2B5EF4-FFF2-40B4-BE49-F238E27FC236}">
                <a16:creationId xmlns:a16="http://schemas.microsoft.com/office/drawing/2014/main" id="{9F18F880-404A-1C65-7B8F-10D6632A7B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FE4C6B-2801-ED41-3855-BDC2A70549A7}"/>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81634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9AFE9-5694-9356-6216-752A64621BE3}"/>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3" name="Footer Placeholder 2">
            <a:extLst>
              <a:ext uri="{FF2B5EF4-FFF2-40B4-BE49-F238E27FC236}">
                <a16:creationId xmlns:a16="http://schemas.microsoft.com/office/drawing/2014/main" id="{FEAA0EC5-0ADF-3076-DB46-922BEF713B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93D12-4565-4E36-1BD3-1B0613D7C86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562597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BB97-2567-8E7A-CEA9-B6D214468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D5A920-FF5A-7411-0396-2B2DD77B75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63261-5F3C-39CB-2DEB-9CAED9E82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15684C-70DA-7F2B-0744-50901059E1EB}"/>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6" name="Footer Placeholder 5">
            <a:extLst>
              <a:ext uri="{FF2B5EF4-FFF2-40B4-BE49-F238E27FC236}">
                <a16:creationId xmlns:a16="http://schemas.microsoft.com/office/drawing/2014/main" id="{C6107C1B-2026-08E1-A678-4B95B558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99E8DE-DDBF-A1F3-02D7-C76F454732B4}"/>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92597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4BF21-84E1-18AB-5ECE-A9517D246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F4A9F2-5EA3-6219-8CE2-81BCF86C42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943E2-5CCD-BDCE-9D6A-0A0ED49B6B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BC762E-52D8-2EA9-4BC1-22526D32972D}"/>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6" name="Footer Placeholder 5">
            <a:extLst>
              <a:ext uri="{FF2B5EF4-FFF2-40B4-BE49-F238E27FC236}">
                <a16:creationId xmlns:a16="http://schemas.microsoft.com/office/drawing/2014/main" id="{F6D2ED04-B427-1E76-8181-4A1A18CB7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005F6-3BE7-5BE0-6EC9-EFC0217801BB}"/>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348554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755-CC05-03BF-E83D-CAFDA8BF9D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F31503-140C-DB9A-A5D7-F362EA357A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D5E17-D441-097E-0563-55C8A5CAEE9F}"/>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5" name="Footer Placeholder 4">
            <a:extLst>
              <a:ext uri="{FF2B5EF4-FFF2-40B4-BE49-F238E27FC236}">
                <a16:creationId xmlns:a16="http://schemas.microsoft.com/office/drawing/2014/main" id="{E6727F82-8E87-D407-E413-DD47106D0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14B13-EC16-5159-2334-49215AB0E3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933387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C99E29-3735-99DE-6998-DBD1070C31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552CF-6F5E-5731-85C0-08640B26D5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10941-ECB6-FEFC-1F97-FC6FB1C92450}"/>
              </a:ext>
            </a:extLst>
          </p:cNvPr>
          <p:cNvSpPr>
            <a:spLocks noGrp="1"/>
          </p:cNvSpPr>
          <p:nvPr>
            <p:ph type="dt" sz="half" idx="10"/>
          </p:nvPr>
        </p:nvSpPr>
        <p:spPr/>
        <p:txBody>
          <a:bodyPr/>
          <a:lstStyle/>
          <a:p>
            <a:fld id="{83525D4F-2FCE-4CF5-A65B-0F0932A50173}" type="datetimeFigureOut">
              <a:rPr lang="en-GB" smtClean="0"/>
              <a:t>19/04/2026</a:t>
            </a:fld>
            <a:endParaRPr lang="en-GB"/>
          </a:p>
        </p:txBody>
      </p:sp>
      <p:sp>
        <p:nvSpPr>
          <p:cNvPr id="5" name="Footer Placeholder 4">
            <a:extLst>
              <a:ext uri="{FF2B5EF4-FFF2-40B4-BE49-F238E27FC236}">
                <a16:creationId xmlns:a16="http://schemas.microsoft.com/office/drawing/2014/main" id="{BAC5D95A-1BC8-B28C-CFF6-B03D0F044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4B2FB-6C3D-99BF-6802-0D11FAF7971C}"/>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62555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4EB8E-CE2D-10FF-3C9C-DAA130ACC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B016F2-1623-9238-1219-057CC31738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1D2B6-855A-72FB-485F-950A985CDF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525D4F-2FCE-4CF5-A65B-0F0932A50173}" type="datetimeFigureOut">
              <a:rPr lang="en-GB" smtClean="0"/>
              <a:t>19/04/2026</a:t>
            </a:fld>
            <a:endParaRPr lang="en-GB"/>
          </a:p>
        </p:txBody>
      </p:sp>
      <p:sp>
        <p:nvSpPr>
          <p:cNvPr id="5" name="Footer Placeholder 4">
            <a:extLst>
              <a:ext uri="{FF2B5EF4-FFF2-40B4-BE49-F238E27FC236}">
                <a16:creationId xmlns:a16="http://schemas.microsoft.com/office/drawing/2014/main" id="{5CAE6DDC-BECE-E8E9-9065-F4D959A392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45C0FB-D97A-80FF-C6B4-39A489B953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AAB09B-386F-46D3-8C82-E404CA3964A4}" type="slidenum">
              <a:rPr lang="en-GB" smtClean="0"/>
              <a:t>‹#›</a:t>
            </a:fld>
            <a:endParaRPr lang="en-GB"/>
          </a:p>
        </p:txBody>
      </p:sp>
    </p:spTree>
    <p:extLst>
      <p:ext uri="{BB962C8B-B14F-4D97-AF65-F5344CB8AC3E}">
        <p14:creationId xmlns:p14="http://schemas.microsoft.com/office/powerpoint/2010/main" val="154419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449AC7-4326-52EE-48F7-592D9B0FF5CD}"/>
              </a:ext>
            </a:extLst>
          </p:cNvPr>
          <p:cNvPicPr>
            <a:picLocks noChangeAspect="1"/>
          </p:cNvPicPr>
          <p:nvPr/>
        </p:nvPicPr>
        <p:blipFill>
          <a:blip r:embed="rId2"/>
          <a:srcRect t="8792" r="5159" b="14053"/>
          <a:stretch>
            <a:fillRect/>
          </a:stretch>
        </p:blipFill>
        <p:spPr>
          <a:xfrm>
            <a:off x="3523488" y="10"/>
            <a:ext cx="8668512" cy="6857990"/>
          </a:xfrm>
          <a:prstGeom prst="rect">
            <a:avLst/>
          </a:prstGeom>
        </p:spPr>
      </p:pic>
      <p:sp>
        <p:nvSpPr>
          <p:cNvPr id="1044" name="Rectangle 104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8CB3B9-E78E-438F-F06B-D2C42AC87174}"/>
              </a:ext>
            </a:extLst>
          </p:cNvPr>
          <p:cNvSpPr>
            <a:spLocks noGrp="1"/>
          </p:cNvSpPr>
          <p:nvPr>
            <p:ph type="ctrTitle"/>
          </p:nvPr>
        </p:nvSpPr>
        <p:spPr>
          <a:xfrm>
            <a:off x="477981" y="1122363"/>
            <a:ext cx="4023360" cy="3204134"/>
          </a:xfrm>
        </p:spPr>
        <p:txBody>
          <a:bodyPr anchor="b">
            <a:normAutofit/>
          </a:bodyPr>
          <a:lstStyle/>
          <a:p>
            <a:pPr algn="l"/>
            <a:r>
              <a:rPr lang="en-GB" sz="4800" dirty="0"/>
              <a:t>Gender, Violence, and Empire 1800-2020</a:t>
            </a:r>
          </a:p>
        </p:txBody>
      </p:sp>
      <p:sp>
        <p:nvSpPr>
          <p:cNvPr id="3" name="Subtitle 2">
            <a:extLst>
              <a:ext uri="{FF2B5EF4-FFF2-40B4-BE49-F238E27FC236}">
                <a16:creationId xmlns:a16="http://schemas.microsoft.com/office/drawing/2014/main" id="{7E7ABD00-21D3-7B97-0CF4-877EFEE3D77E}"/>
              </a:ext>
            </a:extLst>
          </p:cNvPr>
          <p:cNvSpPr>
            <a:spLocks noGrp="1"/>
          </p:cNvSpPr>
          <p:nvPr>
            <p:ph type="subTitle" idx="1"/>
          </p:nvPr>
        </p:nvSpPr>
        <p:spPr>
          <a:xfrm>
            <a:off x="477980" y="4872922"/>
            <a:ext cx="4023359" cy="1208141"/>
          </a:xfrm>
        </p:spPr>
        <p:txBody>
          <a:bodyPr>
            <a:normAutofit/>
          </a:bodyPr>
          <a:lstStyle/>
          <a:p>
            <a:pPr algn="l"/>
            <a:r>
              <a:rPr lang="en-GB" sz="1700" dirty="0"/>
              <a:t>Session 8: Sexualities II: Regulating Deviance</a:t>
            </a:r>
          </a:p>
          <a:p>
            <a:pPr algn="l"/>
            <a:r>
              <a:rPr lang="en-GB" sz="1700" dirty="0"/>
              <a:t>Dr Rhian Elinor Keyse r.keyse@uwtsd.ac.uk</a:t>
            </a:r>
          </a:p>
        </p:txBody>
      </p:sp>
      <p:sp>
        <p:nvSpPr>
          <p:cNvPr id="1046" name="Rectangle 104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8" name="Rectangle 104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3397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112B5-DC67-2DE2-0667-AFC5077327DB}"/>
              </a:ext>
            </a:extLst>
          </p:cNvPr>
          <p:cNvSpPr>
            <a:spLocks noGrp="1"/>
          </p:cNvSpPr>
          <p:nvPr>
            <p:ph type="title"/>
          </p:nvPr>
        </p:nvSpPr>
        <p:spPr>
          <a:xfrm>
            <a:off x="841248" y="548640"/>
            <a:ext cx="3600860" cy="5431536"/>
          </a:xfrm>
        </p:spPr>
        <p:txBody>
          <a:bodyPr>
            <a:normAutofit/>
          </a:bodyPr>
          <a:lstStyle/>
          <a:p>
            <a:r>
              <a:rPr lang="en-GB" sz="5400"/>
              <a:t>Content note</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F18750-2420-E736-4A2B-9F6A6E487139}"/>
              </a:ext>
            </a:extLst>
          </p:cNvPr>
          <p:cNvSpPr>
            <a:spLocks noGrp="1"/>
          </p:cNvSpPr>
          <p:nvPr>
            <p:ph idx="1"/>
          </p:nvPr>
        </p:nvSpPr>
        <p:spPr>
          <a:xfrm>
            <a:off x="5126418" y="552091"/>
            <a:ext cx="6224335" cy="5431536"/>
          </a:xfrm>
        </p:spPr>
        <p:txBody>
          <a:bodyPr anchor="ctr">
            <a:normAutofit/>
          </a:bodyPr>
          <a:lstStyle/>
          <a:p>
            <a:r>
              <a:rPr lang="en-GB" sz="1900"/>
              <a:t>Challenging material</a:t>
            </a:r>
          </a:p>
          <a:p>
            <a:r>
              <a:rPr lang="en-GB" sz="1900"/>
              <a:t>Topics covered will include violence, murder, sexual assault, racism, homophobia, and transphobia.</a:t>
            </a:r>
          </a:p>
          <a:p>
            <a:r>
              <a:rPr lang="en-GB" sz="1900"/>
              <a:t>Please let me know if there is anything that concerns you in the course outline – you don’t have to explain why if you don’t’ wish to engage with particular topics.</a:t>
            </a:r>
          </a:p>
          <a:p>
            <a:r>
              <a:rPr lang="en-GB" sz="1900"/>
              <a:t>Let’s treat each other carefully.</a:t>
            </a:r>
          </a:p>
          <a:p>
            <a:r>
              <a:rPr lang="en-GB" sz="1900"/>
              <a:t>Scheduled breaks – but please feel free to leave the room if you need.</a:t>
            </a:r>
          </a:p>
          <a:p>
            <a:r>
              <a:rPr lang="en-GB" sz="1900"/>
              <a:t>Local and national support resources are available – these are linked in the module handbook:</a:t>
            </a:r>
          </a:p>
          <a:p>
            <a:pPr lvl="1"/>
            <a:r>
              <a:rPr lang="en-GB" sz="1900" u="sng">
                <a:hlinkClick r:id="rId2"/>
              </a:rPr>
              <a:t>Wellbeing Support | University of Wales Trinity Saint David (uwtsd.ac.uk)</a:t>
            </a:r>
            <a:endParaRPr lang="en-GB" sz="1900"/>
          </a:p>
          <a:p>
            <a:pPr lvl="1"/>
            <a:r>
              <a:rPr lang="en-GB" sz="1900" u="sng">
                <a:hlinkClick r:id="rId3"/>
              </a:rPr>
              <a:t>Domestic abuse | GOV.WALES</a:t>
            </a:r>
            <a:endParaRPr lang="en-GB" sz="1900"/>
          </a:p>
          <a:p>
            <a:pPr lvl="1"/>
            <a:r>
              <a:rPr lang="en-GB" sz="1900" u="sng">
                <a:hlinkClick r:id="rId4"/>
              </a:rPr>
              <a:t>New Pathways Rape crisis and sexual abuse support services.</a:t>
            </a:r>
            <a:endParaRPr lang="en-GB" sz="1900"/>
          </a:p>
          <a:p>
            <a:endParaRPr lang="en-GB" sz="1900"/>
          </a:p>
        </p:txBody>
      </p:sp>
    </p:spTree>
    <p:extLst>
      <p:ext uri="{BB962C8B-B14F-4D97-AF65-F5344CB8AC3E}">
        <p14:creationId xmlns:p14="http://schemas.microsoft.com/office/powerpoint/2010/main" val="3565843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EDD4-900E-4D41-4EED-D977F9219CB2}"/>
              </a:ext>
            </a:extLst>
          </p:cNvPr>
          <p:cNvSpPr>
            <a:spLocks noGrp="1"/>
          </p:cNvSpPr>
          <p:nvPr>
            <p:ph type="title"/>
          </p:nvPr>
        </p:nvSpPr>
        <p:spPr>
          <a:xfrm>
            <a:off x="841248" y="548640"/>
            <a:ext cx="3600860" cy="5431536"/>
          </a:xfrm>
        </p:spPr>
        <p:txBody>
          <a:bodyPr>
            <a:normAutofit/>
          </a:bodyPr>
          <a:lstStyle/>
          <a:p>
            <a:r>
              <a:rPr lang="en-GB" sz="5400"/>
              <a:t>Review</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0A7A70-A726-BCC0-7BC0-B6AE495FBD75}"/>
              </a:ext>
            </a:extLst>
          </p:cNvPr>
          <p:cNvSpPr>
            <a:spLocks noGrp="1"/>
          </p:cNvSpPr>
          <p:nvPr>
            <p:ph idx="1"/>
          </p:nvPr>
        </p:nvSpPr>
        <p:spPr>
          <a:xfrm>
            <a:off x="5126418" y="552091"/>
            <a:ext cx="6224335" cy="5431536"/>
          </a:xfrm>
        </p:spPr>
        <p:txBody>
          <a:bodyPr anchor="ctr">
            <a:normAutofit/>
          </a:bodyPr>
          <a:lstStyle/>
          <a:p>
            <a:r>
              <a:rPr lang="en-GB" sz="4000" dirty="0"/>
              <a:t>Construction of boundaries</a:t>
            </a:r>
          </a:p>
        </p:txBody>
      </p:sp>
    </p:spTree>
    <p:extLst>
      <p:ext uri="{BB962C8B-B14F-4D97-AF65-F5344CB8AC3E}">
        <p14:creationId xmlns:p14="http://schemas.microsoft.com/office/powerpoint/2010/main" val="3149814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434CB9-929A-3461-4F8E-E9FD26C31925}"/>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24AA547-8A07-AB71-3C16-FF4A71DF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F6ADE-1788-3EBF-9FBA-C9A866D93105}"/>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Key take-aways</a:t>
            </a:r>
          </a:p>
        </p:txBody>
      </p:sp>
      <p:sp>
        <p:nvSpPr>
          <p:cNvPr id="9" name="sketch line">
            <a:extLst>
              <a:ext uri="{FF2B5EF4-FFF2-40B4-BE49-F238E27FC236}">
                <a16:creationId xmlns:a16="http://schemas.microsoft.com/office/drawing/2014/main" id="{4C010469-0618-5E23-8B0D-2278523F1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0822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5EC22-3455-E025-6C9D-1371E8C21B5F}"/>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CF7D-369E-53D5-8930-0E20576FAEF6}"/>
              </a:ext>
            </a:extLst>
          </p:cNvPr>
          <p:cNvSpPr>
            <a:spLocks noGrp="1"/>
          </p:cNvSpPr>
          <p:nvPr>
            <p:ph type="title"/>
          </p:nvPr>
        </p:nvSpPr>
        <p:spPr>
          <a:xfrm>
            <a:off x="841248" y="548640"/>
            <a:ext cx="3600860" cy="5431536"/>
          </a:xfrm>
        </p:spPr>
        <p:txBody>
          <a:bodyPr>
            <a:normAutofit/>
          </a:bodyPr>
          <a:lstStyle/>
          <a:p>
            <a:r>
              <a:rPr lang="en-GB" sz="5400"/>
              <a:t>Today’s session</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65191B3D-1760-DADD-C1A8-428B3BB77DD0}"/>
              </a:ext>
            </a:extLst>
          </p:cNvPr>
          <p:cNvSpPr>
            <a:spLocks noGrp="1"/>
          </p:cNvSpPr>
          <p:nvPr>
            <p:ph idx="1"/>
          </p:nvPr>
        </p:nvSpPr>
        <p:spPr>
          <a:xfrm>
            <a:off x="5126418" y="552091"/>
            <a:ext cx="6224335" cy="5431536"/>
          </a:xfrm>
        </p:spPr>
        <p:txBody>
          <a:bodyPr anchor="ctr">
            <a:normAutofit/>
          </a:bodyPr>
          <a:lstStyle/>
          <a:p>
            <a:pPr lvl="0"/>
            <a:r>
              <a:rPr lang="en-GB" dirty="0"/>
              <a:t>Why were colonial powers concerned to regulate ‘deviant’ sexualities?</a:t>
            </a:r>
          </a:p>
          <a:p>
            <a:pPr lvl="0"/>
            <a:r>
              <a:rPr lang="en-GB" dirty="0"/>
              <a:t>What are the postcolonial legacies of colonial policies around sexuality?</a:t>
            </a:r>
          </a:p>
        </p:txBody>
      </p:sp>
    </p:spTree>
    <p:extLst>
      <p:ext uri="{BB962C8B-B14F-4D97-AF65-F5344CB8AC3E}">
        <p14:creationId xmlns:p14="http://schemas.microsoft.com/office/powerpoint/2010/main" val="2241341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8386A4-4961-0130-F178-40812717C55B}"/>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2C1E573-AC5C-D883-76B8-8C190360C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E5CC39-033B-EFB4-B31D-CE515482BB2E}"/>
              </a:ext>
            </a:extLst>
          </p:cNvPr>
          <p:cNvSpPr>
            <a:spLocks noGrp="1"/>
          </p:cNvSpPr>
          <p:nvPr>
            <p:ph type="title"/>
          </p:nvPr>
        </p:nvSpPr>
        <p:spPr>
          <a:xfrm>
            <a:off x="630936" y="640080"/>
            <a:ext cx="4818888" cy="1481328"/>
          </a:xfrm>
        </p:spPr>
        <p:txBody>
          <a:bodyPr anchor="b">
            <a:normAutofit/>
          </a:bodyPr>
          <a:lstStyle/>
          <a:p>
            <a:r>
              <a:rPr lang="en-GB" sz="5000" dirty="0"/>
              <a:t>Reminder: Empire and sexuality</a:t>
            </a:r>
          </a:p>
        </p:txBody>
      </p:sp>
      <p:sp>
        <p:nvSpPr>
          <p:cNvPr id="14" name="sketch line">
            <a:extLst>
              <a:ext uri="{FF2B5EF4-FFF2-40B4-BE49-F238E27FC236}">
                <a16:creationId xmlns:a16="http://schemas.microsoft.com/office/drawing/2014/main" id="{26F417AB-936A-FA25-8474-E7D366E689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E20978-7E34-97DB-58DE-C511DF5DD3F7}"/>
              </a:ext>
            </a:extLst>
          </p:cNvPr>
          <p:cNvSpPr>
            <a:spLocks noGrp="1"/>
          </p:cNvSpPr>
          <p:nvPr>
            <p:ph idx="1"/>
          </p:nvPr>
        </p:nvSpPr>
        <p:spPr>
          <a:xfrm>
            <a:off x="630935" y="2516789"/>
            <a:ext cx="6362047" cy="3691987"/>
          </a:xfrm>
        </p:spPr>
        <p:txBody>
          <a:bodyPr anchor="t">
            <a:normAutofit fontScale="40000" lnSpcReduction="20000"/>
          </a:bodyPr>
          <a:lstStyle/>
          <a:p>
            <a:pPr>
              <a:lnSpc>
                <a:spcPct val="110000"/>
              </a:lnSpc>
              <a:spcBef>
                <a:spcPts val="0"/>
              </a:spcBef>
            </a:pPr>
            <a:r>
              <a:rPr lang="en-GB" sz="7200" dirty="0"/>
              <a:t>Centrality of sexuality to British colonial rule</a:t>
            </a:r>
          </a:p>
          <a:p>
            <a:pPr>
              <a:lnSpc>
                <a:spcPct val="110000"/>
              </a:lnSpc>
              <a:spcBef>
                <a:spcPts val="0"/>
              </a:spcBef>
            </a:pPr>
            <a:r>
              <a:rPr lang="en-GB" sz="7200" dirty="0"/>
              <a:t>‘Sexual dynamics crucially underpinned the whole operation of British Empire’ (Hyam, 1990, p. 1).</a:t>
            </a:r>
          </a:p>
          <a:p>
            <a:pPr>
              <a:lnSpc>
                <a:spcPct val="110000"/>
              </a:lnSpc>
              <a:spcBef>
                <a:spcPts val="0"/>
              </a:spcBef>
            </a:pPr>
            <a:r>
              <a:rPr lang="en-GB" sz="7200" dirty="0"/>
              <a:t>Dynamics changed over time and space.</a:t>
            </a:r>
          </a:p>
          <a:p>
            <a:endParaRPr lang="en-GB" sz="1200" dirty="0"/>
          </a:p>
        </p:txBody>
      </p:sp>
      <p:pic>
        <p:nvPicPr>
          <p:cNvPr id="4" name="Picture 3">
            <a:extLst>
              <a:ext uri="{FF2B5EF4-FFF2-40B4-BE49-F238E27FC236}">
                <a16:creationId xmlns:a16="http://schemas.microsoft.com/office/drawing/2014/main" id="{5A756032-9B7C-34E9-0B74-090B3D4B799C}"/>
              </a:ext>
            </a:extLst>
          </p:cNvPr>
          <p:cNvPicPr>
            <a:picLocks noChangeAspect="1"/>
          </p:cNvPicPr>
          <p:nvPr/>
        </p:nvPicPr>
        <p:blipFill>
          <a:blip r:embed="rId3"/>
          <a:stretch>
            <a:fillRect/>
          </a:stretch>
        </p:blipFill>
        <p:spPr>
          <a:xfrm>
            <a:off x="7078485" y="640080"/>
            <a:ext cx="3500094" cy="5577840"/>
          </a:xfrm>
          <a:prstGeom prst="rect">
            <a:avLst/>
          </a:prstGeom>
        </p:spPr>
      </p:pic>
    </p:spTree>
    <p:extLst>
      <p:ext uri="{BB962C8B-B14F-4D97-AF65-F5344CB8AC3E}">
        <p14:creationId xmlns:p14="http://schemas.microsoft.com/office/powerpoint/2010/main" val="2710765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F3EE4-5E96-4866-DE28-B228FC39223D}"/>
              </a:ext>
            </a:extLst>
          </p:cNvPr>
          <p:cNvSpPr>
            <a:spLocks noGrp="1"/>
          </p:cNvSpPr>
          <p:nvPr>
            <p:ph type="title"/>
          </p:nvPr>
        </p:nvSpPr>
        <p:spPr>
          <a:xfrm>
            <a:off x="838200" y="365125"/>
            <a:ext cx="10515600" cy="1325563"/>
          </a:xfrm>
        </p:spPr>
        <p:txBody>
          <a:bodyPr>
            <a:normAutofit/>
          </a:bodyPr>
          <a:lstStyle/>
          <a:p>
            <a:r>
              <a:rPr lang="en-GB" sz="5400"/>
              <a:t>Reminder: Interracial sexuality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979B5D-38C3-5AF4-7FB5-A03BA9927299}"/>
              </a:ext>
            </a:extLst>
          </p:cNvPr>
          <p:cNvSpPr>
            <a:spLocks noGrp="1"/>
          </p:cNvSpPr>
          <p:nvPr>
            <p:ph idx="1"/>
          </p:nvPr>
        </p:nvSpPr>
        <p:spPr>
          <a:xfrm>
            <a:off x="838200" y="1929384"/>
            <a:ext cx="10515600" cy="4251960"/>
          </a:xfrm>
        </p:spPr>
        <p:txBody>
          <a:bodyPr>
            <a:normAutofit fontScale="92500"/>
          </a:bodyPr>
          <a:lstStyle/>
          <a:p>
            <a:r>
              <a:rPr lang="en-GB" dirty="0"/>
              <a:t>European colonialism increasingly formalised into C19th – though Ghosh (2006) notes that these patterns can be seen earlier in India.</a:t>
            </a:r>
          </a:p>
          <a:p>
            <a:r>
              <a:rPr lang="en-GB" dirty="0"/>
              <a:t>Formalisation and expansion of empire through C19th, often through military conquest rather than cooperation – decreasing reliance on local communities.</a:t>
            </a:r>
          </a:p>
          <a:p>
            <a:r>
              <a:rPr lang="en-GB" dirty="0"/>
              <a:t>Colonial governments came to see interracial relationships as a hindrance.</a:t>
            </a:r>
          </a:p>
          <a:p>
            <a:r>
              <a:rPr lang="en-GB" dirty="0"/>
              <a:t>Preference towards prostitution as the preferred way of meeting the sexual needs of European men.</a:t>
            </a:r>
          </a:p>
          <a:p>
            <a:r>
              <a:rPr lang="en-GB" dirty="0"/>
              <a:t>1909 Crewe Circular</a:t>
            </a:r>
          </a:p>
        </p:txBody>
      </p:sp>
    </p:spTree>
    <p:extLst>
      <p:ext uri="{BB962C8B-B14F-4D97-AF65-F5344CB8AC3E}">
        <p14:creationId xmlns:p14="http://schemas.microsoft.com/office/powerpoint/2010/main" val="2929021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866C1B-121C-FFE5-1ADF-7234EE4646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3D27333-0D27-E03F-4E60-02269133F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BE4CF-53B8-6274-5700-C083F92549DC}"/>
              </a:ext>
            </a:extLst>
          </p:cNvPr>
          <p:cNvSpPr>
            <a:spLocks noGrp="1"/>
          </p:cNvSpPr>
          <p:nvPr>
            <p:ph type="title"/>
          </p:nvPr>
        </p:nvSpPr>
        <p:spPr>
          <a:xfrm>
            <a:off x="838200" y="365125"/>
            <a:ext cx="10515600" cy="1325563"/>
          </a:xfrm>
        </p:spPr>
        <p:txBody>
          <a:bodyPr>
            <a:normAutofit/>
          </a:bodyPr>
          <a:lstStyle/>
          <a:p>
            <a:r>
              <a:rPr lang="en-GB" sz="5400" dirty="0"/>
              <a:t>Sex work and empire</a:t>
            </a:r>
          </a:p>
        </p:txBody>
      </p:sp>
      <p:sp>
        <p:nvSpPr>
          <p:cNvPr id="10" name="sketch line">
            <a:extLst>
              <a:ext uri="{FF2B5EF4-FFF2-40B4-BE49-F238E27FC236}">
                <a16:creationId xmlns:a16="http://schemas.microsoft.com/office/drawing/2014/main" id="{31A9340B-9133-FDE9-B1A8-A47B726F2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A8EBBC-A416-A2D6-3444-7F2F2767B59E}"/>
              </a:ext>
            </a:extLst>
          </p:cNvPr>
          <p:cNvSpPr>
            <a:spLocks noGrp="1"/>
          </p:cNvSpPr>
          <p:nvPr>
            <p:ph idx="1"/>
          </p:nvPr>
        </p:nvSpPr>
        <p:spPr>
          <a:xfrm>
            <a:off x="838200" y="1929384"/>
            <a:ext cx="10515600" cy="4251960"/>
          </a:xfrm>
        </p:spPr>
        <p:txBody>
          <a:bodyPr>
            <a:normAutofit lnSpcReduction="10000"/>
          </a:bodyPr>
          <a:lstStyle/>
          <a:p>
            <a:r>
              <a:rPr lang="en-GB" dirty="0"/>
              <a:t>British colonial officials claimed sex work widespread across the empire</a:t>
            </a:r>
          </a:p>
          <a:p>
            <a:r>
              <a:rPr lang="en-GB" dirty="0"/>
              <a:t>Constructed as inherent to colonised cultures, little recognition of impact of colonial rule (Levine, 2004)</a:t>
            </a:r>
          </a:p>
          <a:p>
            <a:r>
              <a:rPr lang="en-GB" dirty="0"/>
              <a:t>Links to civilising mission – modernity and rationality required </a:t>
            </a:r>
            <a:r>
              <a:rPr lang="en-GB" dirty="0" err="1"/>
              <a:t>channeling</a:t>
            </a:r>
            <a:r>
              <a:rPr lang="en-GB" dirty="0"/>
              <a:t>/containment of sexual instincts. Restrained Christian  European sexuality focused on procreation vs primitive and unbounded sexuality of colonised  focused on pleasure(Levine, 2004)</a:t>
            </a:r>
          </a:p>
          <a:p>
            <a:r>
              <a:rPr lang="en-GB" dirty="0"/>
              <a:t>Sex work ‘a convenient canvas on which to illuminate the greater evils or dangers of uncivilised peoples’ (Levine, 2004)</a:t>
            </a:r>
          </a:p>
        </p:txBody>
      </p:sp>
    </p:spTree>
    <p:extLst>
      <p:ext uri="{BB962C8B-B14F-4D97-AF65-F5344CB8AC3E}">
        <p14:creationId xmlns:p14="http://schemas.microsoft.com/office/powerpoint/2010/main" val="2859387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0F22D7-BEFB-2032-782A-4ACEE09CB7D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0054D6-7C8E-BE72-7F59-7B68E5BE1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6459B-DD98-291C-5BB0-5D10A7D7BB29}"/>
              </a:ext>
            </a:extLst>
          </p:cNvPr>
          <p:cNvSpPr>
            <a:spLocks noGrp="1"/>
          </p:cNvSpPr>
          <p:nvPr>
            <p:ph type="title"/>
          </p:nvPr>
        </p:nvSpPr>
        <p:spPr>
          <a:xfrm>
            <a:off x="838200" y="365125"/>
            <a:ext cx="10515600" cy="1325563"/>
          </a:xfrm>
        </p:spPr>
        <p:txBody>
          <a:bodyPr>
            <a:normAutofit/>
          </a:bodyPr>
          <a:lstStyle/>
          <a:p>
            <a:r>
              <a:rPr lang="en-GB" sz="5400" dirty="0"/>
              <a:t>Sex work and empire</a:t>
            </a:r>
          </a:p>
        </p:txBody>
      </p:sp>
      <p:sp>
        <p:nvSpPr>
          <p:cNvPr id="10" name="sketch line">
            <a:extLst>
              <a:ext uri="{FF2B5EF4-FFF2-40B4-BE49-F238E27FC236}">
                <a16:creationId xmlns:a16="http://schemas.microsoft.com/office/drawing/2014/main" id="{6B58B1B8-F5A1-8159-7254-8ABE18581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C81220-E6CD-A5F1-E0FF-5CF6887F5657}"/>
              </a:ext>
            </a:extLst>
          </p:cNvPr>
          <p:cNvSpPr>
            <a:spLocks noGrp="1"/>
          </p:cNvSpPr>
          <p:nvPr>
            <p:ph idx="1"/>
          </p:nvPr>
        </p:nvSpPr>
        <p:spPr>
          <a:xfrm>
            <a:off x="838200" y="1929384"/>
            <a:ext cx="10515600" cy="4251960"/>
          </a:xfrm>
        </p:spPr>
        <p:txBody>
          <a:bodyPr>
            <a:normAutofit fontScale="70000" lnSpcReduction="20000"/>
          </a:bodyPr>
          <a:lstStyle/>
          <a:p>
            <a:r>
              <a:rPr lang="en-GB" dirty="0"/>
              <a:t>Misunderstandings of local cultural practices </a:t>
            </a:r>
          </a:p>
          <a:p>
            <a:r>
              <a:rPr lang="en-GB" dirty="0"/>
              <a:t>E.g.  </a:t>
            </a:r>
            <a:r>
              <a:rPr lang="en-GB" i="1" dirty="0"/>
              <a:t>Devadasi </a:t>
            </a:r>
            <a:r>
              <a:rPr lang="en-GB" dirty="0"/>
              <a:t>(women dedicated to Hindu temples, considered married to the gods) – trained in performing arts, sometimes formed sexual relations with men of high social status (Marglin, 1985; Sarabhai, 1979; Srinivasan, 1985;Wald, 2009; Whitehead, 1995)</a:t>
            </a:r>
          </a:p>
          <a:p>
            <a:r>
              <a:rPr lang="en-GB" dirty="0"/>
              <a:t>Colonial authorities focused only on sexual element, not the intensive education in the arts (Levine, 2004)</a:t>
            </a:r>
          </a:p>
          <a:p>
            <a:r>
              <a:rPr lang="en-GB" dirty="0"/>
              <a:t>From 1860s, increasing convictions for dedicating children to ‘temple harlotry’ under s.372 and s.373 of Indian Penal Code.</a:t>
            </a:r>
          </a:p>
          <a:p>
            <a:r>
              <a:rPr lang="en-GB" dirty="0"/>
              <a:t>Similar misunderstandings in Egypt – women who performed for upper-class families, considered refined and sophisticated – came to be confused with sex workers (Rodenbeck, 2002; van </a:t>
            </a:r>
            <a:r>
              <a:rPr lang="en-GB" dirty="0" err="1"/>
              <a:t>Nieuwerk</a:t>
            </a:r>
            <a:r>
              <a:rPr lang="en-GB" dirty="0"/>
              <a:t>, 1995) </a:t>
            </a:r>
          </a:p>
          <a:p>
            <a:r>
              <a:rPr lang="en-GB" dirty="0"/>
              <a:t>Yoruba communities in Nigeria – culturally-sanctioned practice of wives taking lovers categorised as prostitution (</a:t>
            </a:r>
            <a:r>
              <a:rPr lang="en-GB" dirty="0" err="1"/>
              <a:t>Ekpootu</a:t>
            </a:r>
            <a:r>
              <a:rPr lang="en-GB" dirty="0"/>
              <a:t>, 2017)</a:t>
            </a:r>
          </a:p>
          <a:p>
            <a:r>
              <a:rPr lang="en-GB" dirty="0"/>
              <a:t>Tharu and Lalita (1993) for India: Reflects colonial authorities’ discomfort with independence of these women</a:t>
            </a:r>
          </a:p>
        </p:txBody>
      </p:sp>
    </p:spTree>
    <p:extLst>
      <p:ext uri="{BB962C8B-B14F-4D97-AF65-F5344CB8AC3E}">
        <p14:creationId xmlns:p14="http://schemas.microsoft.com/office/powerpoint/2010/main" val="3819894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BA5C3F-DAAB-251E-F5B3-A514E602E844}"/>
              </a:ext>
            </a:extLst>
          </p:cNvPr>
          <p:cNvSpPr>
            <a:spLocks noGrp="1"/>
          </p:cNvSpPr>
          <p:nvPr>
            <p:ph type="title"/>
          </p:nvPr>
        </p:nvSpPr>
        <p:spPr>
          <a:xfrm>
            <a:off x="4654296" y="329184"/>
            <a:ext cx="6894576" cy="1783080"/>
          </a:xfrm>
        </p:spPr>
        <p:txBody>
          <a:bodyPr anchor="b">
            <a:normAutofit/>
          </a:bodyPr>
          <a:lstStyle/>
          <a:p>
            <a:r>
              <a:rPr lang="en-GB" sz="5400"/>
              <a:t>Organisation and control of sex work</a:t>
            </a:r>
          </a:p>
        </p:txBody>
      </p:sp>
      <p:pic>
        <p:nvPicPr>
          <p:cNvPr id="4" name="Picture 3">
            <a:extLst>
              <a:ext uri="{FF2B5EF4-FFF2-40B4-BE49-F238E27FC236}">
                <a16:creationId xmlns:a16="http://schemas.microsoft.com/office/drawing/2014/main" id="{422F8B44-B6F7-A8F4-3619-4D8407594E5A}"/>
              </a:ext>
            </a:extLst>
          </p:cNvPr>
          <p:cNvPicPr>
            <a:picLocks noChangeAspect="1"/>
          </p:cNvPicPr>
          <p:nvPr/>
        </p:nvPicPr>
        <p:blipFill>
          <a:blip r:embed="rId2"/>
          <a:srcRect r="1922"/>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7"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85D6A0-1736-D145-656E-24AB6432198E}"/>
              </a:ext>
            </a:extLst>
          </p:cNvPr>
          <p:cNvSpPr>
            <a:spLocks noGrp="1"/>
          </p:cNvSpPr>
          <p:nvPr>
            <p:ph idx="1"/>
          </p:nvPr>
        </p:nvSpPr>
        <p:spPr>
          <a:xfrm>
            <a:off x="4654296" y="2706624"/>
            <a:ext cx="6894576" cy="3483864"/>
          </a:xfrm>
        </p:spPr>
        <p:txBody>
          <a:bodyPr>
            <a:normAutofit lnSpcReduction="10000"/>
          </a:bodyPr>
          <a:lstStyle/>
          <a:p>
            <a:r>
              <a:rPr lang="en-GB" dirty="0"/>
              <a:t>Interest in controlling spread of venereal disease.</a:t>
            </a:r>
          </a:p>
          <a:p>
            <a:r>
              <a:rPr lang="en-GB" dirty="0"/>
              <a:t>Women as sex workers considered the ‘main conduit’ for spread of VD.</a:t>
            </a:r>
          </a:p>
          <a:p>
            <a:r>
              <a:rPr lang="en-GB" dirty="0"/>
              <a:t>White men (commonly soldiers) considered the victims of disease, sex workers as perpetrators – racialised, class, and gendered dynamics (Peers, 1998; Manderson, 1997).</a:t>
            </a:r>
          </a:p>
        </p:txBody>
      </p:sp>
    </p:spTree>
    <p:extLst>
      <p:ext uri="{BB962C8B-B14F-4D97-AF65-F5344CB8AC3E}">
        <p14:creationId xmlns:p14="http://schemas.microsoft.com/office/powerpoint/2010/main" val="4162235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4CE3ED-F244-9EDC-0666-BB2811A538E2}"/>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5163566-7982-9F44-9E59-9F04002AC8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FCE20-B60C-FEA6-341A-B299F1709A78}"/>
              </a:ext>
            </a:extLst>
          </p:cNvPr>
          <p:cNvSpPr>
            <a:spLocks noGrp="1"/>
          </p:cNvSpPr>
          <p:nvPr>
            <p:ph type="title"/>
          </p:nvPr>
        </p:nvSpPr>
        <p:spPr>
          <a:xfrm>
            <a:off x="4654296" y="329184"/>
            <a:ext cx="6894576" cy="1783080"/>
          </a:xfrm>
        </p:spPr>
        <p:txBody>
          <a:bodyPr anchor="b">
            <a:normAutofit/>
          </a:bodyPr>
          <a:lstStyle/>
          <a:p>
            <a:r>
              <a:rPr lang="en-GB" sz="5400"/>
              <a:t>Organisation and control of sex work</a:t>
            </a:r>
          </a:p>
        </p:txBody>
      </p:sp>
      <p:pic>
        <p:nvPicPr>
          <p:cNvPr id="4" name="Picture 3">
            <a:extLst>
              <a:ext uri="{FF2B5EF4-FFF2-40B4-BE49-F238E27FC236}">
                <a16:creationId xmlns:a16="http://schemas.microsoft.com/office/drawing/2014/main" id="{04A90272-0351-6FF3-8A63-8184D91FCF82}"/>
              </a:ext>
            </a:extLst>
          </p:cNvPr>
          <p:cNvPicPr>
            <a:picLocks noChangeAspect="1"/>
          </p:cNvPicPr>
          <p:nvPr/>
        </p:nvPicPr>
        <p:blipFill>
          <a:blip r:embed="rId2"/>
          <a:srcRect r="1922"/>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7" name="sketchy line">
            <a:extLst>
              <a:ext uri="{FF2B5EF4-FFF2-40B4-BE49-F238E27FC236}">
                <a16:creationId xmlns:a16="http://schemas.microsoft.com/office/drawing/2014/main" id="{89F5BC56-0EED-D380-FAF5-46DD2D3B1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1A1B78-3571-B4AF-7F0C-B020E280A04F}"/>
              </a:ext>
            </a:extLst>
          </p:cNvPr>
          <p:cNvSpPr>
            <a:spLocks noGrp="1"/>
          </p:cNvSpPr>
          <p:nvPr>
            <p:ph idx="1"/>
          </p:nvPr>
        </p:nvSpPr>
        <p:spPr>
          <a:xfrm>
            <a:off x="4654296" y="2706624"/>
            <a:ext cx="6894576" cy="3483864"/>
          </a:xfrm>
        </p:spPr>
        <p:txBody>
          <a:bodyPr>
            <a:normAutofit fontScale="92500" lnSpcReduction="10000"/>
          </a:bodyPr>
          <a:lstStyle/>
          <a:p>
            <a:r>
              <a:rPr lang="en-GB" dirty="0"/>
              <a:t>1860s – concerns that VD was threatening the strength of the British army at home and overseas (Bryder, 1998).</a:t>
            </a:r>
          </a:p>
          <a:p>
            <a:r>
              <a:rPr lang="en-GB" dirty="0"/>
              <a:t>Focus particularly on European military – civilian incidence of VD less of a concern until later in C20th (Lewis and Bamber, 1997).</a:t>
            </a:r>
          </a:p>
          <a:p>
            <a:r>
              <a:rPr lang="en-GB" dirty="0"/>
              <a:t>Peers (1998) – up to half of European soldiers in some locations in India were under treatment at any time.</a:t>
            </a:r>
          </a:p>
        </p:txBody>
      </p:sp>
    </p:spTree>
    <p:extLst>
      <p:ext uri="{BB962C8B-B14F-4D97-AF65-F5344CB8AC3E}">
        <p14:creationId xmlns:p14="http://schemas.microsoft.com/office/powerpoint/2010/main" val="1206633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21AB1-7EDD-5163-50C5-D08FD829CCEE}"/>
              </a:ext>
            </a:extLst>
          </p:cNvPr>
          <p:cNvSpPr>
            <a:spLocks noGrp="1"/>
          </p:cNvSpPr>
          <p:nvPr>
            <p:ph type="title"/>
          </p:nvPr>
        </p:nvSpPr>
        <p:spPr>
          <a:xfrm>
            <a:off x="838200" y="365125"/>
            <a:ext cx="10515600" cy="1325563"/>
          </a:xfrm>
        </p:spPr>
        <p:txBody>
          <a:bodyPr>
            <a:normAutofit/>
          </a:bodyPr>
          <a:lstStyle/>
          <a:p>
            <a:r>
              <a:rPr lang="en-GB" sz="5400"/>
              <a:t>Organisation and control of sex work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4379C7-6E1F-2EDD-AA0F-207C6698B2FE}"/>
              </a:ext>
            </a:extLst>
          </p:cNvPr>
          <p:cNvSpPr>
            <a:spLocks noGrp="1"/>
          </p:cNvSpPr>
          <p:nvPr>
            <p:ph idx="1"/>
          </p:nvPr>
        </p:nvSpPr>
        <p:spPr>
          <a:xfrm>
            <a:off x="838200" y="1929384"/>
            <a:ext cx="10515600" cy="4251960"/>
          </a:xfrm>
        </p:spPr>
        <p:txBody>
          <a:bodyPr>
            <a:normAutofit fontScale="92500" lnSpcReduction="10000"/>
          </a:bodyPr>
          <a:lstStyle/>
          <a:p>
            <a:r>
              <a:rPr lang="en-GB" sz="3200" dirty="0"/>
              <a:t>But also concerns about management of troops’ sexuality – lack of sexual outlet as harmful to physical and psychological health, and risk of homosexuality (</a:t>
            </a:r>
            <a:r>
              <a:rPr lang="en-GB" sz="3200" dirty="0" err="1"/>
              <a:t>Ballhatchet</a:t>
            </a:r>
            <a:r>
              <a:rPr lang="en-GB" sz="3200" dirty="0"/>
              <a:t>, 1980; Levine, 2004).</a:t>
            </a:r>
          </a:p>
          <a:p>
            <a:r>
              <a:rPr lang="en-GB" sz="3200" dirty="0"/>
              <a:t>Considered especially risky in the colonies – tropical climate thought to increase sexual passions (Levine, 1994).</a:t>
            </a:r>
          </a:p>
          <a:p>
            <a:r>
              <a:rPr lang="en-GB" sz="3200" dirty="0"/>
              <a:t>Class issues – colonial officials in Singapore argued that lower-class, lower ranking British soldiers and sailors lacked the education and self-restraint to keep away from brothels (Warren, 1993).</a:t>
            </a:r>
          </a:p>
        </p:txBody>
      </p:sp>
    </p:spTree>
    <p:extLst>
      <p:ext uri="{BB962C8B-B14F-4D97-AF65-F5344CB8AC3E}">
        <p14:creationId xmlns:p14="http://schemas.microsoft.com/office/powerpoint/2010/main" val="2031459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E17F0D-840C-4823-9AC3-85A786B6208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AE291-FEE6-8AEA-229C-9D55B226F0B4}"/>
              </a:ext>
            </a:extLst>
          </p:cNvPr>
          <p:cNvSpPr>
            <a:spLocks noGrp="1"/>
          </p:cNvSpPr>
          <p:nvPr>
            <p:ph type="title"/>
          </p:nvPr>
        </p:nvSpPr>
        <p:spPr>
          <a:xfrm>
            <a:off x="838200" y="365125"/>
            <a:ext cx="10515600" cy="1325563"/>
          </a:xfrm>
        </p:spPr>
        <p:txBody>
          <a:bodyPr>
            <a:normAutofit/>
          </a:bodyPr>
          <a:lstStyle/>
          <a:p>
            <a:r>
              <a:rPr lang="en-GB" sz="5400"/>
              <a:t>Organisation and control of sex work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B4BC67-3E09-E63A-A547-5C4018A488FB}"/>
              </a:ext>
            </a:extLst>
          </p:cNvPr>
          <p:cNvSpPr>
            <a:spLocks noGrp="1"/>
          </p:cNvSpPr>
          <p:nvPr>
            <p:ph idx="1"/>
          </p:nvPr>
        </p:nvSpPr>
        <p:spPr>
          <a:xfrm>
            <a:off x="838200" y="1929384"/>
            <a:ext cx="10515600" cy="4251960"/>
          </a:xfrm>
        </p:spPr>
        <p:txBody>
          <a:bodyPr>
            <a:normAutofit fontScale="92500" lnSpcReduction="20000"/>
          </a:bodyPr>
          <a:lstStyle/>
          <a:p>
            <a:r>
              <a:rPr lang="en-GB" sz="3600" dirty="0"/>
              <a:t>Also concerns about migrant labour in emerging colonial economies (</a:t>
            </a:r>
            <a:r>
              <a:rPr lang="en-GB" sz="3600" dirty="0" err="1"/>
              <a:t>Bujra</a:t>
            </a:r>
            <a:r>
              <a:rPr lang="en-GB" sz="3600" dirty="0"/>
              <a:t>, 1975)</a:t>
            </a:r>
          </a:p>
          <a:p>
            <a:r>
              <a:rPr lang="en-GB" sz="3600" dirty="0"/>
              <a:t>Singapore – concerns about protecting local women from migrant Chinese labourers (Warren, 1993; Yeoh, 1997).</a:t>
            </a:r>
          </a:p>
          <a:p>
            <a:r>
              <a:rPr lang="en-GB" sz="3600" dirty="0"/>
              <a:t>British colonial Africa – few attempts before WWII to control sex work, except in places relying on migrant labour e.g. mines of Northern Rhodesia (Vaughan, 1991)</a:t>
            </a:r>
          </a:p>
          <a:p>
            <a:r>
              <a:rPr lang="en-GB" sz="3600" dirty="0"/>
              <a:t>Kozma (2017): Labour migration also feminised poverty and led some women to sex work to support families</a:t>
            </a:r>
          </a:p>
        </p:txBody>
      </p:sp>
    </p:spTree>
    <p:extLst>
      <p:ext uri="{BB962C8B-B14F-4D97-AF65-F5344CB8AC3E}">
        <p14:creationId xmlns:p14="http://schemas.microsoft.com/office/powerpoint/2010/main" val="1341453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24296CB-47BB-7727-BF39-FE0BE9517B8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C6AD84-3F28-CED8-78D1-5C0184FCF9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33727-F465-5992-E147-6228C0EB010B}"/>
              </a:ext>
            </a:extLst>
          </p:cNvPr>
          <p:cNvSpPr>
            <a:spLocks noGrp="1"/>
          </p:cNvSpPr>
          <p:nvPr>
            <p:ph type="title"/>
          </p:nvPr>
        </p:nvSpPr>
        <p:spPr>
          <a:xfrm>
            <a:off x="838200" y="365125"/>
            <a:ext cx="10515600" cy="1325563"/>
          </a:xfrm>
        </p:spPr>
        <p:txBody>
          <a:bodyPr>
            <a:normAutofit/>
          </a:bodyPr>
          <a:lstStyle/>
          <a:p>
            <a:r>
              <a:rPr lang="en-GB" sz="5400"/>
              <a:t>Organisation and control of sex work</a:t>
            </a:r>
          </a:p>
        </p:txBody>
      </p:sp>
      <p:sp>
        <p:nvSpPr>
          <p:cNvPr id="10" name="sketch line">
            <a:extLst>
              <a:ext uri="{FF2B5EF4-FFF2-40B4-BE49-F238E27FC236}">
                <a16:creationId xmlns:a16="http://schemas.microsoft.com/office/drawing/2014/main" id="{DF12D4FC-BADB-9B39-A0A3-9D29EA1BE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C71E03-0D5F-BD1D-61C4-3F0DF23193B8}"/>
              </a:ext>
            </a:extLst>
          </p:cNvPr>
          <p:cNvSpPr>
            <a:spLocks noGrp="1"/>
          </p:cNvSpPr>
          <p:nvPr>
            <p:ph idx="1"/>
          </p:nvPr>
        </p:nvSpPr>
        <p:spPr>
          <a:xfrm>
            <a:off x="838200" y="1929384"/>
            <a:ext cx="10515600" cy="4251960"/>
          </a:xfrm>
        </p:spPr>
        <p:txBody>
          <a:bodyPr>
            <a:normAutofit fontScale="92500"/>
          </a:bodyPr>
          <a:lstStyle/>
          <a:p>
            <a:r>
              <a:rPr lang="en-GB" sz="4000" dirty="0"/>
              <a:t>How to balance these concerns with risk of VD?</a:t>
            </a:r>
          </a:p>
          <a:p>
            <a:r>
              <a:rPr lang="en-GB" sz="4000" dirty="0"/>
              <a:t>Toleration and regulation of sex work as cheaper alternative to bringing wives to India (</a:t>
            </a:r>
            <a:r>
              <a:rPr lang="en-GB" sz="4000" dirty="0" err="1"/>
              <a:t>Ballhatchet</a:t>
            </a:r>
            <a:r>
              <a:rPr lang="en-GB" sz="4000" dirty="0"/>
              <a:t>, 1980; Arnold, 1997; Kozma, 2017).</a:t>
            </a:r>
          </a:p>
          <a:p>
            <a:r>
              <a:rPr lang="en-GB" sz="4000" dirty="0"/>
              <a:t>Regulation would help maintain colonial social order.</a:t>
            </a:r>
          </a:p>
        </p:txBody>
      </p:sp>
    </p:spTree>
    <p:extLst>
      <p:ext uri="{BB962C8B-B14F-4D97-AF65-F5344CB8AC3E}">
        <p14:creationId xmlns:p14="http://schemas.microsoft.com/office/powerpoint/2010/main" val="1162452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623C9-6ADF-2C3E-7D1E-BB109D976675}"/>
              </a:ext>
            </a:extLst>
          </p:cNvPr>
          <p:cNvSpPr>
            <a:spLocks noGrp="1"/>
          </p:cNvSpPr>
          <p:nvPr>
            <p:ph type="title"/>
          </p:nvPr>
        </p:nvSpPr>
        <p:spPr>
          <a:xfrm>
            <a:off x="838200" y="365125"/>
            <a:ext cx="10515600" cy="1325563"/>
          </a:xfrm>
        </p:spPr>
        <p:txBody>
          <a:bodyPr>
            <a:normAutofit/>
          </a:bodyPr>
          <a:lstStyle/>
          <a:p>
            <a:r>
              <a:rPr lang="en-GB" sz="5400"/>
              <a:t>Contagious Diseases Act – in Britain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C2A508-AC65-7AE4-7913-600FE5B559AB}"/>
              </a:ext>
            </a:extLst>
          </p:cNvPr>
          <p:cNvSpPr>
            <a:spLocks noGrp="1"/>
          </p:cNvSpPr>
          <p:nvPr>
            <p:ph idx="1"/>
          </p:nvPr>
        </p:nvSpPr>
        <p:spPr>
          <a:xfrm>
            <a:off x="838200" y="1929384"/>
            <a:ext cx="10515600" cy="4251960"/>
          </a:xfrm>
        </p:spPr>
        <p:txBody>
          <a:bodyPr>
            <a:normAutofit lnSpcReduction="10000"/>
          </a:bodyPr>
          <a:lstStyle/>
          <a:p>
            <a:r>
              <a:rPr lang="en-GB" sz="3200" dirty="0"/>
              <a:t>Initially in Britain – laws passed in 1864, 1866, and 1869 – applied to particular garrison and port towns. </a:t>
            </a:r>
          </a:p>
          <a:p>
            <a:r>
              <a:rPr lang="en-GB" sz="3200" dirty="0"/>
              <a:t>Designed to control spread of VD, especially among armed forces.</a:t>
            </a:r>
          </a:p>
          <a:p>
            <a:r>
              <a:rPr lang="en-GB" sz="3200" dirty="0"/>
              <a:t>Preamble to the British Acts: ‘the peculiar conditions of the naval and military services, and the temptations to which the men are exposed, justifies special precautions for the protection of their health and their maintenance in a state of physical efficiency’ (quoted in Bryder, 1998).</a:t>
            </a:r>
          </a:p>
        </p:txBody>
      </p:sp>
    </p:spTree>
    <p:extLst>
      <p:ext uri="{BB962C8B-B14F-4D97-AF65-F5344CB8AC3E}">
        <p14:creationId xmlns:p14="http://schemas.microsoft.com/office/powerpoint/2010/main" val="2173567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9CC220E-465E-F179-1BB7-7CB66C1367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521F99-0826-DB0C-F065-DB746E178857}"/>
              </a:ext>
            </a:extLst>
          </p:cNvPr>
          <p:cNvSpPr>
            <a:spLocks noGrp="1"/>
          </p:cNvSpPr>
          <p:nvPr>
            <p:ph type="title"/>
          </p:nvPr>
        </p:nvSpPr>
        <p:spPr>
          <a:xfrm>
            <a:off x="838200" y="365125"/>
            <a:ext cx="10515600" cy="1325563"/>
          </a:xfrm>
        </p:spPr>
        <p:txBody>
          <a:bodyPr>
            <a:normAutofit/>
          </a:bodyPr>
          <a:lstStyle/>
          <a:p>
            <a:r>
              <a:rPr lang="en-GB" sz="5400" dirty="0"/>
              <a:t>Contagious Diseases Act – in Britain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2A7909-B63A-2F80-E178-7A4C826CF3A6}"/>
              </a:ext>
            </a:extLst>
          </p:cNvPr>
          <p:cNvSpPr>
            <a:spLocks noGrp="1"/>
          </p:cNvSpPr>
          <p:nvPr>
            <p:ph idx="1"/>
          </p:nvPr>
        </p:nvSpPr>
        <p:spPr>
          <a:xfrm>
            <a:off x="838200" y="1929384"/>
            <a:ext cx="10515600" cy="4251960"/>
          </a:xfrm>
        </p:spPr>
        <p:txBody>
          <a:bodyPr>
            <a:normAutofit/>
          </a:bodyPr>
          <a:lstStyle/>
          <a:p>
            <a:r>
              <a:rPr lang="en-GB" sz="3200" dirty="0"/>
              <a:t>Police could detain women suspected of sex work to carry out compulsory intimate medical examination.</a:t>
            </a:r>
          </a:p>
          <a:p>
            <a:r>
              <a:rPr lang="en-GB" sz="3200" dirty="0"/>
              <a:t>If found to be infected with VD, could be involuntarily confined in a ‘lock hospital’ for up to 9 months or until deemed cured.</a:t>
            </a:r>
          </a:p>
          <a:p>
            <a:r>
              <a:rPr lang="en-GB" sz="3200" dirty="0"/>
              <a:t>Women in lock hospitals given moral and religious instruction </a:t>
            </a:r>
          </a:p>
          <a:p>
            <a:r>
              <a:rPr lang="en-GB" sz="3200" dirty="0"/>
              <a:t>(See </a:t>
            </a:r>
            <a:r>
              <a:rPr lang="en-GB" sz="3200" dirty="0" err="1"/>
              <a:t>Walkowitz</a:t>
            </a:r>
            <a:r>
              <a:rPr lang="en-GB" sz="3200" dirty="0"/>
              <a:t>, 1980; Smith, 1990; Spongberg, 1997).</a:t>
            </a:r>
          </a:p>
        </p:txBody>
      </p:sp>
    </p:spTree>
    <p:extLst>
      <p:ext uri="{BB962C8B-B14F-4D97-AF65-F5344CB8AC3E}">
        <p14:creationId xmlns:p14="http://schemas.microsoft.com/office/powerpoint/2010/main" val="710677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3C6C55-FAA1-2CFF-EF53-8069A5267B6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21FA63-2A58-05C0-1369-22B028FBB5F3}"/>
              </a:ext>
            </a:extLst>
          </p:cNvPr>
          <p:cNvSpPr>
            <a:spLocks noGrp="1"/>
          </p:cNvSpPr>
          <p:nvPr>
            <p:ph type="title"/>
          </p:nvPr>
        </p:nvSpPr>
        <p:spPr>
          <a:xfrm>
            <a:off x="838200" y="365125"/>
            <a:ext cx="10515600" cy="1325563"/>
          </a:xfrm>
        </p:spPr>
        <p:txBody>
          <a:bodyPr>
            <a:normAutofit/>
          </a:bodyPr>
          <a:lstStyle/>
          <a:p>
            <a:r>
              <a:rPr lang="en-GB" sz="4200"/>
              <a:t>Contagious Diseases Acts – in British colonies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FB3BD9-A6EC-FCD6-9354-F17634CAF5D4}"/>
              </a:ext>
            </a:extLst>
          </p:cNvPr>
          <p:cNvSpPr>
            <a:spLocks noGrp="1"/>
          </p:cNvSpPr>
          <p:nvPr>
            <p:ph idx="1"/>
          </p:nvPr>
        </p:nvSpPr>
        <p:spPr>
          <a:xfrm>
            <a:off x="838200" y="1929384"/>
            <a:ext cx="10515600" cy="4251960"/>
          </a:xfrm>
        </p:spPr>
        <p:txBody>
          <a:bodyPr>
            <a:normAutofit/>
          </a:bodyPr>
          <a:lstStyle/>
          <a:p>
            <a:r>
              <a:rPr lang="en-GB" dirty="0"/>
              <a:t>Similar measures soon introduced in several British colonies with military presence – Jamaica, Trinidad, Hong Kong, Fiji, Gibraltar, Malta, India, Burma, Ceylon, Queensland, Tasmania, and Victoria (not enforced in Victoria),  New Zealand, Malaya, Cape Colony. (Bryder, 1998).</a:t>
            </a:r>
          </a:p>
          <a:p>
            <a:r>
              <a:rPr lang="en-GB" dirty="0"/>
              <a:t>Introduction in colonies often due to pressure from military authorities e.g. in Cape Colony, the 3 Australian colonies, Hong Kong, Singapore (van Heyningen, 1984; Lewis, 1997; Murnane and Daniels, 1979; MacPherson, 1995; Warren, 1993).</a:t>
            </a:r>
          </a:p>
        </p:txBody>
      </p:sp>
    </p:spTree>
    <p:extLst>
      <p:ext uri="{BB962C8B-B14F-4D97-AF65-F5344CB8AC3E}">
        <p14:creationId xmlns:p14="http://schemas.microsoft.com/office/powerpoint/2010/main" val="2898244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5C8100-CA09-C2ED-7BAC-32D518D8803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34C96-3BFD-1F8C-7AC4-FDDCF2A03EEA}"/>
              </a:ext>
            </a:extLst>
          </p:cNvPr>
          <p:cNvSpPr>
            <a:spLocks noGrp="1"/>
          </p:cNvSpPr>
          <p:nvPr>
            <p:ph type="title"/>
          </p:nvPr>
        </p:nvSpPr>
        <p:spPr>
          <a:xfrm>
            <a:off x="838200" y="365125"/>
            <a:ext cx="10515600" cy="1325563"/>
          </a:xfrm>
        </p:spPr>
        <p:txBody>
          <a:bodyPr>
            <a:normAutofit/>
          </a:bodyPr>
          <a:lstStyle/>
          <a:p>
            <a:r>
              <a:rPr lang="en-GB" sz="4200"/>
              <a:t>Contagious Diseases Acts – in British colonies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65E29E-E5CF-1D5C-19C7-5201DE80F231}"/>
              </a:ext>
            </a:extLst>
          </p:cNvPr>
          <p:cNvSpPr>
            <a:spLocks noGrp="1"/>
          </p:cNvSpPr>
          <p:nvPr>
            <p:ph idx="1"/>
          </p:nvPr>
        </p:nvSpPr>
        <p:spPr>
          <a:xfrm>
            <a:off x="838200" y="1929384"/>
            <a:ext cx="10515600" cy="4251960"/>
          </a:xfrm>
        </p:spPr>
        <p:txBody>
          <a:bodyPr>
            <a:normAutofit fontScale="92500"/>
          </a:bodyPr>
          <a:lstStyle/>
          <a:p>
            <a:r>
              <a:rPr lang="en-GB" dirty="0"/>
              <a:t>India – 2 laws for control of VD</a:t>
            </a:r>
          </a:p>
          <a:p>
            <a:r>
              <a:rPr lang="en-GB" dirty="0"/>
              <a:t>Cantonments Act 1864</a:t>
            </a:r>
          </a:p>
          <a:p>
            <a:pPr lvl="1"/>
            <a:r>
              <a:rPr lang="en-GB" sz="2800" dirty="0"/>
              <a:t>Organised sex work within military cantonments.</a:t>
            </a:r>
          </a:p>
          <a:p>
            <a:pPr lvl="1"/>
            <a:r>
              <a:rPr lang="en-GB" sz="2800" dirty="0"/>
              <a:t>Divided sex workers into 2 classes: ‘Public prostitutes frequented by Europeans’ and others.</a:t>
            </a:r>
          </a:p>
          <a:p>
            <a:pPr lvl="1"/>
            <a:r>
              <a:rPr lang="en-GB" sz="2800" dirty="0"/>
              <a:t>‘Public prostitutes frequented by Europeans’ required to register with authorities and undergo medical examinations monthly.</a:t>
            </a:r>
          </a:p>
          <a:p>
            <a:pPr lvl="1"/>
            <a:r>
              <a:rPr lang="en-GB" sz="2800" dirty="0"/>
              <a:t>If found to have VD, could be detained in lock hospital until declared cured.</a:t>
            </a:r>
          </a:p>
          <a:p>
            <a:r>
              <a:rPr lang="en-GB" dirty="0"/>
              <a:t>(See Levine, 1994)</a:t>
            </a:r>
          </a:p>
          <a:p>
            <a:endParaRPr lang="en-GB" sz="2200" dirty="0"/>
          </a:p>
        </p:txBody>
      </p:sp>
    </p:spTree>
    <p:extLst>
      <p:ext uri="{BB962C8B-B14F-4D97-AF65-F5344CB8AC3E}">
        <p14:creationId xmlns:p14="http://schemas.microsoft.com/office/powerpoint/2010/main" val="1218461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5115B5-6CC3-4D44-62BF-97B373DEDBC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F4F14-32B8-1EBD-774D-E20DEBA8855B}"/>
              </a:ext>
            </a:extLst>
          </p:cNvPr>
          <p:cNvSpPr>
            <a:spLocks noGrp="1"/>
          </p:cNvSpPr>
          <p:nvPr>
            <p:ph type="title"/>
          </p:nvPr>
        </p:nvSpPr>
        <p:spPr>
          <a:xfrm>
            <a:off x="838200" y="365125"/>
            <a:ext cx="10515600" cy="1325563"/>
          </a:xfrm>
        </p:spPr>
        <p:txBody>
          <a:bodyPr>
            <a:normAutofit/>
          </a:bodyPr>
          <a:lstStyle/>
          <a:p>
            <a:r>
              <a:rPr lang="en-GB" sz="4200"/>
              <a:t>Contagious Diseases Acts – in British colonies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A2635D-72D8-119F-E103-843C65AF04CB}"/>
              </a:ext>
            </a:extLst>
          </p:cNvPr>
          <p:cNvSpPr>
            <a:spLocks noGrp="1"/>
          </p:cNvSpPr>
          <p:nvPr>
            <p:ph idx="1"/>
          </p:nvPr>
        </p:nvSpPr>
        <p:spPr>
          <a:xfrm>
            <a:off x="838200" y="1929384"/>
            <a:ext cx="10515600" cy="4251960"/>
          </a:xfrm>
        </p:spPr>
        <p:txBody>
          <a:bodyPr>
            <a:normAutofit fontScale="92500" lnSpcReduction="10000"/>
          </a:bodyPr>
          <a:lstStyle/>
          <a:p>
            <a:r>
              <a:rPr lang="en-GB" dirty="0"/>
              <a:t>Indian Contagious Diseases Act 1868</a:t>
            </a:r>
          </a:p>
          <a:p>
            <a:pPr lvl="1"/>
            <a:r>
              <a:rPr lang="en-GB" sz="2800" dirty="0"/>
              <a:t>Provided for supervision, registration and inspection of sex workers in major Indian cities and ports.</a:t>
            </a:r>
          </a:p>
          <a:p>
            <a:r>
              <a:rPr lang="en-GB" dirty="0"/>
              <a:t>Harrison (1994): emphasises punitive nature.</a:t>
            </a:r>
          </a:p>
          <a:p>
            <a:r>
              <a:rPr lang="en-GB" dirty="0"/>
              <a:t>Difference from British legislation:</a:t>
            </a:r>
          </a:p>
          <a:p>
            <a:pPr lvl="1"/>
            <a:r>
              <a:rPr lang="en-GB" sz="2800" dirty="0"/>
              <a:t>Stricter control than Britain - required sex workers to register in India. In Britain, action could only be taken after a police officer had laid information against a woman (Levine, 1994)</a:t>
            </a:r>
          </a:p>
          <a:p>
            <a:pPr lvl="1"/>
            <a:r>
              <a:rPr lang="en-GB" sz="2800" dirty="0"/>
              <a:t>No attempts at moral reform of Indian women – considered a ‘hereditary trade’, assumptions about morals of Indian (especially Hindu) society (</a:t>
            </a:r>
            <a:r>
              <a:rPr lang="en-GB" sz="2800" dirty="0" err="1"/>
              <a:t>Ballhatchet</a:t>
            </a:r>
            <a:r>
              <a:rPr lang="en-GB" sz="2800" dirty="0"/>
              <a:t>, 1980; Whitehead, 1995).</a:t>
            </a:r>
          </a:p>
        </p:txBody>
      </p:sp>
    </p:spTree>
    <p:extLst>
      <p:ext uri="{BB962C8B-B14F-4D97-AF65-F5344CB8AC3E}">
        <p14:creationId xmlns:p14="http://schemas.microsoft.com/office/powerpoint/2010/main" val="5092068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66981-542D-FF3E-11C6-25846054CF9A}"/>
              </a:ext>
            </a:extLst>
          </p:cNvPr>
          <p:cNvSpPr>
            <a:spLocks noGrp="1"/>
          </p:cNvSpPr>
          <p:nvPr>
            <p:ph type="title"/>
          </p:nvPr>
        </p:nvSpPr>
        <p:spPr>
          <a:xfrm>
            <a:off x="838200" y="365125"/>
            <a:ext cx="10515600" cy="1325563"/>
          </a:xfrm>
        </p:spPr>
        <p:txBody>
          <a:bodyPr>
            <a:normAutofit/>
          </a:bodyPr>
          <a:lstStyle/>
          <a:p>
            <a:r>
              <a:rPr lang="en-GB" sz="4200"/>
              <a:t>Contagious Diseases Acts – colonised women’s responses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621F4E-8D7B-D8C8-2C97-5FF1706DB3D5}"/>
              </a:ext>
            </a:extLst>
          </p:cNvPr>
          <p:cNvSpPr>
            <a:spLocks noGrp="1"/>
          </p:cNvSpPr>
          <p:nvPr>
            <p:ph idx="1"/>
          </p:nvPr>
        </p:nvSpPr>
        <p:spPr>
          <a:xfrm>
            <a:off x="838200" y="1929384"/>
            <a:ext cx="10515600" cy="4251960"/>
          </a:xfrm>
        </p:spPr>
        <p:txBody>
          <a:bodyPr>
            <a:normAutofit/>
          </a:bodyPr>
          <a:lstStyle/>
          <a:p>
            <a:r>
              <a:rPr lang="en-GB" sz="4000" dirty="0"/>
              <a:t>Resistance by sex workers e.g. in Straits Settlements, Hong Kong, Singapore – evasion of examinations (O’Keefe, 1997; Yeoh, 1997). </a:t>
            </a:r>
          </a:p>
          <a:p>
            <a:r>
              <a:rPr lang="en-GB" sz="4000" dirty="0"/>
              <a:t>Result – in Hong Kong, only workers in brothels frequented by Europeans were subjected to medial inspection (Miners, 1987; MacPherson, 1997)</a:t>
            </a:r>
          </a:p>
        </p:txBody>
      </p:sp>
    </p:spTree>
    <p:extLst>
      <p:ext uri="{BB962C8B-B14F-4D97-AF65-F5344CB8AC3E}">
        <p14:creationId xmlns:p14="http://schemas.microsoft.com/office/powerpoint/2010/main" val="4155522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06B72-A660-A84A-E58E-FFFDE7956D97}"/>
              </a:ext>
            </a:extLst>
          </p:cNvPr>
          <p:cNvSpPr>
            <a:spLocks noGrp="1"/>
          </p:cNvSpPr>
          <p:nvPr>
            <p:ph type="title"/>
          </p:nvPr>
        </p:nvSpPr>
        <p:spPr>
          <a:xfrm>
            <a:off x="640080" y="325369"/>
            <a:ext cx="4368602" cy="1956841"/>
          </a:xfrm>
        </p:spPr>
        <p:txBody>
          <a:bodyPr anchor="b">
            <a:normAutofit/>
          </a:bodyPr>
          <a:lstStyle/>
          <a:p>
            <a:r>
              <a:rPr lang="en-GB" sz="3800" dirty="0"/>
              <a:t>Contagious Diseases Acts – British women’s responses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DEE7B9-FEE6-D722-1469-1DD3B330D2B3}"/>
              </a:ext>
            </a:extLst>
          </p:cNvPr>
          <p:cNvSpPr>
            <a:spLocks noGrp="1"/>
          </p:cNvSpPr>
          <p:nvPr>
            <p:ph idx="1"/>
          </p:nvPr>
        </p:nvSpPr>
        <p:spPr>
          <a:xfrm>
            <a:off x="640080" y="2872899"/>
            <a:ext cx="4243589" cy="3320668"/>
          </a:xfrm>
        </p:spPr>
        <p:txBody>
          <a:bodyPr>
            <a:normAutofit fontScale="92500" lnSpcReduction="10000"/>
          </a:bodyPr>
          <a:lstStyle/>
          <a:p>
            <a:r>
              <a:rPr lang="en-GB" sz="2200" dirty="0"/>
              <a:t>Campaigns against Contagious Diseases Acts in Britain – led by Josephine Butler.</a:t>
            </a:r>
          </a:p>
          <a:p>
            <a:r>
              <a:rPr lang="en-GB" sz="2200" dirty="0"/>
              <a:t>Argued they were discriminatory, violated individual rights, and ignored the men involved.</a:t>
            </a:r>
          </a:p>
          <a:p>
            <a:r>
              <a:rPr lang="en-GB" sz="2200" dirty="0"/>
              <a:t>Acts suspended in Britain in 1883, repealed in 1886.</a:t>
            </a:r>
          </a:p>
          <a:p>
            <a:r>
              <a:rPr lang="en-GB" sz="2200" dirty="0"/>
              <a:t>Butler then began campaign against Contagious Diseases Acts in colonies in 1887.</a:t>
            </a:r>
          </a:p>
        </p:txBody>
      </p:sp>
      <p:pic>
        <p:nvPicPr>
          <p:cNvPr id="4" name="Picture 3">
            <a:extLst>
              <a:ext uri="{FF2B5EF4-FFF2-40B4-BE49-F238E27FC236}">
                <a16:creationId xmlns:a16="http://schemas.microsoft.com/office/drawing/2014/main" id="{A66D89F8-E193-BF46-A817-973CB775464F}"/>
              </a:ext>
            </a:extLst>
          </p:cNvPr>
          <p:cNvPicPr>
            <a:picLocks noChangeAspect="1"/>
          </p:cNvPicPr>
          <p:nvPr/>
        </p:nvPicPr>
        <p:blipFill>
          <a:blip r:embed="rId3"/>
          <a:srcRect b="2755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06976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ED4EE-06F4-9034-0D05-398EF7017CD7}"/>
              </a:ext>
            </a:extLst>
          </p:cNvPr>
          <p:cNvSpPr>
            <a:spLocks noGrp="1"/>
          </p:cNvSpPr>
          <p:nvPr>
            <p:ph type="title"/>
          </p:nvPr>
        </p:nvSpPr>
        <p:spPr>
          <a:xfrm>
            <a:off x="838200" y="365125"/>
            <a:ext cx="10515600" cy="1325563"/>
          </a:xfrm>
        </p:spPr>
        <p:txBody>
          <a:bodyPr>
            <a:normAutofit/>
          </a:bodyPr>
          <a:lstStyle/>
          <a:p>
            <a:r>
              <a:rPr lang="en-GB" sz="5400"/>
              <a:t>Contagious Diseases Acts - repeal</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6D4999-4A6E-E72D-1B2D-FEDE30D04882}"/>
              </a:ext>
            </a:extLst>
          </p:cNvPr>
          <p:cNvSpPr>
            <a:spLocks noGrp="1"/>
          </p:cNvSpPr>
          <p:nvPr>
            <p:ph idx="1"/>
          </p:nvPr>
        </p:nvSpPr>
        <p:spPr>
          <a:xfrm>
            <a:off x="838200" y="1929384"/>
            <a:ext cx="10515600" cy="4251960"/>
          </a:xfrm>
        </p:spPr>
        <p:txBody>
          <a:bodyPr>
            <a:normAutofit/>
          </a:bodyPr>
          <a:lstStyle/>
          <a:p>
            <a:r>
              <a:rPr lang="en-GB" sz="3200" dirty="0"/>
              <a:t>Indian Contagious Diseases Act repealed 1888.</a:t>
            </a:r>
          </a:p>
          <a:p>
            <a:r>
              <a:rPr lang="en-GB" sz="3200" dirty="0"/>
              <a:t>But in practice, only modified – several areas continued to operate under army regulations that continued compulsory examination.</a:t>
            </a:r>
          </a:p>
          <a:p>
            <a:r>
              <a:rPr lang="en-GB" sz="3200" dirty="0"/>
              <a:t>Butler and others lobbied for repeal in practice – Burton (1992, p. 145) argues the campaign was patronising, represented Indian women as ‘enslaved, degraded, in need of salvation’.</a:t>
            </a:r>
          </a:p>
        </p:txBody>
      </p:sp>
    </p:spTree>
    <p:extLst>
      <p:ext uri="{BB962C8B-B14F-4D97-AF65-F5344CB8AC3E}">
        <p14:creationId xmlns:p14="http://schemas.microsoft.com/office/powerpoint/2010/main" val="24834183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5FC6CB-3F57-E246-1AC3-A471599F8C0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70678A-D368-AFED-F7E3-FDAC804D9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BC507C-A100-C0DC-9F3D-C674918873E6}"/>
              </a:ext>
            </a:extLst>
          </p:cNvPr>
          <p:cNvSpPr>
            <a:spLocks noGrp="1"/>
          </p:cNvSpPr>
          <p:nvPr>
            <p:ph type="title"/>
          </p:nvPr>
        </p:nvSpPr>
        <p:spPr>
          <a:xfrm>
            <a:off x="838200" y="365125"/>
            <a:ext cx="10515600" cy="1325563"/>
          </a:xfrm>
        </p:spPr>
        <p:txBody>
          <a:bodyPr>
            <a:normAutofit/>
          </a:bodyPr>
          <a:lstStyle/>
          <a:p>
            <a:r>
              <a:rPr lang="en-GB" sz="5400"/>
              <a:t>Contagious Diseases Acts - repeal</a:t>
            </a:r>
          </a:p>
        </p:txBody>
      </p:sp>
      <p:sp>
        <p:nvSpPr>
          <p:cNvPr id="10" name="sketch line">
            <a:extLst>
              <a:ext uri="{FF2B5EF4-FFF2-40B4-BE49-F238E27FC236}">
                <a16:creationId xmlns:a16="http://schemas.microsoft.com/office/drawing/2014/main" id="{AECB7F48-C33B-E6C1-FB79-943847B12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DAF12B-5FC2-262E-A619-4931E57483E1}"/>
              </a:ext>
            </a:extLst>
          </p:cNvPr>
          <p:cNvSpPr>
            <a:spLocks noGrp="1"/>
          </p:cNvSpPr>
          <p:nvPr>
            <p:ph idx="1"/>
          </p:nvPr>
        </p:nvSpPr>
        <p:spPr>
          <a:xfrm>
            <a:off x="838200" y="1929384"/>
            <a:ext cx="10515600" cy="4251960"/>
          </a:xfrm>
        </p:spPr>
        <p:txBody>
          <a:bodyPr>
            <a:normAutofit fontScale="92500" lnSpcReduction="10000"/>
          </a:bodyPr>
          <a:lstStyle/>
          <a:p>
            <a:r>
              <a:rPr lang="en-GB" sz="3200" dirty="0"/>
              <a:t>Other contexts e.g. Singapore and Hong Kong – ‘repeal was imposed on the colonies without their wishes’ (Bryder, 1998 p. 819. See also Warren, 1993; Miners, 1987; Yeoh, 1997).</a:t>
            </a:r>
          </a:p>
          <a:p>
            <a:r>
              <a:rPr lang="en-GB" sz="3200" dirty="0"/>
              <a:t>Repeal led by 1900 for a pandemic of syphilis and gonorrhoea among Chinese community of Singapore (Warren, 1993).</a:t>
            </a:r>
          </a:p>
          <a:p>
            <a:r>
              <a:rPr lang="en-GB" sz="3200" dirty="0"/>
              <a:t>Repeal in Hong Kong in 1894 – half of soldiers needed treatment for VD by 1897 (15% in 1884). Government then received discretionary powers to register sex workers in brothels and continue with medical examinations (Miners, 1987).</a:t>
            </a:r>
          </a:p>
        </p:txBody>
      </p:sp>
    </p:spTree>
    <p:extLst>
      <p:ext uri="{BB962C8B-B14F-4D97-AF65-F5344CB8AC3E}">
        <p14:creationId xmlns:p14="http://schemas.microsoft.com/office/powerpoint/2010/main" val="21241359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767150-66F9-2AB0-BA40-BD2FEE389F4E}"/>
              </a:ext>
            </a:extLst>
          </p:cNvPr>
          <p:cNvSpPr>
            <a:spLocks noGrp="1"/>
          </p:cNvSpPr>
          <p:nvPr>
            <p:ph type="title"/>
          </p:nvPr>
        </p:nvSpPr>
        <p:spPr>
          <a:xfrm>
            <a:off x="838200" y="365125"/>
            <a:ext cx="10515600" cy="1325563"/>
          </a:xfrm>
        </p:spPr>
        <p:txBody>
          <a:bodyPr>
            <a:normAutofit/>
          </a:bodyPr>
          <a:lstStyle/>
          <a:p>
            <a:r>
              <a:rPr lang="en-GB" sz="4200"/>
              <a:t>How effective were laws against the spread of VD?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8A92F0-FF61-7431-E8E7-F484382329FD}"/>
              </a:ext>
            </a:extLst>
          </p:cNvPr>
          <p:cNvSpPr>
            <a:spLocks noGrp="1"/>
          </p:cNvSpPr>
          <p:nvPr>
            <p:ph idx="1"/>
          </p:nvPr>
        </p:nvSpPr>
        <p:spPr>
          <a:xfrm>
            <a:off x="838200" y="1929384"/>
            <a:ext cx="10515600" cy="4251960"/>
          </a:xfrm>
        </p:spPr>
        <p:txBody>
          <a:bodyPr>
            <a:normAutofit/>
          </a:bodyPr>
          <a:lstStyle/>
          <a:p>
            <a:r>
              <a:rPr lang="en-GB" sz="2000" dirty="0"/>
              <a:t>Lewis and Bamber (1997, p.6): focus on women meant that campaigns were ‘fundamentally flawed’.</a:t>
            </a:r>
          </a:p>
          <a:p>
            <a:r>
              <a:rPr lang="en-GB" sz="2000" dirty="0"/>
              <a:t>Warren (1993), Yeoh (1997), and O’Keefe (1997) all suggest failure to examine men meant that VD continued to spread.</a:t>
            </a:r>
          </a:p>
          <a:p>
            <a:r>
              <a:rPr lang="en-GB" sz="2000" dirty="0"/>
              <a:t>Difficult to ascertain – lack of reliable figures (Peers, 1998; Levine, 1996)</a:t>
            </a:r>
          </a:p>
          <a:p>
            <a:r>
              <a:rPr lang="en-GB" sz="2000" dirty="0"/>
              <a:t>Figures affected by concealment in Straits Settlements 1873-1897 – army withheld pay of British soldiers found to be infected with VD (O’Keefe, 1997)</a:t>
            </a:r>
          </a:p>
          <a:p>
            <a:r>
              <a:rPr lang="en-GB" sz="2000" dirty="0"/>
              <a:t>Evasion of examinations (O’Keefe, 1997; Yeoh, 1997).</a:t>
            </a:r>
          </a:p>
          <a:p>
            <a:r>
              <a:rPr lang="en-GB" sz="2000" dirty="0"/>
              <a:t>Arnold (1997): Incidence of VD among soldiers in India continued to rise despite regular inspection and confinement of sex workers.</a:t>
            </a:r>
          </a:p>
          <a:p>
            <a:r>
              <a:rPr lang="en-GB" sz="2000" dirty="0"/>
              <a:t>Lack of effective treatments – mercury treatment suppressed but did not eradicate pathogens (Bryder, 1998).</a:t>
            </a:r>
          </a:p>
        </p:txBody>
      </p:sp>
    </p:spTree>
    <p:extLst>
      <p:ext uri="{BB962C8B-B14F-4D97-AF65-F5344CB8AC3E}">
        <p14:creationId xmlns:p14="http://schemas.microsoft.com/office/powerpoint/2010/main" val="39438946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3C6A0-66CE-5443-4A3F-9F8E7E0AF86E}"/>
              </a:ext>
            </a:extLst>
          </p:cNvPr>
          <p:cNvSpPr>
            <a:spLocks noGrp="1"/>
          </p:cNvSpPr>
          <p:nvPr>
            <p:ph type="title"/>
          </p:nvPr>
        </p:nvSpPr>
        <p:spPr>
          <a:xfrm>
            <a:off x="838200" y="365125"/>
            <a:ext cx="10515600" cy="1325563"/>
          </a:xfrm>
        </p:spPr>
        <p:txBody>
          <a:bodyPr>
            <a:normAutofit/>
          </a:bodyPr>
          <a:lstStyle/>
          <a:p>
            <a:r>
              <a:rPr lang="en-GB" sz="5400"/>
              <a:t>European women and sex work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0FA912-44EC-5287-CE12-93F24D6B300F}"/>
              </a:ext>
            </a:extLst>
          </p:cNvPr>
          <p:cNvSpPr>
            <a:spLocks noGrp="1"/>
          </p:cNvSpPr>
          <p:nvPr>
            <p:ph idx="1"/>
          </p:nvPr>
        </p:nvSpPr>
        <p:spPr>
          <a:xfrm>
            <a:off x="838200" y="1929384"/>
            <a:ext cx="10515600" cy="4251960"/>
          </a:xfrm>
        </p:spPr>
        <p:txBody>
          <a:bodyPr>
            <a:normAutofit/>
          </a:bodyPr>
          <a:lstStyle/>
          <a:p>
            <a:r>
              <a:rPr lang="en-GB" sz="2200"/>
              <a:t>Concerns over single white women in colonies – concerns that lack of economic support would lead them to sex work(Bryder, 1998).</a:t>
            </a:r>
          </a:p>
          <a:p>
            <a:r>
              <a:rPr lang="en-GB" sz="2200"/>
              <a:t>White women as sex workers – concerns in India about undermining white supremacy especially where customers were Indian men – ‘the symbolic servitude of a white woman to a black man would radically and fatally undermine the basis of colonial rule’ (Levine, 1994, p.593).</a:t>
            </a:r>
          </a:p>
          <a:p>
            <a:r>
              <a:rPr lang="en-GB" sz="2200"/>
              <a:t>Colonial authorities in India relieved that most European sex workers in India were either Roman Catholics or Jewish women from central and eastern Europe (Levine, 1994).</a:t>
            </a:r>
          </a:p>
          <a:p>
            <a:r>
              <a:rPr lang="en-GB" sz="2200"/>
              <a:t>Hong Kong – deportations of European sex workers (Miners, 1987).</a:t>
            </a:r>
          </a:p>
          <a:p>
            <a:r>
              <a:rPr lang="en-GB" sz="2200"/>
              <a:t>Heightened concerns over prestige with increasing prominence of eugenic thought from late C19th (Bryder, 1998).</a:t>
            </a:r>
          </a:p>
        </p:txBody>
      </p:sp>
    </p:spTree>
    <p:extLst>
      <p:ext uri="{BB962C8B-B14F-4D97-AF65-F5344CB8AC3E}">
        <p14:creationId xmlns:p14="http://schemas.microsoft.com/office/powerpoint/2010/main" val="23178700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DF5C38-A89A-0A8A-EB43-6949903CF70B}"/>
              </a:ext>
            </a:extLst>
          </p:cNvPr>
          <p:cNvSpPr>
            <a:spLocks noGrp="1"/>
          </p:cNvSpPr>
          <p:nvPr>
            <p:ph type="title"/>
          </p:nvPr>
        </p:nvSpPr>
        <p:spPr>
          <a:xfrm>
            <a:off x="838200" y="365125"/>
            <a:ext cx="10515600" cy="1325563"/>
          </a:xfrm>
        </p:spPr>
        <p:txBody>
          <a:bodyPr>
            <a:normAutofit/>
          </a:bodyPr>
          <a:lstStyle/>
          <a:p>
            <a:r>
              <a:rPr lang="en-GB" sz="4600"/>
              <a:t>Were sex workers victims of circumstance?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FADF0E-B110-26E4-78FD-8C152605D868}"/>
              </a:ext>
            </a:extLst>
          </p:cNvPr>
          <p:cNvSpPr>
            <a:spLocks noGrp="1"/>
          </p:cNvSpPr>
          <p:nvPr>
            <p:ph idx="1"/>
          </p:nvPr>
        </p:nvSpPr>
        <p:spPr>
          <a:xfrm>
            <a:off x="838200" y="1929384"/>
            <a:ext cx="10515600" cy="4251960"/>
          </a:xfrm>
        </p:spPr>
        <p:txBody>
          <a:bodyPr>
            <a:normAutofit/>
          </a:bodyPr>
          <a:lstStyle/>
          <a:p>
            <a:r>
              <a:rPr lang="en-GB" sz="2200"/>
              <a:t>Little historical attention before c.1980s (Bryder, 1998).</a:t>
            </a:r>
          </a:p>
          <a:p>
            <a:r>
              <a:rPr lang="en-GB" sz="2200"/>
              <a:t>Influence of studies by e.g. Walkowitz (1980) on C19th British sex workers – emphasis on strong female culture.</a:t>
            </a:r>
          </a:p>
          <a:p>
            <a:r>
              <a:rPr lang="en-GB" sz="2200"/>
              <a:t>Levine (1994) – sex workers throughout empire rendered aspects of colonial control unworkable through defiance.</a:t>
            </a:r>
          </a:p>
          <a:p>
            <a:r>
              <a:rPr lang="en-GB" sz="2200"/>
              <a:t>White (1990, p.7) on colonial Nairobi: ‘the data…reveal a very different picture from the generalisations about degradation and victimisation’.</a:t>
            </a:r>
          </a:p>
          <a:p>
            <a:r>
              <a:rPr lang="en-GB" sz="2200"/>
              <a:t>Women in Nairobi could use earnings to establish themselves as heads of households (White, 1990, p.49).</a:t>
            </a:r>
          </a:p>
        </p:txBody>
      </p:sp>
    </p:spTree>
    <p:extLst>
      <p:ext uri="{BB962C8B-B14F-4D97-AF65-F5344CB8AC3E}">
        <p14:creationId xmlns:p14="http://schemas.microsoft.com/office/powerpoint/2010/main" val="924995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18E76F-9094-B8EE-4391-3DCD81A6EA49}"/>
              </a:ext>
            </a:extLst>
          </p:cNvPr>
          <p:cNvSpPr>
            <a:spLocks noGrp="1"/>
          </p:cNvSpPr>
          <p:nvPr>
            <p:ph type="title"/>
          </p:nvPr>
        </p:nvSpPr>
        <p:spPr>
          <a:xfrm>
            <a:off x="838200" y="365125"/>
            <a:ext cx="10515600" cy="1325563"/>
          </a:xfrm>
        </p:spPr>
        <p:txBody>
          <a:bodyPr>
            <a:normAutofit/>
          </a:bodyPr>
          <a:lstStyle/>
          <a:p>
            <a:r>
              <a:rPr lang="en-GB" sz="4600"/>
              <a:t>Were sex workers victims of circumstance?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D06651-DCD7-CA52-171A-0D6D1A5E1157}"/>
              </a:ext>
            </a:extLst>
          </p:cNvPr>
          <p:cNvSpPr>
            <a:spLocks noGrp="1"/>
          </p:cNvSpPr>
          <p:nvPr>
            <p:ph idx="1"/>
          </p:nvPr>
        </p:nvSpPr>
        <p:spPr>
          <a:xfrm>
            <a:off x="838200" y="1929384"/>
            <a:ext cx="10515600" cy="4251960"/>
          </a:xfrm>
        </p:spPr>
        <p:txBody>
          <a:bodyPr>
            <a:normAutofit fontScale="92500" lnSpcReduction="10000"/>
          </a:bodyPr>
          <a:lstStyle/>
          <a:p>
            <a:r>
              <a:rPr lang="en-GB" sz="3600" dirty="0"/>
              <a:t>‘There is danger in pushing agency too far’ (Bryder, 1998, p.811).</a:t>
            </a:r>
          </a:p>
          <a:p>
            <a:r>
              <a:rPr lang="en-GB" sz="3600" dirty="0"/>
              <a:t>Chinese and Japanese women in Singapore – many had little choice (Warren, 1993, pp.5-6).</a:t>
            </a:r>
          </a:p>
          <a:p>
            <a:r>
              <a:rPr lang="en-GB" sz="3600" dirty="0"/>
              <a:t>Sex work in Singapore linked to poverty and hunger in late-C19th China and Japan (Warren, 1993, p. 2, 77, 81).</a:t>
            </a:r>
          </a:p>
          <a:p>
            <a:r>
              <a:rPr lang="en-GB" sz="3600" dirty="0"/>
              <a:t>Sex work in British Malaya – Manderson (1996; 1997) emphasises long hours, poverty, violence, marginalisation.</a:t>
            </a:r>
          </a:p>
        </p:txBody>
      </p:sp>
    </p:spTree>
    <p:extLst>
      <p:ext uri="{BB962C8B-B14F-4D97-AF65-F5344CB8AC3E}">
        <p14:creationId xmlns:p14="http://schemas.microsoft.com/office/powerpoint/2010/main" val="36076674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550A1-4426-732E-D1DB-3C8D0083F1D3}"/>
              </a:ext>
            </a:extLst>
          </p:cNvPr>
          <p:cNvSpPr>
            <a:spLocks noGrp="1"/>
          </p:cNvSpPr>
          <p:nvPr>
            <p:ph type="title"/>
          </p:nvPr>
        </p:nvSpPr>
        <p:spPr/>
        <p:txBody>
          <a:bodyPr/>
          <a:lstStyle/>
          <a:p>
            <a:r>
              <a:rPr lang="en-GB" dirty="0"/>
              <a:t>‘African’ sexuality</a:t>
            </a:r>
          </a:p>
        </p:txBody>
      </p:sp>
      <p:sp>
        <p:nvSpPr>
          <p:cNvPr id="3" name="Content Placeholder 2">
            <a:extLst>
              <a:ext uri="{FF2B5EF4-FFF2-40B4-BE49-F238E27FC236}">
                <a16:creationId xmlns:a16="http://schemas.microsoft.com/office/drawing/2014/main" id="{9943C34D-76C3-82CE-C16B-2F600E2C8530}"/>
              </a:ext>
            </a:extLst>
          </p:cNvPr>
          <p:cNvSpPr>
            <a:spLocks noGrp="1"/>
          </p:cNvSpPr>
          <p:nvPr>
            <p:ph idx="1"/>
          </p:nvPr>
        </p:nvSpPr>
        <p:spPr/>
        <p:txBody>
          <a:bodyPr>
            <a:normAutofit fontScale="70000" lnSpcReduction="20000"/>
          </a:bodyPr>
          <a:lstStyle/>
          <a:p>
            <a:r>
              <a:rPr lang="en-GB" dirty="0"/>
              <a:t>Idea of a distinct ‘African sexuality’ – different forms over time e.g. ‘Black Peril’ (McCulloch, 2000), ‘voodoo Eros’ (Bryk, 1925)…</a:t>
            </a:r>
          </a:p>
          <a:p>
            <a:r>
              <a:rPr lang="en-GB" dirty="0"/>
              <a:t>Overarching theme – African sexuality as problematic (</a:t>
            </a:r>
            <a:r>
              <a:rPr lang="en-GB" dirty="0" err="1"/>
              <a:t>Epprecht</a:t>
            </a:r>
            <a:r>
              <a:rPr lang="en-GB" dirty="0"/>
              <a:t>, 2010)</a:t>
            </a:r>
          </a:p>
          <a:p>
            <a:r>
              <a:rPr lang="en-GB" dirty="0"/>
              <a:t>Colonial era – idea that African sexuality degrading to women and caused laziness and lack of intellectual growth in men, as well as threat to public health (</a:t>
            </a:r>
            <a:r>
              <a:rPr lang="en-GB" dirty="0" err="1"/>
              <a:t>Epprecht</a:t>
            </a:r>
            <a:r>
              <a:rPr lang="en-GB" dirty="0"/>
              <a:t>, 2010).</a:t>
            </a:r>
          </a:p>
          <a:p>
            <a:r>
              <a:rPr lang="en-GB" dirty="0"/>
              <a:t>Justification of ‘civilising mission’ – fixing problematic African sexuality through legislation, rescue.</a:t>
            </a:r>
          </a:p>
          <a:p>
            <a:r>
              <a:rPr lang="en-GB" dirty="0"/>
              <a:t>But ideas of African morality used by African nationalists as counter-image to immoral West (</a:t>
            </a:r>
            <a:r>
              <a:rPr lang="en-GB" dirty="0" err="1"/>
              <a:t>Epprecht</a:t>
            </a:r>
            <a:r>
              <a:rPr lang="en-GB" dirty="0"/>
              <a:t>, 2010).</a:t>
            </a:r>
          </a:p>
          <a:p>
            <a:r>
              <a:rPr lang="en-GB" dirty="0"/>
              <a:t>More recently – African sexuality invoked to explain high rates of HIV/AIDS on the continent (</a:t>
            </a:r>
            <a:r>
              <a:rPr lang="en-GB" dirty="0" err="1"/>
              <a:t>Epprecht</a:t>
            </a:r>
            <a:r>
              <a:rPr lang="en-GB" dirty="0"/>
              <a:t>, 2010).</a:t>
            </a:r>
          </a:p>
          <a:p>
            <a:r>
              <a:rPr lang="en-GB" dirty="0"/>
              <a:t>Assertion of superior morality - ‘Homosexuality is un-African’ (</a:t>
            </a:r>
            <a:r>
              <a:rPr lang="en-GB" dirty="0" err="1"/>
              <a:t>Epprecht</a:t>
            </a:r>
            <a:r>
              <a:rPr lang="en-GB" dirty="0"/>
              <a:t>, 2010) </a:t>
            </a:r>
          </a:p>
          <a:p>
            <a:r>
              <a:rPr lang="en-GB" dirty="0"/>
              <a:t>Essentialist constructions of heterosexual masculinity – African MSM have high rates of infection, denying their existence hampers fight against HIV/AIDS (</a:t>
            </a:r>
            <a:r>
              <a:rPr lang="en-GB" dirty="0" err="1"/>
              <a:t>Epprecht</a:t>
            </a:r>
            <a:r>
              <a:rPr lang="en-GB" dirty="0"/>
              <a:t>, 2010)</a:t>
            </a:r>
          </a:p>
        </p:txBody>
      </p:sp>
    </p:spTree>
    <p:extLst>
      <p:ext uri="{BB962C8B-B14F-4D97-AF65-F5344CB8AC3E}">
        <p14:creationId xmlns:p14="http://schemas.microsoft.com/office/powerpoint/2010/main" val="17055893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E2B88-1F00-6A12-A1E0-58C9D58C106D}"/>
              </a:ext>
            </a:extLst>
          </p:cNvPr>
          <p:cNvSpPr>
            <a:spLocks noGrp="1"/>
          </p:cNvSpPr>
          <p:nvPr>
            <p:ph type="title"/>
          </p:nvPr>
        </p:nvSpPr>
        <p:spPr>
          <a:xfrm>
            <a:off x="838200" y="365125"/>
            <a:ext cx="10515600" cy="1325563"/>
          </a:xfrm>
        </p:spPr>
        <p:txBody>
          <a:bodyPr>
            <a:normAutofit/>
          </a:bodyPr>
          <a:lstStyle/>
          <a:p>
            <a:r>
              <a:rPr lang="en-GB" sz="4200"/>
              <a:t>Regulation of homosexuality in British colonies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586392-C962-3E3F-1169-2A0729951481}"/>
              </a:ext>
            </a:extLst>
          </p:cNvPr>
          <p:cNvSpPr>
            <a:spLocks noGrp="1"/>
          </p:cNvSpPr>
          <p:nvPr>
            <p:ph idx="1"/>
          </p:nvPr>
        </p:nvSpPr>
        <p:spPr>
          <a:xfrm>
            <a:off x="838200" y="1929384"/>
            <a:ext cx="10515600" cy="4251960"/>
          </a:xfrm>
        </p:spPr>
        <p:txBody>
          <a:bodyPr>
            <a:normAutofit/>
          </a:bodyPr>
          <a:lstStyle/>
          <a:p>
            <a:pPr fontAlgn="base"/>
            <a:r>
              <a:rPr lang="en-GB" sz="2200" dirty="0"/>
              <a:t>Most countries that still criminalise LGBT conduct are former British colonies (Han and O’Mahoney, 2014) – no anti-sodomy laws in French African colonies.</a:t>
            </a:r>
          </a:p>
          <a:p>
            <a:pPr fontAlgn="base"/>
            <a:r>
              <a:rPr lang="en-GB" sz="2200" dirty="0"/>
              <a:t>Homosexuality first criminalised in Ghana 1892 (Offences Against the Person Act 1861 was applied) </a:t>
            </a:r>
          </a:p>
          <a:p>
            <a:pPr fontAlgn="base"/>
            <a:r>
              <a:rPr lang="en-GB" sz="2200" dirty="0"/>
              <a:t>Why would laws have been introduced if there were no practices that needed regulation or banning? (Manuh, 2024; Ako 2023)</a:t>
            </a:r>
          </a:p>
          <a:p>
            <a:pPr fontAlgn="base"/>
            <a:r>
              <a:rPr lang="en-GB" sz="2200" dirty="0"/>
              <a:t>Local terms e.g. </a:t>
            </a:r>
            <a:r>
              <a:rPr lang="en-GB" sz="2200" i="1" dirty="0" err="1"/>
              <a:t>sassoi</a:t>
            </a:r>
            <a:r>
              <a:rPr lang="en-GB" sz="2200" i="1" dirty="0"/>
              <a:t> </a:t>
            </a:r>
            <a:r>
              <a:rPr lang="en-GB" sz="2200" dirty="0"/>
              <a:t>– existence of words in vernacular languages suggests practices have locally-rooted history.</a:t>
            </a:r>
          </a:p>
          <a:p>
            <a:pPr fontAlgn="base"/>
            <a:r>
              <a:rPr lang="en-GB" sz="2200" dirty="0"/>
              <a:t>Context of other colonial practices-  enforced heterosexuality e.g. Allman (1996): ‘Rounding Up Spinsters’ – 1930s forcing women into marriage, often with objective to provide labour for cash cropping, but also moral panic around free sexualities</a:t>
            </a:r>
          </a:p>
          <a:p>
            <a:endParaRPr lang="en-GB" sz="2200" dirty="0"/>
          </a:p>
        </p:txBody>
      </p:sp>
    </p:spTree>
    <p:extLst>
      <p:ext uri="{BB962C8B-B14F-4D97-AF65-F5344CB8AC3E}">
        <p14:creationId xmlns:p14="http://schemas.microsoft.com/office/powerpoint/2010/main" val="25563934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0A268-5C60-C215-FD02-5F900453206F}"/>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CDF56E-4635-D9A7-0B20-3DF9E89B572A}"/>
              </a:ext>
            </a:extLst>
          </p:cNvPr>
          <p:cNvSpPr>
            <a:spLocks noGrp="1"/>
          </p:cNvSpPr>
          <p:nvPr>
            <p:ph idx="1"/>
          </p:nvPr>
        </p:nvSpPr>
        <p:spPr>
          <a:xfrm>
            <a:off x="838200" y="1929384"/>
            <a:ext cx="10515600" cy="4251960"/>
          </a:xfrm>
        </p:spPr>
        <p:txBody>
          <a:bodyPr>
            <a:normAutofit/>
          </a:bodyPr>
          <a:lstStyle/>
          <a:p>
            <a:r>
              <a:rPr lang="en-GB" sz="1500"/>
              <a:t>William Acton, </a:t>
            </a:r>
            <a:r>
              <a:rPr lang="en-GB" sz="1500" i="1"/>
              <a:t>Prostitution, Considered in its Moral, Social, and Sanitary Aspects in London and Other Large Cities and Garrison Towns, with Proposals for the Control and Prevention of Its Attendant Evils </a:t>
            </a:r>
            <a:r>
              <a:rPr lang="en-GB" sz="1500"/>
              <a:t>(London, 1857).</a:t>
            </a:r>
          </a:p>
          <a:p>
            <a:r>
              <a:rPr lang="en-GB" sz="1500"/>
              <a:t>Ernest Ako, ‘Same-sex relationships and recriminalisation of homosexuality in Ghana: A historical analysis’, </a:t>
            </a:r>
            <a:r>
              <a:rPr lang="en-GB" sz="1500" i="1"/>
              <a:t>Sociolinguistic Studies </a:t>
            </a:r>
            <a:r>
              <a:rPr lang="en-GB" sz="1500"/>
              <a:t>17:1-3 (2023), 45-65.</a:t>
            </a:r>
          </a:p>
          <a:p>
            <a:r>
              <a:rPr lang="en-GB" sz="1500"/>
              <a:t>Jean Allman, ‘Rounding Up Spinsters: Gender Chaos and Unmarried Women in Asante’, </a:t>
            </a:r>
            <a:r>
              <a:rPr lang="en-GB" sz="1500" i="1"/>
              <a:t>Journal of African History </a:t>
            </a:r>
            <a:r>
              <a:rPr lang="en-GB" sz="1500"/>
              <a:t>37:2 (1996), 195-214.</a:t>
            </a:r>
          </a:p>
          <a:p>
            <a:r>
              <a:rPr lang="en-GB" sz="1500"/>
              <a:t>D. Arnold, ‘Sex, State and Society: Sexually Transmitted Diseases and HIV/AIDS in Modern India’ in M. Lewis, S. Bamber and M. Waugh (eds.), </a:t>
            </a:r>
            <a:r>
              <a:rPr lang="en-GB" sz="1500" i="1"/>
              <a:t>Sex, Disease and Society: A Comparative History of Sexually Transmitted Diseases and HIV/AIDS in Asia and the Pacific </a:t>
            </a:r>
            <a:r>
              <a:rPr lang="en-GB" sz="1500"/>
              <a:t>(Westport, 1997).</a:t>
            </a:r>
          </a:p>
          <a:p>
            <a:r>
              <a:rPr lang="en-GB" sz="1500"/>
              <a:t>K. Ballhatchet, </a:t>
            </a:r>
            <a:r>
              <a:rPr lang="en-GB" sz="1500" i="1"/>
              <a:t>Race, Sex and Class under the Raj: Imperial Attitudes and Policies and Their Critics, 1793-1905 </a:t>
            </a:r>
            <a:r>
              <a:rPr lang="en-GB" sz="1500"/>
              <a:t>(New York, 1980).</a:t>
            </a:r>
          </a:p>
          <a:p>
            <a:r>
              <a:rPr lang="en-GB" sz="1500"/>
              <a:t>Linda Bryder, ‘Sex, Race and Colonialism: An Historiographical Review’, </a:t>
            </a:r>
            <a:r>
              <a:rPr lang="en-GB" sz="1500" i="1"/>
              <a:t>International History Review </a:t>
            </a:r>
            <a:r>
              <a:rPr lang="en-GB" sz="1500"/>
              <a:t>20.4 (1998), 806-822.</a:t>
            </a:r>
          </a:p>
          <a:p>
            <a:r>
              <a:rPr lang="en-GB" sz="1500"/>
              <a:t>F. Bryk, </a:t>
            </a:r>
            <a:r>
              <a:rPr lang="en-GB" sz="1500" i="1"/>
              <a:t>Voodoo-Eros: Ethnological Studies in the Sex-Life of the African Aborigines</a:t>
            </a:r>
            <a:r>
              <a:rPr lang="en-GB" sz="1500"/>
              <a:t> (New York, 1925).</a:t>
            </a:r>
          </a:p>
        </p:txBody>
      </p:sp>
    </p:spTree>
    <p:extLst>
      <p:ext uri="{BB962C8B-B14F-4D97-AF65-F5344CB8AC3E}">
        <p14:creationId xmlns:p14="http://schemas.microsoft.com/office/powerpoint/2010/main" val="32577603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315E0B-199F-8CA8-4F64-2CBC86E3CBA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084B2-8C12-1EAD-A53F-9BAE35DC6418}"/>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628C4A-B0F8-ED3D-1C09-4A95A1F40D43}"/>
              </a:ext>
            </a:extLst>
          </p:cNvPr>
          <p:cNvSpPr>
            <a:spLocks noGrp="1"/>
          </p:cNvSpPr>
          <p:nvPr>
            <p:ph idx="1"/>
          </p:nvPr>
        </p:nvSpPr>
        <p:spPr>
          <a:xfrm>
            <a:off x="838200" y="1929384"/>
            <a:ext cx="10515600" cy="4251960"/>
          </a:xfrm>
        </p:spPr>
        <p:txBody>
          <a:bodyPr>
            <a:normAutofit/>
          </a:bodyPr>
          <a:lstStyle/>
          <a:p>
            <a:r>
              <a:rPr lang="en-GB" sz="2000"/>
              <a:t>Janet Bujra, ‘Women “Entrepreneurs” of Early Nairobi’, </a:t>
            </a:r>
            <a:r>
              <a:rPr lang="en-GB" sz="2000" i="1"/>
              <a:t>Canadian Jounal of African Studies </a:t>
            </a:r>
            <a:r>
              <a:rPr lang="en-GB" sz="2000"/>
              <a:t>9.2 (1975), 213-3</a:t>
            </a:r>
          </a:p>
          <a:p>
            <a:r>
              <a:rPr lang="en-GB" sz="2000"/>
              <a:t>Antoinette Burton, ‘The White Woman’s Burden: British Feminits and the “Indian Woman”, 1865-1915’, in N. Chaudhuri and M. Strobel, </a:t>
            </a:r>
            <a:r>
              <a:rPr lang="en-GB" sz="2000" i="1"/>
              <a:t>Western Women and Imperialism: Complicity and Resistance </a:t>
            </a:r>
            <a:r>
              <a:rPr lang="en-GB" sz="2000"/>
              <a:t>(Bloomington, 1992).</a:t>
            </a:r>
          </a:p>
          <a:p>
            <a:r>
              <a:rPr lang="en-GB" sz="2000"/>
              <a:t>Mfon Umoren Ekpootu, ‘Sexualising the City: Female Prostitution in Nigeria’s Urban Centres in a Historical Perspective’ in Lex Heerma van Voss, Elise van Nederveen Meerkerk and Magaly Rodriguez Garcia (eds.), </a:t>
            </a:r>
            <a:r>
              <a:rPr lang="en-GB" sz="2000" i="1"/>
              <a:t>Selling Sex in the City: A Global History of Prostitution, 1600s-2000s </a:t>
            </a:r>
            <a:r>
              <a:rPr lang="en-GB" sz="2000"/>
              <a:t>(Brill, 2017).</a:t>
            </a:r>
          </a:p>
          <a:p>
            <a:r>
              <a:rPr lang="en-GB" sz="2000"/>
              <a:t>Marc Epprecht, ‘The making of “African” Sexuality: Early sources, current debates’, </a:t>
            </a:r>
            <a:r>
              <a:rPr lang="en-GB" sz="2000" i="1"/>
              <a:t>History Compass </a:t>
            </a:r>
            <a:r>
              <a:rPr lang="en-GB" sz="2000"/>
              <a:t>8.8 (2010), 768-779.</a:t>
            </a:r>
          </a:p>
          <a:p>
            <a:r>
              <a:rPr lang="en-GB" sz="2000"/>
              <a:t>M. Harrison, </a:t>
            </a:r>
            <a:r>
              <a:rPr lang="en-GB" sz="2000" i="1"/>
              <a:t>Public Health in British India: Anglo-Indian Preventive Medicine, 1859-1914 </a:t>
            </a:r>
            <a:r>
              <a:rPr lang="en-GB" sz="2000"/>
              <a:t>(Cambridge, 1994).</a:t>
            </a:r>
          </a:p>
        </p:txBody>
      </p:sp>
    </p:spTree>
    <p:extLst>
      <p:ext uri="{BB962C8B-B14F-4D97-AF65-F5344CB8AC3E}">
        <p14:creationId xmlns:p14="http://schemas.microsoft.com/office/powerpoint/2010/main" val="5661052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224C860-9201-0830-A184-7A31801EA5E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35C1D-69CB-D50F-52F5-20F4033F6264}"/>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A11691-737F-4EB3-CE7A-ABD554883F5A}"/>
              </a:ext>
            </a:extLst>
          </p:cNvPr>
          <p:cNvSpPr>
            <a:spLocks noGrp="1"/>
          </p:cNvSpPr>
          <p:nvPr>
            <p:ph idx="1"/>
          </p:nvPr>
        </p:nvSpPr>
        <p:spPr>
          <a:xfrm>
            <a:off x="838200" y="1929384"/>
            <a:ext cx="10515600" cy="4251960"/>
          </a:xfrm>
        </p:spPr>
        <p:txBody>
          <a:bodyPr>
            <a:normAutofit/>
          </a:bodyPr>
          <a:lstStyle/>
          <a:p>
            <a:r>
              <a:rPr lang="en-GB" sz="1400"/>
              <a:t>P. Levine, ‘Venereal Disease, Prostitution and the Politics of Empire: The Case of British India’, </a:t>
            </a:r>
            <a:r>
              <a:rPr lang="en-GB" sz="1400" i="1"/>
              <a:t>Journal of the History of Sexuality </a:t>
            </a:r>
            <a:r>
              <a:rPr lang="en-GB" sz="1400"/>
              <a:t>4 (1994).</a:t>
            </a:r>
          </a:p>
          <a:p>
            <a:r>
              <a:rPr lang="en-GB" sz="1400"/>
              <a:t>P. Levine, ‘Rereading the 1890s: Venereal Disease as “Constitutional Crisis” in British and British India’, </a:t>
            </a:r>
            <a:r>
              <a:rPr lang="en-GB" sz="1400" i="1"/>
              <a:t>Journal of Asian Studies </a:t>
            </a:r>
            <a:r>
              <a:rPr lang="en-GB" sz="1400"/>
              <a:t>(1996).</a:t>
            </a:r>
          </a:p>
          <a:p>
            <a:r>
              <a:rPr lang="en-GB" sz="1400"/>
              <a:t>Philippa Levine, ‘A Multitude of Unchaste Women: Prostitution in the British Empire’, </a:t>
            </a:r>
            <a:r>
              <a:rPr lang="en-GB" sz="1400" i="1"/>
              <a:t>Journal of Women’s History </a:t>
            </a:r>
            <a:r>
              <a:rPr lang="en-GB" sz="1400"/>
              <a:t>15.4 (2004), 159-163.</a:t>
            </a:r>
          </a:p>
          <a:p>
            <a:r>
              <a:rPr lang="en-GB" sz="1400"/>
              <a:t>E. Han and J. O’Mahoney, ‘British colonialism and the criminalisation of homosexuality’, </a:t>
            </a:r>
            <a:r>
              <a:rPr lang="en-GB" sz="1400" i="1"/>
              <a:t>Cambridge Review of International Affairs, </a:t>
            </a:r>
            <a:r>
              <a:rPr lang="en-GB" sz="1400"/>
              <a:t>27:2 (2014), 268-288.</a:t>
            </a:r>
          </a:p>
          <a:p>
            <a:r>
              <a:rPr lang="en-GB" sz="1400"/>
              <a:t>E. van Heyningen, ‘The Social Evil in the Cape Colony, 1868-1902: Prostitution and the Contagious Diseases Acts’, </a:t>
            </a:r>
            <a:r>
              <a:rPr lang="en-GB" sz="1400" i="1"/>
              <a:t>Journal of Southern African Studies </a:t>
            </a:r>
            <a:r>
              <a:rPr lang="en-GB" sz="1400"/>
              <a:t>10 (1984).</a:t>
            </a:r>
          </a:p>
          <a:p>
            <a:r>
              <a:rPr lang="en-GB" sz="1400"/>
              <a:t>Liat Kozma, ‘Prostitution and Colonial Relations’, in Lex Heerma van Voss, Elise van Nederveen Meerkerk and Magaly Rodriguez Garcia (eds.), </a:t>
            </a:r>
            <a:r>
              <a:rPr lang="en-GB" sz="1400" i="1"/>
              <a:t>Selling Sex in the City: A Global History of Prostitution, 1600s-2000s </a:t>
            </a:r>
            <a:r>
              <a:rPr lang="en-GB" sz="1400"/>
              <a:t>(Brill, 2017).</a:t>
            </a:r>
          </a:p>
          <a:p>
            <a:r>
              <a:rPr lang="en-GB" sz="1400"/>
              <a:t>M. Lewis and S. Bamber, ‘Introduction’ in M. Lewis, S. Bamber and M. Waugh (eds.), </a:t>
            </a:r>
            <a:r>
              <a:rPr lang="en-GB" sz="1400" i="1"/>
              <a:t>Sex, Disease and Society: A Comparative History of Sexually Transmitted Diseases and HIV/AIDS in Asia and the Pacific </a:t>
            </a:r>
            <a:r>
              <a:rPr lang="en-GB" sz="1400"/>
              <a:t>(Westport, 1997).</a:t>
            </a:r>
          </a:p>
          <a:p>
            <a:r>
              <a:rPr lang="en-GB" sz="1400"/>
              <a:t>M. Lewis, ‘Sexually Transmitted Diseases in Australia from the Late Eighteenth to the Late Twentieth Century’ in M. Lewis, S. Bamber and M. Waugh (eds.), </a:t>
            </a:r>
            <a:r>
              <a:rPr lang="en-GB" sz="1400" i="1"/>
              <a:t>Sex, Disease and Society: A Comparative History of Sexually Transmitted Diseases and HIV/AIDS in Asia and the Pacific </a:t>
            </a:r>
            <a:r>
              <a:rPr lang="en-GB" sz="1400"/>
              <a:t>(Westport, 1997).</a:t>
            </a:r>
          </a:p>
        </p:txBody>
      </p:sp>
    </p:spTree>
    <p:extLst>
      <p:ext uri="{BB962C8B-B14F-4D97-AF65-F5344CB8AC3E}">
        <p14:creationId xmlns:p14="http://schemas.microsoft.com/office/powerpoint/2010/main" val="5228525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4A99E4-8D9B-469F-1125-8F8C8EA47FE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460D3D-1F89-3D66-6E3B-E82BAFA14BB0}"/>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44BF97-4CFE-D09B-65BD-BD4520D08E86}"/>
              </a:ext>
            </a:extLst>
          </p:cNvPr>
          <p:cNvSpPr>
            <a:spLocks noGrp="1"/>
          </p:cNvSpPr>
          <p:nvPr>
            <p:ph idx="1"/>
          </p:nvPr>
        </p:nvSpPr>
        <p:spPr>
          <a:xfrm>
            <a:off x="838200" y="1929384"/>
            <a:ext cx="10515600" cy="4251960"/>
          </a:xfrm>
        </p:spPr>
        <p:txBody>
          <a:bodyPr>
            <a:normAutofit/>
          </a:bodyPr>
          <a:lstStyle/>
          <a:p>
            <a:r>
              <a:rPr lang="en-GB" sz="1700"/>
              <a:t>K. MacPherson, ‘Caveat Emptor! Attempts to Control the Venereals in Nineteenth-Century Hong Kong’ in L. Bryder and D. Dow (eds.), </a:t>
            </a:r>
            <a:r>
              <a:rPr lang="en-GB" sz="1700" i="1"/>
              <a:t>New Countries and Old Medicine: Proceedings of an International Conference on the History of Medicine and Health </a:t>
            </a:r>
            <a:r>
              <a:rPr lang="en-GB" sz="1700"/>
              <a:t>(Auckland, 1995).</a:t>
            </a:r>
          </a:p>
          <a:p>
            <a:r>
              <a:rPr lang="en-GB" sz="1700"/>
              <a:t>K. MacPherson, ‘Conspiracy of Silence: A History of Sexually Transmitted Diseases and HIV/AIDS in Hong Kong’ in M. Lewis, S. Bamber and M. Waugh (eds.), </a:t>
            </a:r>
            <a:r>
              <a:rPr lang="en-GB" sz="1700" i="1"/>
              <a:t>Sex, Disease and Society: A Comparative History of Sexually Transmitted Diseases and HIV/AIDS in Asia and the Pacific </a:t>
            </a:r>
            <a:r>
              <a:rPr lang="en-GB" sz="1700"/>
              <a:t>(Westport, 1997).</a:t>
            </a:r>
          </a:p>
          <a:p>
            <a:r>
              <a:rPr lang="en-GB" sz="1700"/>
              <a:t>L. Manderson, ‘Migration, Prostitution and Medical Surveillance in Early Twentieth-Century Malaya’ in L. Marks and M. Worboys (eds.), </a:t>
            </a:r>
            <a:r>
              <a:rPr lang="en-GB" sz="1700" i="1"/>
              <a:t>Migrants, Minorities and Health: Historical and Contemporary Studies </a:t>
            </a:r>
            <a:r>
              <a:rPr lang="en-GB" sz="1700"/>
              <a:t>(London, 1997).</a:t>
            </a:r>
          </a:p>
          <a:p>
            <a:r>
              <a:rPr lang="en-GB" sz="1700"/>
              <a:t>L. Manderson, </a:t>
            </a:r>
            <a:r>
              <a:rPr lang="en-GB" sz="1700" i="1"/>
              <a:t>Sickness and the State: Health and Illness in Colonial Malaya, 1870-1940 </a:t>
            </a:r>
            <a:r>
              <a:rPr lang="en-GB" sz="1700"/>
              <a:t>(Cambridge, 1996).</a:t>
            </a:r>
          </a:p>
          <a:p>
            <a:r>
              <a:rPr lang="en-GB" sz="1700"/>
              <a:t>Takyiwaa Manuh, ‘African culture, family values and anti-LGBTQ discourse in Ghana: Recent political and legal developments’, Paper presented at Centre for Black Humanities, University of Bristol, 19 June 2024.</a:t>
            </a:r>
          </a:p>
          <a:p>
            <a:r>
              <a:rPr lang="en-GB" sz="1700"/>
              <a:t>Frederique Apffel Marglin, </a:t>
            </a:r>
            <a:r>
              <a:rPr lang="en-GB" sz="1700" i="1"/>
              <a:t>Wives of the God-King: The Rituals of the Devadasis of Puri </a:t>
            </a:r>
            <a:r>
              <a:rPr lang="en-GB" sz="1700"/>
              <a:t>(Delhi, 1985)</a:t>
            </a:r>
          </a:p>
          <a:p>
            <a:r>
              <a:rPr lang="en-GB" sz="1700"/>
              <a:t>N. Miners, </a:t>
            </a:r>
            <a:r>
              <a:rPr lang="en-GB" sz="1700" i="1"/>
              <a:t>Hong Kong under Imperial Rule, 1912-41 </a:t>
            </a:r>
            <a:r>
              <a:rPr lang="en-GB" sz="1700"/>
              <a:t>(Hong Kong, 1987).</a:t>
            </a:r>
          </a:p>
        </p:txBody>
      </p:sp>
    </p:spTree>
    <p:extLst>
      <p:ext uri="{BB962C8B-B14F-4D97-AF65-F5344CB8AC3E}">
        <p14:creationId xmlns:p14="http://schemas.microsoft.com/office/powerpoint/2010/main" val="32443622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7B9939-C577-D8AC-AF44-D125D37B510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A8BF20-7962-D6A9-DEA0-38B8EEFAE562}"/>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A4A39B-CEEE-72AB-B8E3-B37B2CA3AD7E}"/>
              </a:ext>
            </a:extLst>
          </p:cNvPr>
          <p:cNvSpPr>
            <a:spLocks noGrp="1"/>
          </p:cNvSpPr>
          <p:nvPr>
            <p:ph idx="1"/>
          </p:nvPr>
        </p:nvSpPr>
        <p:spPr>
          <a:xfrm>
            <a:off x="838200" y="1929384"/>
            <a:ext cx="10515600" cy="4251960"/>
          </a:xfrm>
        </p:spPr>
        <p:txBody>
          <a:bodyPr>
            <a:normAutofit/>
          </a:bodyPr>
          <a:lstStyle/>
          <a:p>
            <a:r>
              <a:rPr lang="en-GB" sz="1400"/>
              <a:t>Jock McCulloch, </a:t>
            </a:r>
            <a:r>
              <a:rPr lang="en-GB" sz="1400" i="1"/>
              <a:t>Black Peril, White Virtue: Sexual Crime in Southern Rhodesia, 1902-1935</a:t>
            </a:r>
            <a:r>
              <a:rPr lang="en-GB" sz="1400"/>
              <a:t> (Bloomington, 2000).</a:t>
            </a:r>
          </a:p>
          <a:p>
            <a:r>
              <a:rPr lang="en-GB" sz="1400"/>
              <a:t>M. Murnane and K. Daniels, ‘Prostitutes as “Purveyors of Disease”: Venereal Disease Legislation in Tasmania, 1868-1945’, </a:t>
            </a:r>
            <a:r>
              <a:rPr lang="en-GB" sz="1400" i="1"/>
              <a:t>HECATE </a:t>
            </a:r>
            <a:r>
              <a:rPr lang="en-GB" sz="1400"/>
              <a:t>5 (1979).</a:t>
            </a:r>
          </a:p>
          <a:p>
            <a:r>
              <a:rPr lang="en-GB" sz="1400"/>
              <a:t>Karin van Nieuwkerk, </a:t>
            </a:r>
            <a:r>
              <a:rPr lang="en-GB" sz="1400" i="1"/>
              <a:t>“A Trade like Any Other”: Female Singers and Dancers in Egypt </a:t>
            </a:r>
            <a:r>
              <a:rPr lang="en-GB" sz="1400"/>
              <a:t>(Austin, 1995).</a:t>
            </a:r>
          </a:p>
          <a:p>
            <a:r>
              <a:rPr lang="en-GB" sz="1400"/>
              <a:t>B. O’Keefe, ‘Sexually Transmitted Diseases in Malaysia: A History’ in M. Lewis, S. Bamber and M. Waugh (eds.), </a:t>
            </a:r>
            <a:r>
              <a:rPr lang="en-GB" sz="1400" i="1"/>
              <a:t>Sex, Disease and Society: A Comparative History of Sexually Transmitted Diseases and HIV/AIDS in Asia and the Pacific </a:t>
            </a:r>
            <a:r>
              <a:rPr lang="en-GB" sz="1400"/>
              <a:t>(Westport, 1997).</a:t>
            </a:r>
          </a:p>
          <a:p>
            <a:r>
              <a:rPr lang="en-GB" sz="1400"/>
              <a:t>D. M. Peers, ‘Soldiers, Surgeons, and the Campaigns to Combat Sexually Transmitted Diseases in Colonial India, 1805-1960’, </a:t>
            </a:r>
            <a:r>
              <a:rPr lang="en-GB" sz="1400" i="1"/>
              <a:t>Medical History </a:t>
            </a:r>
            <a:r>
              <a:rPr lang="en-GB" sz="1400"/>
              <a:t>(1998).</a:t>
            </a:r>
          </a:p>
          <a:p>
            <a:r>
              <a:rPr lang="en-GB" sz="1400"/>
              <a:t>John Rodenbeck, “Awalim; or, The Persistence of Error”, in Jill Edwards (ed</a:t>
            </a:r>
            <a:r>
              <a:rPr lang="en-GB" sz="1400" i="1"/>
              <a:t>.), Historians in Cairo: Essays in Honor of George Scanlon </a:t>
            </a:r>
            <a:r>
              <a:rPr lang="en-GB" sz="1400"/>
              <a:t>(Cairo, 2002).</a:t>
            </a:r>
          </a:p>
          <a:p>
            <a:r>
              <a:rPr lang="en-GB" sz="1400"/>
              <a:t>Mrinalini Sarabhai, </a:t>
            </a:r>
            <a:r>
              <a:rPr lang="en-GB" sz="1400" i="1"/>
              <a:t>The Sacred Dance of India </a:t>
            </a:r>
            <a:r>
              <a:rPr lang="en-GB" sz="1400"/>
              <a:t>(Bombay, 1979) F. B. Smith, ‘The Contagious Diseases Acts Reconsidered’, </a:t>
            </a:r>
            <a:r>
              <a:rPr lang="en-GB" sz="1400" i="1"/>
              <a:t>Social History of Medicine </a:t>
            </a:r>
            <a:r>
              <a:rPr lang="en-GB" sz="1400"/>
              <a:t>(1990), 197-215.</a:t>
            </a:r>
          </a:p>
          <a:p>
            <a:r>
              <a:rPr lang="en-GB" sz="1400"/>
              <a:t>M. Spongberg, </a:t>
            </a:r>
            <a:r>
              <a:rPr lang="en-GB" sz="1400" i="1"/>
              <a:t>Feminizing Venereal Disease: The Body of the Prostitute in Nineteenth-Century Medical Discourse </a:t>
            </a:r>
            <a:r>
              <a:rPr lang="en-GB" sz="1400"/>
              <a:t>(London, 1997).</a:t>
            </a:r>
          </a:p>
          <a:p>
            <a:r>
              <a:rPr lang="en-GB" sz="1400"/>
              <a:t>Amrit Srinivasan, ‘Reform and revival: The Devadasi and her dance’, </a:t>
            </a:r>
            <a:r>
              <a:rPr lang="en-GB" sz="1400" i="1"/>
              <a:t>Economic and Political Weekly </a:t>
            </a:r>
            <a:r>
              <a:rPr lang="en-GB" sz="1400"/>
              <a:t>20.44 (1985), 1869-76.</a:t>
            </a:r>
          </a:p>
          <a:p>
            <a:r>
              <a:rPr lang="en-GB" sz="1400"/>
              <a:t>Susie Tharu and K. Lalita, </a:t>
            </a:r>
            <a:r>
              <a:rPr lang="en-GB" sz="1400" i="1"/>
              <a:t>Women Writing in India, vol 2: The Twentieth Century </a:t>
            </a:r>
            <a:r>
              <a:rPr lang="en-GB" sz="1400"/>
              <a:t>(New York, 1993).</a:t>
            </a:r>
          </a:p>
        </p:txBody>
      </p:sp>
    </p:spTree>
    <p:extLst>
      <p:ext uri="{BB962C8B-B14F-4D97-AF65-F5344CB8AC3E}">
        <p14:creationId xmlns:p14="http://schemas.microsoft.com/office/powerpoint/2010/main" val="37723252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36874B-631C-6F63-5CCE-5F31E9472A0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CF537-FAE3-D76C-F0F9-12B2370614BE}"/>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F0562E-03C0-C368-11BA-0E0492D7EF03}"/>
              </a:ext>
            </a:extLst>
          </p:cNvPr>
          <p:cNvSpPr>
            <a:spLocks noGrp="1"/>
          </p:cNvSpPr>
          <p:nvPr>
            <p:ph idx="1"/>
          </p:nvPr>
        </p:nvSpPr>
        <p:spPr>
          <a:xfrm>
            <a:off x="838200" y="1929384"/>
            <a:ext cx="10515600" cy="4251960"/>
          </a:xfrm>
        </p:spPr>
        <p:txBody>
          <a:bodyPr>
            <a:normAutofit/>
          </a:bodyPr>
          <a:lstStyle/>
          <a:p>
            <a:r>
              <a:rPr lang="en-GB" sz="1900"/>
              <a:t>Megan Vaughan, </a:t>
            </a:r>
            <a:r>
              <a:rPr lang="en-GB" sz="1900" i="1"/>
              <a:t>Curing Their Ills: Colonial Power and African Illness </a:t>
            </a:r>
            <a:r>
              <a:rPr lang="en-GB" sz="1900"/>
              <a:t>(Cambridge, 1991).</a:t>
            </a:r>
          </a:p>
          <a:p>
            <a:r>
              <a:rPr lang="en-GB" sz="1900"/>
              <a:t>Erica Wald, “From Begums and Bibis to Abandoned Females and Idle Women: Sexual Relationships, Venereal Disease and the Redefinition of Prostitution in Early Nineteenth- Century India”, </a:t>
            </a:r>
            <a:r>
              <a:rPr lang="en-GB" sz="1900" i="1"/>
              <a:t>Indian Economic Social History Review</a:t>
            </a:r>
            <a:r>
              <a:rPr lang="en-GB" sz="1900"/>
              <a:t>, 46 (2009), pp. 5–25</a:t>
            </a:r>
          </a:p>
          <a:p>
            <a:r>
              <a:rPr lang="en-GB" sz="1900"/>
              <a:t>Judith Walkowitz, </a:t>
            </a:r>
            <a:r>
              <a:rPr lang="en-GB" sz="1900" i="1"/>
              <a:t>Prostitution and Victorian Society: Women, Class, and the State </a:t>
            </a:r>
            <a:r>
              <a:rPr lang="en-GB" sz="1900"/>
              <a:t>(Cambridge, 1980).</a:t>
            </a:r>
          </a:p>
          <a:p>
            <a:r>
              <a:rPr lang="en-GB" sz="1900"/>
              <a:t>J. F. Warren, </a:t>
            </a:r>
            <a:r>
              <a:rPr lang="en-GB" sz="1900" i="1"/>
              <a:t>Ah Ku and Karayuki-San: Prostitution in Singapore, 1870-1940 </a:t>
            </a:r>
            <a:r>
              <a:rPr lang="en-GB" sz="1900"/>
              <a:t>(Singapore, 1993).</a:t>
            </a:r>
          </a:p>
          <a:p>
            <a:r>
              <a:rPr lang="en-GB" sz="1900"/>
              <a:t>Luise White, </a:t>
            </a:r>
            <a:r>
              <a:rPr lang="en-GB" sz="1900" i="1"/>
              <a:t>The Comforts of Home: Prostitution in Colonial Nairobi </a:t>
            </a:r>
            <a:r>
              <a:rPr lang="en-GB" sz="1900"/>
              <a:t>(Chicago, 1990).</a:t>
            </a:r>
          </a:p>
          <a:p>
            <a:r>
              <a:rPr lang="en-GB" sz="1900"/>
              <a:t>J. Whitehead, ‘Bodies Clean and Unclean: Prostitution, Sanitary Legislation, and Respectable Femininity in Colonial North India’, </a:t>
            </a:r>
            <a:r>
              <a:rPr lang="en-GB" sz="1900" i="1"/>
              <a:t>Gender and History </a:t>
            </a:r>
            <a:r>
              <a:rPr lang="en-GB" sz="1900"/>
              <a:t>7(1995), 41-63.</a:t>
            </a:r>
          </a:p>
          <a:p>
            <a:r>
              <a:rPr lang="en-GB" sz="1900"/>
              <a:t>B. S. A. Yeoh, ‘Sexually Transmitted Diseases in Late Nineteenth- and Twentieth-Century Singapore’ in M. Lewis, S. Bamber and M. Waugh (eds.), </a:t>
            </a:r>
            <a:r>
              <a:rPr lang="en-GB" sz="1900" i="1"/>
              <a:t>Sex, Disease and Society: A Comparative History of Sexually Transmitted Diseases and HIV/AIDS in Asia and the Pacific </a:t>
            </a:r>
            <a:r>
              <a:rPr lang="en-GB" sz="1900"/>
              <a:t>(Westport, 1997).</a:t>
            </a:r>
          </a:p>
        </p:txBody>
      </p:sp>
    </p:spTree>
    <p:extLst>
      <p:ext uri="{BB962C8B-B14F-4D97-AF65-F5344CB8AC3E}">
        <p14:creationId xmlns:p14="http://schemas.microsoft.com/office/powerpoint/2010/main" val="202681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4350</Words>
  <Application>Microsoft Office PowerPoint</Application>
  <PresentationFormat>Widescreen</PresentationFormat>
  <Paragraphs>213</Paragraphs>
  <Slides>35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Aptos</vt:lpstr>
      <vt:lpstr>Aptos Display</vt:lpstr>
      <vt:lpstr>Arial</vt:lpstr>
      <vt:lpstr>Calibri</vt:lpstr>
      <vt:lpstr>Office Theme</vt:lpstr>
      <vt:lpstr>Gender, Violence, and Empire 1800-2020</vt:lpstr>
      <vt:lpstr>Content note</vt:lpstr>
      <vt:lpstr>Review</vt:lpstr>
      <vt:lpstr>Key take-aways</vt:lpstr>
      <vt:lpstr>Today’s session</vt:lpstr>
      <vt:lpstr>Reminder: Empire and sexuality</vt:lpstr>
      <vt:lpstr>Reminder: Interracial sexuality</vt:lpstr>
      <vt:lpstr>Sex work and empire</vt:lpstr>
      <vt:lpstr>Sex work and empire</vt:lpstr>
      <vt:lpstr>Organisation and control of sex work</vt:lpstr>
      <vt:lpstr>Organisation and control of sex work</vt:lpstr>
      <vt:lpstr>Organisation and control of sex work</vt:lpstr>
      <vt:lpstr>Organisation and control of sex work</vt:lpstr>
      <vt:lpstr>Organisation and control of sex work</vt:lpstr>
      <vt:lpstr>Contagious Diseases Act – in Britain</vt:lpstr>
      <vt:lpstr>Contagious Diseases Act – in Britain</vt:lpstr>
      <vt:lpstr>Contagious Diseases Acts – in British colonies</vt:lpstr>
      <vt:lpstr>Contagious Diseases Acts – in British colonies</vt:lpstr>
      <vt:lpstr>Contagious Diseases Acts – in British colonies</vt:lpstr>
      <vt:lpstr>Contagious Diseases Acts – colonised women’s responses</vt:lpstr>
      <vt:lpstr>Contagious Diseases Acts – British women’s responses</vt:lpstr>
      <vt:lpstr>Contagious Diseases Acts - repeal</vt:lpstr>
      <vt:lpstr>Contagious Diseases Acts - repeal</vt:lpstr>
      <vt:lpstr>How effective were laws against the spread of VD?</vt:lpstr>
      <vt:lpstr>European women and sex work</vt:lpstr>
      <vt:lpstr>Were sex workers victims of circumstance?</vt:lpstr>
      <vt:lpstr>Were sex workers victims of circumstance?</vt:lpstr>
      <vt:lpstr>‘African’ sexuality</vt:lpstr>
      <vt:lpstr>Regulation of homosexuality in British colonies</vt:lpstr>
      <vt:lpstr>References</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10</cp:revision>
  <dcterms:created xsi:type="dcterms:W3CDTF">2025-10-27T14:00:18Z</dcterms:created>
  <dcterms:modified xsi:type="dcterms:W3CDTF">2026-04-19T21:06:04Z</dcterms:modified>
</cp:coreProperties>
</file>