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1" r:id="rId9"/>
    <p:sldId id="263" r:id="rId10"/>
    <p:sldId id="264" r:id="rId11"/>
    <p:sldId id="265" r:id="rId12"/>
    <p:sldId id="266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5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2136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B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640080"/>
            <a:ext cx="8412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kern="0" spc="400" dirty="0">
                <a:solidFill>
                  <a:srgbClr val="C0152B"/>
                </a:solidFill>
              </a:rPr>
              <a:t>RESEARCH PROPOSAL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786384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Prevalence and Impact of</a:t>
            </a:r>
            <a:endParaRPr lang="en-US" sz="3300" dirty="0"/>
          </a:p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Coronary Artery Disease</a:t>
            </a:r>
            <a:endParaRPr lang="en-US" sz="3300" dirty="0"/>
          </a:p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Among the South Asian</a:t>
            </a:r>
            <a:endParaRPr lang="en-US" sz="3300" dirty="0"/>
          </a:p>
          <a:p>
            <a:pPr marL="0" indent="0" algn="l">
              <a:lnSpc>
                <a:spcPct val="115000"/>
              </a:lnSpc>
              <a:buNone/>
            </a:pPr>
            <a:r>
              <a:rPr lang="en-US" sz="3300" b="1" dirty="0">
                <a:solidFill>
                  <a:srgbClr val="FFFFFF"/>
                </a:solidFill>
              </a:rPr>
              <a:t>Community in the UK</a:t>
            </a:r>
            <a:endParaRPr lang="en-US" sz="3300" dirty="0"/>
          </a:p>
        </p:txBody>
      </p:sp>
      <p:sp>
        <p:nvSpPr>
          <p:cNvPr id="6" name="Text 4"/>
          <p:cNvSpPr/>
          <p:nvPr/>
        </p:nvSpPr>
        <p:spPr>
          <a:xfrm>
            <a:off x="457200" y="3644153"/>
            <a:ext cx="7863840" cy="1248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Student: Jaimin </a:t>
            </a:r>
            <a:r>
              <a:rPr lang="en-US" sz="1100" dirty="0" err="1">
                <a:solidFill>
                  <a:srgbClr val="6B7BAB"/>
                </a:solidFill>
              </a:rPr>
              <a:t>Limbachiya</a:t>
            </a:r>
            <a:endParaRPr lang="en-US" sz="1100" dirty="0">
              <a:solidFill>
                <a:srgbClr val="6B7BAB"/>
              </a:solidFill>
            </a:endParaRP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Student id</a:t>
            </a:r>
            <a:r>
              <a:rPr lang="en-US" sz="1100">
                <a:solidFill>
                  <a:srgbClr val="6B7BAB"/>
                </a:solidFill>
              </a:rPr>
              <a:t>: 2527056</a:t>
            </a:r>
            <a:endParaRPr lang="en-US" sz="1100" dirty="0">
              <a:solidFill>
                <a:srgbClr val="6B7BAB"/>
              </a:solidFill>
            </a:endParaRP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Module Name: Practice-Based Research </a:t>
            </a: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Module code: LCHS7008</a:t>
            </a:r>
          </a:p>
          <a:p>
            <a:pPr marL="0" indent="0" algn="l">
              <a:buNone/>
            </a:pPr>
            <a:r>
              <a:rPr lang="en-US" sz="1100" dirty="0">
                <a:solidFill>
                  <a:srgbClr val="6B7BAB"/>
                </a:solidFill>
              </a:rPr>
              <a:t>Lecturer : DR Zeno Leung</a:t>
            </a:r>
          </a:p>
          <a:p>
            <a:pPr marL="0" indent="0" algn="l">
              <a:buNone/>
            </a:pPr>
            <a:r>
              <a:rPr lang="en-US" sz="1100" dirty="0" err="1">
                <a:solidFill>
                  <a:srgbClr val="6B7BAB"/>
                </a:solidFill>
              </a:rPr>
              <a:t>Programme</a:t>
            </a:r>
            <a:r>
              <a:rPr lang="en-US" sz="1100" dirty="0">
                <a:solidFill>
                  <a:srgbClr val="6B7BAB"/>
                </a:solidFill>
              </a:rPr>
              <a:t>: </a:t>
            </a:r>
            <a:r>
              <a:rPr lang="en-US" sz="1100" dirty="0" err="1">
                <a:solidFill>
                  <a:srgbClr val="6B7BAB"/>
                </a:solidFill>
              </a:rPr>
              <a:t>Msc</a:t>
            </a:r>
            <a:r>
              <a:rPr lang="en-US" sz="1100" dirty="0">
                <a:solidFill>
                  <a:srgbClr val="6B7BAB"/>
                </a:solidFill>
              </a:rPr>
              <a:t> Public Health and Social Care in Practice</a:t>
            </a:r>
          </a:p>
          <a:p>
            <a:pPr marL="0" indent="0" algn="l">
              <a:buNone/>
            </a:pPr>
            <a:endParaRPr lang="en-US" sz="1100" dirty="0">
              <a:solidFill>
                <a:srgbClr val="6B7BAB"/>
              </a:solidFill>
            </a:endParaRPr>
          </a:p>
          <a:p>
            <a:pPr marL="0" indent="0" algn="l">
              <a:buNone/>
            </a:pPr>
            <a:endParaRPr lang="en-US" sz="11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69271B-CBBC-9D8D-358C-D8D213D430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206" y="53340"/>
            <a:ext cx="1796796" cy="9982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PRESENTATION OVERVIEW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96012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987552" y="96012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Background &amp; Global Burden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987552" y="119786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Prevalence of CAD worldwide and in the UK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457200" y="192024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7200" y="192024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987552" y="192024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South Asian Risk Profile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987552" y="215798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Why this population faces disproportionate risk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57200" y="288036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57200" y="288036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03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987552" y="288036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Key Statistics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87552" y="311810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Data and epidemiological figures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57200" y="384048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57200" y="384048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04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987552" y="384048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Research Question &amp; Objectives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987552" y="407822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950" dirty="0">
                <a:solidFill>
                  <a:srgbClr val="6B7BAB"/>
                </a:solidFill>
              </a:rPr>
              <a:t>Aim, question, and three objectives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846320" y="96012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846320" y="96012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05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5376672" y="96012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Research Rationale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376672" y="119786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950" dirty="0">
                <a:solidFill>
                  <a:srgbClr val="6B7BAB"/>
                </a:solidFill>
              </a:rPr>
              <a:t> Gaps in evidence and public health need</a:t>
            </a:r>
            <a:endParaRPr lang="en-US" sz="950" dirty="0"/>
          </a:p>
          <a:p>
            <a:pPr marL="0" indent="0" algn="l">
              <a:buNone/>
            </a:pP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846320" y="192024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846320" y="192024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06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5376672" y="192024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Research Impact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5376672" y="215798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Benefits for communities, NHS, and policy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4846320" y="288036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846320" y="288036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07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5376672" y="288036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Methodology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5376672" y="311810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Proposed study design and approach</a:t>
            </a:r>
            <a:endParaRPr lang="en-US" sz="950" dirty="0"/>
          </a:p>
        </p:txBody>
      </p:sp>
      <p:sp>
        <p:nvSpPr>
          <p:cNvPr id="36" name="Shape 34"/>
          <p:cNvSpPr/>
          <p:nvPr/>
        </p:nvSpPr>
        <p:spPr>
          <a:xfrm>
            <a:off x="457200" y="460000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457200" y="460000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08</a:t>
            </a:r>
          </a:p>
        </p:txBody>
      </p:sp>
      <p:sp>
        <p:nvSpPr>
          <p:cNvPr id="38" name="Text 36"/>
          <p:cNvSpPr/>
          <p:nvPr/>
        </p:nvSpPr>
        <p:spPr>
          <a:xfrm>
            <a:off x="987552" y="460000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Impact of CAD on General Population</a:t>
            </a:r>
          </a:p>
        </p:txBody>
      </p:sp>
      <p:sp>
        <p:nvSpPr>
          <p:cNvPr id="39" name="Text 37"/>
          <p:cNvSpPr/>
          <p:nvPr/>
        </p:nvSpPr>
        <p:spPr>
          <a:xfrm>
            <a:off x="987552" y="363774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Mortality, morbidity and economic burden</a:t>
            </a:r>
          </a:p>
        </p:txBody>
      </p:sp>
      <p:sp>
        <p:nvSpPr>
          <p:cNvPr id="40" name="Shape 38"/>
          <p:cNvSpPr/>
          <p:nvPr/>
        </p:nvSpPr>
        <p:spPr>
          <a:xfrm>
            <a:off x="4846320" y="3840480"/>
            <a:ext cx="438912" cy="43891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4846320" y="3840480"/>
            <a:ext cx="438912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09</a:t>
            </a:r>
          </a:p>
        </p:txBody>
      </p:sp>
      <p:sp>
        <p:nvSpPr>
          <p:cNvPr id="42" name="Text 40"/>
          <p:cNvSpPr/>
          <p:nvPr/>
        </p:nvSpPr>
        <p:spPr>
          <a:xfrm>
            <a:off x="5376672" y="384048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</a:rPr>
              <a:t>References</a:t>
            </a:r>
          </a:p>
        </p:txBody>
      </p:sp>
      <p:sp>
        <p:nvSpPr>
          <p:cNvPr id="43" name="Text 41"/>
          <p:cNvSpPr/>
          <p:nvPr/>
        </p:nvSpPr>
        <p:spPr>
          <a:xfrm>
            <a:off x="5376672" y="4078224"/>
            <a:ext cx="347472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6B7BAB"/>
                </a:solidFill>
              </a:rPr>
              <a:t>Harvard-style citations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BACKGROUND &amp; GLOBAL BURDEN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411480" y="960120"/>
            <a:ext cx="2606040" cy="1828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11480" y="1078992"/>
            <a:ext cx="2606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C0152B"/>
                </a:solidFill>
              </a:rPr>
              <a:t>17.9M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11480" y="187452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Global CVD deaths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annually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11480" y="2487168"/>
            <a:ext cx="2606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7BAB"/>
                </a:solidFill>
              </a:rPr>
              <a:t>WHO, 2025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3246120" y="960120"/>
            <a:ext cx="2606040" cy="1828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3246120" y="1078992"/>
            <a:ext cx="2606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C0152B"/>
                </a:solidFill>
              </a:rPr>
              <a:t>2.3M</a:t>
            </a:r>
            <a:endParaRPr lang="en-US" sz="3800" dirty="0"/>
          </a:p>
        </p:txBody>
      </p:sp>
      <p:sp>
        <p:nvSpPr>
          <p:cNvPr id="10" name="Text 8"/>
          <p:cNvSpPr/>
          <p:nvPr/>
        </p:nvSpPr>
        <p:spPr>
          <a:xfrm>
            <a:off x="3246120" y="187452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UK people living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with CHD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246120" y="2487168"/>
            <a:ext cx="2606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7BAB"/>
                </a:solidFill>
              </a:rPr>
              <a:t>BHF, 2024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6080760" y="960120"/>
            <a:ext cx="2606040" cy="1828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6080760" y="1078992"/>
            <a:ext cx="2606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C0152B"/>
                </a:solidFill>
              </a:rPr>
              <a:t>66,000</a:t>
            </a:r>
            <a:endParaRPr lang="en-US" sz="3800" dirty="0"/>
          </a:p>
        </p:txBody>
      </p:sp>
      <p:sp>
        <p:nvSpPr>
          <p:cNvPr id="14" name="Text 12"/>
          <p:cNvSpPr/>
          <p:nvPr/>
        </p:nvSpPr>
        <p:spPr>
          <a:xfrm>
            <a:off x="6080760" y="1874520"/>
            <a:ext cx="2606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Annual UK CHD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</a:rPr>
              <a:t>deaths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080760" y="2487168"/>
            <a:ext cx="2606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7BAB"/>
                </a:solidFill>
              </a:rPr>
              <a:t>BHF, 2024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457200" y="301752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111827"/>
                </a:solidFill>
              </a:rPr>
              <a:t>Coronary artery disease (CAD) remains one of the leading causes of death globally and in the United Kingdom </a:t>
            </a:r>
            <a:r>
              <a:rPr lang="en-US" sz="1200" b="1" dirty="0">
                <a:solidFill>
                  <a:srgbClr val="C0152B"/>
                </a:solidFill>
              </a:rPr>
              <a:t>(World Health Organization, 2025)</a:t>
            </a:r>
            <a:r>
              <a:rPr lang="en-US" sz="1200" dirty="0">
                <a:solidFill>
                  <a:srgbClr val="111827"/>
                </a:solidFill>
              </a:rPr>
              <a:t>. It places an enormous burden on individuals, families and healthcare systems. Cardiovascular diseases collectively account for 17.9 million deaths per year worldwide </a:t>
            </a:r>
            <a:r>
              <a:rPr lang="en-US" sz="1200" b="1" dirty="0">
                <a:solidFill>
                  <a:srgbClr val="C0152B"/>
                </a:solidFill>
              </a:rPr>
              <a:t>(WHO, 2025)</a:t>
            </a:r>
            <a:r>
              <a:rPr lang="en-US" sz="1200" dirty="0">
                <a:solidFill>
                  <a:srgbClr val="111827"/>
                </a:solidFill>
              </a:rPr>
              <a:t>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SOUTH ASIAN RISK PROFILE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896112"/>
            <a:ext cx="8412480" cy="64008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896112"/>
            <a:ext cx="8412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</a:rPr>
              <a:t>South Asians are almost </a:t>
            </a:r>
            <a:r>
              <a:rPr lang="en-US" sz="1500" b="1" dirty="0">
                <a:solidFill>
                  <a:srgbClr val="FFE066"/>
                </a:solidFill>
              </a:rPr>
              <a:t>TWICE AS LIKELY</a:t>
            </a:r>
            <a:r>
              <a:rPr lang="en-US" sz="1500" dirty="0">
                <a:solidFill>
                  <a:srgbClr val="FFFFFF"/>
                </a:solidFill>
              </a:rPr>
              <a:t> to develop coronary heart disease compared to White European populations </a:t>
            </a:r>
            <a:r>
              <a:rPr lang="en-US" sz="1300" i="1" dirty="0">
                <a:solidFill>
                  <a:srgbClr val="FFE066"/>
                </a:solidFill>
              </a:rPr>
              <a:t>(BHF, 2024; Gupta et al., 2022, </a:t>
            </a:r>
            <a:r>
              <a:rPr lang="en-US" sz="1300" i="1" dirty="0" err="1">
                <a:solidFill>
                  <a:srgbClr val="FFE066"/>
                </a:solidFill>
              </a:rPr>
              <a:t>Succato</a:t>
            </a:r>
            <a:r>
              <a:rPr lang="en-US" sz="1300" i="1" dirty="0">
                <a:solidFill>
                  <a:srgbClr val="FFE066"/>
                </a:solidFill>
              </a:rPr>
              <a:t> et al., 2023)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365760" y="1664208"/>
            <a:ext cx="4206240" cy="384048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65760" y="1664208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Modifiable Risk Factors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65760" y="2121408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30352" y="212140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Type 2 diabetes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65760" y="2514600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30352" y="2514600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Hypertension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65760" y="2907792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30352" y="2907792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Obesity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365760" y="3300984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30352" y="330098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Physical inactivity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365760" y="3694176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30352" y="3694176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Smoking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365760" y="4087368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30352" y="408736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Poor diet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4800600" y="1664208"/>
            <a:ext cx="4206240" cy="384048"/>
          </a:xfrm>
          <a:prstGeom prst="rect">
            <a:avLst/>
          </a:prstGeom>
          <a:solidFill>
            <a:srgbClr val="8B1A2E"/>
          </a:solidFill>
          <a:ln w="12700">
            <a:solidFill>
              <a:srgbClr val="8B1A2E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800600" y="1664208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Non-Modifiable / Structural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800600" y="2121408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4965192" y="2121408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Genetic predisposition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4800600" y="2514600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965192" y="2514600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Younger age at onset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4800600" y="2907792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4965192" y="2907792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Socioeconomic inequalities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4800600" y="3300984"/>
            <a:ext cx="4206240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965192" y="330098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Cultural dietary norms</a:t>
            </a:r>
            <a:endParaRPr lang="en-US" sz="1200" dirty="0"/>
          </a:p>
        </p:txBody>
      </p:sp>
      <p:sp>
        <p:nvSpPr>
          <p:cNvPr id="30" name="Shape 28"/>
          <p:cNvSpPr/>
          <p:nvPr/>
        </p:nvSpPr>
        <p:spPr>
          <a:xfrm>
            <a:off x="4800600" y="3694176"/>
            <a:ext cx="4206240" cy="347472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4965192" y="3694176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11827"/>
                </a:solidFill>
              </a:rPr>
              <a:t>Lower healthcare access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KEY STATISTICS &amp; EPIDEMIOLOGICAL DATA</a:t>
            </a:r>
            <a:endParaRPr lang="en-US" sz="20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376544"/>
              </p:ext>
            </p:extLst>
          </p:nvPr>
        </p:nvGraphicFramePr>
        <p:xfrm>
          <a:off x="365760" y="914400"/>
          <a:ext cx="8412480" cy="3291841"/>
        </p:xfrm>
        <a:graphic>
          <a:graphicData uri="http://schemas.openxmlformats.org/drawingml/2006/table">
            <a:tbl>
              <a:tblPr/>
              <a:tblGrid>
                <a:gridCol w="3474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Indicator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Statistic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Source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2B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UK population living with CHD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2.3 million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BHF, 2024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Annual UK CHD deaths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66,000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BHF, 2024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Global annual CVD deaths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17.9 million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WHO, 2025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South Asians' elevated CHD risk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~2× higher than White Europeans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BHF, 2024; Gupta et al., 2022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Earlier age of CAD onset in South Asians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Clinically significant disparity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Zaman et al., 2013; Chua et al., 2022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026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UK South Asian population share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~7.5% of total UK population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ONS, 2023</a:t>
                      </a:r>
                      <a:endParaRPr lang="en-US" sz="1200" dirty="0"/>
                    </a:p>
                  </a:txBody>
                  <a:tcPr>
                    <a:lnL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0C8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RESEARCH QUESTION, AIM &amp; OBJECTIVES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8412480" cy="777240"/>
          </a:xfrm>
          <a:prstGeom prst="rect">
            <a:avLst/>
          </a:prstGeom>
          <a:solidFill>
            <a:srgbClr val="EEF1F8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960120"/>
            <a:ext cx="8138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Research Question:  </a:t>
            </a:r>
            <a:r>
              <a:rPr lang="en-US" sz="1200" i="1" dirty="0">
                <a:solidFill>
                  <a:srgbClr val="111827"/>
                </a:solidFill>
              </a:rPr>
              <a:t>"What is the prevalence and impact of coronary artery disease among the South Asian community in the United Kingdom?"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65760" y="1828800"/>
            <a:ext cx="8412480" cy="6858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1874520"/>
            <a:ext cx="8138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0152B"/>
                </a:solidFill>
              </a:rPr>
              <a:t>Aim:  </a:t>
            </a:r>
            <a:r>
              <a:rPr lang="en-US" sz="1200" dirty="0">
                <a:solidFill>
                  <a:srgbClr val="FFFFFF"/>
                </a:solidFill>
              </a:rPr>
              <a:t>To investigate the prevalence and public health impact of CAD among the South Asian population in the UK.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65760" y="2697480"/>
            <a:ext cx="2633472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1371600" y="2633472"/>
            <a:ext cx="621792" cy="621792"/>
          </a:xfrm>
          <a:prstGeom prst="ellipse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71600" y="263347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O1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65760" y="3337560"/>
            <a:ext cx="2633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B5F"/>
                </a:solidFill>
              </a:rPr>
              <a:t>Prevalence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02920" y="3749040"/>
            <a:ext cx="235915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11827"/>
                </a:solidFill>
              </a:rPr>
              <a:t>Examine the prevalence of coronary artery disease among South Asian populations in the UK.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200400" y="2697480"/>
            <a:ext cx="2633472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4206240" y="2633472"/>
            <a:ext cx="621792" cy="621792"/>
          </a:xfrm>
          <a:prstGeom prst="ellipse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4206240" y="263347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O2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3200400" y="3337560"/>
            <a:ext cx="2633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B5F"/>
                </a:solidFill>
              </a:rPr>
              <a:t>Risk Factors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3337560" y="3749040"/>
            <a:ext cx="235915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11827"/>
                </a:solidFill>
              </a:rPr>
              <a:t>Identify major modifiable and non-modifiable risk factors contributing to CAD among South Asians.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035040" y="2697480"/>
            <a:ext cx="2633472" cy="219456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7040880" y="2633472"/>
            <a:ext cx="621792" cy="621792"/>
          </a:xfrm>
          <a:prstGeom prst="ellipse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040880" y="2633472"/>
            <a:ext cx="6217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O3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035040" y="3337560"/>
            <a:ext cx="2633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A2B5F"/>
                </a:solidFill>
              </a:rPr>
              <a:t>Impact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172200" y="3749040"/>
            <a:ext cx="235915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11827"/>
                </a:solidFill>
              </a:rPr>
              <a:t>Evaluate the impact of CAD on individuals, healthcare services and public health systems in the UK.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IMPACT OF CAD ON THE GENERAL POPULATION</a:t>
            </a:r>
          </a:p>
        </p:txBody>
      </p:sp>
      <p:sp>
        <p:nvSpPr>
          <p:cNvPr id="4" name="Text 2"/>
          <p:cNvSpPr/>
          <p:nvPr/>
        </p:nvSpPr>
        <p:spPr>
          <a:xfrm>
            <a:off x="457200" y="896112"/>
            <a:ext cx="8229600" cy="31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Mortality, Morbidity, Economic &amp; Social Burden</a:t>
            </a:r>
          </a:p>
        </p:txBody>
      </p:sp>
      <p:sp>
        <p:nvSpPr>
          <p:cNvPr id="5" name="StatBg1"/>
          <p:cNvSpPr/>
          <p:nvPr/>
        </p:nvSpPr>
        <p:spPr>
          <a:xfrm>
            <a:off x="365760" y="1280000"/>
            <a:ext cx="1980000" cy="7000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6" name="StatTxt1"/>
          <p:cNvSpPr/>
          <p:nvPr/>
        </p:nvSpPr>
        <p:spPr>
          <a:xfrm>
            <a:off x="36576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66,000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Annual CHD deaths in UK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FFCCCC"/>
                </a:solidFill>
              </a:rPr>
              <a:t>(BHF, 2025)</a:t>
            </a:r>
          </a:p>
        </p:txBody>
      </p:sp>
      <p:sp>
        <p:nvSpPr>
          <p:cNvPr id="7" name="StatBg2"/>
          <p:cNvSpPr/>
          <p:nvPr/>
        </p:nvSpPr>
        <p:spPr>
          <a:xfrm>
            <a:off x="2530000" y="1280000"/>
            <a:ext cx="1980000" cy="7000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8" name="StatTxt2"/>
          <p:cNvSpPr/>
          <p:nvPr/>
        </p:nvSpPr>
        <p:spPr>
          <a:xfrm>
            <a:off x="253000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2.3M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UK people living with CHD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AABBDD"/>
                </a:solidFill>
              </a:rPr>
              <a:t>(BHF, 2025)</a:t>
            </a:r>
          </a:p>
        </p:txBody>
      </p:sp>
      <p:sp>
        <p:nvSpPr>
          <p:cNvPr id="9" name="StatBg3"/>
          <p:cNvSpPr/>
          <p:nvPr/>
        </p:nvSpPr>
        <p:spPr>
          <a:xfrm>
            <a:off x="4694240" y="1280000"/>
            <a:ext cx="1980000" cy="7000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StatTxt3"/>
          <p:cNvSpPr/>
          <p:nvPr/>
        </p:nvSpPr>
        <p:spPr>
          <a:xfrm>
            <a:off x="469424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£7.4bn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Annual CVD cost to UK economy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FFCCCC"/>
                </a:solidFill>
              </a:rPr>
              <a:t>(Shih et al., 2025)</a:t>
            </a:r>
          </a:p>
        </p:txBody>
      </p:sp>
      <p:sp>
        <p:nvSpPr>
          <p:cNvPr id="11" name="StatBg4"/>
          <p:cNvSpPr/>
          <p:nvPr/>
        </p:nvSpPr>
        <p:spPr>
          <a:xfrm>
            <a:off x="6858480" y="1280000"/>
            <a:ext cx="1980000" cy="7000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12" name="StatTxt4"/>
          <p:cNvSpPr/>
          <p:nvPr/>
        </p:nvSpPr>
        <p:spPr>
          <a:xfrm>
            <a:off x="6858480" y="1280000"/>
            <a:ext cx="1980000" cy="70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</a:rPr>
              <a:t>17.9M</a:t>
            </a:r>
          </a:p>
          <a:p>
            <a:pPr marL="0" indent="0" algn="ctr">
              <a:buNone/>
            </a:pPr>
            <a:r>
              <a:rPr lang="en-US" sz="950" b="0" dirty="0">
                <a:solidFill>
                  <a:srgbClr val="FFFFFF"/>
                </a:solidFill>
              </a:rPr>
              <a:t>Global CVD deaths per year</a:t>
            </a:r>
          </a:p>
          <a:p>
            <a:pPr marL="0" indent="0" algn="ctr">
              <a:buNone/>
            </a:pPr>
            <a:r>
              <a:rPr lang="en-US" sz="800" b="0" dirty="0">
                <a:solidFill>
                  <a:srgbClr val="AABBDD"/>
                </a:solidFill>
              </a:rPr>
              <a:t>(WHO, 2025)</a:t>
            </a:r>
          </a:p>
        </p:txBody>
      </p:sp>
      <p:sp>
        <p:nvSpPr>
          <p:cNvPr id="13" name="ColHdr1Bg"/>
          <p:cNvSpPr/>
          <p:nvPr/>
        </p:nvSpPr>
        <p:spPr>
          <a:xfrm>
            <a:off x="365760" y="2100000"/>
            <a:ext cx="3912480" cy="3800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14" name="ColHdr1Txt"/>
          <p:cNvSpPr/>
          <p:nvPr/>
        </p:nvSpPr>
        <p:spPr>
          <a:xfrm>
            <a:off x="365760" y="2100000"/>
            <a:ext cx="3912480" cy="38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Health &amp; Morbidity Impact</a:t>
            </a:r>
          </a:p>
        </p:txBody>
      </p:sp>
      <p:sp>
        <p:nvSpPr>
          <p:cNvPr id="15" name="ColContent1"/>
          <p:cNvSpPr/>
          <p:nvPr/>
        </p:nvSpPr>
        <p:spPr>
          <a:xfrm>
            <a:off x="365760" y="2490000"/>
            <a:ext cx="3912480" cy="213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6" name="ColContent1Txt"/>
          <p:cNvSpPr/>
          <p:nvPr/>
        </p:nvSpPr>
        <p:spPr>
          <a:xfrm>
            <a:off x="457200" y="2530000"/>
            <a:ext cx="3730000" cy="205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CAD is the leading cause of premature death in the UK, accounting for 1 in 6 deaths globally (BHF, 2025)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Post-MI complications rose 13% in 2023–24 vs pre-pandemic levels, reflecting long-term system disruption (Bottle et al., 2025)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CAD causes significant reduction in quality of life, increasing anxiety, depression, and functional limitation (JAHA, 2024)</a:t>
            </a:r>
          </a:p>
          <a:p>
            <a:pPr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CVD is the second most common cause of dementia in the UK, creating multi-system morbidity burden (WHO Regional Office for Europe, 2024)</a:t>
            </a:r>
          </a:p>
        </p:txBody>
      </p:sp>
      <p:sp>
        <p:nvSpPr>
          <p:cNvPr id="17" name="ColHdr2Bg"/>
          <p:cNvSpPr/>
          <p:nvPr/>
        </p:nvSpPr>
        <p:spPr>
          <a:xfrm>
            <a:off x="4800600" y="2100000"/>
            <a:ext cx="3977760" cy="3800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8" name="ColHdr2Txt"/>
          <p:cNvSpPr/>
          <p:nvPr/>
        </p:nvSpPr>
        <p:spPr>
          <a:xfrm>
            <a:off x="4800600" y="2100000"/>
            <a:ext cx="3977760" cy="38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Economic &amp; Social Burden</a:t>
            </a:r>
          </a:p>
        </p:txBody>
      </p:sp>
      <p:sp>
        <p:nvSpPr>
          <p:cNvPr id="19" name="ColContent2"/>
          <p:cNvSpPr/>
          <p:nvPr/>
        </p:nvSpPr>
        <p:spPr>
          <a:xfrm>
            <a:off x="4800600" y="2490000"/>
            <a:ext cx="3977760" cy="2130000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0" name="ColContent2Txt"/>
          <p:cNvSpPr/>
          <p:nvPr/>
        </p:nvSpPr>
        <p:spPr>
          <a:xfrm>
            <a:off x="4900000" y="2530000"/>
            <a:ext cx="3800000" cy="205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Direct NHS costs of CVD exceed £7.4 billion per year, with inpatient care as the largest cost driver (WHO Regional Office for Europe, 2024)</a:t>
            </a:r>
          </a:p>
          <a:p>
            <a:pPr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Productivity losses from premature CVD mortality estimated at £6.1 billion annually in the UK (WHO Regional Office for Europe, 2024)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Informal care for CHD patients costs an estimated £1.25 billion per year, placing strain on families and carers (British Heart Foundation, 2025)</a:t>
            </a:r>
          </a:p>
          <a:p>
            <a:pPr marL="0" indent="0">
              <a:buChar char="●"/>
            </a:pPr>
            <a:r>
              <a:rPr lang="en-US" sz="1050" dirty="0">
                <a:solidFill>
                  <a:srgbClr val="111827"/>
                </a:solidFill>
              </a:rPr>
              <a:t>Health inequalities persist across deprivation levels, with higher CAD burden in more deprived areas (OHID, 2024)</a:t>
            </a:r>
          </a:p>
        </p:txBody>
      </p:sp>
      <p:sp>
        <p:nvSpPr>
          <p:cNvPr id="21" name="FooterBg"/>
          <p:cNvSpPr/>
          <p:nvPr/>
        </p:nvSpPr>
        <p:spPr>
          <a:xfrm>
            <a:off x="0" y="4750000"/>
            <a:ext cx="9144000" cy="39350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RESEARCH RATIONALE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65760" y="91440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100584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Health Inequalities Persist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66928" y="141732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Despite treatment advances, cardiovascular outcomes remain significantly worse among ethnic minority groups in the UK (Zaman et al., 2013).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800600" y="91440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800600" y="91440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001768" y="100584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Cultural Gaps in Prevention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001768" y="141732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Current NHS strategies lack culturally tailored interventions for South Asian communities (NICE, 2023; British Heart Foundation, 2025).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65760" y="288036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65760" y="288036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66928" y="297180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Socioeconomic Vulnerabilities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66928" y="338328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Socioeconomic inequalities amplify risk factors such as poor diet and physical inactivity in South Asian populations (Gupta et al., 2022).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800600" y="2880360"/>
            <a:ext cx="420624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  <a:effectLst>
            <a:outerShdw blurRad="762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4800600" y="2880360"/>
            <a:ext cx="91440" cy="182880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001768" y="2971800"/>
            <a:ext cx="38587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2B5F"/>
                </a:solidFill>
              </a:rPr>
              <a:t>Research Originality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001768" y="3383280"/>
            <a:ext cx="3858768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111827"/>
                </a:solidFill>
              </a:rPr>
              <a:t>This study uniquely focuses on ethnic cardiovascular disparities in UK South Asian populations to inform targeted public health action.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F1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RESEARCH IMPACT &amp; BENEFITS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457200" y="896112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2B5F"/>
                </a:solidFill>
              </a:rPr>
              <a:t>Who Will Benefit?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365760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South Asian Communities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2084832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084832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Healthcare Professionals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803904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803904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NHS Services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5522976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5522976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Policymakers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7242048" y="1298448"/>
            <a:ext cx="1572768" cy="53035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242048" y="1298448"/>
            <a:ext cx="1572768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Public Health Orgs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365760" y="1993392"/>
            <a:ext cx="4206240" cy="384048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65760" y="1993392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Immediate Outcomes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365760" y="2450592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30352" y="2450592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Improved awareness of CVD risks in South Asian communities (OHID, 2024)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65760" y="3200400"/>
            <a:ext cx="4206240" cy="658368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30352" y="3200400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Evidence base for early diagnosis and screening programmes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365760" y="3950208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30352" y="3950208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Support for culturally sensitive NHS interventions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4800600" y="1993392"/>
            <a:ext cx="4206240" cy="384048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4800600" y="1993392"/>
            <a:ext cx="4206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Long-Term Benefits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4800600" y="2450592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4965192" y="2450592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Reduced hospital admissions and related NHS costs (Fullman et al., 2023)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4800600" y="3200400"/>
            <a:ext cx="4206240" cy="658368"/>
          </a:xfrm>
          <a:prstGeom prst="rect">
            <a:avLst/>
          </a:prstGeom>
          <a:solidFill>
            <a:srgbClr val="DDE3F3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4965192" y="3200400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Improved quality of life for South Asian patients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4800600" y="3950208"/>
            <a:ext cx="420624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4965192" y="3950208"/>
            <a:ext cx="391363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Reduced cardiovascular health inequalities across ethnic groups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2B5F"/>
          </a:solidFill>
          <a:ln w="12700">
            <a:solidFill>
              <a:srgbClr val="1A2B5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PROPOSED METHODOLOGY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914400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1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1005840" y="914400"/>
            <a:ext cx="7772400" cy="621792"/>
          </a:xfrm>
          <a:prstGeom prst="rect">
            <a:avLst/>
          </a:prstGeom>
          <a:solidFill>
            <a:srgbClr val="EEF1F8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143000" y="950976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Study Design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2651760" y="914400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Systematic literature review and secondary data analysis using NHS, UK Biobank, and published epidemiological datasets (British Heart Foundation, 2025; Parke et al.,  2024)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65760" y="1719072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5760" y="1719072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2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1005840" y="1719072"/>
            <a:ext cx="7772400" cy="62179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143000" y="1755648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Data Sources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2651760" y="1719072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NHS England CHD prevalence data, British Heart Foundation statistics, ONS mortality data, peer-reviewed journals (NHS England, 2024; BHF, 2024; ONS, 2023).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65760" y="2523744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65760" y="2523744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3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1005840" y="2523744"/>
            <a:ext cx="7772400" cy="621792"/>
          </a:xfrm>
          <a:prstGeom prst="rect">
            <a:avLst/>
          </a:prstGeom>
          <a:solidFill>
            <a:srgbClr val="EEF1F8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143000" y="2560320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Inclusion Criteria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651760" y="2523744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Studies focusing on South Asian populations in the UK, published 2013–2024, with quantitative cardiovascular outcomes.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65760" y="3328416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65760" y="3328416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4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1005840" y="3328416"/>
            <a:ext cx="7772400" cy="621792"/>
          </a:xfrm>
          <a:prstGeom prst="rect">
            <a:avLst/>
          </a:prstGeom>
          <a:solidFill>
            <a:srgbClr val="FFFFFF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143000" y="3364992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Analysis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2651760" y="3328416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Comparative analysis of CAD prevalence, risk factor burden, and health outcomes between South Asian and White European populations.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365760" y="4133088"/>
            <a:ext cx="502920" cy="621792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365760" y="4133088"/>
            <a:ext cx="5029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5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1005840" y="4133088"/>
            <a:ext cx="7772400" cy="621792"/>
          </a:xfrm>
          <a:prstGeom prst="rect">
            <a:avLst/>
          </a:prstGeom>
          <a:solidFill>
            <a:srgbClr val="EEF1F8"/>
          </a:solidFill>
          <a:ln w="12700">
            <a:solidFill>
              <a:srgbClr val="C0C8DF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1143000" y="4169664"/>
            <a:ext cx="1463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B5F"/>
                </a:solidFill>
              </a:rPr>
              <a:t>Ethical Considerations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2651760" y="4133088"/>
            <a:ext cx="59893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11827"/>
                </a:solidFill>
              </a:rPr>
              <a:t>No primary data collection; uses publicly available datasets. Adherence to university research ethics guidelines.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A2B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C0152B"/>
          </a:solidFill>
          <a:ln w="12700">
            <a:solidFill>
              <a:srgbClr val="C0152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FFFFFF"/>
                </a:solidFill>
              </a:rPr>
              <a:t>REFERENCES (Harvard Style)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358140" y="975360"/>
            <a:ext cx="411480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400"/>
              </a:spcAft>
              <a:buNone/>
            </a:pP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800600" y="914400"/>
            <a:ext cx="411480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400"/>
              </a:spcAft>
              <a:buNone/>
            </a:pPr>
            <a:endParaRPr lang="en-US" sz="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749B94-4487-E159-FB4C-097370336FC5}"/>
              </a:ext>
            </a:extLst>
          </p:cNvPr>
          <p:cNvSpPr txBox="1"/>
          <p:nvPr/>
        </p:nvSpPr>
        <p:spPr>
          <a:xfrm>
            <a:off x="228600" y="914400"/>
            <a:ext cx="8831580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1. Agarwala, A., Satish, P., Al Rifai, M., Mehta, A., </a:t>
            </a:r>
            <a:r>
              <a:rPr lang="en-US" sz="1100" dirty="0" err="1"/>
              <a:t>Cainzos-Achirica</a:t>
            </a:r>
            <a:r>
              <a:rPr lang="en-US" sz="1100" dirty="0"/>
              <a:t>, M., Shah, N.S., Kanaya, A.M., Sharma, G.V., Dixon, D.L., Blumenthal, R.S., Natarajan, P., Nasir, K., Virani, S.S. and Patel, J. (2023) ‘Identification and management of atherosclerotic cardiovascular disease risk in South Asian populations in the U.S.’, JACC: Advances, 2(2), Article 100258. Available at: https://doi.org/10.1016/j.jacadv.2023.100258 (Accessed: 7 June 2026).</a:t>
            </a:r>
          </a:p>
          <a:p>
            <a:endParaRPr lang="en-US" sz="1100" dirty="0"/>
          </a:p>
          <a:p>
            <a:r>
              <a:rPr lang="en-US" sz="1100" dirty="0"/>
              <a:t>2. British Heart Foundation (2025) Heart and circulatory disease statistics 2025. London: British Heart Foundation. Available at: https://www.bhf.org.uk/what-we-do/our-research/heart-statistics (Accessed: 11 June 2026).</a:t>
            </a:r>
          </a:p>
          <a:p>
            <a:endParaRPr lang="en-US" sz="1100" dirty="0"/>
          </a:p>
          <a:p>
            <a:r>
              <a:rPr lang="en-US" sz="1100" dirty="0"/>
              <a:t>3. Chua, A., Tan, B.Y.Q. and others (2022) ‘Coronary artery disease in East and South Asians’, Heart, 108(4), pp. 251–257. Available at:  Heart Journal⁠￼ (Accessed: 7 June 2026).</a:t>
            </a:r>
          </a:p>
          <a:p>
            <a:endParaRPr lang="en-US" sz="1100" dirty="0"/>
          </a:p>
          <a:p>
            <a:r>
              <a:rPr lang="en-US" sz="1100" dirty="0"/>
              <a:t>4. British Heart Foundation (2025) UK Factsheet: Cardiovascular disease statistics 2025. London: British Heart Foundation. Available at: https://www.bhf.org.uk/what-we-do/our-research/heart-statistics (Accessed: 13 June 2026).</a:t>
            </a:r>
          </a:p>
          <a:p>
            <a:endParaRPr lang="en-US" sz="1100" dirty="0"/>
          </a:p>
          <a:p>
            <a:r>
              <a:rPr lang="en-US" sz="1100" dirty="0"/>
              <a:t>5. Fullman, N., Yearwood, J., Abay, S.M. and others (2023) ‘Global burden of ischemic heart disease and risk factors’, Journal of the American College of Cardiology, 82(25), pp. 2487–2523. Available at:  JACC Journal⁠￼ (Accessed: 7 June 2026).</a:t>
            </a:r>
          </a:p>
          <a:p>
            <a:endParaRPr lang="en-US" sz="1100" dirty="0"/>
          </a:p>
          <a:p>
            <a:r>
              <a:rPr lang="en-US" sz="1100" dirty="0"/>
              <a:t>6. Gupta, M., Singh, N. and Verma, S. (2022) ‘South Asians and cardiovascular risk’, Circulation, 145(21), pp. 1606–1618. Available at:  Circulation Journal⁠￼ (Accessed: 7 June 2026).</a:t>
            </a:r>
          </a:p>
          <a:p>
            <a:endParaRPr lang="en-US" sz="1100" dirty="0"/>
          </a:p>
          <a:p>
            <a:r>
              <a:rPr lang="en-US" sz="1100" dirty="0"/>
              <a:t>7. National Institute for Health and Care Excellence (2023) Cardiovascular disease prevention guidelines. London: NICE. Available at:  NICE Guidelines⁠￼ (Accessed: 7 June 2026).</a:t>
            </a:r>
          </a:p>
          <a:p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CCC7B2-E1F1-E9DC-455A-50603769A306}"/>
              </a:ext>
            </a:extLst>
          </p:cNvPr>
          <p:cNvSpPr txBox="1"/>
          <p:nvPr/>
        </p:nvSpPr>
        <p:spPr>
          <a:xfrm>
            <a:off x="284309" y="284309"/>
            <a:ext cx="8698326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8.NHS England (2024) Coronary heart disease prevalence data. London: NHS England. Available at:  NHS England Data and Statistics⁠￼ (Accessed: 7 June 2026).</a:t>
            </a:r>
          </a:p>
          <a:p>
            <a:endParaRPr lang="en-US" sz="1100" dirty="0"/>
          </a:p>
          <a:p>
            <a:r>
              <a:rPr lang="en-US" sz="1100" dirty="0"/>
              <a:t>9. Office for National Statistics (2023) Deaths registered in England and Wales. Newport: ONS. Available at:  ONS Mortality Statistics⁠￼ (Accessed: 7 June 2026).</a:t>
            </a:r>
          </a:p>
          <a:p>
            <a:endParaRPr lang="en-US" sz="1100" dirty="0"/>
          </a:p>
          <a:p>
            <a:r>
              <a:rPr lang="en-US" sz="1100" dirty="0"/>
              <a:t>10. Office for Health Improvement and Disparities (2024) Cardiovascular disease profiles. London: Department of Health and Social Care. Available at:  OHID Cardiovascular Disease Profiles⁠￼ (Accessed: 7 June 2026).  </a:t>
            </a:r>
          </a:p>
          <a:p>
            <a:endParaRPr lang="en-US" sz="1100" dirty="0"/>
          </a:p>
          <a:p>
            <a:r>
              <a:rPr lang="en-US" sz="1100" dirty="0"/>
              <a:t>11. Parke, K.S., Brady, E.M., </a:t>
            </a:r>
            <a:r>
              <a:rPr lang="en-US" sz="1100" dirty="0" err="1"/>
              <a:t>Alfuhied</a:t>
            </a:r>
            <a:r>
              <a:rPr lang="en-US" sz="1100" dirty="0"/>
              <a:t>, A. and others (2024) ‘Ethnic differences in cardiac structure and function assessed by MRI in healthy South Asian and White European people: A UK Biobank Study’, Journal of Cardiovascular Magnetic Resonance, 26(1), 100001. Available at:  UK Biobank Study Article⁠￼ (Accessed: 7 June 2026).  </a:t>
            </a:r>
          </a:p>
          <a:p>
            <a:endParaRPr lang="en-US" sz="1100" dirty="0"/>
          </a:p>
          <a:p>
            <a:r>
              <a:rPr lang="en-US" sz="1100" dirty="0"/>
              <a:t>12. Sucato, V., Evola, S., Novo, G. and others (2023) ‘Coronary artery disease in South Asian patients’, Current Problems in Cardiology, 48(8), 101228. Available at:  Current Problems in Cardiology⁠￼ (Accessed: 7 June 2026).</a:t>
            </a:r>
          </a:p>
          <a:p>
            <a:endParaRPr lang="en-US" sz="1100" dirty="0"/>
          </a:p>
          <a:p>
            <a:r>
              <a:rPr lang="en-US" sz="1100" dirty="0"/>
              <a:t>13. World Health Organization (2025) Cardiovascular diseases (CVDs). Geneva: World Health Organization. Available at: https://www.who.int/news-room/fact-sheets/detail/cardiovascular-diseases-(cvds) (Accessed: 13 June 2026).</a:t>
            </a:r>
          </a:p>
          <a:p>
            <a:endParaRPr lang="en-US" sz="1100" dirty="0"/>
          </a:p>
          <a:p>
            <a:r>
              <a:rPr lang="en-US" sz="1100" dirty="0"/>
              <a:t>14. Zaman, M.J.S., Patel, A., Jan, S. and others (2013) ‘South Asians and coronary disease’, Heart, 99(10), pp. 729–736. Available at:  Heart Journal Article (Accessed: 11 June 2026).</a:t>
            </a:r>
            <a:endParaRPr lang="en-IN" sz="1100" dirty="0"/>
          </a:p>
          <a:p>
            <a:endParaRPr lang="en-IN" sz="1100" dirty="0"/>
          </a:p>
          <a:p>
            <a:r>
              <a:rPr lang="en-US" sz="1100" dirty="0"/>
              <a:t>15. Bottle, A., Kim, D. and others (2025) ‘Burden of cardiovascular diseases in England (2020–24): a national cohort using electronic health records data’, The Lancet Public Health. Available at: https://doi.org/10.1016/S2468-2667(25)00163-X (Accessed: 11 June 2026).</a:t>
            </a:r>
          </a:p>
          <a:p>
            <a:endParaRPr lang="en-US" sz="1100" dirty="0"/>
          </a:p>
          <a:p>
            <a:r>
              <a:rPr lang="en-US" sz="1100" dirty="0"/>
              <a:t>16. World Health Organization Regional Office for Europe (2024) Cardiovascular diseases. Copenhagen: WHO Regional Office for Europe. Available at: https://www.who.int/europe/news-room/fact-sheets/item/cardiovascular-diseases (Accessed: 13 June 2026).</a:t>
            </a:r>
          </a:p>
        </p:txBody>
      </p:sp>
    </p:spTree>
    <p:extLst>
      <p:ext uri="{BB962C8B-B14F-4D97-AF65-F5344CB8AC3E}">
        <p14:creationId xmlns:p14="http://schemas.microsoft.com/office/powerpoint/2010/main" val="417431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1932</Words>
  <Application>Microsoft Office PowerPoint</Application>
  <PresentationFormat>On-screen Show (16:9)</PresentationFormat>
  <Paragraphs>207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Coronary Artery Disease Among the South Asian Community in the UK</dc:title>
  <dc:subject>PptxGenJS Presentation</dc:subject>
  <dc:creator>PptxGenJS</dc:creator>
  <cp:lastModifiedBy>Rajveer Rana</cp:lastModifiedBy>
  <cp:revision>28</cp:revision>
  <dcterms:created xsi:type="dcterms:W3CDTF">2026-05-22T17:51:29Z</dcterms:created>
  <dcterms:modified xsi:type="dcterms:W3CDTF">2026-06-13T22:23:58Z</dcterms:modified>
</cp:coreProperties>
</file>