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31"/>
  </p:notesMasterIdLst>
  <p:handoutMasterIdLst>
    <p:handoutMasterId r:id="rId32"/>
  </p:handoutMasterIdLst>
  <p:sldIdLst>
    <p:sldId id="256" r:id="rId5"/>
    <p:sldId id="296" r:id="rId6"/>
    <p:sldId id="297" r:id="rId7"/>
    <p:sldId id="298" r:id="rId8"/>
    <p:sldId id="299" r:id="rId9"/>
    <p:sldId id="300" r:id="rId10"/>
    <p:sldId id="301" r:id="rId11"/>
    <p:sldId id="302" r:id="rId12"/>
    <p:sldId id="303" r:id="rId13"/>
    <p:sldId id="304" r:id="rId14"/>
    <p:sldId id="305" r:id="rId15"/>
    <p:sldId id="306" r:id="rId16"/>
    <p:sldId id="307" r:id="rId17"/>
    <p:sldId id="309" r:id="rId18"/>
    <p:sldId id="308" r:id="rId19"/>
    <p:sldId id="312" r:id="rId20"/>
    <p:sldId id="313" r:id="rId21"/>
    <p:sldId id="314" r:id="rId22"/>
    <p:sldId id="315" r:id="rId23"/>
    <p:sldId id="316" r:id="rId24"/>
    <p:sldId id="317" r:id="rId25"/>
    <p:sldId id="318" r:id="rId26"/>
    <p:sldId id="319" r:id="rId27"/>
    <p:sldId id="320" r:id="rId28"/>
    <p:sldId id="321" r:id="rId29"/>
    <p:sldId id="295" r:id="rId30"/>
  </p:sldIdLst>
  <p:sldSz cx="9144000" cy="6858000" type="screen4x3"/>
  <p:notesSz cx="6797675" cy="9926638"/>
  <p:custShowLst>
    <p:custShow name="Lecture Presentation" id="0">
      <p:sldLst>
        <p:sld r:id="rId5"/>
        <p:sld r:id="rId27"/>
        <p:sld r:id="rId17"/>
        <p:sld r:id="rId9"/>
        <p:sld r:id="rId11"/>
        <p:sld r:id="rId20"/>
        <p:sld r:id="rId21"/>
        <p:sld r:id="rId22"/>
        <p:sld r:id="rId24"/>
        <p:sld r:id="rId30"/>
      </p:sldLst>
    </p:custShow>
  </p:custShow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1444" autoAdjust="0"/>
  </p:normalViewPr>
  <p:slideViewPr>
    <p:cSldViewPr>
      <p:cViewPr varScale="1">
        <p:scale>
          <a:sx n="93" d="100"/>
          <a:sy n="93" d="100"/>
        </p:scale>
        <p:origin x="2169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handoutMaster" Target="handoutMasters/handout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06/11/2019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developers.google.com/web/fundamentals/design-and-ux/responsive/images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responsiveimages.org/" TargetMode="Externa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s.google.com/web/fundamentals/design-and-ux/responsive/images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https://developer.mozilla.org/en-US/docs/Learn/HTML/Multimedia_and_embedding/Responsive_images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4"/>
              </a:rPr>
              <a:t>https://developers.google.com/web/fundamentals/design-and-ux/responsive/images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0368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https://www.w3schools.com/howto/howto_css_image_responsive.asp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7318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5815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Media queries can be thought of as basic conditional logic statements for CSS!</a:t>
            </a:r>
          </a:p>
          <a:p>
            <a:r>
              <a:rPr lang="en-GB" dirty="0"/>
              <a:t>They will include the</a:t>
            </a:r>
            <a:r>
              <a:rPr lang="en-GB" baseline="0" dirty="0"/>
              <a:t> CSS styles when the condition is true.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47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</a:t>
            </a:r>
            <a:r>
              <a:rPr lang="en-GB" baseline="0" dirty="0"/>
              <a:t> more at: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http://www.w3.org/TR/css3-mediaqueries/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http://www.w3schools.com/css/css3_mediaqueries.asp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http://www.w3schools.com/cssref/css3_pr_mediaquery.asp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Media</a:t>
            </a:r>
            <a:r>
              <a:rPr lang="en-GB" baseline="0" dirty="0"/>
              <a:t> Types: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All: all types of media devices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Print: used for printers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Screen: computer screens, tablets, smart phones, etc.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Speech: screen readers that read the page out loud.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3110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19361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https://timkadlec.com/2012/04/media-query-asset-downloading-results/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2393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See more: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https://www.w3schools.com/tags/att_source_srcset.asp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https://www.w3schools.com/tags/tryit.asp?filename=tryhtml5_picture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44203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roughly equivalent to the width in 'CSS pixels‘ – it is</a:t>
            </a:r>
            <a:r>
              <a:rPr lang="en-GB" baseline="0" dirty="0"/>
              <a:t> the image resolution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>
                <a:hlinkClick r:id="rId3"/>
              </a:rPr>
              <a:t>https://developers.google.com/web/fundamentals/design-and-ux/responsive/images</a:t>
            </a:r>
            <a:endParaRPr lang="en-GB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mtClean="0">
                <a:hlinkClick r:id="rId4"/>
              </a:rPr>
              <a:t>https://responsiveimages.org/</a:t>
            </a:r>
            <a:endParaRPr lang="en-GB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https</a:t>
            </a:r>
            <a:r>
              <a:rPr lang="en-GB" dirty="0"/>
              <a:t>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http://www.mydevice.io/devices/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http://www.webdesignerdepot.com/2015/08/the-state-of-responsive-images/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https://www.sitepoint.com/how-to-build-responsive-images-with-srcset/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8985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the w suffixed value isn't a 'real' size. It's merely an indication to the browser, equivalent to the width of the image source in 'CSS pixels‘.</a:t>
            </a:r>
          </a:p>
          <a:p>
            <a:endParaRPr lang="en-GB" dirty="0"/>
          </a:p>
          <a:p>
            <a:r>
              <a:rPr lang="en-GB" dirty="0"/>
              <a:t>Links: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https://webkit.org/demos/srcset/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https://cloudfour.com/thinks/responsive-images-101-part-4-srcset-width-descriptors/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https://responsiveimages.org/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https://developer.mozilla.org/en-US/docs/Web/HTML/Element/img#Example_3_Using_the_srcset_attribute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02193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https://developer.mozilla.org/en-US/docs/Learn/HTML/Multimedia_and_embedding/Responsive_images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1213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https://developers.google.com/web/fundamentals/design-and-ux/responsive/images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2522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https://developers.google.com/web/fundamentals/design-and-ux/responsive/images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9398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https://getbootstrap.com/docs/4.1/utilities/embed/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9951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11/6/2019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eveloper.mozilla.org/en-US/docs/Learn/HTML/Multimedia_and_embedding/Responsive_images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evelopers.google.com/web/fundamentals/design-and-ux/responsive/image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howto/tryit.asp?filename=tryhow_css_image_responsiv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content/images/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3schools.com/cssref/css3_pr_mediaquery.asp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3schools.com/cssref/css3_pr_mediaquery.asp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schools.com/tags/att_source_srcset.asp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schools.com/tags/tryit.asp?filename=tryhtml5_picture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cM4dXsASXaQ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getbootstrap.com/docs/4.1/utilities/embed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CSS Page Layouts II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4b: </a:t>
            </a:r>
            <a:r>
              <a:rPr lang="en-GB" dirty="0"/>
              <a:t>Internet Technology &amp; Security (ITS)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04-Nov-2019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CSS Media Queries</a:t>
            </a:r>
            <a:endParaRPr lang="en-GB" dirty="0"/>
          </a:p>
          <a:p>
            <a:r>
              <a:rPr lang="en-GB" smtClean="0"/>
              <a:t>Responsive Media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1619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Flexible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There are two issues with flexible images and media:</a:t>
            </a:r>
          </a:p>
          <a:p>
            <a:pPr lvl="1"/>
            <a:r>
              <a:rPr lang="en-GB" dirty="0"/>
              <a:t>Resizing/scaling to fit the current viewport region.</a:t>
            </a:r>
          </a:p>
          <a:p>
            <a:pPr lvl="1"/>
            <a:r>
              <a:rPr lang="en-GB" dirty="0"/>
              <a:t>Serving up different images based on device capabilities e.g. higher res images for larger screens</a:t>
            </a:r>
            <a:r>
              <a:rPr lang="en-GB" dirty="0" smtClean="0"/>
              <a:t>.</a:t>
            </a:r>
          </a:p>
          <a:p>
            <a:pPr lvl="2"/>
            <a:r>
              <a:rPr lang="en-GB" dirty="0" smtClean="0"/>
              <a:t>More on this later.</a:t>
            </a:r>
          </a:p>
          <a:p>
            <a:pPr lvl="2"/>
            <a:r>
              <a:rPr lang="en-GB" dirty="0" smtClean="0"/>
              <a:t>See more:</a:t>
            </a:r>
          </a:p>
          <a:p>
            <a:pPr lvl="3"/>
            <a:r>
              <a:rPr lang="en-GB" dirty="0">
                <a:hlinkClick r:id="rId3"/>
              </a:rPr>
              <a:t>Mozilla Responsive Images</a:t>
            </a:r>
            <a:endParaRPr lang="en-GB" dirty="0"/>
          </a:p>
          <a:p>
            <a:pPr lvl="3"/>
            <a:r>
              <a:rPr lang="en-GB" dirty="0" smtClean="0">
                <a:hlinkClick r:id="rId4"/>
              </a:rPr>
              <a:t>Google Developers Web Fundamentals: Images</a:t>
            </a:r>
            <a:endParaRPr lang="en-GB" dirty="0" smtClean="0"/>
          </a:p>
          <a:p>
            <a:pPr lvl="3"/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3971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Scaling Images and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Setting the image/media width property to 100% will make it responsive and scale it up and down based on parent element’s width: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Setting max-width to 100% will make it responsive. Image will scale down, but prevents the image from scaling up to be larger than its original size:</a:t>
            </a:r>
          </a:p>
          <a:p>
            <a:pPr marL="594360" lvl="2" indent="0">
              <a:buNone/>
            </a:pP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video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100%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auto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7EE3CBE-089D-4F36-AE9D-B03F61CF3406}"/>
              </a:ext>
            </a:extLst>
          </p:cNvPr>
          <p:cNvSpPr txBox="1"/>
          <p:nvPr/>
        </p:nvSpPr>
        <p:spPr>
          <a:xfrm>
            <a:off x="5782346" y="6276032"/>
            <a:ext cx="2983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Heck! What’s the difference?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225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0BBA4-E105-402A-ADA3-6743EBD6A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Bootstrap’s Flexible Image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C94D-7E3E-4FC1-939B-353EB89853C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.</a:t>
            </a:r>
            <a:r>
              <a:rPr lang="en-GB" b="1" dirty="0" err="1"/>
              <a:t>img</a:t>
            </a:r>
            <a:r>
              <a:rPr lang="en-GB" b="1" dirty="0"/>
              <a:t>-fluid</a:t>
            </a:r>
            <a:r>
              <a:rPr lang="en-GB" dirty="0"/>
              <a:t>: will apply the following CSS styles:</a:t>
            </a:r>
          </a:p>
          <a:p>
            <a:pPr lvl="1"/>
            <a:r>
              <a:rPr lang="en-GB" dirty="0"/>
              <a:t>max-width: 100%</a:t>
            </a:r>
          </a:p>
          <a:p>
            <a:pPr lvl="1"/>
            <a:r>
              <a:rPr lang="en-GB" dirty="0"/>
              <a:t>height: auto</a:t>
            </a:r>
          </a:p>
          <a:p>
            <a:pPr marL="0" indent="0" algn="r">
              <a:buNone/>
            </a:pPr>
            <a:r>
              <a:rPr lang="en-GB" dirty="0">
                <a:hlinkClick r:id="rId3"/>
              </a:rPr>
              <a:t>See more here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0546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CSS2 introduced </a:t>
            </a:r>
            <a:r>
              <a:rPr lang="en-GB" b="1" dirty="0"/>
              <a:t>Media Types </a:t>
            </a:r>
            <a:r>
              <a:rPr lang="en-GB" dirty="0"/>
              <a:t>using the @media rule.</a:t>
            </a:r>
          </a:p>
          <a:p>
            <a:pPr lvl="1"/>
            <a:r>
              <a:rPr lang="en-GB" dirty="0"/>
              <a:t>Back then the aim was to target different styles for different media types e.g.</a:t>
            </a:r>
          </a:p>
          <a:p>
            <a:pPr lvl="2"/>
            <a:r>
              <a:rPr lang="en-GB" dirty="0"/>
              <a:t>Computer screens</a:t>
            </a:r>
          </a:p>
          <a:p>
            <a:pPr lvl="2"/>
            <a:r>
              <a:rPr lang="en-GB" dirty="0"/>
              <a:t>Printers</a:t>
            </a:r>
          </a:p>
          <a:p>
            <a:pPr lvl="2"/>
            <a:r>
              <a:rPr lang="en-GB" dirty="0"/>
              <a:t>Handheld devices</a:t>
            </a:r>
          </a:p>
          <a:p>
            <a:pPr lvl="2"/>
            <a:r>
              <a:rPr lang="en-GB" dirty="0"/>
              <a:t>Etc.</a:t>
            </a:r>
          </a:p>
          <a:p>
            <a:r>
              <a:rPr lang="en-GB" dirty="0"/>
              <a:t>CSS3 extended the CSS2 idea and introduced </a:t>
            </a:r>
            <a:r>
              <a:rPr lang="en-GB" b="1" dirty="0"/>
              <a:t>Media Queries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Instead of looking at the type of device, they look at the </a:t>
            </a:r>
            <a:r>
              <a:rPr lang="en-GB" b="1" i="1" dirty="0"/>
              <a:t>capabilities of the device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69866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CSS3 Media Queries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Enable us to target specific CSS styles depending upon the capabilities of a device.</a:t>
            </a:r>
          </a:p>
          <a:p>
            <a:r>
              <a:rPr lang="en-GB" dirty="0"/>
              <a:t>For example:</a:t>
            </a:r>
          </a:p>
          <a:p>
            <a:pPr lvl="1"/>
            <a:r>
              <a:rPr lang="en-GB" dirty="0"/>
              <a:t>Viewport width and height</a:t>
            </a:r>
          </a:p>
          <a:p>
            <a:pPr lvl="1"/>
            <a:r>
              <a:rPr lang="en-GB" dirty="0"/>
              <a:t>Orientation (landscape or portrait)</a:t>
            </a:r>
          </a:p>
          <a:p>
            <a:pPr lvl="1"/>
            <a:r>
              <a:rPr lang="en-GB" dirty="0"/>
              <a:t>Device width and height</a:t>
            </a:r>
          </a:p>
          <a:p>
            <a:pPr lvl="1"/>
            <a:r>
              <a:rPr lang="en-GB" dirty="0"/>
              <a:t>Resolution (device resolution using dpi or </a:t>
            </a:r>
            <a:r>
              <a:rPr lang="en-GB" dirty="0" err="1"/>
              <a:t>dpcm</a:t>
            </a:r>
            <a:r>
              <a:rPr lang="en-GB" dirty="0"/>
              <a:t>)</a:t>
            </a:r>
          </a:p>
          <a:p>
            <a:pPr lvl="1"/>
            <a:r>
              <a:rPr lang="en-GB" dirty="0"/>
              <a:t>And </a:t>
            </a:r>
            <a:r>
              <a:rPr lang="en-GB" dirty="0">
                <a:hlinkClick r:id="rId2"/>
              </a:rPr>
              <a:t>more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32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media query consists of:</a:t>
            </a:r>
          </a:p>
          <a:p>
            <a:pPr lvl="1"/>
            <a:r>
              <a:rPr lang="en-GB" dirty="0"/>
              <a:t>@media directive</a:t>
            </a:r>
          </a:p>
          <a:p>
            <a:pPr lvl="1"/>
            <a:r>
              <a:rPr lang="en-GB" dirty="0"/>
              <a:t>a media type, plus</a:t>
            </a:r>
          </a:p>
          <a:p>
            <a:pPr lvl="1"/>
            <a:r>
              <a:rPr lang="en-GB" dirty="0"/>
              <a:t>zero or more expressions that check the conditions of particular media features</a:t>
            </a:r>
          </a:p>
          <a:p>
            <a:r>
              <a:rPr lang="en-GB" dirty="0"/>
              <a:t>Syntax: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[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not|only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]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	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Normal CSS Rules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sz="2000" dirty="0"/>
          </a:p>
          <a:p>
            <a:r>
              <a:rPr lang="en-GB" dirty="0"/>
              <a:t>The media query is true when</a:t>
            </a:r>
          </a:p>
          <a:p>
            <a:pPr lvl="1"/>
            <a:r>
              <a:rPr lang="en-GB" dirty="0"/>
              <a:t>Media type matches the device being used</a:t>
            </a:r>
          </a:p>
          <a:p>
            <a:pPr lvl="1"/>
            <a:r>
              <a:rPr lang="en-GB" dirty="0"/>
              <a:t>All expressions in the media query are true.</a:t>
            </a:r>
          </a:p>
          <a:p>
            <a:endParaRPr lang="en-GB" dirty="0"/>
          </a:p>
        </p:txBody>
      </p:sp>
      <p:cxnSp>
        <p:nvCxnSpPr>
          <p:cNvPr id="7" name="Straight Arrow Connector 6"/>
          <p:cNvCxnSpPr/>
          <p:nvPr/>
        </p:nvCxnSpPr>
        <p:spPr>
          <a:xfrm flipH="1" flipV="1">
            <a:off x="3635896" y="4509120"/>
            <a:ext cx="104399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031814" y="4941168"/>
            <a:ext cx="2475358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[</a:t>
            </a:r>
            <a:r>
              <a:rPr lang="en-GB" dirty="0" err="1"/>
              <a:t>not|only</a:t>
            </a:r>
            <a:r>
              <a:rPr lang="en-GB" dirty="0"/>
              <a:t>] are optional!</a:t>
            </a:r>
          </a:p>
        </p:txBody>
      </p:sp>
    </p:spTree>
    <p:extLst>
      <p:ext uri="{BB962C8B-B14F-4D97-AF65-F5344CB8AC3E}">
        <p14:creationId xmlns:p14="http://schemas.microsoft.com/office/powerpoint/2010/main" val="76167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@media CSS3 Rule Explained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141168"/>
          </a:xfrm>
        </p:spPr>
        <p:txBody>
          <a:bodyPr>
            <a:normAutofit/>
          </a:bodyPr>
          <a:lstStyle/>
          <a:p>
            <a:r>
              <a:rPr lang="en-GB" dirty="0"/>
              <a:t>Media Type: Target different media types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  <a:endParaRPr lang="en-GB" sz="2400" dirty="0"/>
          </a:p>
          <a:p>
            <a:pPr lvl="1"/>
            <a:r>
              <a:rPr lang="en-GB" dirty="0"/>
              <a:t>Media types: </a:t>
            </a:r>
            <a:r>
              <a:rPr lang="en-GB" b="1" dirty="0"/>
              <a:t>print</a:t>
            </a:r>
            <a:r>
              <a:rPr lang="en-GB" dirty="0"/>
              <a:t>, </a:t>
            </a:r>
            <a:r>
              <a:rPr lang="en-GB" b="1" dirty="0"/>
              <a:t>screen</a:t>
            </a:r>
            <a:r>
              <a:rPr lang="en-GB" dirty="0"/>
              <a:t>, </a:t>
            </a:r>
            <a:r>
              <a:rPr lang="en-GB" b="1" dirty="0"/>
              <a:t>speech</a:t>
            </a:r>
            <a:r>
              <a:rPr lang="en-GB" dirty="0"/>
              <a:t>.</a:t>
            </a:r>
          </a:p>
          <a:p>
            <a:pPr lvl="1"/>
            <a:r>
              <a:rPr lang="en-GB" b="1" dirty="0"/>
              <a:t>all</a:t>
            </a:r>
            <a:r>
              <a:rPr lang="en-GB" dirty="0"/>
              <a:t>: use all when CSS styles apply to all media types.</a:t>
            </a:r>
          </a:p>
          <a:p>
            <a:r>
              <a:rPr lang="en-GB" dirty="0"/>
              <a:t>Expressions: Target specific media features:</a:t>
            </a:r>
          </a:p>
          <a:p>
            <a:pPr marL="320040" lvl="1" indent="0">
              <a:buNone/>
            </a:pP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@media </a:t>
            </a:r>
            <a:r>
              <a:rPr lang="en-GB" sz="2400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mediatype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and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media feature check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{ }</a:t>
            </a:r>
          </a:p>
          <a:p>
            <a:pPr marL="777240" lvl="1" indent="-457200"/>
            <a:r>
              <a:rPr lang="en-GB" dirty="0"/>
              <a:t>Viewport size: width, height</a:t>
            </a:r>
          </a:p>
          <a:p>
            <a:pPr marL="777240" lvl="1" indent="-457200"/>
            <a:r>
              <a:rPr lang="en-GB" dirty="0"/>
              <a:t>Orientation</a:t>
            </a:r>
          </a:p>
          <a:p>
            <a:pPr marL="777240" lvl="1" indent="-457200"/>
            <a:r>
              <a:rPr lang="en-GB" dirty="0"/>
              <a:t>More: </a:t>
            </a:r>
            <a:r>
              <a:rPr lang="en-GB" sz="1800" dirty="0">
                <a:hlinkClick r:id="rId3"/>
              </a:rPr>
              <a:t>http://www.w3schools.com/cssref/css3_pr_mediaquery.asp</a:t>
            </a:r>
            <a:r>
              <a:rPr lang="en-GB" sz="1800" dirty="0"/>
              <a:t> </a:t>
            </a:r>
            <a:endParaRPr lang="en-GB" sz="2000" dirty="0"/>
          </a:p>
          <a:p>
            <a:pPr marL="457200" indent="-457200"/>
            <a:r>
              <a:rPr lang="en-GB" dirty="0"/>
              <a:t>"</a:t>
            </a:r>
            <a:r>
              <a:rPr lang="en-GB" b="1" dirty="0"/>
              <a:t>and</a:t>
            </a:r>
            <a:r>
              <a:rPr lang="en-GB" dirty="0"/>
              <a:t>" is used to combine </a:t>
            </a:r>
            <a:r>
              <a:rPr lang="en-GB" i="1" dirty="0"/>
              <a:t>multiple</a:t>
            </a:r>
            <a:r>
              <a:rPr lang="en-GB" dirty="0"/>
              <a:t> features</a:t>
            </a:r>
          </a:p>
        </p:txBody>
      </p:sp>
    </p:spTree>
    <p:extLst>
      <p:ext uri="{BB962C8B-B14F-4D97-AF65-F5344CB8AC3E}">
        <p14:creationId xmlns:p14="http://schemas.microsoft.com/office/powerpoint/2010/main" val="2128943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In its simplest form (targeting only media type):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print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body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font-size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15pt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Targeting both media type and media feature: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@media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screen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and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min-width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480px)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leftsidebar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200px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float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left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   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/>
              </a:rPr>
              <a:t>#main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 {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grey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/>
              </a:rPr>
              <a:t>}</a:t>
            </a:r>
            <a:endParaRPr lang="en-GB" dirty="0"/>
          </a:p>
          <a:p>
            <a:r>
              <a:rPr lang="en-GB" dirty="0"/>
              <a:t>If you omit the media type, it will default to </a:t>
            </a:r>
            <a:r>
              <a:rPr lang="en-GB" b="1" dirty="0"/>
              <a:t>all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3140968"/>
            <a:ext cx="144462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Media Query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901825" y="2420888"/>
            <a:ext cx="789855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>
            <a:stCxn id="4" idx="2"/>
          </p:cNvCxnSpPr>
          <p:nvPr/>
        </p:nvCxnSpPr>
        <p:spPr>
          <a:xfrm>
            <a:off x="901825" y="3510300"/>
            <a:ext cx="789855" cy="1070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>
            <a:off x="5220072" y="2492896"/>
            <a:ext cx="360040" cy="86409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ight Brace 9"/>
          <p:cNvSpPr/>
          <p:nvPr/>
        </p:nvSpPr>
        <p:spPr>
          <a:xfrm>
            <a:off x="8100392" y="4725144"/>
            <a:ext cx="432048" cy="720080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038512" y="2740278"/>
            <a:ext cx="1925976" cy="369332"/>
          </a:xfrm>
          <a:prstGeom prst="rect">
            <a:avLst/>
          </a:prstGeom>
          <a:ln w="635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dirty="0"/>
              <a:t>Normal CSS Rules</a:t>
            </a:r>
          </a:p>
        </p:txBody>
      </p:sp>
      <p:cxnSp>
        <p:nvCxnSpPr>
          <p:cNvPr id="13" name="Straight Arrow Connector 12"/>
          <p:cNvCxnSpPr>
            <a:stCxn id="11" idx="1"/>
          </p:cNvCxnSpPr>
          <p:nvPr/>
        </p:nvCxnSpPr>
        <p:spPr>
          <a:xfrm flipH="1">
            <a:off x="6189676" y="2924944"/>
            <a:ext cx="84883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flipH="1">
            <a:off x="8316416" y="3140968"/>
            <a:ext cx="182524" cy="15841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393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4495800"/>
          </a:xfrm>
        </p:spPr>
        <p:txBody>
          <a:bodyPr>
            <a:normAutofit/>
          </a:bodyPr>
          <a:lstStyle/>
          <a:p>
            <a:r>
              <a:rPr lang="en-GB" dirty="0"/>
              <a:t>Media queries can also be used to </a:t>
            </a:r>
            <a:r>
              <a:rPr lang="en-GB" b="1" dirty="0"/>
              <a:t>set</a:t>
            </a:r>
            <a:r>
              <a:rPr lang="en-GB" dirty="0"/>
              <a:t> different stylesheets to use for different device capabilities.</a:t>
            </a:r>
          </a:p>
          <a:p>
            <a:r>
              <a:rPr lang="en-GB" dirty="0"/>
              <a:t>You add the “</a:t>
            </a:r>
            <a:r>
              <a:rPr lang="en-GB" b="1" dirty="0"/>
              <a:t>media</a:t>
            </a:r>
            <a:r>
              <a:rPr lang="en-GB" dirty="0"/>
              <a:t>” attribute to the &lt;link /&gt; tag  when specifying the stylesheet to load.</a:t>
            </a:r>
          </a:p>
          <a:p>
            <a:r>
              <a:rPr lang="en-GB" dirty="0"/>
              <a:t>Syntax:</a:t>
            </a:r>
          </a:p>
          <a:p>
            <a:pPr marL="0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and|not|only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(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/>
              </a:rPr>
              <a:t>expressions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/>
              </a:rPr>
              <a:t>)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b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="styles.css"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475656" y="4437112"/>
            <a:ext cx="7056784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096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 for Style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Targeting screen devices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="screen_styles.css"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spcBef>
                <a:spcPts val="1200"/>
              </a:spcBef>
              <a:buNone/>
            </a:pPr>
            <a:r>
              <a:rPr lang="en-GB" sz="2400" dirty="0">
                <a:solidFill>
                  <a:srgbClr val="0064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&lt;!-- none screen devices, portrait orientation only --&gt;</a:t>
            </a:r>
            <a:endParaRPr lang="en-GB" sz="24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4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link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rel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="stylesheet"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b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</a:b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 screen and (orientation: portrait)"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href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="not_screen_portrait.css"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4427984" y="2060848"/>
            <a:ext cx="2520280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33540" y="4581128"/>
            <a:ext cx="7898899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6905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Media Queries: Additional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141168"/>
          </a:xfrm>
        </p:spPr>
        <p:txBody>
          <a:bodyPr>
            <a:normAutofit/>
          </a:bodyPr>
          <a:lstStyle/>
          <a:p>
            <a:r>
              <a:rPr lang="en-GB" dirty="0" smtClean="0"/>
              <a:t>You </a:t>
            </a:r>
            <a:r>
              <a:rPr lang="en-GB" dirty="0"/>
              <a:t>combine multiple media feature checks using “</a:t>
            </a:r>
            <a:r>
              <a:rPr lang="en-GB" b="1" dirty="0"/>
              <a:t>and</a:t>
            </a:r>
            <a:r>
              <a:rPr lang="en-GB" dirty="0"/>
              <a:t>”, for example:</a:t>
            </a:r>
          </a:p>
          <a:p>
            <a:pPr marL="411480" lvl="1" indent="0">
              <a:buNone/>
            </a:pP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="screen and (orientation: portrait) and (min-width: 800px)"</a:t>
            </a:r>
            <a:endParaRPr lang="en-GB" sz="2400" dirty="0"/>
          </a:p>
          <a:p>
            <a:r>
              <a:rPr lang="en-GB" dirty="0" smtClean="0"/>
              <a:t>Media queries with @Import: </a:t>
            </a:r>
          </a:p>
          <a:p>
            <a:pPr lvl="1"/>
            <a:r>
              <a:rPr lang="en-GB" b="1" dirty="0" smtClean="0"/>
              <a:t>Conditionally </a:t>
            </a:r>
            <a:r>
              <a:rPr lang="en-GB" b="1" dirty="0"/>
              <a:t>load stylesheets in your </a:t>
            </a:r>
            <a:r>
              <a:rPr lang="en-GB" b="1" i="1" dirty="0"/>
              <a:t>.</a:t>
            </a:r>
            <a:r>
              <a:rPr lang="en-GB" b="1" i="1" dirty="0" err="1"/>
              <a:t>css</a:t>
            </a:r>
            <a:r>
              <a:rPr lang="en-GB" b="1" i="1" dirty="0"/>
              <a:t> file</a:t>
            </a:r>
            <a:r>
              <a:rPr lang="en-GB" b="1" dirty="0"/>
              <a:t> using @import</a:t>
            </a:r>
            <a:r>
              <a:rPr lang="en-GB" dirty="0"/>
              <a:t> instead of using the media attribute in the &lt;link /&gt; tag.</a:t>
            </a:r>
          </a:p>
          <a:p>
            <a:pPr lvl="1"/>
            <a:r>
              <a:rPr lang="en-GB" dirty="0" smtClean="0"/>
              <a:t>Add </a:t>
            </a:r>
            <a:r>
              <a:rPr lang="en-GB" dirty="0"/>
              <a:t>the @import statement to the top of your .</a:t>
            </a:r>
            <a:r>
              <a:rPr lang="en-GB" dirty="0" err="1"/>
              <a:t>css</a:t>
            </a:r>
            <a:r>
              <a:rPr lang="en-GB" dirty="0"/>
              <a:t> file:</a:t>
            </a:r>
          </a:p>
          <a:p>
            <a:pPr marL="365760" lvl="1" indent="0" algn="ctr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("phone.css")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screen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and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360px)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8543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Media Queries: Demo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552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RWD Media Queries Consideration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069160"/>
          </a:xfrm>
        </p:spPr>
        <p:txBody>
          <a:bodyPr>
            <a:normAutofit/>
          </a:bodyPr>
          <a:lstStyle/>
          <a:p>
            <a:r>
              <a:rPr lang="en-GB" dirty="0"/>
              <a:t>Using media queries to link to different CSS files:</a:t>
            </a:r>
          </a:p>
          <a:p>
            <a:pPr lvl="1"/>
            <a:r>
              <a:rPr lang="en-GB" dirty="0"/>
              <a:t>CSS is a “render blocking” resource – the browser needs to fetch and parse CSS before loading content.</a:t>
            </a:r>
          </a:p>
          <a:p>
            <a:pPr lvl="1"/>
            <a:r>
              <a:rPr lang="en-GB" dirty="0"/>
              <a:t>Modern browsers can detect which linked CSS file is:</a:t>
            </a:r>
          </a:p>
          <a:p>
            <a:pPr lvl="2"/>
            <a:r>
              <a:rPr lang="en-GB" dirty="0"/>
              <a:t> relevant and needs to be processed immediately and </a:t>
            </a:r>
          </a:p>
          <a:p>
            <a:pPr lvl="2"/>
            <a:r>
              <a:rPr lang="en-GB" dirty="0"/>
              <a:t>which can be deferred until after initial page rendering</a:t>
            </a:r>
          </a:p>
          <a:p>
            <a:pPr lvl="1"/>
            <a:r>
              <a:rPr lang="en-GB" b="1" i="1" dirty="0"/>
              <a:t>But, all the linked files will still be downloaded</a:t>
            </a:r>
            <a:r>
              <a:rPr lang="en-GB" dirty="0"/>
              <a:t>!</a:t>
            </a:r>
          </a:p>
          <a:p>
            <a:r>
              <a:rPr lang="en-GB" dirty="0"/>
              <a:t>Practicalities of separating media queries:</a:t>
            </a:r>
          </a:p>
          <a:p>
            <a:pPr lvl="1"/>
            <a:r>
              <a:rPr lang="en-GB" dirty="0"/>
              <a:t>In all but extreme cases, consider adding media queries in an existing stylesheet with standard CSS.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6835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0C83D-67DA-4810-8E72-6432705AA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Different Images for Different Devices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CC609-42BA-4F25-8098-C9DDDA0C8B1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You can use media queries to display different images or media on different devices.</a:t>
            </a:r>
          </a:p>
          <a:p>
            <a:pPr lvl="1"/>
            <a:r>
              <a:rPr lang="en-GB" dirty="0"/>
              <a:t>Uses a combination of media queries and setting</a:t>
            </a:r>
          </a:p>
          <a:p>
            <a:pPr lvl="2"/>
            <a:r>
              <a:rPr lang="en-GB" dirty="0"/>
              <a:t>display: none</a:t>
            </a:r>
            <a:r>
              <a:rPr lang="en-GB" dirty="0" smtClean="0"/>
              <a:t>;</a:t>
            </a:r>
          </a:p>
          <a:p>
            <a:pPr lvl="2"/>
            <a:r>
              <a:rPr lang="en-GB" dirty="0" smtClean="0"/>
              <a:t>Different background-image settings</a:t>
            </a:r>
            <a:endParaRPr lang="en-GB" dirty="0"/>
          </a:p>
          <a:p>
            <a:r>
              <a:rPr lang="en-GB" dirty="0"/>
              <a:t>Alternatively:</a:t>
            </a:r>
          </a:p>
          <a:p>
            <a:pPr lvl="1"/>
            <a:r>
              <a:rPr lang="en-GB" dirty="0"/>
              <a:t>You can add the new HTML5 </a:t>
            </a:r>
            <a:r>
              <a:rPr lang="en-GB" b="1" dirty="0" err="1"/>
              <a:t>srcset</a:t>
            </a:r>
            <a:r>
              <a:rPr lang="en-GB" b="1" dirty="0"/>
              <a:t> attribute </a:t>
            </a:r>
            <a:r>
              <a:rPr lang="en-GB" dirty="0"/>
              <a:t>to an &lt;</a:t>
            </a:r>
            <a:r>
              <a:rPr lang="en-GB" dirty="0" err="1"/>
              <a:t>img</a:t>
            </a:r>
            <a:r>
              <a:rPr lang="en-GB" dirty="0"/>
              <a:t> /&gt; element.</a:t>
            </a:r>
          </a:p>
          <a:p>
            <a:pPr lvl="1"/>
            <a:r>
              <a:rPr lang="en-GB" dirty="0"/>
              <a:t>You can use the new HTML </a:t>
            </a:r>
            <a:r>
              <a:rPr lang="en-GB" b="1" dirty="0"/>
              <a:t>&lt;picture&gt;</a:t>
            </a:r>
            <a:r>
              <a:rPr lang="en-GB" dirty="0"/>
              <a:t> element which uses its child &lt;source /&gt; element to specify alternative images.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5529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srcset</a:t>
            </a:r>
            <a:r>
              <a:rPr lang="en-GB" dirty="0"/>
              <a:t> Attribute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/>
          <a:lstStyle/>
          <a:p>
            <a:r>
              <a:rPr lang="en-GB" dirty="0"/>
              <a:t>The </a:t>
            </a:r>
            <a:r>
              <a:rPr lang="en-GB" dirty="0" err="1">
                <a:hlinkClick r:id="rId3"/>
              </a:rPr>
              <a:t>srcset</a:t>
            </a:r>
            <a:r>
              <a:rPr lang="en-GB" dirty="0">
                <a:hlinkClick r:id="rId3"/>
              </a:rPr>
              <a:t> attribute</a:t>
            </a:r>
            <a:r>
              <a:rPr lang="en-GB" dirty="0"/>
              <a:t> allows you to specify:</a:t>
            </a:r>
          </a:p>
          <a:p>
            <a:pPr lvl="1"/>
            <a:r>
              <a:rPr lang="en-GB" dirty="0"/>
              <a:t>different image sources, and </a:t>
            </a:r>
          </a:p>
          <a:p>
            <a:pPr lvl="1"/>
            <a:r>
              <a:rPr lang="en-GB" dirty="0"/>
              <a:t>additional information that will allow the browser to decide on the most appropriate image to display.</a:t>
            </a:r>
          </a:p>
          <a:p>
            <a:r>
              <a:rPr lang="en-GB" dirty="0"/>
              <a:t>You can target images based on:</a:t>
            </a:r>
          </a:p>
          <a:p>
            <a:pPr lvl="1"/>
            <a:r>
              <a:rPr lang="en-GB" dirty="0"/>
              <a:t>Device pixel ratio using the </a:t>
            </a:r>
            <a:r>
              <a:rPr lang="en-GB" b="1" dirty="0"/>
              <a:t>x</a:t>
            </a:r>
            <a:r>
              <a:rPr lang="en-GB" dirty="0"/>
              <a:t> descriptor</a:t>
            </a:r>
          </a:p>
          <a:p>
            <a:pPr lvl="1"/>
            <a:r>
              <a:rPr lang="en-GB" dirty="0"/>
              <a:t>Image widths using the </a:t>
            </a:r>
            <a:r>
              <a:rPr lang="en-GB" b="1" dirty="0"/>
              <a:t>w</a:t>
            </a:r>
            <a:r>
              <a:rPr lang="en-GB" dirty="0"/>
              <a:t> descriptor - requires an additional “sizes” attribute to specify width media queries.</a:t>
            </a:r>
          </a:p>
          <a:p>
            <a:r>
              <a:rPr lang="en-GB" i="1" dirty="0"/>
              <a:t>Remember to add the standard </a:t>
            </a:r>
            <a:r>
              <a:rPr lang="en-GB" b="1" i="1" dirty="0" err="1"/>
              <a:t>src</a:t>
            </a:r>
            <a:r>
              <a:rPr lang="en-GB" i="1" dirty="0"/>
              <a:t> attribute as a </a:t>
            </a:r>
            <a:r>
              <a:rPr lang="en-GB" i="1" dirty="0" err="1"/>
              <a:t>fallback</a:t>
            </a:r>
            <a:r>
              <a:rPr lang="en-GB" i="1" dirty="0"/>
              <a:t> for older browsers</a:t>
            </a:r>
            <a:r>
              <a:rPr lang="en-GB" dirty="0"/>
              <a:t>.</a:t>
            </a:r>
          </a:p>
        </p:txBody>
      </p:sp>
      <p:sp>
        <p:nvSpPr>
          <p:cNvPr id="4" name="Right Arrow 3">
            <a:hlinkClick r:id="rId4"/>
          </p:cNvPr>
          <p:cNvSpPr/>
          <p:nvPr/>
        </p:nvSpPr>
        <p:spPr>
          <a:xfrm>
            <a:off x="8316416" y="6525344"/>
            <a:ext cx="288032" cy="216024"/>
          </a:xfrm>
          <a:prstGeom prst="rightArrow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851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Using the  </a:t>
            </a:r>
            <a:r>
              <a:rPr lang="en-GB" b="1" dirty="0"/>
              <a:t>x descriptor</a:t>
            </a:r>
            <a:r>
              <a:rPr lang="en-GB" dirty="0"/>
              <a:t>: device pixel ratio</a:t>
            </a:r>
          </a:p>
          <a:p>
            <a:pPr marL="365760" lvl="1" indent="0">
              <a:buNone/>
            </a:pP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 1x, large.jpg 2x"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="small.jpg"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=""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/&gt;</a:t>
            </a:r>
            <a:endParaRPr lang="en-GB" sz="2000" dirty="0"/>
          </a:p>
          <a:p>
            <a:pPr lvl="1"/>
            <a:r>
              <a:rPr lang="en-GB" dirty="0"/>
              <a:t>1x for regular resolution screens</a:t>
            </a:r>
          </a:p>
          <a:p>
            <a:pPr lvl="1"/>
            <a:r>
              <a:rPr lang="en-GB" dirty="0"/>
              <a:t>2x on displays with 2 device pixels per CSS pixel (higher resolution devices)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7437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79832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Using the </a:t>
            </a:r>
            <a:r>
              <a:rPr lang="en-GB" b="1" dirty="0"/>
              <a:t>w descriptor</a:t>
            </a:r>
            <a:r>
              <a:rPr lang="en-GB" dirty="0"/>
              <a:t>: images of different resolution widths available, browser picks best one: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pl-PL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cat-320.jpg 320w, cat-640.jpg 640w, cat-1280.jpg 1280w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sizes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="(max-width: 480px) 100vw, (max-width: 900px) 33vw, 254px"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</a:p>
          <a:p>
            <a:pPr marL="320040" lvl="1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</a:t>
            </a:r>
            <a:r>
              <a:rPr lang="en-GB" sz="17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="cat-160.jpg"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="Cat" /&gt;</a:t>
            </a:r>
            <a:endParaRPr lang="en-GB" sz="1700" dirty="0"/>
          </a:p>
          <a:p>
            <a:r>
              <a:rPr lang="en-GB" b="1" dirty="0" err="1"/>
              <a:t>vw</a:t>
            </a:r>
            <a:r>
              <a:rPr lang="en-GB" dirty="0"/>
              <a:t> stands for viewport width, where 1vw = 1% of the viewport width.</a:t>
            </a:r>
          </a:p>
          <a:p>
            <a:pPr lvl="1"/>
            <a:r>
              <a:rPr lang="en-GB" dirty="0"/>
              <a:t>480px wide or smaller, image will be 100% of viewport width</a:t>
            </a:r>
          </a:p>
          <a:p>
            <a:pPr lvl="1"/>
            <a:r>
              <a:rPr lang="en-GB" dirty="0"/>
              <a:t>Between 481px to 900px, 33% of viewport width. </a:t>
            </a:r>
          </a:p>
          <a:p>
            <a:pPr lvl="1"/>
            <a:r>
              <a:rPr lang="en-GB" dirty="0"/>
              <a:t>Anything else, image will </a:t>
            </a:r>
            <a:r>
              <a:rPr lang="en-GB" dirty="0" smtClean="0"/>
              <a:t>be </a:t>
            </a:r>
            <a:r>
              <a:rPr lang="en-GB" dirty="0"/>
              <a:t>254px wide.</a:t>
            </a:r>
          </a:p>
          <a:p>
            <a:r>
              <a:rPr lang="en-GB" dirty="0"/>
              <a:t>The width descriptor ‘</a:t>
            </a:r>
            <a:r>
              <a:rPr lang="en-GB" b="1" dirty="0"/>
              <a:t>w</a:t>
            </a:r>
            <a:r>
              <a:rPr lang="en-GB" dirty="0"/>
              <a:t>’ is </a:t>
            </a:r>
            <a:r>
              <a:rPr lang="en-GB" dirty="0" smtClean="0"/>
              <a:t>the image’s real size, found by inspecting the image size on your computer.</a:t>
            </a:r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564829" y="2420888"/>
            <a:ext cx="70567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564829" y="2708920"/>
            <a:ext cx="721838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7763494" y="6596390"/>
            <a:ext cx="1380506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100" dirty="0">
                <a:hlinkClick r:id="rId3"/>
              </a:rPr>
              <a:t>Video Example Link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668297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If device with current viewport of 480px views page:</a:t>
            </a:r>
          </a:p>
          <a:p>
            <a:pPr lvl="1"/>
            <a:r>
              <a:rPr lang="en-GB" dirty="0" smtClean="0"/>
              <a:t>elva-fairy-480w.jpg will be used.</a:t>
            </a:r>
          </a:p>
          <a:p>
            <a:pPr lvl="1"/>
            <a:r>
              <a:rPr lang="en-GB" dirty="0" smtClean="0"/>
              <a:t>It will be scaled to a width of 440px.</a:t>
            </a:r>
          </a:p>
          <a:p>
            <a:r>
              <a:rPr lang="en-GB" dirty="0" smtClean="0"/>
              <a:t>This file size is likely to be smaller </a:t>
            </a:r>
            <a:r>
              <a:rPr lang="en-GB" dirty="0"/>
              <a:t>than  </a:t>
            </a:r>
            <a:r>
              <a:rPr lang="en-GB" dirty="0" smtClean="0"/>
              <a:t>elva-fairy-800w.jpg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67544" y="1618473"/>
            <a:ext cx="803617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="elva-fairy-320w.jpg 320w,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elva-fairy-480w.jpg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480w,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elva-fairy-800w.jpg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800w"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="(max-width: 320px) 280px,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(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max-width: 480px) 440px,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</a:t>
            </a: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    800px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="elva-fairy-800w.jpg"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="Elva dressed as a fairy"&gt;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79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50vw: display image at half viewport width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1618473"/>
            <a:ext cx="841608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="lighthouse-200.jpg"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="50vw"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</a:t>
            </a:r>
            <a:r>
              <a:rPr lang="en-GB" dirty="0" err="1" smtClean="0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="lighthouse-100.jpg 100w, lighthouse-200.jpg 200w,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lighthouse-400.jpg 400w, lighthouse-800.jpg 800w,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lighthouse-1000.jpg 1000w, lighthouse-1400.jpg 1400w,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lighthouse-1800.jpg 1800w"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endParaRPr lang="en-GB" dirty="0" smtClean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 smtClean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="a lighthouse"&gt;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764911" y="3789040"/>
          <a:ext cx="7983551" cy="286512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62699">
                  <a:extLst>
                    <a:ext uri="{9D8B030D-6E8A-4147-A177-3AD203B41FA5}">
                      <a16:colId xmlns:a16="http://schemas.microsoft.com/office/drawing/2014/main" val="3669234084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3705657558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2415979449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2428214358"/>
                    </a:ext>
                  </a:extLst>
                </a:gridCol>
                <a:gridCol w="1505213">
                  <a:extLst>
                    <a:ext uri="{9D8B030D-6E8A-4147-A177-3AD203B41FA5}">
                      <a16:colId xmlns:a16="http://schemas.microsoft.com/office/drawing/2014/main" val="3390347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Browser viewport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Device pixel ratio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Image used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Effective Resolution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50vw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313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506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400px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200px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3482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320px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400.jpg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2.5x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7429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2.67x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300px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5519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640px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3.125x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320px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16704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1100px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800.jpg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1.45x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550px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799497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948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the </a:t>
            </a:r>
            <a:r>
              <a:rPr lang="en-GB" dirty="0" err="1"/>
              <a:t>srcset</a:t>
            </a:r>
            <a:r>
              <a:rPr lang="en-GB" dirty="0"/>
              <a:t>: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12648" y="1618473"/>
            <a:ext cx="5376793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img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="400.png"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sizes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="(min-width: 600px) 25vw,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(min-width: 500px) 50vw,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100vw"</a:t>
            </a:r>
            <a:endParaRPr lang="en-GB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 err="1">
                <a:solidFill>
                  <a:srgbClr val="FF0000"/>
                </a:solidFill>
                <a:latin typeface="Consolas" panose="020B0609020204030204" pitchFamily="49" charset="0"/>
              </a:rPr>
              <a:t>srcset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="100.png 100w,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200.png 200w,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400.png 400w,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800.png 800w,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1600.png 1600w, </a:t>
            </a:r>
          </a:p>
          <a:p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                2000.png 2000w"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</a:p>
          <a:p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 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alt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="an example image"&gt;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/>
          </p:nvPr>
        </p:nvGraphicFramePr>
        <p:xfrm>
          <a:off x="612648" y="4797152"/>
          <a:ext cx="7703768" cy="14833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951240">
                  <a:extLst>
                    <a:ext uri="{9D8B030D-6E8A-4147-A177-3AD203B41FA5}">
                      <a16:colId xmlns:a16="http://schemas.microsoft.com/office/drawing/2014/main" val="3669234084"/>
                    </a:ext>
                  </a:extLst>
                </a:gridCol>
                <a:gridCol w="4752528">
                  <a:extLst>
                    <a:ext uri="{9D8B030D-6E8A-4147-A177-3AD203B41FA5}">
                      <a16:colId xmlns:a16="http://schemas.microsoft.com/office/drawing/2014/main" val="3390347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Browser viewport width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Image Display size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23134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Greater than  600px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25% of viewport width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65068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500px – 600px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50% of viewport width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34824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Less than 500px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100%</a:t>
                      </a:r>
                      <a:r>
                        <a:rPr lang="en-GB" baseline="0" dirty="0" smtClean="0"/>
                        <a:t> viewport width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14742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2593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Uses the </a:t>
            </a:r>
            <a:r>
              <a:rPr lang="en-GB" dirty="0" err="1"/>
              <a:t>srcset</a:t>
            </a:r>
            <a:r>
              <a:rPr lang="en-GB" dirty="0"/>
              <a:t> and media/type attributes on its to achieve responsive images.</a:t>
            </a:r>
          </a:p>
          <a:p>
            <a:r>
              <a:rPr lang="en-GB" dirty="0"/>
              <a:t>Use the child &lt;source&gt; elements to set up different sources - the first source that fits preferences is used.</a:t>
            </a:r>
          </a:p>
          <a:p>
            <a:r>
              <a:rPr lang="en-GB" dirty="0"/>
              <a:t>Add the </a:t>
            </a:r>
            <a:r>
              <a:rPr lang="en-GB" dirty="0" err="1"/>
              <a:t>fallback</a:t>
            </a:r>
            <a:r>
              <a:rPr lang="en-GB" dirty="0"/>
              <a:t>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=“…”… /&gt; for browsers that don’t understand </a:t>
            </a:r>
            <a:r>
              <a:rPr lang="en-GB" dirty="0" err="1"/>
              <a:t>srcset</a:t>
            </a:r>
            <a:r>
              <a:rPr lang="en-GB" dirty="0"/>
              <a:t>.</a:t>
            </a:r>
          </a:p>
          <a:p>
            <a:r>
              <a:rPr lang="en-GB" dirty="0"/>
              <a:t>The same principle also applies to the &lt;video&gt; element.</a:t>
            </a:r>
          </a:p>
        </p:txBody>
      </p:sp>
    </p:spTree>
    <p:extLst>
      <p:ext uri="{BB962C8B-B14F-4D97-AF65-F5344CB8AC3E}">
        <p14:creationId xmlns:p14="http://schemas.microsoft.com/office/powerpoint/2010/main" val="1541736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&lt;picture&gt; Element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Serving based on type:</a:t>
            </a: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opera.webp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type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="image/</a:t>
            </a:r>
            <a:r>
              <a:rPr lang="en-GB" sz="2200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webp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="opera.jpg"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="The Oslo Opera House"&gt;</a:t>
            </a:r>
            <a:endParaRPr lang="en-GB" sz="22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320040" lvl="1" indent="0">
              <a:buNone/>
            </a:pP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3500" dirty="0"/>
          </a:p>
          <a:p>
            <a:r>
              <a:rPr lang="en-GB" dirty="0"/>
              <a:t>Serving based on media queries: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30em)"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="cake-table.jpg"&gt;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source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media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="(min-width: 60em)"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srcset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="cake-shop.jpg"&gt;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</a:t>
            </a:r>
            <a:r>
              <a:rPr lang="en-GB" sz="19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img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="scones.jpg"</a:t>
            </a: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alt</a:t>
            </a:r>
            <a:r>
              <a:rPr lang="en-GB" sz="19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="One way or another, you WILL get cake."&gt;</a:t>
            </a:r>
            <a:endParaRPr lang="en-GB" sz="19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&lt;/</a:t>
            </a:r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picture</a:t>
            </a:r>
            <a:r>
              <a:rPr lang="en-GB" sz="21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&gt;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331640" y="2780928"/>
            <a:ext cx="6912768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115616" y="4869160"/>
            <a:ext cx="7650432" cy="360040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2483768" y="5911334"/>
            <a:ext cx="6087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Remember to add the fall-back traditional &lt;</a:t>
            </a:r>
            <a:r>
              <a:rPr lang="en-GB" dirty="0" err="1"/>
              <a:t>img</a:t>
            </a:r>
            <a:r>
              <a:rPr lang="en-GB" dirty="0"/>
              <a:t> </a:t>
            </a:r>
            <a:r>
              <a:rPr lang="en-GB" dirty="0" err="1"/>
              <a:t>src</a:t>
            </a:r>
            <a:r>
              <a:rPr lang="en-GB" dirty="0"/>
              <a:t>=“…” …/&gt;</a:t>
            </a:r>
          </a:p>
        </p:txBody>
      </p:sp>
      <p:cxnSp>
        <p:nvCxnSpPr>
          <p:cNvPr id="8" name="Straight Arrow Connector 7"/>
          <p:cNvCxnSpPr>
            <a:stCxn id="6" idx="0"/>
          </p:cNvCxnSpPr>
          <p:nvPr/>
        </p:nvCxnSpPr>
        <p:spPr>
          <a:xfrm flipH="1" flipV="1">
            <a:off x="5004048" y="5229200"/>
            <a:ext cx="523278" cy="68213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>
            <a:stCxn id="6" idx="0"/>
          </p:cNvCxnSpPr>
          <p:nvPr/>
        </p:nvCxnSpPr>
        <p:spPr>
          <a:xfrm flipV="1">
            <a:off x="5527326" y="3140968"/>
            <a:ext cx="772866" cy="27703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630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5D2A0-8861-41BE-B064-31A06544D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Bootstrap’s Responsive Embedded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B1263-E5B9-4D5B-BF26-0BFC522180AF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To create responsive video or slideshow (</a:t>
            </a:r>
            <a:r>
              <a:rPr lang="en-GB" dirty="0">
                <a:hlinkClick r:id="rId3"/>
              </a:rPr>
              <a:t>embed content</a:t>
            </a:r>
            <a:r>
              <a:rPr lang="en-GB" dirty="0"/>
              <a:t>) use:</a:t>
            </a:r>
          </a:p>
          <a:p>
            <a:r>
              <a:rPr lang="en-GB" b="1" dirty="0"/>
              <a:t>embed-responsive</a:t>
            </a:r>
            <a:r>
              <a:rPr lang="en-GB" dirty="0"/>
              <a:t>: on the parent container element</a:t>
            </a:r>
          </a:p>
          <a:p>
            <a:pPr lvl="1"/>
            <a:r>
              <a:rPr lang="en-GB" dirty="0"/>
              <a:t>You can also add one of the aspect ratio size classes to determine the display size</a:t>
            </a:r>
          </a:p>
          <a:p>
            <a:r>
              <a:rPr lang="en-GB" b="1" dirty="0"/>
              <a:t>embed-responsive-item</a:t>
            </a:r>
            <a:r>
              <a:rPr lang="en-GB" dirty="0"/>
              <a:t>: on the iframe, video, etc. that you want to make responsive.</a:t>
            </a: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</a:t>
            </a:r>
            <a:r>
              <a:rPr lang="en-GB" sz="1900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 embed-responsive-16by9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  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b="1" dirty="0">
                <a:solidFill>
                  <a:srgbClr val="0000FF"/>
                </a:solidFill>
                <a:highlight>
                  <a:srgbClr val="FFFF00"/>
                </a:highlight>
                <a:latin typeface="Consolas" panose="020B0609020204030204" pitchFamily="49" charset="0"/>
              </a:rPr>
              <a:t>embed-responsive-item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b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</a:b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	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src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="..."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allowfullscreen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iframe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0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8553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Download instructions from Moodle</a:t>
            </a:r>
          </a:p>
        </p:txBody>
      </p:sp>
    </p:spTree>
    <p:extLst>
      <p:ext uri="{BB962C8B-B14F-4D97-AF65-F5344CB8AC3E}">
        <p14:creationId xmlns:p14="http://schemas.microsoft.com/office/powerpoint/2010/main" val="3286370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3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3.xml><?xml version="1.0" encoding="utf-8"?>
<ds:datastoreItem xmlns:ds="http://schemas.openxmlformats.org/officeDocument/2006/customXml" ds:itemID="{E1DBAA76-B9B2-40C8-BA96-F85F0302E8A0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13945</TotalTime>
  <Words>1932</Words>
  <Application>Microsoft Office PowerPoint</Application>
  <PresentationFormat>On-screen Show (4:3)</PresentationFormat>
  <Paragraphs>325</Paragraphs>
  <Slides>26</Slides>
  <Notes>15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  <vt:variant>
        <vt:lpstr>Custom Shows</vt:lpstr>
      </vt:variant>
      <vt:variant>
        <vt:i4>1</vt:i4>
      </vt:variant>
    </vt:vector>
  </HeadingPairs>
  <TitlesOfParts>
    <vt:vector size="34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Page Layouts II</vt:lpstr>
      <vt:lpstr>Today’s Lecture</vt:lpstr>
      <vt:lpstr>Flexible Images and Media</vt:lpstr>
      <vt:lpstr>Scaling Images and Media</vt:lpstr>
      <vt:lpstr>Bootstrap’s Flexible Image Class</vt:lpstr>
      <vt:lpstr>Media Queries</vt:lpstr>
      <vt:lpstr>CSS3 Media Queries</vt:lpstr>
      <vt:lpstr>Media Queries: How?</vt:lpstr>
      <vt:lpstr>The @media CSS3 Rule Explained</vt:lpstr>
      <vt:lpstr>Media Queries: Examples</vt:lpstr>
      <vt:lpstr>Media Queries for Style Sheets</vt:lpstr>
      <vt:lpstr>Media Queries for Style Sheets</vt:lpstr>
      <vt:lpstr>Media Queries: Additional Points</vt:lpstr>
      <vt:lpstr>Media Queries: Demo</vt:lpstr>
      <vt:lpstr>RWD Media Queries Consideration</vt:lpstr>
      <vt:lpstr>Different Images for Different Devices</vt:lpstr>
      <vt:lpstr>The srcset Attribute</vt:lpstr>
      <vt:lpstr>Using the srcset: Examples</vt:lpstr>
      <vt:lpstr>Using the srcset: Examples</vt:lpstr>
      <vt:lpstr>Using the srcset: Examples</vt:lpstr>
      <vt:lpstr>Using the srcset: Examples</vt:lpstr>
      <vt:lpstr>Using the srcset: Examples</vt:lpstr>
      <vt:lpstr>The &lt;picture&gt; Element</vt:lpstr>
      <vt:lpstr>The &lt;picture&gt; Element</vt:lpstr>
      <vt:lpstr>Bootstrap’s Responsive Embedded Content</vt:lpstr>
      <vt:lpstr>Lab Exercise</vt:lpstr>
      <vt:lpstr>Lecture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1472</cp:revision>
  <cp:lastPrinted>2014-09-29T16:21:25Z</cp:lastPrinted>
  <dcterms:created xsi:type="dcterms:W3CDTF">2013-09-18T07:00:31Z</dcterms:created>
  <dcterms:modified xsi:type="dcterms:W3CDTF">2019-11-06T07:10:56Z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