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4"/>
  </p:notesMasterIdLst>
  <p:sldIdLst>
    <p:sldId id="258" r:id="rId2"/>
    <p:sldId id="260" r:id="rId3"/>
    <p:sldId id="261" r:id="rId4"/>
    <p:sldId id="288" r:id="rId5"/>
    <p:sldId id="292" r:id="rId6"/>
    <p:sldId id="306" r:id="rId7"/>
    <p:sldId id="307" r:id="rId8"/>
    <p:sldId id="308" r:id="rId9"/>
    <p:sldId id="296" r:id="rId10"/>
    <p:sldId id="309" r:id="rId11"/>
    <p:sldId id="294" r:id="rId12"/>
    <p:sldId id="295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5" r:id="rId21"/>
    <p:sldId id="291" r:id="rId22"/>
    <p:sldId id="293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66" autoAdjust="0"/>
    <p:restoredTop sz="77234" autoAdjust="0"/>
  </p:normalViewPr>
  <p:slideViewPr>
    <p:cSldViewPr>
      <p:cViewPr varScale="1">
        <p:scale>
          <a:sx n="74" d="100"/>
          <a:sy n="74" d="100"/>
        </p:scale>
        <p:origin x="154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started on Assignment 2.  Think of the question for the survey, and design the survey on paper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475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Something</a:t>
            </a:r>
            <a:r>
              <a:rPr lang="en-GB" baseline="0" dirty="0"/>
              <a:t> about history of statistics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75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Variables = concepts that vary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process of turning abstract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concepts (responses)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into measurable variables and indicators is what is called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operationalise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82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27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survey design needs careful planning so that you can think about what variables you will analyse, and what tests you will run.</a:t>
            </a:r>
          </a:p>
          <a:p>
            <a:r>
              <a:rPr lang="en-US" sz="1200" dirty="0"/>
              <a:t>Piloting your survey is another way to explain testing prior to going  live - will provide an excellent opportunity to test your coding.</a:t>
            </a:r>
          </a:p>
          <a:p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Your SPSS datasheet should be set-up before data collection!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889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</a:t>
            </a:r>
            <a:r>
              <a:rPr lang="en-GB" baseline="0" dirty="0"/>
              <a:t> about the following –</a:t>
            </a:r>
          </a:p>
          <a:p>
            <a:r>
              <a:rPr lang="en-GB" baseline="0" dirty="0"/>
              <a:t>What is your main question.  What do you need to ask to gain useful insight to the issues?</a:t>
            </a:r>
          </a:p>
          <a:p>
            <a:r>
              <a:rPr lang="en-GB" baseline="0" dirty="0"/>
              <a:t>What is the best question to start with (usually demographic questions, such as what is …your age [provide choices], what is your gender [provide choices]What will the flow of the questions look like.</a:t>
            </a:r>
          </a:p>
          <a:p>
            <a:r>
              <a:rPr lang="en-GB" baseline="0" dirty="0"/>
              <a:t>Example question  - Do older people have the motivation to exercise?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being a part of a sports team affect your life?</a:t>
            </a:r>
            <a:endParaRPr lang="en-GB" i="0" baseline="0" dirty="0"/>
          </a:p>
          <a:p>
            <a:r>
              <a:rPr lang="en-GB" sz="1800" i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Do people who tend to work longer hours suffer greater stress levels throughout an average week?</a:t>
            </a:r>
            <a:endParaRPr lang="en-GB" i="0" baseline="0" dirty="0"/>
          </a:p>
          <a:p>
            <a:r>
              <a:rPr lang="en-GB" sz="1800" b="0" dirty="0">
                <a:effectLst/>
                <a:latin typeface="Century Gothic" panose="020B0502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Does the ability to drive affect student’s attendance in university?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Questionnaires collect data by asking people to respond to exactly the same set of questions.</a:t>
            </a:r>
          </a:p>
          <a:p>
            <a:r>
              <a:rPr lang="en-GB" dirty="0"/>
              <a:t>So think carefully about the way you want to response to appear.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71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well someone AGREES with something – use a 5 category scale or 7 category scale.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00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relating to the amount of something – consider these categories for possible responses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0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often someone does something.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72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what are the chances that you may do this / encounter this ..</a:t>
            </a:r>
            <a:r>
              <a:rPr lang="en-GB" dirty="0" err="1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170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are forced to report</a:t>
            </a:r>
            <a:r>
              <a:rPr lang="en-GB" baseline="0" dirty="0"/>
              <a:t> the answer in a particular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055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question about the extent to which they achieve some thing</a:t>
            </a:r>
            <a:r>
              <a:rPr lang="en-GB" baseline="0" dirty="0"/>
              <a:t> 0 this is an example of that style of question.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970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how this is done by you (the researcher) on the </a:t>
            </a:r>
            <a:r>
              <a:rPr lang="en-GB" b="0" dirty="0"/>
              <a:t>Week 7 – Single Use Plastic Questionnaire</a:t>
            </a:r>
          </a:p>
          <a:p>
            <a:r>
              <a:rPr lang="en-GB" b="0" dirty="0"/>
              <a:t>Beside each category</a:t>
            </a:r>
            <a:r>
              <a:rPr lang="en-GB" b="0" baseline="0" dirty="0"/>
              <a:t> notice you will need a numeric code.  </a:t>
            </a:r>
          </a:p>
          <a:p>
            <a:r>
              <a:rPr lang="en-GB" b="0" baseline="0" dirty="0"/>
              <a:t>You use the codes in SPSS to analyse the results.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23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you are undertaking a small scale research project, you must ask the participants if they are happy to engage in the process, and then </a:t>
            </a:r>
            <a:r>
              <a:rPr lang="en-GB" dirty="0" err="1"/>
              <a:t>thye</a:t>
            </a:r>
            <a:r>
              <a:rPr lang="en-GB" dirty="0"/>
              <a:t> continue with the questionnaire.</a:t>
            </a:r>
          </a:p>
          <a:p>
            <a:r>
              <a:rPr lang="en-GB" dirty="0"/>
              <a:t>If you put your survey online you can have a standard page that they check to proceed to the questionnaire, Survey Monkey allows this.</a:t>
            </a:r>
          </a:p>
          <a:p>
            <a:r>
              <a:rPr lang="en-GB" dirty="0"/>
              <a:t>The participant usually signs the agreement form at the start of the survey.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5432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of</a:t>
            </a:r>
            <a:r>
              <a:rPr lang="en-GB" baseline="0" dirty="0"/>
              <a:t> what to create in your survey to allow the participants to go to the survey questions.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62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980728"/>
            <a:ext cx="6620968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WEEK 3						Surveys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251520" y="1844824"/>
            <a:ext cx="8110538" cy="40324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requirements for Assignment 2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Confirm you downloaded SPSS on your laptop / Mac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variables and measurements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categories for question types.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Seminar – practice with Excel datasheets – formulae/charts/pivot tables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Homework - Understand how to create an online survey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72999"/>
            <a:ext cx="7560840" cy="1095761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b="1" dirty="0"/>
              <a:t>What is Statistics?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573529"/>
            <a:ext cx="8120382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5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Statistics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the science of collecting, 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presenting,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and interpreting numerical/non-numerical data for the purpose of assisting in making a more effective decision.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US" sz="25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A branch of mathematics taking and transforming numbers into useful information for decision makers.</a:t>
            </a:r>
          </a:p>
          <a:p>
            <a:pPr>
              <a:defRPr/>
            </a:pP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Historically, the field developed in the 18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-19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C. as a means for </a:t>
            </a: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stat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es and similar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to monitor and ‘know’ their social and economic environments.</a:t>
            </a:r>
          </a:p>
        </p:txBody>
      </p:sp>
    </p:spTree>
    <p:extLst>
      <p:ext uri="{BB962C8B-B14F-4D97-AF65-F5344CB8AC3E}">
        <p14:creationId xmlns:p14="http://schemas.microsoft.com/office/powerpoint/2010/main" val="2178587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1008112"/>
          </a:xfrm>
        </p:spPr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3382" y="1844824"/>
            <a:ext cx="8109058" cy="419548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Statistics relies on numerical measurement, or operationalisation, of phenomena.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we measure a single phenomenon we represent this numerically as a </a:t>
            </a:r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concepts are easy to measure; others require some creativity.</a:t>
            </a:r>
          </a:p>
          <a:p>
            <a:pPr>
              <a:buFontTx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0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055380" cy="90872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38" y="1169368"/>
            <a:ext cx="8802724" cy="5139952"/>
          </a:xfrm>
        </p:spPr>
        <p:txBody>
          <a:bodyPr>
            <a:noAutofit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To understand coding we need to understand variables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‘Variable’ is the generic term for a set of responses associated with an individual question or measurement e.g.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‘GENDER’, ‘AGE’, ‘ETHNICITY’ </a:t>
            </a:r>
            <a:r>
              <a:rPr lang="en-US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… choices available for each question.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Variables are how we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operationalise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social concepts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Different coding strategies exist for different ‘levels of data’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Levels of Measurement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573251"/>
              </p:ext>
            </p:extLst>
          </p:nvPr>
        </p:nvGraphicFramePr>
        <p:xfrm>
          <a:off x="107504" y="1675234"/>
          <a:ext cx="8928991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04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Level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Nominal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categories cannot be placed in a specific order – impossible to judge ‘distance’ between categories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Sex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(Male/Female)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Ethnic group (White/Asian/Asian British/Mixed/Multiple ethnic…)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County(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Carms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/Ceredigion/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Pembs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…)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 categories can be placed in rank order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distance between categories cannot be measured mathematically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Likert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(Agree/Neutral/Disagree)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Rank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Preference (McDonalds/Burger King  ASDA/Tesco…)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(GCSE/A-Level…)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Interval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(or continuous)*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Responses measured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a continuous scale with rank order – uniform distance between responses allows mathematical measurement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(in years)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Income (in £)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188640"/>
            <a:ext cx="7112362" cy="100811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424936" cy="42370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Levels of measurement MUST be considered at the research survey design phase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will allow you to plan your analyses effectively before data collection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Run a Pilot - Piloting your survey is another way to explain testing prior to going live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38133"/>
            <a:ext cx="7416824" cy="958619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317" y="1816448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categorical</a:t>
            </a:r>
            <a:r>
              <a:rPr lang="en-US" dirty="0"/>
              <a:t> data…</a:t>
            </a:r>
          </a:p>
          <a:p>
            <a:pPr lvl="1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6104" y="2328188"/>
            <a:ext cx="37361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Q1 : What is your ethnicity?</a:t>
            </a:r>
          </a:p>
          <a:p>
            <a:endParaRPr lang="en-US" sz="1400" dirty="0"/>
          </a:p>
          <a:p>
            <a:r>
              <a:rPr lang="en-US" sz="1400" dirty="0"/>
              <a:t>White:</a:t>
            </a:r>
          </a:p>
          <a:p>
            <a:r>
              <a:rPr lang="en-US" sz="1400" dirty="0"/>
              <a:t>	British</a:t>
            </a:r>
          </a:p>
          <a:p>
            <a:r>
              <a:rPr lang="en-US" sz="1400" dirty="0"/>
              <a:t>	Irish</a:t>
            </a:r>
          </a:p>
          <a:p>
            <a:r>
              <a:rPr lang="en-US" sz="1400" dirty="0"/>
              <a:t>	Any other White background</a:t>
            </a:r>
          </a:p>
          <a:p>
            <a:endParaRPr lang="en-US" sz="1400" dirty="0"/>
          </a:p>
          <a:p>
            <a:r>
              <a:rPr lang="en-US" sz="1400" dirty="0"/>
              <a:t>Mixed:</a:t>
            </a:r>
          </a:p>
          <a:p>
            <a:r>
              <a:rPr lang="en-US" sz="1400" dirty="0"/>
              <a:t>	White and Black Caribbean</a:t>
            </a:r>
          </a:p>
          <a:p>
            <a:r>
              <a:rPr lang="en-US" sz="1400" dirty="0"/>
              <a:t>	White and Black African</a:t>
            </a:r>
          </a:p>
          <a:p>
            <a:r>
              <a:rPr lang="en-US" sz="1400" dirty="0"/>
              <a:t>	White and Asian</a:t>
            </a:r>
          </a:p>
          <a:p>
            <a:r>
              <a:rPr lang="en-US" sz="1400" dirty="0"/>
              <a:t>	Any other mixed background</a:t>
            </a:r>
          </a:p>
          <a:p>
            <a:endParaRPr lang="en-US" sz="1400" dirty="0"/>
          </a:p>
          <a:p>
            <a:r>
              <a:rPr lang="en-US" sz="1400" dirty="0"/>
              <a:t>Asian or Asian British:</a:t>
            </a:r>
          </a:p>
          <a:p>
            <a:r>
              <a:rPr lang="en-US" sz="1400" dirty="0"/>
              <a:t>	Indian</a:t>
            </a:r>
          </a:p>
          <a:p>
            <a:r>
              <a:rPr lang="en-US" sz="1400" dirty="0"/>
              <a:t>	Pakistani</a:t>
            </a:r>
          </a:p>
          <a:p>
            <a:r>
              <a:rPr lang="en-US" sz="1400" dirty="0"/>
              <a:t>	Bangladeshi</a:t>
            </a:r>
          </a:p>
          <a:p>
            <a:r>
              <a:rPr lang="en-US" sz="1400" dirty="0"/>
              <a:t>	Any other Asian background</a:t>
            </a:r>
          </a:p>
          <a:p>
            <a:r>
              <a:rPr lang="en-US" dirty="0"/>
              <a:t>	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28562" y="2937759"/>
            <a:ext cx="3603509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Black or Black British:</a:t>
            </a:r>
          </a:p>
          <a:p>
            <a:r>
              <a:rPr lang="en-US" sz="1400" dirty="0"/>
              <a:t>	Caribbean</a:t>
            </a:r>
          </a:p>
          <a:p>
            <a:r>
              <a:rPr lang="en-US" sz="1400" dirty="0"/>
              <a:t>	African</a:t>
            </a:r>
          </a:p>
          <a:p>
            <a:r>
              <a:rPr lang="en-US" sz="1400" dirty="0"/>
              <a:t>	Any other Black background</a:t>
            </a:r>
          </a:p>
          <a:p>
            <a:endParaRPr lang="en-US" sz="1400" dirty="0"/>
          </a:p>
          <a:p>
            <a:r>
              <a:rPr lang="en-US" sz="1400" dirty="0"/>
              <a:t>Other Ethnic Groups:</a:t>
            </a:r>
          </a:p>
          <a:p>
            <a:r>
              <a:rPr lang="en-US" sz="1400" dirty="0"/>
              <a:t>	Chinese</a:t>
            </a:r>
          </a:p>
          <a:p>
            <a:r>
              <a:rPr lang="en-US" sz="1400" dirty="0"/>
              <a:t>	Any other ethnic group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6" name="Rectangle 5"/>
          <p:cNvSpPr/>
          <p:nvPr/>
        </p:nvSpPr>
        <p:spPr>
          <a:xfrm>
            <a:off x="323528" y="1714687"/>
            <a:ext cx="8482375" cy="4946395"/>
          </a:xfrm>
          <a:prstGeom prst="rect">
            <a:avLst/>
          </a:prstGeom>
          <a:noFill/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679640" y="6149103"/>
            <a:ext cx="3870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/>
              <a:t>Source: Ethnic Category Codes (NHS)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5656" y="2780928"/>
            <a:ext cx="4105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2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3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4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5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6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7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8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9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10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11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80112" y="2937759"/>
            <a:ext cx="4105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12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13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14</a:t>
            </a:r>
          </a:p>
          <a:p>
            <a:endParaRPr lang="en-US" sz="1400" b="1" dirty="0">
              <a:solidFill>
                <a:srgbClr val="FFFF00"/>
              </a:solidFill>
            </a:endParaRPr>
          </a:p>
          <a:p>
            <a:endParaRPr lang="en-US" sz="1400" b="1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15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16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7DF7A-9505-4A56-9FC4-A3CFBC331265}"/>
              </a:ext>
            </a:extLst>
          </p:cNvPr>
          <p:cNvSpPr txBox="1"/>
          <p:nvPr/>
        </p:nvSpPr>
        <p:spPr>
          <a:xfrm>
            <a:off x="4422801" y="29715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9753EA-56AC-4140-A957-3F45327E4E17}"/>
              </a:ext>
            </a:extLst>
          </p:cNvPr>
          <p:cNvSpPr txBox="1"/>
          <p:nvPr/>
        </p:nvSpPr>
        <p:spPr>
          <a:xfrm>
            <a:off x="4422801" y="318852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3947DF-0317-469E-A5E1-7588B9226EFF}"/>
              </a:ext>
            </a:extLst>
          </p:cNvPr>
          <p:cNvSpPr txBox="1"/>
          <p:nvPr/>
        </p:nvSpPr>
        <p:spPr>
          <a:xfrm>
            <a:off x="4422801" y="34287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5A907-B25A-464B-84E4-F0989A0CEE25}"/>
              </a:ext>
            </a:extLst>
          </p:cNvPr>
          <p:cNvSpPr txBox="1"/>
          <p:nvPr/>
        </p:nvSpPr>
        <p:spPr>
          <a:xfrm>
            <a:off x="4422801" y="4125111"/>
            <a:ext cx="149199" cy="18638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17E526-E1A9-4652-A40C-5251A09D7709}"/>
              </a:ext>
            </a:extLst>
          </p:cNvPr>
          <p:cNvSpPr txBox="1"/>
          <p:nvPr/>
        </p:nvSpPr>
        <p:spPr>
          <a:xfrm>
            <a:off x="4422801" y="436801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96A991-65B2-4279-8985-6E6D6DDFD8B1}"/>
              </a:ext>
            </a:extLst>
          </p:cNvPr>
          <p:cNvSpPr txBox="1"/>
          <p:nvPr/>
        </p:nvSpPr>
        <p:spPr>
          <a:xfrm>
            <a:off x="4422801" y="456629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EEDC9A-07E7-45AC-A306-0AB618726832}"/>
              </a:ext>
            </a:extLst>
          </p:cNvPr>
          <p:cNvSpPr txBox="1"/>
          <p:nvPr/>
        </p:nvSpPr>
        <p:spPr>
          <a:xfrm>
            <a:off x="4422801" y="479728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348841F-F762-4E93-A3AD-5B69F370980C}"/>
              </a:ext>
            </a:extLst>
          </p:cNvPr>
          <p:cNvSpPr txBox="1"/>
          <p:nvPr/>
        </p:nvSpPr>
        <p:spPr>
          <a:xfrm>
            <a:off x="4427984" y="537321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581D96-618C-4101-97CF-EF03F8340635}"/>
              </a:ext>
            </a:extLst>
          </p:cNvPr>
          <p:cNvSpPr txBox="1"/>
          <p:nvPr/>
        </p:nvSpPr>
        <p:spPr>
          <a:xfrm>
            <a:off x="4422801" y="558924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8E7FB4-850E-4310-8E5B-BA843D3EAF9D}"/>
              </a:ext>
            </a:extLst>
          </p:cNvPr>
          <p:cNvSpPr txBox="1"/>
          <p:nvPr/>
        </p:nvSpPr>
        <p:spPr>
          <a:xfrm>
            <a:off x="4422801" y="5826353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1DC7EDA-A304-4BC5-B243-8218C3C2CE2D}"/>
              </a:ext>
            </a:extLst>
          </p:cNvPr>
          <p:cNvSpPr txBox="1"/>
          <p:nvPr/>
        </p:nvSpPr>
        <p:spPr>
          <a:xfrm>
            <a:off x="4422801" y="6045731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651C41-81EA-4903-BE69-29BBF8483E42}"/>
              </a:ext>
            </a:extLst>
          </p:cNvPr>
          <p:cNvSpPr txBox="1"/>
          <p:nvPr/>
        </p:nvSpPr>
        <p:spPr>
          <a:xfrm>
            <a:off x="8486895" y="426413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2ABDDBC-1F9C-49C9-89A9-8929A22143CD}"/>
              </a:ext>
            </a:extLst>
          </p:cNvPr>
          <p:cNvSpPr txBox="1"/>
          <p:nvPr/>
        </p:nvSpPr>
        <p:spPr>
          <a:xfrm>
            <a:off x="8479986" y="450912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0BF224-A056-40E6-8CCD-3F71884D5424}"/>
              </a:ext>
            </a:extLst>
          </p:cNvPr>
          <p:cNvSpPr txBox="1"/>
          <p:nvPr/>
        </p:nvSpPr>
        <p:spPr>
          <a:xfrm>
            <a:off x="8460432" y="338939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193A09-FF6C-45BB-8B69-02B59EA80D9F}"/>
              </a:ext>
            </a:extLst>
          </p:cNvPr>
          <p:cNvSpPr txBox="1"/>
          <p:nvPr/>
        </p:nvSpPr>
        <p:spPr>
          <a:xfrm>
            <a:off x="8460432" y="364502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1A6A942-0B28-4F50-B50D-B88E171E456E}"/>
              </a:ext>
            </a:extLst>
          </p:cNvPr>
          <p:cNvSpPr txBox="1"/>
          <p:nvPr/>
        </p:nvSpPr>
        <p:spPr>
          <a:xfrm>
            <a:off x="8460431" y="314246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51553"/>
            <a:ext cx="7287834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084" y="1927847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ordinal</a:t>
            </a:r>
            <a:r>
              <a:rPr lang="en-US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805836"/>
            <a:ext cx="8229600" cy="4314657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377858"/>
              </p:ext>
            </p:extLst>
          </p:nvPr>
        </p:nvGraphicFramePr>
        <p:xfrm>
          <a:off x="884380" y="3161630"/>
          <a:ext cx="7648060" cy="249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3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9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7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59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374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947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 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Neutral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</a:t>
                      </a:r>
                      <a:r>
                        <a:rPr lang="en-US" sz="1400" baseline="0" dirty="0"/>
                        <a:t> Disagree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 love learning about research methods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Counting steps while walking backwards make my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I’m thinking about watching a movie</a:t>
                      </a:r>
                      <a:r>
                        <a:rPr lang="en-US" sz="1400" baseline="0" dirty="0"/>
                        <a:t> tonight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1332" y="2307410"/>
            <a:ext cx="7281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what extent do you </a:t>
            </a:r>
            <a:r>
              <a:rPr lang="en-US" dirty="0">
                <a:solidFill>
                  <a:srgbClr val="FFFF00"/>
                </a:solidFill>
              </a:rPr>
              <a:t>agree or disagree </a:t>
            </a:r>
            <a:r>
              <a:rPr lang="en-US" dirty="0"/>
              <a:t>with the following statements?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6501" y="3798903"/>
            <a:ext cx="491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FF00"/>
                </a:solidFill>
              </a:rPr>
              <a:t>Q2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Q3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55354" y="2685948"/>
            <a:ext cx="4504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FFFF00"/>
                </a:solidFill>
              </a:rPr>
              <a:t>1		2		3		3		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399658" cy="1104074"/>
          </a:xfr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6711654" cy="3824347"/>
          </a:xfrm>
        </p:spPr>
        <p:txBody>
          <a:bodyPr>
            <a:normAutofit/>
          </a:bodyPr>
          <a:lstStyle/>
          <a:p>
            <a:r>
              <a:rPr lang="en-US" sz="2400" dirty="0"/>
              <a:t>To code simple </a:t>
            </a:r>
            <a:r>
              <a:rPr lang="en-US" sz="2400" dirty="0">
                <a:solidFill>
                  <a:srgbClr val="FFFF00"/>
                </a:solidFill>
              </a:rPr>
              <a:t>interval</a:t>
            </a:r>
            <a:r>
              <a:rPr lang="en-US" sz="2400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502057" y="1772816"/>
            <a:ext cx="8229600" cy="4752528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87624" y="2671774"/>
            <a:ext cx="448712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age in years?</a:t>
            </a:r>
          </a:p>
          <a:p>
            <a:endParaRPr lang="en-US" sz="2200" dirty="0">
              <a:solidFill>
                <a:srgbClr val="FFFF00"/>
              </a:solidFill>
            </a:endParaRPr>
          </a:p>
          <a:p>
            <a:r>
              <a:rPr lang="en-US" sz="2200" dirty="0">
                <a:solidFill>
                  <a:srgbClr val="FFFF00"/>
                </a:solidFill>
              </a:rPr>
              <a:t>……xx………. </a:t>
            </a:r>
            <a:r>
              <a:rPr lang="en-US" sz="2200" dirty="0"/>
              <a:t>yrs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24684" y="3995794"/>
            <a:ext cx="5706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</a:rPr>
              <a:t>No coding needed! Simply enter the value directly into SPSS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FB861-5C38-4E33-A376-978D8792BD86}"/>
              </a:ext>
            </a:extLst>
          </p:cNvPr>
          <p:cNvSpPr txBox="1"/>
          <p:nvPr/>
        </p:nvSpPr>
        <p:spPr>
          <a:xfrm>
            <a:off x="1131951" y="5211154"/>
            <a:ext cx="500489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salary in pounds?</a:t>
            </a:r>
          </a:p>
          <a:p>
            <a:endParaRPr lang="en-US" sz="2200" dirty="0"/>
          </a:p>
          <a:p>
            <a:r>
              <a:rPr lang="en-US" sz="2200" dirty="0"/>
              <a:t>……</a:t>
            </a:r>
            <a:r>
              <a:rPr lang="en-US" sz="2200" dirty="0" err="1">
                <a:solidFill>
                  <a:srgbClr val="FFFF00"/>
                </a:solidFill>
              </a:rPr>
              <a:t>x,xxx</a:t>
            </a:r>
            <a:r>
              <a:rPr lang="en-US" sz="2200" dirty="0"/>
              <a:t>………. Pounds (Thousands)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GB" b="1" dirty="0"/>
              <a:t>Survey Design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425585" cy="5184576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your choice as to which tool you use to design your online survey, the suggestions are Survey Monkey, Google or Forms for Excel.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 provide detailed instruction in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create a practice survey using </a:t>
            </a: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Forms for Excel. 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your choice as to the survey tool you use in the assignment.</a:t>
            </a:r>
          </a:p>
          <a:p>
            <a:endParaRPr lang="en-GB" sz="2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Assessment 1 part 2 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create any more than 10 questions, so 8-10 questions max.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20-40 responses max.</a:t>
            </a:r>
          </a:p>
        </p:txBody>
      </p:sp>
    </p:spTree>
    <p:extLst>
      <p:ext uri="{BB962C8B-B14F-4D97-AF65-F5344CB8AC3E}">
        <p14:creationId xmlns:p14="http://schemas.microsoft.com/office/powerpoint/2010/main" val="15756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95" y="188640"/>
            <a:ext cx="7055380" cy="1400530"/>
          </a:xfrm>
        </p:spPr>
        <p:txBody>
          <a:bodyPr/>
          <a:lstStyle/>
          <a:p>
            <a:r>
              <a:rPr lang="en-GB" b="1" dirty="0"/>
              <a:t>Question Design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1399319"/>
            <a:ext cx="6711950" cy="28653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4710" y="4479566"/>
            <a:ext cx="7443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Think about what questions need to be asked.</a:t>
            </a:r>
          </a:p>
          <a:p>
            <a:r>
              <a:rPr lang="en-GB" sz="2000" dirty="0"/>
              <a:t>Usually Closed questions – as you want to return a number to the response for analysis.</a:t>
            </a:r>
          </a:p>
          <a:p>
            <a:r>
              <a:rPr lang="en-GB" sz="2000" dirty="0"/>
              <a:t>What is the best order for the questions to appear?</a:t>
            </a:r>
          </a:p>
          <a:p>
            <a:r>
              <a:rPr lang="en-GB" sz="2000" dirty="0"/>
              <a:t>What is the best style of asking the question? (a choice or to select from a scale of 1-5 1 poor 5 excellent </a:t>
            </a:r>
            <a:r>
              <a:rPr lang="en-GB" sz="2000" dirty="0" err="1"/>
              <a:t>etc</a:t>
            </a:r>
            <a:r>
              <a:rPr lang="en-GB" sz="2000" dirty="0"/>
              <a:t>)</a:t>
            </a:r>
          </a:p>
        </p:txBody>
      </p:sp>
      <p:sp>
        <p:nvSpPr>
          <p:cNvPr id="9" name="Rectangle 8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942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US" b="1" dirty="0"/>
              <a:t>Types of Closed question</a:t>
            </a:r>
          </a:p>
        </p:txBody>
      </p:sp>
      <p:sp>
        <p:nvSpPr>
          <p:cNvPr id="3" name="Text Box 1"/>
          <p:cNvSpPr>
            <a:spLocks noGrp="1"/>
          </p:cNvSpPr>
          <p:nvPr>
            <p:ph idx="1"/>
          </p:nvPr>
        </p:nvSpPr>
        <p:spPr>
          <a:xfrm>
            <a:off x="395536" y="987257"/>
            <a:ext cx="7920764" cy="5616624"/>
          </a:xfrm>
        </p:spPr>
        <p:txBody>
          <a:bodyPr>
            <a:noAutofit/>
          </a:bodyPr>
          <a:lstStyle/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offered a list of items, any of which may be selected;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category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only one response can be selected from a given set of categories;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ranking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asked to place something in order;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rating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in which a rating device is used to record responses;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quantity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to which the response is a number giving the amount;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matrix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responses to two or more questions can be recorded using the same grid;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creating a </a:t>
            </a:r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 measure constructs by combining rating questions.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1404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99288" y="25568"/>
            <a:ext cx="8565200" cy="1097280"/>
          </a:xfrm>
        </p:spPr>
        <p:txBody>
          <a:bodyPr/>
          <a:lstStyle/>
          <a:p>
            <a:r>
              <a:rPr lang="en-US" sz="4000" b="1" dirty="0"/>
              <a:t>Table 1 - </a:t>
            </a:r>
            <a:r>
              <a:rPr lang="en-US" sz="4000" dirty="0"/>
              <a:t>Response categories for different types of </a:t>
            </a:r>
            <a:r>
              <a:rPr lang="en-US" sz="4000" dirty="0">
                <a:solidFill>
                  <a:srgbClr val="FFC000"/>
                </a:solidFill>
              </a:rPr>
              <a:t>rating</a:t>
            </a:r>
            <a:r>
              <a:rPr lang="en-US" sz="4000" dirty="0"/>
              <a:t> questions: agreement</a:t>
            </a:r>
            <a:endParaRPr lang="en-US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439754" y="1839871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24" y="2132856"/>
            <a:ext cx="8312727" cy="430970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6284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82552" y="116632"/>
            <a:ext cx="8437920" cy="2016224"/>
          </a:xfrm>
        </p:spPr>
        <p:txBody>
          <a:bodyPr/>
          <a:lstStyle/>
          <a:p>
            <a:r>
              <a:rPr lang="en-US" sz="4000" b="1" dirty="0"/>
              <a:t>Table 2 -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amount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81832" y="6093296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32" y="2491362"/>
            <a:ext cx="8312727" cy="35725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67903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016224"/>
          </a:xfrm>
        </p:spPr>
        <p:txBody>
          <a:bodyPr/>
          <a:lstStyle/>
          <a:p>
            <a:r>
              <a:rPr lang="en-US" sz="4000" b="1" dirty="0"/>
              <a:t>Table 3 -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frequency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364088" y="2079280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53912"/>
            <a:ext cx="8312727" cy="406758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5376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97280"/>
          </a:xfrm>
        </p:spPr>
        <p:txBody>
          <a:bodyPr/>
          <a:lstStyle/>
          <a:p>
            <a:r>
              <a:rPr lang="en-US" b="1" dirty="0"/>
              <a:t>Table 4 - </a:t>
            </a:r>
            <a:r>
              <a:rPr lang="en-US" dirty="0"/>
              <a:t>Response categories for different types of rating questions: </a:t>
            </a:r>
            <a:r>
              <a:rPr lang="en-US" dirty="0">
                <a:solidFill>
                  <a:srgbClr val="FFC000"/>
                </a:solidFill>
              </a:rPr>
              <a:t>likelihood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23528" y="6237312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8312727" cy="35403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43608" y="65253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215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81000" y="332656"/>
            <a:ext cx="8229600" cy="1097280"/>
          </a:xfrm>
        </p:spPr>
        <p:txBody>
          <a:bodyPr/>
          <a:lstStyle/>
          <a:p>
            <a:r>
              <a:rPr lang="en-US" b="1" dirty="0"/>
              <a:t>Quantity question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28800"/>
            <a:ext cx="8534400" cy="183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78196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33072" y="404664"/>
            <a:ext cx="8229600" cy="1097280"/>
          </a:xfrm>
        </p:spPr>
        <p:txBody>
          <a:bodyPr/>
          <a:lstStyle/>
          <a:p>
            <a:r>
              <a:rPr lang="en-US" b="1" dirty="0"/>
              <a:t>Matrix question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251520" y="6021288"/>
            <a:ext cx="46137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</a:t>
            </a:r>
            <a:r>
              <a:rPr lang="en-US" sz="800" dirty="0"/>
              <a:t>: Question created by </a:t>
            </a:r>
            <a:r>
              <a:rPr lang="en-US" sz="800" dirty="0" err="1"/>
              <a:t>SurveyMonkey</a:t>
            </a:r>
            <a:r>
              <a:rPr lang="en-US" sz="800" dirty="0"/>
              <a:t> Inc. (2018) San Mateo. Reproduced with permission</a:t>
            </a:r>
            <a:endParaRPr lang="en-GB" sz="2000" dirty="0" err="1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8004676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0184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13129" y="399635"/>
            <a:ext cx="8229600" cy="1097280"/>
          </a:xfrm>
        </p:spPr>
        <p:txBody>
          <a:bodyPr/>
          <a:lstStyle/>
          <a:p>
            <a:r>
              <a:rPr lang="en-US" b="1" dirty="0"/>
              <a:t>Coding questions</a:t>
            </a:r>
          </a:p>
        </p:txBody>
      </p:sp>
      <p:grpSp>
        <p:nvGrpSpPr>
          <p:cNvPr id="4" name="Group 3"/>
          <p:cNvGrpSpPr>
            <a:grpSpLocks noChangeAspect="1"/>
          </p:cNvGrpSpPr>
          <p:nvPr/>
        </p:nvGrpSpPr>
        <p:grpSpPr>
          <a:xfrm>
            <a:off x="298745" y="1916832"/>
            <a:ext cx="8831591" cy="2556702"/>
            <a:chOff x="673100" y="2771775"/>
            <a:chExt cx="7797800" cy="2257425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100" y="2771775"/>
              <a:ext cx="7797800" cy="1314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00" y="4051300"/>
              <a:ext cx="6178550" cy="977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467544" y="5368693"/>
            <a:ext cx="8229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Remember – that the respondents chose the text category.</a:t>
            </a:r>
          </a:p>
          <a:p>
            <a:r>
              <a:rPr lang="en-GB" sz="2200" dirty="0"/>
              <a:t>You have to numerically code each category </a:t>
            </a:r>
            <a:r>
              <a:rPr lang="en-GB" sz="2200" dirty="0">
                <a:solidFill>
                  <a:srgbClr val="FFFF00"/>
                </a:solidFill>
              </a:rPr>
              <a:t>response </a:t>
            </a:r>
          </a:p>
          <a:p>
            <a:r>
              <a:rPr lang="en-GB" sz="2200" dirty="0"/>
              <a:t>(i.e. </a:t>
            </a:r>
            <a:r>
              <a:rPr lang="en-GB" sz="2200" b="1" dirty="0">
                <a:solidFill>
                  <a:srgbClr val="FFC000"/>
                </a:solidFill>
              </a:rPr>
              <a:t>result</a:t>
            </a:r>
            <a:r>
              <a:rPr lang="en-GB" sz="2200" dirty="0"/>
              <a:t>) so that you can analyse at a later date.</a:t>
            </a:r>
          </a:p>
        </p:txBody>
      </p:sp>
      <p:sp>
        <p:nvSpPr>
          <p:cNvPr id="7" name="Rectangle 6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3566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310" y="188640"/>
            <a:ext cx="7055380" cy="1400530"/>
          </a:xfrm>
        </p:spPr>
        <p:txBody>
          <a:bodyPr/>
          <a:lstStyle/>
          <a:p>
            <a:r>
              <a:rPr lang="en-GB" b="1" dirty="0"/>
              <a:t>Participant Agreement and Ethics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2060848"/>
            <a:ext cx="7910534" cy="4195481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Agreement –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Participant agreement - This can be a box they check on the survey to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they agree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participation.</a:t>
            </a:r>
          </a:p>
          <a:p>
            <a:pPr marL="457207" lvl="1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Ethics Form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explained in Week 2,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studies require the completion of an ethics form.  This form must be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uploaded with the Assessment 1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report..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503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251520" y="-11400"/>
            <a:ext cx="8229600" cy="1429832"/>
          </a:xfrm>
        </p:spPr>
        <p:txBody>
          <a:bodyPr/>
          <a:lstStyle/>
          <a:p>
            <a:r>
              <a:rPr lang="en-US" b="1" dirty="0"/>
              <a:t>Request for respondent’s consent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1054100" y="5862935"/>
            <a:ext cx="5367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This question was generated using </a:t>
            </a:r>
            <a:r>
              <a:rPr lang="en-US" sz="800" dirty="0" err="1"/>
              <a:t>Qualtrics</a:t>
            </a:r>
            <a:r>
              <a:rPr lang="en-US" sz="800" dirty="0"/>
              <a:t> software, of the </a:t>
            </a:r>
            <a:r>
              <a:rPr lang="en-US" sz="800" dirty="0" err="1"/>
              <a:t>Qualtrics</a:t>
            </a:r>
            <a:r>
              <a:rPr lang="en-US" sz="800" dirty="0"/>
              <a:t> Research Suite. Copyright © 2018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. </a:t>
            </a:r>
            <a:r>
              <a:rPr lang="en-US" sz="800" dirty="0" err="1"/>
              <a:t>Qualtrics</a:t>
            </a:r>
            <a:r>
              <a:rPr lang="en-US" sz="800" dirty="0"/>
              <a:t> and all other </a:t>
            </a:r>
            <a:r>
              <a:rPr lang="en-US" sz="800" dirty="0" err="1"/>
              <a:t>Qualtrics</a:t>
            </a:r>
            <a:r>
              <a:rPr lang="en-US" sz="800" dirty="0"/>
              <a:t> product or service names are registered trademarks or trademarks of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, Provo, UT, USA. http://www.qualtrics.com . The authors are not affiliated to </a:t>
            </a:r>
            <a:r>
              <a:rPr lang="en-US" sz="800" dirty="0" err="1"/>
              <a:t>Qualtrics</a:t>
            </a:r>
            <a:endParaRPr lang="en-GB" sz="2000" dirty="0" err="1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1700808"/>
            <a:ext cx="6119413" cy="480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02059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730</TotalTime>
  <Words>2056</Words>
  <Application>Microsoft Office PowerPoint</Application>
  <PresentationFormat>On-screen Show (4:3)</PresentationFormat>
  <Paragraphs>240</Paragraphs>
  <Slides>22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Arial</vt:lpstr>
      <vt:lpstr>ArialMT</vt:lpstr>
      <vt:lpstr>Calibri</vt:lpstr>
      <vt:lpstr>Century Gothic</vt:lpstr>
      <vt:lpstr>Wingdings</vt:lpstr>
      <vt:lpstr>Wingdings 3</vt:lpstr>
      <vt:lpstr>Ion</vt:lpstr>
      <vt:lpstr>BMSP5007  Business Inquiry &amp; Research</vt:lpstr>
      <vt:lpstr>Learning Outcomes</vt:lpstr>
      <vt:lpstr>What is Statistics?</vt:lpstr>
      <vt:lpstr>Measurement</vt:lpstr>
      <vt:lpstr>Variables &amp; Measurement</vt:lpstr>
      <vt:lpstr>Variables &amp; Levels of Measurement</vt:lpstr>
      <vt:lpstr>Research Design &amp; Coding</vt:lpstr>
      <vt:lpstr>Research Design &amp; Coding</vt:lpstr>
      <vt:lpstr>Research Design &amp; Coding</vt:lpstr>
      <vt:lpstr>Research Design &amp; Coding</vt:lpstr>
      <vt:lpstr>Survey Design Tools</vt:lpstr>
      <vt:lpstr>Question Design</vt:lpstr>
      <vt:lpstr>Types of Closed question</vt:lpstr>
      <vt:lpstr>Table 1 - Response categories for different types of rating questions: agreement</vt:lpstr>
      <vt:lpstr>Table 2 - Response categories for different types of rating questions: amount</vt:lpstr>
      <vt:lpstr>Table 3 - Response categories for different types of rating questions: frequency</vt:lpstr>
      <vt:lpstr>Table 4 - Response categories for different types of rating questions: likelihood</vt:lpstr>
      <vt:lpstr>Quantity question</vt:lpstr>
      <vt:lpstr>Matrix question</vt:lpstr>
      <vt:lpstr>Coding questions</vt:lpstr>
      <vt:lpstr>Participant Agreement and Ethics </vt:lpstr>
      <vt:lpstr>Request for respondent’s consent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51</cp:revision>
  <dcterms:created xsi:type="dcterms:W3CDTF">2011-03-23T13:50:02Z</dcterms:created>
  <dcterms:modified xsi:type="dcterms:W3CDTF">2021-04-15T16:40:06Z</dcterms:modified>
</cp:coreProperties>
</file>